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57" r:id="rId3"/>
    <p:sldId id="258" r:id="rId4"/>
    <p:sldId id="260" r:id="rId5"/>
    <p:sldId id="280" r:id="rId6"/>
    <p:sldId id="261" r:id="rId7"/>
    <p:sldId id="281" r:id="rId8"/>
    <p:sldId id="282" r:id="rId9"/>
    <p:sldId id="263" r:id="rId10"/>
    <p:sldId id="264" r:id="rId11"/>
    <p:sldId id="283" r:id="rId12"/>
    <p:sldId id="284" r:id="rId13"/>
    <p:sldId id="285" r:id="rId14"/>
    <p:sldId id="286" r:id="rId15"/>
    <p:sldId id="287" r:id="rId16"/>
  </p:sldIdLst>
  <p:sldSz cx="9144000" cy="5143500" type="screen16x9"/>
  <p:notesSz cx="6858000" cy="9144000"/>
  <p:embeddedFontLst>
    <p:embeddedFont>
      <p:font typeface="Lato" panose="020B0604020202020204" charset="0"/>
      <p:regular r:id="rId18"/>
      <p:bold r:id="rId19"/>
      <p:italic r:id="rId20"/>
      <p:boldItalic r:id="rId21"/>
    </p:embeddedFont>
    <p:embeddedFont>
      <p:font typeface="Raleway"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DD588B7-E0E8-4F85-92E3-5495B689EFAE}">
          <p14:sldIdLst>
            <p14:sldId id="256"/>
            <p14:sldId id="257"/>
          </p14:sldIdLst>
        </p14:section>
        <p14:section name="Untitled Section" id="{23D9692E-A2D8-4EB4-83B5-3FA7FBC9EBBA}">
          <p14:sldIdLst>
            <p14:sldId id="258"/>
            <p14:sldId id="260"/>
            <p14:sldId id="280"/>
            <p14:sldId id="261"/>
            <p14:sldId id="281"/>
            <p14:sldId id="282"/>
            <p14:sldId id="263"/>
            <p14:sldId id="264"/>
            <p14:sldId id="283"/>
            <p14:sldId id="284"/>
            <p14:sldId id="285"/>
            <p14:sldId id="286"/>
            <p14:sldId id="28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102" y="4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5c3670e08aefbc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5c3670e08aefbc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33663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5c3670e08aefbc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5c3670e08aefbc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0e91ceb0f_0_1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0e91ceb0f_0_1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5c3670e08aefbc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5c3670e08aefbc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5c3670e08aefbc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5c3670e08aefbc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34197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5c3670e08aefbc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55c3670e08aefbc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5c3670e08aefbc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55c3670e08aefbc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2975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5c3670e08aefbc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5c3670e08aefbc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5c3670e08aefbc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5c3670e08aefbc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76"/>
        <p:cNvGrpSpPr/>
        <p:nvPr/>
      </p:nvGrpSpPr>
      <p:grpSpPr>
        <a:xfrm>
          <a:off x="0" y="0"/>
          <a:ext cx="0" cy="0"/>
          <a:chOff x="0" y="0"/>
          <a:chExt cx="0" cy="0"/>
        </a:xfrm>
      </p:grpSpPr>
      <p:sp>
        <p:nvSpPr>
          <p:cNvPr id="77" name="Google Shape;77;p14"/>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Research </a:t>
            </a:r>
            <a:r>
              <a:rPr lang="en-IN" dirty="0"/>
              <a:t>techniques and tools</a:t>
            </a:r>
            <a:r>
              <a:rPr lang="en" dirty="0"/>
              <a:t> : </a:t>
            </a:r>
            <a:r>
              <a:rPr lang="en-IN" dirty="0"/>
              <a:t>Observation</a:t>
            </a:r>
            <a:endParaRPr dirty="0"/>
          </a:p>
        </p:txBody>
      </p:sp>
      <p:sp>
        <p:nvSpPr>
          <p:cNvPr id="78" name="Google Shape;78;p14"/>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Dr. Vinit Kumar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2373766" y="452175"/>
            <a:ext cx="6321600" cy="635400"/>
          </a:xfrm>
          <a:prstGeom prst="rect">
            <a:avLst/>
          </a:prstGeom>
        </p:spPr>
        <p:txBody>
          <a:bodyPr spcFirstLastPara="1" wrap="square" lIns="91425" tIns="91425" rIns="91425" bIns="91425" anchor="t" anchorCtr="0">
            <a:noAutofit/>
          </a:bodyPr>
          <a:lstStyle/>
          <a:p>
            <a:pPr lvl="0"/>
            <a:r>
              <a:rPr lang="en-US" dirty="0"/>
              <a:t>Structured Observation</a:t>
            </a:r>
            <a:endParaRPr dirty="0"/>
          </a:p>
        </p:txBody>
      </p:sp>
      <p:sp>
        <p:nvSpPr>
          <p:cNvPr id="126" name="Google Shape;126;p22"/>
          <p:cNvSpPr txBox="1">
            <a:spLocks noGrp="1"/>
          </p:cNvSpPr>
          <p:nvPr>
            <p:ph type="body" idx="1"/>
          </p:nvPr>
        </p:nvSpPr>
        <p:spPr>
          <a:xfrm>
            <a:off x="242500" y="896650"/>
            <a:ext cx="8520600" cy="3416400"/>
          </a:xfrm>
          <a:prstGeom prst="rect">
            <a:avLst/>
          </a:prstGeom>
        </p:spPr>
        <p:txBody>
          <a:bodyPr spcFirstLastPara="1" wrap="square" lIns="91425" tIns="91425" rIns="91425" bIns="91425" anchor="t" anchorCtr="0">
            <a:noAutofit/>
          </a:bodyPr>
          <a:lstStyle/>
          <a:p>
            <a:r>
              <a:rPr lang="en-US" dirty="0"/>
              <a:t>In structured observation: a </a:t>
            </a:r>
            <a:r>
              <a:rPr lang="en-US" b="1" dirty="0"/>
              <a:t>careful definition</a:t>
            </a:r>
            <a:r>
              <a:rPr lang="en-US" dirty="0"/>
              <a:t> of the units to be observed, </a:t>
            </a:r>
            <a:r>
              <a:rPr lang="en-IN" dirty="0"/>
              <a:t>the </a:t>
            </a:r>
            <a:r>
              <a:rPr lang="en-IN" b="1" dirty="0"/>
              <a:t>style of recording</a:t>
            </a:r>
            <a:r>
              <a:rPr lang="en-IN" dirty="0"/>
              <a:t>, </a:t>
            </a:r>
            <a:r>
              <a:rPr lang="en-IN" b="1" dirty="0"/>
              <a:t>standardised conditions </a:t>
            </a:r>
            <a:r>
              <a:rPr lang="en-IN" dirty="0"/>
              <a:t>of observation, and </a:t>
            </a:r>
            <a:r>
              <a:rPr lang="en-IN" b="1" dirty="0"/>
              <a:t>selection of pertinent data</a:t>
            </a:r>
            <a:r>
              <a:rPr lang="en-IN" dirty="0"/>
              <a:t> of observation </a:t>
            </a:r>
            <a:endParaRPr lang="en-US" dirty="0"/>
          </a:p>
          <a:p>
            <a:r>
              <a:rPr lang="en-US" dirty="0"/>
              <a:t>In other words, a </a:t>
            </a:r>
            <a:r>
              <a:rPr lang="en-IN" b="1" dirty="0"/>
              <a:t>predetermined set </a:t>
            </a:r>
            <a:r>
              <a:rPr lang="en-US" dirty="0"/>
              <a:t>of observational categories are used.</a:t>
            </a:r>
          </a:p>
          <a:p>
            <a:r>
              <a:rPr lang="en-US" dirty="0"/>
              <a:t>Useful in </a:t>
            </a:r>
            <a:r>
              <a:rPr lang="en-US" b="1" dirty="0"/>
              <a:t>descriptive research</a:t>
            </a:r>
            <a:r>
              <a:rPr lang="en-US" dirty="0"/>
              <a:t>, more </a:t>
            </a:r>
            <a:r>
              <a:rPr lang="en-US" dirty="0">
                <a:highlight>
                  <a:srgbClr val="FFFF00"/>
                </a:highlight>
              </a:rPr>
              <a:t>rigid</a:t>
            </a:r>
            <a:r>
              <a:rPr lang="en-US" dirty="0"/>
              <a:t> in nature.</a:t>
            </a:r>
          </a:p>
          <a:p>
            <a:r>
              <a:rPr lang="en-US" dirty="0"/>
              <a:t>Rating scales or dichotomous values are used in a form of </a:t>
            </a:r>
            <a:r>
              <a:rPr lang="en-US" dirty="0">
                <a:highlight>
                  <a:srgbClr val="FFFF00"/>
                </a:highlight>
              </a:rPr>
              <a:t>structured observation schedules</a:t>
            </a:r>
            <a:r>
              <a:rPr lang="en-US" dirty="0"/>
              <a:t>.</a:t>
            </a:r>
          </a:p>
          <a:p>
            <a:pPr lvl="0"/>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2373766" y="452175"/>
            <a:ext cx="6321600" cy="635400"/>
          </a:xfrm>
          <a:prstGeom prst="rect">
            <a:avLst/>
          </a:prstGeom>
        </p:spPr>
        <p:txBody>
          <a:bodyPr spcFirstLastPara="1" wrap="square" lIns="91425" tIns="91425" rIns="91425" bIns="91425" anchor="t" anchorCtr="0">
            <a:noAutofit/>
          </a:bodyPr>
          <a:lstStyle/>
          <a:p>
            <a:pPr lvl="0"/>
            <a:r>
              <a:rPr lang="en-US" dirty="0"/>
              <a:t>Unstructured Observation</a:t>
            </a:r>
            <a:endParaRPr dirty="0"/>
          </a:p>
        </p:txBody>
      </p:sp>
      <p:sp>
        <p:nvSpPr>
          <p:cNvPr id="126" name="Google Shape;126;p22"/>
          <p:cNvSpPr txBox="1">
            <a:spLocks noGrp="1"/>
          </p:cNvSpPr>
          <p:nvPr>
            <p:ph type="body" idx="1"/>
          </p:nvPr>
        </p:nvSpPr>
        <p:spPr>
          <a:xfrm>
            <a:off x="242500" y="896650"/>
            <a:ext cx="8520600" cy="3416400"/>
          </a:xfrm>
          <a:prstGeom prst="rect">
            <a:avLst/>
          </a:prstGeom>
        </p:spPr>
        <p:txBody>
          <a:bodyPr spcFirstLastPara="1" wrap="square" lIns="91425" tIns="91425" rIns="91425" bIns="91425" anchor="t" anchorCtr="0">
            <a:noAutofit/>
          </a:bodyPr>
          <a:lstStyle/>
          <a:p>
            <a:r>
              <a:rPr lang="en-US" dirty="0"/>
              <a:t>In unstructured observation: </a:t>
            </a:r>
            <a:r>
              <a:rPr lang="en-IN" dirty="0"/>
              <a:t> </a:t>
            </a:r>
            <a:r>
              <a:rPr lang="en-US" dirty="0"/>
              <a:t>the </a:t>
            </a:r>
            <a:r>
              <a:rPr lang="en-US" b="1" dirty="0"/>
              <a:t>participants or subjects</a:t>
            </a:r>
            <a:r>
              <a:rPr lang="en-US" dirty="0"/>
              <a:t>, the </a:t>
            </a:r>
            <a:r>
              <a:rPr lang="en-US" b="1" dirty="0"/>
              <a:t>setting</a:t>
            </a:r>
            <a:r>
              <a:rPr lang="en-US" dirty="0"/>
              <a:t>, the </a:t>
            </a:r>
            <a:r>
              <a:rPr lang="en-US" b="1" dirty="0"/>
              <a:t>purpose of subjects</a:t>
            </a:r>
            <a:r>
              <a:rPr lang="en-US" dirty="0"/>
              <a:t>,  the </a:t>
            </a:r>
            <a:r>
              <a:rPr lang="en-US" b="1" dirty="0"/>
              <a:t>type of </a:t>
            </a:r>
            <a:r>
              <a:rPr lang="en-US" b="1" dirty="0" err="1"/>
              <a:t>behaviour</a:t>
            </a:r>
            <a:r>
              <a:rPr lang="en-US" b="1" dirty="0"/>
              <a:t> to be observed</a:t>
            </a:r>
            <a:r>
              <a:rPr lang="en-US" dirty="0"/>
              <a:t>, the </a:t>
            </a:r>
            <a:r>
              <a:rPr lang="en-US" b="1" dirty="0"/>
              <a:t>frequency</a:t>
            </a:r>
            <a:r>
              <a:rPr lang="en-US" dirty="0"/>
              <a:t>, and </a:t>
            </a:r>
            <a:r>
              <a:rPr lang="en-US" b="1" dirty="0"/>
              <a:t>duration</a:t>
            </a:r>
            <a:r>
              <a:rPr lang="en-US" dirty="0"/>
              <a:t> of the behavior must be taken into account.</a:t>
            </a:r>
          </a:p>
          <a:p>
            <a:r>
              <a:rPr lang="en-US" dirty="0"/>
              <a:t>It does not have a </a:t>
            </a:r>
            <a:r>
              <a:rPr lang="en-IN" dirty="0"/>
              <a:t>predetermined set </a:t>
            </a:r>
            <a:r>
              <a:rPr lang="en-US" dirty="0"/>
              <a:t>of observational categories of behavior.</a:t>
            </a:r>
          </a:p>
          <a:p>
            <a:r>
              <a:rPr lang="en-US" dirty="0"/>
              <a:t>Useful in </a:t>
            </a:r>
            <a:r>
              <a:rPr lang="en-US" dirty="0">
                <a:highlight>
                  <a:srgbClr val="FFFF00"/>
                </a:highlight>
              </a:rPr>
              <a:t>exploratory research</a:t>
            </a:r>
            <a:r>
              <a:rPr lang="en-US" dirty="0"/>
              <a:t>, more </a:t>
            </a:r>
            <a:r>
              <a:rPr lang="en-US" dirty="0">
                <a:highlight>
                  <a:srgbClr val="FFFF00"/>
                </a:highlight>
              </a:rPr>
              <a:t>flexible</a:t>
            </a:r>
            <a:r>
              <a:rPr lang="en-US" dirty="0"/>
              <a:t> in nature.</a:t>
            </a:r>
          </a:p>
          <a:p>
            <a:r>
              <a:rPr lang="en-US" dirty="0">
                <a:highlight>
                  <a:srgbClr val="FFFF00"/>
                </a:highlight>
              </a:rPr>
              <a:t>Filed notes </a:t>
            </a:r>
            <a:r>
              <a:rPr lang="en-US" dirty="0"/>
              <a:t>are used to record the observations. </a:t>
            </a:r>
            <a:r>
              <a:rPr lang="en-US" dirty="0">
                <a:highlight>
                  <a:srgbClr val="FFFF00"/>
                </a:highlight>
              </a:rPr>
              <a:t>Qualitative </a:t>
            </a:r>
            <a:r>
              <a:rPr lang="en-US" dirty="0"/>
              <a:t>in nature.</a:t>
            </a:r>
          </a:p>
          <a:p>
            <a:pPr lvl="0"/>
            <a:endParaRPr dirty="0"/>
          </a:p>
        </p:txBody>
      </p:sp>
    </p:spTree>
    <p:extLst>
      <p:ext uri="{BB962C8B-B14F-4D97-AF65-F5344CB8AC3E}">
        <p14:creationId xmlns:p14="http://schemas.microsoft.com/office/powerpoint/2010/main" val="3984358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7624A-F8D4-49F8-9451-1A24915635B5}"/>
              </a:ext>
            </a:extLst>
          </p:cNvPr>
          <p:cNvSpPr>
            <a:spLocks noGrp="1"/>
          </p:cNvSpPr>
          <p:nvPr>
            <p:ph type="title"/>
          </p:nvPr>
        </p:nvSpPr>
        <p:spPr/>
        <p:txBody>
          <a:bodyPr/>
          <a:lstStyle/>
          <a:p>
            <a:r>
              <a:rPr lang="en-IN" dirty="0"/>
              <a:t>Participant Observation</a:t>
            </a:r>
          </a:p>
        </p:txBody>
      </p:sp>
      <p:sp>
        <p:nvSpPr>
          <p:cNvPr id="3" name="Text Placeholder 2">
            <a:extLst>
              <a:ext uri="{FF2B5EF4-FFF2-40B4-BE49-F238E27FC236}">
                <a16:creationId xmlns:a16="http://schemas.microsoft.com/office/drawing/2014/main" id="{E2A323FA-BB6F-4C73-B62B-9A8BEA47F09F}"/>
              </a:ext>
            </a:extLst>
          </p:cNvPr>
          <p:cNvSpPr>
            <a:spLocks noGrp="1"/>
          </p:cNvSpPr>
          <p:nvPr>
            <p:ph type="body" idx="1"/>
          </p:nvPr>
        </p:nvSpPr>
        <p:spPr/>
        <p:txBody>
          <a:bodyPr/>
          <a:lstStyle/>
          <a:p>
            <a:r>
              <a:rPr lang="en-IN" dirty="0"/>
              <a:t>Researcher takes part in the research situation as a genuine member of the group. </a:t>
            </a:r>
          </a:p>
          <a:p>
            <a:r>
              <a:rPr lang="en-IN" dirty="0"/>
              <a:t>The researcher experiences what the members experience. </a:t>
            </a:r>
          </a:p>
        </p:txBody>
      </p:sp>
    </p:spTree>
    <p:extLst>
      <p:ext uri="{BB962C8B-B14F-4D97-AF65-F5344CB8AC3E}">
        <p14:creationId xmlns:p14="http://schemas.microsoft.com/office/powerpoint/2010/main" val="2279323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F177-B267-4D40-99BE-86D8D9677B6C}"/>
              </a:ext>
            </a:extLst>
          </p:cNvPr>
          <p:cNvSpPr>
            <a:spLocks noGrp="1"/>
          </p:cNvSpPr>
          <p:nvPr>
            <p:ph type="title"/>
          </p:nvPr>
        </p:nvSpPr>
        <p:spPr/>
        <p:txBody>
          <a:bodyPr/>
          <a:lstStyle/>
          <a:p>
            <a:r>
              <a:rPr lang="en-IN" dirty="0"/>
              <a:t>Non-Participant Observation</a:t>
            </a:r>
          </a:p>
        </p:txBody>
      </p:sp>
      <p:sp>
        <p:nvSpPr>
          <p:cNvPr id="3" name="Text Placeholder 2">
            <a:extLst>
              <a:ext uri="{FF2B5EF4-FFF2-40B4-BE49-F238E27FC236}">
                <a16:creationId xmlns:a16="http://schemas.microsoft.com/office/drawing/2014/main" id="{D0BAB320-A664-4171-AFAC-5C51C6624DDE}"/>
              </a:ext>
            </a:extLst>
          </p:cNvPr>
          <p:cNvSpPr>
            <a:spLocks noGrp="1"/>
          </p:cNvSpPr>
          <p:nvPr>
            <p:ph type="body" idx="1"/>
          </p:nvPr>
        </p:nvSpPr>
        <p:spPr/>
        <p:txBody>
          <a:bodyPr/>
          <a:lstStyle/>
          <a:p>
            <a:r>
              <a:rPr lang="en-IN" dirty="0"/>
              <a:t>The researchers observes from outside without participating as the members of the group.</a:t>
            </a:r>
          </a:p>
          <a:p>
            <a:r>
              <a:rPr lang="en-IN" dirty="0"/>
              <a:t>Less chances of loosing the objectivity as no emotions are involved</a:t>
            </a:r>
          </a:p>
          <a:p>
            <a:endParaRPr lang="en-IN" dirty="0"/>
          </a:p>
        </p:txBody>
      </p:sp>
    </p:spTree>
    <p:extLst>
      <p:ext uri="{BB962C8B-B14F-4D97-AF65-F5344CB8AC3E}">
        <p14:creationId xmlns:p14="http://schemas.microsoft.com/office/powerpoint/2010/main" val="77035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6A793-0EE0-4397-A84C-B0A6F6F8E2E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92C80F2-FEC3-479E-A79F-CF82313DD66D}"/>
              </a:ext>
            </a:extLst>
          </p:cNvPr>
          <p:cNvSpPr>
            <a:spLocks noGrp="1"/>
          </p:cNvSpPr>
          <p:nvPr>
            <p:ph type="body" idx="1"/>
          </p:nvPr>
        </p:nvSpPr>
        <p:spPr/>
        <p:txBody>
          <a:bodyPr/>
          <a:lstStyle/>
          <a:p>
            <a:r>
              <a:rPr lang="en-IN" dirty="0"/>
              <a:t>Obtrusive - </a:t>
            </a:r>
            <a:r>
              <a:rPr lang="en-US" dirty="0"/>
              <a:t>observing certain behavior and known to the subjects</a:t>
            </a:r>
            <a:endParaRPr lang="en-IN" dirty="0"/>
          </a:p>
          <a:p>
            <a:r>
              <a:rPr lang="en-IN" dirty="0"/>
              <a:t>Un-obtrusive - </a:t>
            </a:r>
            <a:r>
              <a:rPr lang="en-US" dirty="0"/>
              <a:t>observing certain behavior and unknown to the subjects</a:t>
            </a:r>
            <a:r>
              <a:rPr lang="en-IN" dirty="0"/>
              <a:t>. (disguised observation or hidden observation)</a:t>
            </a:r>
          </a:p>
        </p:txBody>
      </p:sp>
    </p:spTree>
    <p:extLst>
      <p:ext uri="{BB962C8B-B14F-4D97-AF65-F5344CB8AC3E}">
        <p14:creationId xmlns:p14="http://schemas.microsoft.com/office/powerpoint/2010/main" val="4203212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79ACD-6AD0-4FCC-985A-F4534A0F46BF}"/>
              </a:ext>
            </a:extLst>
          </p:cNvPr>
          <p:cNvSpPr>
            <a:spLocks noGrp="1"/>
          </p:cNvSpPr>
          <p:nvPr>
            <p:ph type="title"/>
          </p:nvPr>
        </p:nvSpPr>
        <p:spPr/>
        <p:txBody>
          <a:bodyPr/>
          <a:lstStyle/>
          <a:p>
            <a:r>
              <a:rPr lang="en-IN" dirty="0"/>
              <a:t>Validity and reliability of Observation data</a:t>
            </a:r>
          </a:p>
        </p:txBody>
      </p:sp>
      <p:sp>
        <p:nvSpPr>
          <p:cNvPr id="3" name="Text Placeholder 2">
            <a:extLst>
              <a:ext uri="{FF2B5EF4-FFF2-40B4-BE49-F238E27FC236}">
                <a16:creationId xmlns:a16="http://schemas.microsoft.com/office/drawing/2014/main" id="{7D58377C-814F-4E62-AB45-2CA15599642C}"/>
              </a:ext>
            </a:extLst>
          </p:cNvPr>
          <p:cNvSpPr>
            <a:spLocks noGrp="1"/>
          </p:cNvSpPr>
          <p:nvPr>
            <p:ph type="body" idx="1"/>
          </p:nvPr>
        </p:nvSpPr>
        <p:spPr/>
        <p:txBody>
          <a:bodyPr/>
          <a:lstStyle/>
          <a:p>
            <a:r>
              <a:rPr lang="en-IN" dirty="0"/>
              <a:t>To improve the validity one must use, mixed method and triangulation.</a:t>
            </a:r>
          </a:p>
          <a:p>
            <a:r>
              <a:rPr lang="en-IN" dirty="0"/>
              <a:t>To increase reliability, systematic sampling and careful recording of data must be adopted.</a:t>
            </a:r>
          </a:p>
        </p:txBody>
      </p:sp>
    </p:spTree>
    <p:extLst>
      <p:ext uri="{BB962C8B-B14F-4D97-AF65-F5344CB8AC3E}">
        <p14:creationId xmlns:p14="http://schemas.microsoft.com/office/powerpoint/2010/main" val="875070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dirty="0"/>
              <a:t>Observation</a:t>
            </a:r>
            <a:endParaRPr dirty="0"/>
          </a:p>
        </p:txBody>
      </p:sp>
      <p:sp>
        <p:nvSpPr>
          <p:cNvPr id="84" name="Google Shape;84;p15"/>
          <p:cNvSpPr txBox="1">
            <a:spLocks noGrp="1"/>
          </p:cNvSpPr>
          <p:nvPr>
            <p:ph type="body" idx="1"/>
          </p:nvPr>
        </p:nvSpPr>
        <p:spPr>
          <a:xfrm>
            <a:off x="795130" y="1017725"/>
            <a:ext cx="8037169" cy="3551100"/>
          </a:xfrm>
          <a:prstGeom prst="rect">
            <a:avLst/>
          </a:prstGeom>
        </p:spPr>
        <p:txBody>
          <a:bodyPr spcFirstLastPara="1" wrap="square" lIns="91425" tIns="91425" rIns="91425" bIns="91425" anchor="t" anchorCtr="0">
            <a:noAutofit/>
          </a:bodyPr>
          <a:lstStyle/>
          <a:p>
            <a:pPr lvl="0"/>
            <a:r>
              <a:rPr lang="en-US" dirty="0"/>
              <a:t>Observe means to watch attentively in a scientiﬁc or systematic manner. </a:t>
            </a:r>
          </a:p>
          <a:p>
            <a:r>
              <a:rPr lang="en-US" dirty="0"/>
              <a:t>The current status of a phenomenon is determined not by asking but by observing.</a:t>
            </a:r>
          </a:p>
          <a:p>
            <a:r>
              <a:rPr lang="en-US" dirty="0"/>
              <a:t>It is a data collection technique and is used in both basic and applied research and in quantitative and qualitative studies.</a:t>
            </a:r>
          </a:p>
          <a:p>
            <a:r>
              <a:rPr lang="en-IN" dirty="0"/>
              <a:t>In applied research, it </a:t>
            </a:r>
            <a:r>
              <a:rPr lang="en-US" dirty="0"/>
              <a:t>probably is most frequently used in evaluation. </a:t>
            </a:r>
          </a:p>
          <a:p>
            <a:r>
              <a:rPr lang="en-US" dirty="0"/>
              <a:t>In basic research, it is used with both experimental and survey research designs. </a:t>
            </a:r>
          </a:p>
          <a:p>
            <a:r>
              <a:rPr lang="en-US" dirty="0"/>
              <a:t>Naturalistic observation is common in case studies, while structured observation is found in experiments.</a:t>
            </a:r>
          </a:p>
          <a:p>
            <a:r>
              <a:rPr lang="en-US" dirty="0"/>
              <a:t>Often used in combination with other data collection techniques.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dirty="0"/>
              <a:t>Observation</a:t>
            </a:r>
            <a:endParaRPr dirty="0"/>
          </a:p>
        </p:txBody>
      </p:sp>
      <p:sp>
        <p:nvSpPr>
          <p:cNvPr id="90" name="Google Shape;90;p16"/>
          <p:cNvSpPr txBox="1">
            <a:spLocks noGrp="1"/>
          </p:cNvSpPr>
          <p:nvPr>
            <p:ph type="body" idx="1"/>
          </p:nvPr>
        </p:nvSpPr>
        <p:spPr>
          <a:xfrm>
            <a:off x="1500809" y="1595776"/>
            <a:ext cx="7230903" cy="3002400"/>
          </a:xfrm>
          <a:prstGeom prst="rect">
            <a:avLst/>
          </a:prstGeom>
        </p:spPr>
        <p:txBody>
          <a:bodyPr spcFirstLastPara="1" wrap="square" lIns="91425" tIns="91425" rIns="91425" bIns="91425" anchor="t" anchorCtr="0">
            <a:noAutofit/>
          </a:bodyPr>
          <a:lstStyle/>
          <a:p>
            <a:r>
              <a:rPr lang="en-US" dirty="0"/>
              <a:t>Observation is one of the oldest forms of data collection, but, in order to qualify as scientiﬁc observation, it should meet certain criteria. </a:t>
            </a:r>
          </a:p>
          <a:p>
            <a:r>
              <a:rPr lang="en-US" dirty="0"/>
              <a:t>Scientiﬁc observation should be </a:t>
            </a:r>
          </a:p>
          <a:p>
            <a:pPr lvl="1"/>
            <a:r>
              <a:rPr lang="en-US" sz="1600" dirty="0"/>
              <a:t>systematic, objective, and free from bias; </a:t>
            </a:r>
          </a:p>
          <a:p>
            <a:pPr lvl="1"/>
            <a:r>
              <a:rPr lang="en-US" sz="1600" dirty="0"/>
              <a:t>quantitative whenever possible; and </a:t>
            </a:r>
          </a:p>
          <a:p>
            <a:pPr lvl="1"/>
            <a:r>
              <a:rPr lang="en-US" sz="1600" dirty="0"/>
              <a:t>strong in usability, reliability, and validity</a:t>
            </a:r>
            <a:r>
              <a:rPr lang="en-US" dirty="0"/>
              <a: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Advantages </a:t>
            </a:r>
            <a:r>
              <a:rPr lang="en-IN" dirty="0"/>
              <a:t>of Observation</a:t>
            </a:r>
            <a:endParaRPr dirty="0"/>
          </a:p>
        </p:txBody>
      </p:sp>
      <p:sp>
        <p:nvSpPr>
          <p:cNvPr id="102" name="Google Shape;102;p18"/>
          <p:cNvSpPr txBox="1">
            <a:spLocks noGrp="1"/>
          </p:cNvSpPr>
          <p:nvPr>
            <p:ph type="body" idx="1"/>
          </p:nvPr>
        </p:nvSpPr>
        <p:spPr>
          <a:xfrm>
            <a:off x="437322" y="1152475"/>
            <a:ext cx="8394977" cy="3438000"/>
          </a:xfrm>
          <a:prstGeom prst="rect">
            <a:avLst/>
          </a:prstGeom>
        </p:spPr>
        <p:txBody>
          <a:bodyPr spcFirstLastPara="1" wrap="square" lIns="91425" tIns="91425" rIns="91425" bIns="91425" anchor="t" anchorCtr="0">
            <a:noAutofit/>
          </a:bodyPr>
          <a:lstStyle/>
          <a:p>
            <a:r>
              <a:rPr lang="en-US" dirty="0"/>
              <a:t>The use of observation makes it possible to </a:t>
            </a:r>
            <a:r>
              <a:rPr lang="en-US" dirty="0">
                <a:highlight>
                  <a:srgbClr val="FFFF00"/>
                </a:highlight>
              </a:rPr>
              <a:t>record behavior</a:t>
            </a:r>
            <a:r>
              <a:rPr lang="en-US" dirty="0"/>
              <a:t> as it </a:t>
            </a:r>
            <a:r>
              <a:rPr lang="en-IN" dirty="0"/>
              <a:t>occurs.</a:t>
            </a:r>
          </a:p>
          <a:p>
            <a:r>
              <a:rPr lang="en-US" dirty="0"/>
              <a:t>Observation allows the opportunity for a </a:t>
            </a:r>
            <a:r>
              <a:rPr lang="en-US" dirty="0">
                <a:highlight>
                  <a:srgbClr val="FFFF00"/>
                </a:highlight>
              </a:rPr>
              <a:t>validity check </a:t>
            </a:r>
            <a:r>
              <a:rPr lang="en-US" dirty="0"/>
              <a:t>about whether people do what they say. Participants in a study may consciously or unconsciously report their behavior as different from the way it in fact occurred; the observed behavior may well be more valid.</a:t>
            </a:r>
          </a:p>
          <a:p>
            <a:r>
              <a:rPr lang="en-US" dirty="0"/>
              <a:t>Observational techniques can identify behavior, actions, and so on that people may not think to report because they seem </a:t>
            </a:r>
            <a:r>
              <a:rPr lang="en-US" dirty="0">
                <a:highlight>
                  <a:srgbClr val="FFFF00"/>
                </a:highlight>
              </a:rPr>
              <a:t>unimportant or irrelevant</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Advantages </a:t>
            </a:r>
            <a:r>
              <a:rPr lang="en-IN" dirty="0"/>
              <a:t>of Observation</a:t>
            </a:r>
            <a:endParaRPr dirty="0"/>
          </a:p>
        </p:txBody>
      </p:sp>
      <p:sp>
        <p:nvSpPr>
          <p:cNvPr id="102" name="Google Shape;102;p18"/>
          <p:cNvSpPr txBox="1">
            <a:spLocks noGrp="1"/>
          </p:cNvSpPr>
          <p:nvPr>
            <p:ph type="body" idx="1"/>
          </p:nvPr>
        </p:nvSpPr>
        <p:spPr>
          <a:xfrm>
            <a:off x="437322" y="1152475"/>
            <a:ext cx="8394977" cy="3438000"/>
          </a:xfrm>
          <a:prstGeom prst="rect">
            <a:avLst/>
          </a:prstGeom>
        </p:spPr>
        <p:txBody>
          <a:bodyPr spcFirstLastPara="1" wrap="square" lIns="91425" tIns="91425" rIns="91425" bIns="91425" anchor="t" anchorCtr="0">
            <a:noAutofit/>
          </a:bodyPr>
          <a:lstStyle/>
          <a:p>
            <a:r>
              <a:rPr lang="en-US" dirty="0"/>
              <a:t>It can enable the researcher to examine the </a:t>
            </a:r>
            <a:r>
              <a:rPr lang="en-US" dirty="0">
                <a:highlight>
                  <a:srgbClr val="FFFF00"/>
                </a:highlight>
              </a:rPr>
              <a:t>relative inﬂuence </a:t>
            </a:r>
            <a:r>
              <a:rPr lang="en-US" dirty="0"/>
              <a:t>of many factors.</a:t>
            </a:r>
          </a:p>
          <a:p>
            <a:r>
              <a:rPr lang="en-US" dirty="0"/>
              <a:t>With observational techniques, a researcher can study subjects who are </a:t>
            </a:r>
            <a:r>
              <a:rPr lang="en-US" dirty="0">
                <a:highlight>
                  <a:srgbClr val="FFFF00"/>
                </a:highlight>
              </a:rPr>
              <a:t>unable</a:t>
            </a:r>
            <a:r>
              <a:rPr lang="en-US" dirty="0"/>
              <a:t> to give verbal reports.</a:t>
            </a:r>
          </a:p>
          <a:p>
            <a:r>
              <a:rPr lang="en-US" dirty="0"/>
              <a:t>The use of observation is generally independent of the subjects’ willingness to participate. For example, one could observe how library users are using the catalogue without asking each patron beforehand if he or she were willing to be observed. </a:t>
            </a:r>
            <a:r>
              <a:rPr lang="en-US" dirty="0">
                <a:solidFill>
                  <a:srgbClr val="FF0000"/>
                </a:solidFill>
              </a:rPr>
              <a:t>However, there are ethical and sometimes legal implications that should be explored before deciding to observe persons without their permission, or at least their awareness.</a:t>
            </a:r>
          </a:p>
        </p:txBody>
      </p:sp>
    </p:spTree>
    <p:extLst>
      <p:ext uri="{BB962C8B-B14F-4D97-AF65-F5344CB8AC3E}">
        <p14:creationId xmlns:p14="http://schemas.microsoft.com/office/powerpoint/2010/main" val="366264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dirty="0"/>
              <a:t>Limitations of observation</a:t>
            </a:r>
            <a:endParaRPr dirty="0"/>
          </a:p>
        </p:txBody>
      </p:sp>
      <p:sp>
        <p:nvSpPr>
          <p:cNvPr id="108" name="Google Shape;108;p19"/>
          <p:cNvSpPr txBox="1">
            <a:spLocks noGrp="1"/>
          </p:cNvSpPr>
          <p:nvPr>
            <p:ph type="body" idx="1"/>
          </p:nvPr>
        </p:nvSpPr>
        <p:spPr>
          <a:xfrm>
            <a:off x="646121" y="1476507"/>
            <a:ext cx="8075729" cy="3002400"/>
          </a:xfrm>
          <a:prstGeom prst="rect">
            <a:avLst/>
          </a:prstGeom>
        </p:spPr>
        <p:txBody>
          <a:bodyPr spcFirstLastPara="1" wrap="square" lIns="91425" tIns="91425" rIns="91425" bIns="91425" anchor="t" anchorCtr="0">
            <a:noAutofit/>
          </a:bodyPr>
          <a:lstStyle/>
          <a:p>
            <a:r>
              <a:rPr lang="en-US" dirty="0"/>
              <a:t>It is not always possible to anticipate a </a:t>
            </a:r>
            <a:r>
              <a:rPr lang="en-US" dirty="0">
                <a:highlight>
                  <a:srgbClr val="FFFF00"/>
                </a:highlight>
              </a:rPr>
              <a:t>spontaneous event </a:t>
            </a:r>
            <a:r>
              <a:rPr lang="en-US" dirty="0"/>
              <a:t>and thus be prepared to observe it. Some of the most critical activity at the library’s online catalog, for example, may take place when no one is there to </a:t>
            </a:r>
            <a:r>
              <a:rPr lang="en-IN" dirty="0"/>
              <a:t>observe.</a:t>
            </a:r>
          </a:p>
          <a:p>
            <a:r>
              <a:rPr lang="en-US" dirty="0"/>
              <a:t>The </a:t>
            </a:r>
            <a:r>
              <a:rPr lang="en-US" dirty="0">
                <a:highlight>
                  <a:srgbClr val="FFFF00"/>
                </a:highlight>
              </a:rPr>
              <a:t>duration of an event </a:t>
            </a:r>
            <a:r>
              <a:rPr lang="en-US" dirty="0"/>
              <a:t>affects the feasibility of observing it. The activities at an online catalog are generally short enough to be easily observed; such would not be the case in trying to observe how a faculty member conducts his or her research.</a:t>
            </a:r>
          </a:p>
          <a:p>
            <a:r>
              <a:rPr lang="en-US" dirty="0">
                <a:highlight>
                  <a:srgbClr val="FFFF00"/>
                </a:highlight>
              </a:rPr>
              <a:t>Infrequent </a:t>
            </a:r>
            <a:r>
              <a:rPr lang="en-US" dirty="0" err="1">
                <a:highlight>
                  <a:srgbClr val="FFFF00"/>
                </a:highlight>
              </a:rPr>
              <a:t>behaviour</a:t>
            </a:r>
            <a:r>
              <a:rPr lang="en-US" dirty="0">
                <a:highlight>
                  <a:srgbClr val="FFFF00"/>
                </a:highlight>
              </a:rPr>
              <a:t> </a:t>
            </a:r>
            <a:r>
              <a:rPr lang="en-US" dirty="0"/>
              <a:t>can’t be observed.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dirty="0"/>
              <a:t>Limitations of observation</a:t>
            </a:r>
            <a:endParaRPr dirty="0"/>
          </a:p>
        </p:txBody>
      </p:sp>
      <p:sp>
        <p:nvSpPr>
          <p:cNvPr id="108" name="Google Shape;108;p19"/>
          <p:cNvSpPr txBox="1">
            <a:spLocks noGrp="1"/>
          </p:cNvSpPr>
          <p:nvPr>
            <p:ph type="body" idx="1"/>
          </p:nvPr>
        </p:nvSpPr>
        <p:spPr>
          <a:xfrm>
            <a:off x="646121" y="1476507"/>
            <a:ext cx="8075729" cy="3002400"/>
          </a:xfrm>
          <a:prstGeom prst="rect">
            <a:avLst/>
          </a:prstGeom>
        </p:spPr>
        <p:txBody>
          <a:bodyPr spcFirstLastPara="1" wrap="square" lIns="91425" tIns="91425" rIns="91425" bIns="91425" anchor="t" anchorCtr="0">
            <a:noAutofit/>
          </a:bodyPr>
          <a:lstStyle/>
          <a:p>
            <a:r>
              <a:rPr lang="en-US" dirty="0"/>
              <a:t>Some types of behavior are obviously </a:t>
            </a:r>
            <a:r>
              <a:rPr lang="en-US" dirty="0">
                <a:highlight>
                  <a:srgbClr val="FFFF00"/>
                </a:highlight>
              </a:rPr>
              <a:t>too private or personal </a:t>
            </a:r>
            <a:r>
              <a:rPr lang="en-US" dirty="0"/>
              <a:t>in nature to be observed. This is less of a disadvantage in library-related research, however, than it is in the behavioral sciences.</a:t>
            </a:r>
          </a:p>
          <a:p>
            <a:r>
              <a:rPr lang="en-US" dirty="0"/>
              <a:t>It is generally somewhat </a:t>
            </a:r>
            <a:r>
              <a:rPr lang="en-US" dirty="0">
                <a:highlight>
                  <a:srgbClr val="FFFF00"/>
                </a:highlight>
              </a:rPr>
              <a:t>more difﬁcult to quantify </a:t>
            </a:r>
            <a:r>
              <a:rPr lang="en-US" dirty="0"/>
              <a:t>observational data than other kinds. </a:t>
            </a:r>
            <a:r>
              <a:rPr lang="en-US" dirty="0" err="1"/>
              <a:t>Behaviour</a:t>
            </a:r>
            <a:r>
              <a:rPr lang="en-US" dirty="0"/>
              <a:t> simply cannot always be broken down into </a:t>
            </a:r>
            <a:r>
              <a:rPr lang="en-IN" dirty="0"/>
              <a:t>neat categories.</a:t>
            </a:r>
            <a:endParaRPr dirty="0"/>
          </a:p>
        </p:txBody>
      </p:sp>
    </p:spTree>
    <p:extLst>
      <p:ext uri="{BB962C8B-B14F-4D97-AF65-F5344CB8AC3E}">
        <p14:creationId xmlns:p14="http://schemas.microsoft.com/office/powerpoint/2010/main" val="66574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3FAD-DD4C-4077-B266-4D20E45A5CBD}"/>
              </a:ext>
            </a:extLst>
          </p:cNvPr>
          <p:cNvSpPr>
            <a:spLocks noGrp="1"/>
          </p:cNvSpPr>
          <p:nvPr>
            <p:ph type="title"/>
          </p:nvPr>
        </p:nvSpPr>
        <p:spPr/>
        <p:txBody>
          <a:bodyPr/>
          <a:lstStyle/>
          <a:p>
            <a:r>
              <a:rPr lang="en-IN" dirty="0"/>
              <a:t>Questions to consider before conducting observation</a:t>
            </a:r>
          </a:p>
        </p:txBody>
      </p:sp>
      <p:sp>
        <p:nvSpPr>
          <p:cNvPr id="3" name="Text Placeholder 2">
            <a:extLst>
              <a:ext uri="{FF2B5EF4-FFF2-40B4-BE49-F238E27FC236}">
                <a16:creationId xmlns:a16="http://schemas.microsoft.com/office/drawing/2014/main" id="{35D9AB81-D876-4A55-82B9-2158D92EE0B2}"/>
              </a:ext>
            </a:extLst>
          </p:cNvPr>
          <p:cNvSpPr>
            <a:spLocks noGrp="1"/>
          </p:cNvSpPr>
          <p:nvPr>
            <p:ph type="body" idx="1"/>
          </p:nvPr>
        </p:nvSpPr>
        <p:spPr>
          <a:xfrm>
            <a:off x="1261533" y="1595776"/>
            <a:ext cx="7470179" cy="3002400"/>
          </a:xfrm>
        </p:spPr>
        <p:txBody>
          <a:bodyPr/>
          <a:lstStyle/>
          <a:p>
            <a:r>
              <a:rPr lang="en-IN" dirty="0"/>
              <a:t>What should be observed?</a:t>
            </a:r>
          </a:p>
          <a:p>
            <a:r>
              <a:rPr lang="en-US" dirty="0"/>
              <a:t>How the observations should be recorded? </a:t>
            </a:r>
          </a:p>
          <a:p>
            <a:r>
              <a:rPr lang="en-US" dirty="0"/>
              <a:t>How the accuracy of observation can be ensured?</a:t>
            </a:r>
            <a:endParaRPr lang="en-IN" dirty="0"/>
          </a:p>
        </p:txBody>
      </p:sp>
    </p:spTree>
    <p:extLst>
      <p:ext uri="{BB962C8B-B14F-4D97-AF65-F5344CB8AC3E}">
        <p14:creationId xmlns:p14="http://schemas.microsoft.com/office/powerpoint/2010/main" val="3375554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Types of </a:t>
            </a:r>
            <a:r>
              <a:rPr lang="en-IN" dirty="0"/>
              <a:t>Observation</a:t>
            </a:r>
            <a:endParaRPr dirty="0"/>
          </a:p>
        </p:txBody>
      </p:sp>
      <p:sp>
        <p:nvSpPr>
          <p:cNvPr id="120" name="Google Shape;120;p21"/>
          <p:cNvSpPr txBox="1">
            <a:spLocks noGrp="1"/>
          </p:cNvSpPr>
          <p:nvPr>
            <p:ph type="body" idx="1"/>
          </p:nvPr>
        </p:nvSpPr>
        <p:spPr>
          <a:xfrm>
            <a:off x="1363133" y="1595776"/>
            <a:ext cx="7368579" cy="3002400"/>
          </a:xfrm>
          <a:prstGeom prst="rect">
            <a:avLst/>
          </a:prstGeom>
        </p:spPr>
        <p:txBody>
          <a:bodyPr spcFirstLastPara="1" wrap="square" lIns="91425" tIns="91425" rIns="91425" bIns="91425" anchor="t" anchorCtr="0">
            <a:noAutofit/>
          </a:bodyPr>
          <a:lstStyle/>
          <a:p>
            <a:r>
              <a:rPr lang="en-IN" dirty="0"/>
              <a:t>Structured Observation </a:t>
            </a:r>
            <a:r>
              <a:rPr lang="en-US" dirty="0"/>
              <a:t>—for descriptive research</a:t>
            </a:r>
            <a:endParaRPr dirty="0"/>
          </a:p>
          <a:p>
            <a:pPr lvl="0"/>
            <a:r>
              <a:rPr lang="en-IN" dirty="0"/>
              <a:t>Unstructured Observation</a:t>
            </a:r>
            <a:r>
              <a:rPr lang="en-US" dirty="0"/>
              <a:t> —for exploratory research</a:t>
            </a:r>
            <a:endParaRPr lang="en-IN" dirty="0"/>
          </a:p>
          <a:p>
            <a:r>
              <a:rPr lang="en-IN" dirty="0"/>
              <a:t>Participant Observation</a:t>
            </a:r>
          </a:p>
          <a:p>
            <a:r>
              <a:rPr lang="en-IN" dirty="0"/>
              <a:t>Non- participant observation</a:t>
            </a:r>
          </a:p>
          <a:p>
            <a:r>
              <a:rPr lang="en-IN" dirty="0"/>
              <a:t>Disguised observation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build="p"/>
    </p:bldLst>
  </p:timing>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547</TotalTime>
  <Words>837</Words>
  <Application>Microsoft Office PowerPoint</Application>
  <PresentationFormat>On-screen Show (16:9)</PresentationFormat>
  <Paragraphs>62</Paragraphs>
  <Slides>15</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Lato</vt:lpstr>
      <vt:lpstr>Raleway</vt:lpstr>
      <vt:lpstr>Arial</vt:lpstr>
      <vt:lpstr>Swiss</vt:lpstr>
      <vt:lpstr>Research techniques and tools : Observation</vt:lpstr>
      <vt:lpstr>Observation</vt:lpstr>
      <vt:lpstr>Observation</vt:lpstr>
      <vt:lpstr>Advantages of Observation</vt:lpstr>
      <vt:lpstr>Advantages of Observation</vt:lpstr>
      <vt:lpstr>Limitations of observation</vt:lpstr>
      <vt:lpstr>Limitations of observation</vt:lpstr>
      <vt:lpstr>Questions to consider before conducting observation</vt:lpstr>
      <vt:lpstr>Types of Observation</vt:lpstr>
      <vt:lpstr>Structured Observation</vt:lpstr>
      <vt:lpstr>Unstructured Observation</vt:lpstr>
      <vt:lpstr>Participant Observation</vt:lpstr>
      <vt:lpstr>Non-Participant Observation</vt:lpstr>
      <vt:lpstr>PowerPoint Presentation</vt:lpstr>
      <vt:lpstr>Validity and reliability of Observation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Methods : Descriptive Method</dc:title>
  <dc:creator>Vinit Kumar</dc:creator>
  <cp:lastModifiedBy>Swami Kundan Kishor</cp:lastModifiedBy>
  <cp:revision>31</cp:revision>
  <dcterms:modified xsi:type="dcterms:W3CDTF">2018-09-25T06:19:13Z</dcterms:modified>
</cp:coreProperties>
</file>