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3" r:id="rId8"/>
    <p:sldId id="292" r:id="rId9"/>
    <p:sldId id="296" r:id="rId10"/>
    <p:sldId id="294" r:id="rId11"/>
    <p:sldId id="295" r:id="rId12"/>
    <p:sldId id="297" r:id="rId13"/>
    <p:sldId id="28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DD588B7-E0E8-4F85-92E3-5495B689EFAE}">
          <p14:sldIdLst>
            <p14:sldId id="256"/>
            <p14:sldId id="257"/>
            <p14:sldId id="288"/>
            <p14:sldId id="289"/>
            <p14:sldId id="290"/>
            <p14:sldId id="291"/>
            <p14:sldId id="293"/>
            <p14:sldId id="292"/>
            <p14:sldId id="296"/>
            <p14:sldId id="294"/>
            <p14:sldId id="295"/>
            <p14:sldId id="297"/>
            <p14:sldId id="287"/>
          </p14:sldIdLst>
        </p14:section>
        <p14:section name="Untitled Section" id="{23D9692E-A2D8-4EB4-83B5-3FA7FBC9EBB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c3670e08aefbc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c3670e08aefbc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</a:t>
            </a:r>
            <a:r>
              <a:rPr lang="en-IN" dirty="0"/>
              <a:t>techniques and tools</a:t>
            </a:r>
            <a:r>
              <a:rPr lang="en" dirty="0"/>
              <a:t> : </a:t>
            </a:r>
            <a:r>
              <a:rPr lang="en-IN" dirty="0"/>
              <a:t>Interview</a:t>
            </a:r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Vinit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CF8-85D4-41DD-A78B-C3763900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planning interviews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3140-5024-4D6F-9E6D-BD0C4E379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Clear objectives</a:t>
            </a:r>
          </a:p>
          <a:p>
            <a:r>
              <a:rPr lang="en-IN" dirty="0"/>
              <a:t>Pre-test</a:t>
            </a:r>
          </a:p>
          <a:p>
            <a:r>
              <a:rPr lang="en-IN" dirty="0"/>
              <a:t>Practice</a:t>
            </a:r>
          </a:p>
          <a:p>
            <a:r>
              <a:rPr lang="en-IN" dirty="0"/>
              <a:t>Relevance</a:t>
            </a:r>
          </a:p>
          <a:p>
            <a:r>
              <a:rPr lang="en-IN" dirty="0"/>
              <a:t>Plain, unambiguous language</a:t>
            </a:r>
          </a:p>
          <a:p>
            <a:r>
              <a:rPr lang="en-IN" dirty="0"/>
              <a:t>Reasonable length</a:t>
            </a:r>
          </a:p>
          <a:p>
            <a:r>
              <a:rPr lang="en-IN" dirty="0"/>
              <a:t>Written field work procedures</a:t>
            </a:r>
          </a:p>
        </p:txBody>
      </p:sp>
    </p:spTree>
    <p:extLst>
      <p:ext uri="{BB962C8B-B14F-4D97-AF65-F5344CB8AC3E}">
        <p14:creationId xmlns:p14="http://schemas.microsoft.com/office/powerpoint/2010/main" val="54543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5B78-10AF-414E-9464-1AAE23D3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procedure with interviewees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F765-C3AB-4E1C-B56A-AF2C4FF60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Clear explanation</a:t>
            </a:r>
          </a:p>
          <a:p>
            <a:r>
              <a:rPr lang="en-IN" dirty="0"/>
              <a:t>Informed consent</a:t>
            </a:r>
          </a:p>
          <a:p>
            <a:r>
              <a:rPr lang="en-IN" dirty="0"/>
              <a:t>Privacy</a:t>
            </a:r>
          </a:p>
          <a:p>
            <a:r>
              <a:rPr lang="en-IN" dirty="0"/>
              <a:t>Safety awareness</a:t>
            </a:r>
          </a:p>
          <a:p>
            <a:r>
              <a:rPr lang="en-IN" dirty="0"/>
              <a:t>Completion check</a:t>
            </a:r>
          </a:p>
          <a:p>
            <a:r>
              <a:rPr lang="en-IN" dirty="0"/>
              <a:t>Acknowledgement </a:t>
            </a:r>
          </a:p>
          <a:p>
            <a:r>
              <a:rPr lang="en-IN" dirty="0"/>
              <a:t>Feedback</a:t>
            </a:r>
          </a:p>
          <a:p>
            <a:r>
              <a:rPr lang="en-IN" dirty="0"/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642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3347-01A7-4F1D-B709-9438A3DA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Interviewer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CBA55-DF87-4FA5-801D-542F3136D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Interviews are prone to bias from</a:t>
            </a:r>
          </a:p>
          <a:p>
            <a:pPr lvl="1"/>
            <a:r>
              <a:rPr lang="en-IN" dirty="0"/>
              <a:t>Influence of interviewer</a:t>
            </a:r>
          </a:p>
          <a:p>
            <a:pPr lvl="1"/>
            <a:r>
              <a:rPr lang="en-IN" dirty="0"/>
              <a:t>Dress</a:t>
            </a:r>
          </a:p>
          <a:p>
            <a:pPr lvl="1"/>
            <a:r>
              <a:rPr lang="en-IN" dirty="0"/>
              <a:t>Language, </a:t>
            </a:r>
          </a:p>
          <a:p>
            <a:pPr lvl="1"/>
            <a:r>
              <a:rPr lang="en-IN" dirty="0"/>
              <a:t>Leading questions,</a:t>
            </a:r>
          </a:p>
          <a:p>
            <a:pPr lvl="1"/>
            <a:r>
              <a:rPr lang="en-IN" dirty="0"/>
              <a:t>Body language and </a:t>
            </a:r>
          </a:p>
          <a:p>
            <a:pPr lvl="1"/>
            <a:r>
              <a:rPr lang="en-IN" dirty="0"/>
              <a:t>Personal opinions.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73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9ACD-6AD0-4FCC-985A-F4534A0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and reliability of interview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377C-814F-4E62-AB45-2CA155996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improve the validity one must use, mixed method and triangulation.</a:t>
            </a:r>
          </a:p>
          <a:p>
            <a:r>
              <a:rPr lang="en-IN" dirty="0"/>
              <a:t>To increase reliability, systematic sampling and careful recording of data must be adopted.</a:t>
            </a:r>
          </a:p>
        </p:txBody>
      </p:sp>
    </p:spTree>
    <p:extLst>
      <p:ext uri="{BB962C8B-B14F-4D97-AF65-F5344CB8AC3E}">
        <p14:creationId xmlns:p14="http://schemas.microsoft.com/office/powerpoint/2010/main" val="8750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Interview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795130" y="1017725"/>
            <a:ext cx="8037169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is a two way method which permits an exchange of ideas and information.</a:t>
            </a:r>
          </a:p>
          <a:p>
            <a:pPr lvl="0"/>
            <a:r>
              <a:rPr lang="en-US" dirty="0"/>
              <a:t>“The interview may be regarded as a systematic method by which a person enters more or less imaginatively into the inner life of a comparative stranger.” PV Young</a:t>
            </a:r>
          </a:p>
          <a:p>
            <a:pPr lvl="0"/>
            <a:r>
              <a:rPr lang="en-US" dirty="0"/>
              <a:t>The interviewer can probe into casual factors, determine attitudes, discover the origin of problem.</a:t>
            </a:r>
          </a:p>
          <a:p>
            <a:pPr lvl="0"/>
            <a:r>
              <a:rPr lang="en-US" dirty="0"/>
              <a:t>Often used to find out attitude and perceptions, but can be used as a source of factual information too.</a:t>
            </a:r>
          </a:p>
          <a:p>
            <a:pPr lvl="0"/>
            <a:r>
              <a:rPr lang="en-US" dirty="0"/>
              <a:t>Allows in-depth follow-up questions.</a:t>
            </a:r>
          </a:p>
          <a:p>
            <a:pPr lvl="0"/>
            <a:r>
              <a:rPr lang="en-US" dirty="0"/>
              <a:t>It helps the investigator to gain an impression of the person concerned.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EAC1-7207-4BED-B637-0ABAE255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CE77-3C35-46F0-A8E9-D110D73C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548" y="1595776"/>
            <a:ext cx="7678164" cy="3002400"/>
          </a:xfrm>
        </p:spPr>
        <p:txBody>
          <a:bodyPr/>
          <a:lstStyle/>
          <a:p>
            <a:r>
              <a:rPr lang="en-US" dirty="0"/>
              <a:t>Sincerity, frankness, truthfulness and insight of the </a:t>
            </a:r>
            <a:r>
              <a:rPr lang="en-US" b="1" dirty="0"/>
              <a:t>interviewee</a:t>
            </a:r>
            <a:r>
              <a:rPr lang="en-US" dirty="0"/>
              <a:t> can be better judged through cross questioning.</a:t>
            </a:r>
          </a:p>
          <a:p>
            <a:pPr lvl="0"/>
            <a:r>
              <a:rPr lang="en-US" dirty="0"/>
              <a:t>It can deal with delicate, confidential and even intimate topics.</a:t>
            </a:r>
          </a:p>
          <a:p>
            <a:pPr lvl="0"/>
            <a:r>
              <a:rPr lang="en-US" dirty="0"/>
              <a:t>Flexibility</a:t>
            </a:r>
          </a:p>
          <a:p>
            <a:pPr lvl="0"/>
            <a:r>
              <a:rPr lang="en-US" dirty="0"/>
              <a:t>It is applicable in survey method, but it is also applicable in historical, experimental, case studies and clinical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C5ED-1CEA-4B99-AC42-7EF61299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EEB0-B16B-4359-BC29-F16B3078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Unstructured interviews</a:t>
            </a:r>
          </a:p>
          <a:p>
            <a:r>
              <a:rPr lang="en-IN" dirty="0"/>
              <a:t>Semi-structured interviews</a:t>
            </a:r>
          </a:p>
          <a:p>
            <a:r>
              <a:rPr lang="en-IN" dirty="0"/>
              <a:t>Structured interviews</a:t>
            </a:r>
          </a:p>
        </p:txBody>
      </p:sp>
    </p:spTree>
    <p:extLst>
      <p:ext uri="{BB962C8B-B14F-4D97-AF65-F5344CB8AC3E}">
        <p14:creationId xmlns:p14="http://schemas.microsoft.com/office/powerpoint/2010/main" val="143181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D18F-0B41-452E-A248-E2ED6D7C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Unstructured Interviews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B443-99BE-42AE-844C-DDA1B5665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 rigid structure in the range and type of questions to be asked. </a:t>
            </a:r>
          </a:p>
          <a:p>
            <a:r>
              <a:rPr lang="en-IN" dirty="0"/>
              <a:t>But a general plan is prepared about the flow of questions.</a:t>
            </a:r>
          </a:p>
          <a:p>
            <a:r>
              <a:rPr lang="en-IN" dirty="0"/>
              <a:t>Open ended questions are asked.</a:t>
            </a:r>
          </a:p>
          <a:p>
            <a:r>
              <a:rPr lang="en-IN" dirty="0"/>
              <a:t>The interviewer do not ask several questions and allows the interviewee to respond at his/her own flow. </a:t>
            </a:r>
          </a:p>
          <a:p>
            <a:r>
              <a:rPr lang="en-IN" dirty="0"/>
              <a:t>Note taking is an important skill and if required voice recorders are used for filling the gaps. </a:t>
            </a:r>
          </a:p>
          <a:p>
            <a:r>
              <a:rPr lang="en-IN" dirty="0"/>
              <a:t>Difficult to analyse requires better analytical skills.</a:t>
            </a:r>
          </a:p>
          <a:p>
            <a:r>
              <a:rPr lang="en-IN" dirty="0"/>
              <a:t>Critical Incident Technique</a:t>
            </a:r>
          </a:p>
        </p:txBody>
      </p:sp>
    </p:spTree>
    <p:extLst>
      <p:ext uri="{BB962C8B-B14F-4D97-AF65-F5344CB8AC3E}">
        <p14:creationId xmlns:p14="http://schemas.microsoft.com/office/powerpoint/2010/main" val="23471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FC85-3039-4E2F-A4E9-8BBE57C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Semi-structured interviews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58DA-1D0C-49E5-A477-690E5863F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Uses</a:t>
            </a:r>
            <a:r>
              <a:rPr lang="en-IN" i="1" dirty="0"/>
              <a:t> guides </a:t>
            </a:r>
            <a:r>
              <a:rPr lang="en-IN" dirty="0"/>
              <a:t>so that information from different interviews could be compared.</a:t>
            </a:r>
          </a:p>
          <a:p>
            <a:r>
              <a:rPr lang="en-IN" i="1" dirty="0"/>
              <a:t>Interview guides </a:t>
            </a:r>
            <a:r>
              <a:rPr lang="en-IN" dirty="0"/>
              <a:t>having standard introductions and conclusions but allow flexibility to vary the order of questions.</a:t>
            </a:r>
          </a:p>
          <a:p>
            <a:r>
              <a:rPr lang="en-IN" dirty="0"/>
              <a:t>Usually closed-response questions(yes/no) are asked along with follow up open-ended questions(why?) to get better understanding. </a:t>
            </a:r>
          </a:p>
          <a:p>
            <a:r>
              <a:rPr lang="en-IN" dirty="0"/>
              <a:t>So a combination of qualitative and quantitative data is obtained.</a:t>
            </a:r>
          </a:p>
        </p:txBody>
      </p:sp>
    </p:spTree>
    <p:extLst>
      <p:ext uri="{BB962C8B-B14F-4D97-AF65-F5344CB8AC3E}">
        <p14:creationId xmlns:p14="http://schemas.microsoft.com/office/powerpoint/2010/main" val="11799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2368-35A2-4D92-8BD2-A9713892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0C7FB-5CF6-4B53-A957-0FBF05F5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575950"/>
            <a:ext cx="6321600" cy="3002400"/>
          </a:xfrm>
        </p:spPr>
        <p:txBody>
          <a:bodyPr/>
          <a:lstStyle/>
          <a:p>
            <a:r>
              <a:rPr lang="en-IN" dirty="0"/>
              <a:t>Semi-structured interviews are commonly on-on-one type but group interviews are also possible. </a:t>
            </a:r>
          </a:p>
          <a:p>
            <a:r>
              <a:rPr lang="en-IN" dirty="0"/>
              <a:t>Such as ‘Focus Groups’, here a group of people are gathered together in a suitable location and the interviewer asks questions of the group. </a:t>
            </a:r>
          </a:p>
          <a:p>
            <a:r>
              <a:rPr lang="en-IN" dirty="0"/>
              <a:t>Informative representation of a particular group’s viewpoints on a particular occasion. </a:t>
            </a:r>
          </a:p>
          <a:p>
            <a:r>
              <a:rPr lang="en-IN" dirty="0"/>
              <a:t>It starts with factual questions and then moves to opinions. </a:t>
            </a:r>
          </a:p>
          <a:p>
            <a:endParaRPr lang="en-IN" dirty="0"/>
          </a:p>
          <a:p>
            <a:r>
              <a:rPr lang="en-IN" dirty="0"/>
              <a:t>Unstructured and semi-structured interviews are conducted to cross-check viewpoints from different respondents who might have very different perceptions.</a:t>
            </a:r>
          </a:p>
        </p:txBody>
      </p:sp>
    </p:spTree>
    <p:extLst>
      <p:ext uri="{BB962C8B-B14F-4D97-AF65-F5344CB8AC3E}">
        <p14:creationId xmlns:p14="http://schemas.microsoft.com/office/powerpoint/2010/main" val="17129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96D-3401-4534-A585-9142655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interviews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C352-6154-45A6-AD6E-E0786278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Uses formal standardised set of close-ended questions.</a:t>
            </a:r>
          </a:p>
          <a:p>
            <a:r>
              <a:rPr lang="en-IN" dirty="0"/>
              <a:t>All interviews are conducted the same way to generate reliability using set questions and set response codes.</a:t>
            </a:r>
          </a:p>
          <a:p>
            <a:r>
              <a:rPr lang="en-IN" dirty="0"/>
              <a:t>Used in place of questionnaires when the respondents are illiterate or to increase the response rate.</a:t>
            </a:r>
          </a:p>
          <a:p>
            <a:r>
              <a:rPr lang="en-IN" dirty="0"/>
              <a:t>Useful for studies involving larger number of respondents. </a:t>
            </a:r>
          </a:p>
          <a:p>
            <a:r>
              <a:rPr lang="en-IN" dirty="0"/>
              <a:t>Interviewers are trained before taking interviews. </a:t>
            </a:r>
          </a:p>
          <a:p>
            <a:r>
              <a:rPr lang="en-IN" dirty="0"/>
              <a:t>Greater coverage but lacks the depth.</a:t>
            </a:r>
          </a:p>
        </p:txBody>
      </p:sp>
    </p:spTree>
    <p:extLst>
      <p:ext uri="{BB962C8B-B14F-4D97-AF65-F5344CB8AC3E}">
        <p14:creationId xmlns:p14="http://schemas.microsoft.com/office/powerpoint/2010/main" val="33960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DF60-BB0D-4CAD-AEEF-76AF252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112" y="2533087"/>
            <a:ext cx="6321600" cy="635400"/>
          </a:xfrm>
        </p:spPr>
        <p:txBody>
          <a:bodyPr/>
          <a:lstStyle/>
          <a:p>
            <a:r>
              <a:rPr lang="en-IN" dirty="0"/>
              <a:t>Conducting interviews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D688-FA1B-4ABF-B667-8C475BE37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4353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566</Words>
  <Application>Microsoft Office PowerPoint</Application>
  <PresentationFormat>On-screen Show (16:9)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Raleway</vt:lpstr>
      <vt:lpstr>Swiss</vt:lpstr>
      <vt:lpstr>Research techniques and tools : Interview</vt:lpstr>
      <vt:lpstr>Interview</vt:lpstr>
      <vt:lpstr>Interview</vt:lpstr>
      <vt:lpstr>Types</vt:lpstr>
      <vt:lpstr>Unstructured Interviews</vt:lpstr>
      <vt:lpstr>Semi-structured interviews</vt:lpstr>
      <vt:lpstr>PowerPoint Presentation</vt:lpstr>
      <vt:lpstr>Structured interviews</vt:lpstr>
      <vt:lpstr>Conducting interviews </vt:lpstr>
      <vt:lpstr>Elements of planning interviews</vt:lpstr>
      <vt:lpstr>Common procedure with interviewees</vt:lpstr>
      <vt:lpstr>Interviewer bias</vt:lpstr>
      <vt:lpstr>Validity and reliability of interview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: Descriptive Method</dc:title>
  <dc:creator>Vinit Kumar</dc:creator>
  <cp:lastModifiedBy>Swami Kundan Kishor</cp:lastModifiedBy>
  <cp:revision>44</cp:revision>
  <dcterms:modified xsi:type="dcterms:W3CDTF">2018-09-26T07:00:36Z</dcterms:modified>
</cp:coreProperties>
</file>