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88" r:id="rId4"/>
    <p:sldId id="299" r:id="rId5"/>
    <p:sldId id="300" r:id="rId6"/>
    <p:sldId id="301" r:id="rId7"/>
    <p:sldId id="289" r:id="rId8"/>
    <p:sldId id="302" r:id="rId9"/>
    <p:sldId id="303" r:id="rId10"/>
    <p:sldId id="306" r:id="rId11"/>
    <p:sldId id="304" r:id="rId12"/>
    <p:sldId id="305" r:id="rId13"/>
    <p:sldId id="307" r:id="rId14"/>
    <p:sldId id="298" r:id="rId15"/>
  </p:sldIdLst>
  <p:sldSz cx="9144000" cy="5143500" type="screen16x9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DD588B7-E0E8-4F85-92E3-5495B689EFAE}">
          <p14:sldIdLst>
            <p14:sldId id="256"/>
            <p14:sldId id="257"/>
            <p14:sldId id="288"/>
            <p14:sldId id="299"/>
            <p14:sldId id="300"/>
            <p14:sldId id="301"/>
            <p14:sldId id="289"/>
            <p14:sldId id="302"/>
            <p14:sldId id="303"/>
            <p14:sldId id="306"/>
            <p14:sldId id="304"/>
            <p14:sldId id="305"/>
            <p14:sldId id="307"/>
            <p14:sldId id="298"/>
          </p14:sldIdLst>
        </p14:section>
        <p14:section name="Untitled Section" id="{23D9692E-A2D8-4EB4-83B5-3FA7FBC9EBB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8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5c3670e08aefbc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5c3670e08aefbc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5000"/>
            <a:lumOff val="35000"/>
          </a:schemeClr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</a:t>
            </a:r>
            <a:r>
              <a:rPr lang="en-IN" dirty="0"/>
              <a:t>techniques and tools</a:t>
            </a:r>
            <a:r>
              <a:rPr lang="en" dirty="0"/>
              <a:t> : </a:t>
            </a:r>
            <a:r>
              <a:rPr lang="en-IN" sz="4400" dirty="0"/>
              <a:t>Questionnaire and Schedules</a:t>
            </a:r>
            <a:endParaRPr dirty="0"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 Vinit Kumar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71BD-EE2D-464E-AA04-00F29963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Forms of structured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EA9B8-CFF3-4C56-9600-B1895469A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Checklist type questions</a:t>
            </a:r>
          </a:p>
          <a:p>
            <a:r>
              <a:rPr lang="en-IN" dirty="0"/>
              <a:t>Scaled responses type questions</a:t>
            </a:r>
          </a:p>
        </p:txBody>
      </p:sp>
    </p:spTree>
    <p:extLst>
      <p:ext uri="{BB962C8B-B14F-4D97-AF65-F5344CB8AC3E}">
        <p14:creationId xmlns:p14="http://schemas.microsoft.com/office/powerpoint/2010/main" val="174724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1BBE-0CE7-4BEB-A81E-114FA55A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Forms of Structured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E6CFC-1BE5-4477-A828-202163897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checklist, each item of which requires a response. </a:t>
            </a:r>
          </a:p>
          <a:p>
            <a:pPr marL="114300" indent="0">
              <a:buNone/>
            </a:pPr>
            <a:r>
              <a:rPr lang="en-US" dirty="0"/>
              <a:t>Have you ever done any of the following while using a library? (check the )</a:t>
            </a:r>
          </a:p>
          <a:p>
            <a:pPr marL="114300" indent="0">
              <a:buNone/>
            </a:pPr>
            <a:r>
              <a:rPr lang="en-US" dirty="0"/>
              <a:t>a. Asked a reference question? 	Yes 	No</a:t>
            </a:r>
          </a:p>
          <a:p>
            <a:pPr marL="114300" indent="0">
              <a:buNone/>
            </a:pPr>
            <a:r>
              <a:rPr lang="en-US" dirty="0"/>
              <a:t>b. Checked out a book? 		Yes 	No</a:t>
            </a:r>
          </a:p>
          <a:p>
            <a:pPr marL="114300" indent="0">
              <a:buNone/>
            </a:pPr>
            <a:r>
              <a:rPr lang="en-IN" dirty="0"/>
              <a:t>c. Read a magazine? 		</a:t>
            </a:r>
            <a:r>
              <a:rPr lang="en-US" dirty="0"/>
              <a:t>Yes 	No</a:t>
            </a:r>
          </a:p>
          <a:p>
            <a:pPr marL="114300" indent="0">
              <a:buNone/>
            </a:pPr>
            <a:r>
              <a:rPr lang="en-US" dirty="0"/>
              <a:t>d. Read a newspaper? 		Yes 	No</a:t>
            </a:r>
          </a:p>
          <a:p>
            <a:pPr marL="114300" indent="0">
              <a:buNone/>
            </a:pPr>
            <a:r>
              <a:rPr lang="en-US" dirty="0"/>
              <a:t>e. Listened to a recording? 	Yes 	No</a:t>
            </a:r>
          </a:p>
          <a:p>
            <a:pPr marL="11430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86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6E54-D602-4891-8403-3B491C46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F6E96-0728-4D9F-9ED6-F219FC83D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checklist of items, one or more of which represents the “best” answer.</a:t>
            </a:r>
          </a:p>
          <a:p>
            <a:r>
              <a:rPr lang="en-US" dirty="0"/>
              <a:t>Which of the following types of library services do you use at least ﬁve times a year? (Check all that applies)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Reference 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Circulation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Audio-visual 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Periodicals 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Photocopying 	</a:t>
            </a:r>
          </a:p>
        </p:txBody>
      </p:sp>
    </p:spTree>
    <p:extLst>
      <p:ext uri="{BB962C8B-B14F-4D97-AF65-F5344CB8AC3E}">
        <p14:creationId xmlns:p14="http://schemas.microsoft.com/office/powerpoint/2010/main" val="3638561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0FEA-7FFB-493F-8D5F-B530D6E2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6DA10-5162-4C8B-B1E3-A79519C10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353" y="2169856"/>
            <a:ext cx="7324725" cy="1295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7EFB1-7E32-484A-AE0E-93871F1342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Scaled responses</a:t>
            </a:r>
          </a:p>
        </p:txBody>
      </p:sp>
    </p:spTree>
    <p:extLst>
      <p:ext uri="{BB962C8B-B14F-4D97-AF65-F5344CB8AC3E}">
        <p14:creationId xmlns:p14="http://schemas.microsoft.com/office/powerpoint/2010/main" val="3640888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690A-FE52-469B-AB1F-10567AE9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Administering questionnaire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39327-7563-4505-A621-2CA7AC5C5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3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Questionnaire</a:t>
            </a:r>
            <a:endParaRPr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795130" y="1017725"/>
            <a:ext cx="8037169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Questionnaire is a popular instrument used to collect data.</a:t>
            </a:r>
          </a:p>
          <a:p>
            <a:pPr lvl="0"/>
            <a:r>
              <a:rPr lang="en-US" dirty="0"/>
              <a:t>Questionnaire is a set of standard questions for gathering related information from a group of individuals. </a:t>
            </a:r>
            <a:endParaRPr lang="en-US" i="1" dirty="0"/>
          </a:p>
          <a:p>
            <a:r>
              <a:rPr lang="en-US" dirty="0"/>
              <a:t>“a form containing a set of questions, especially one addressed to a statistically signiﬁcant number of subjects as a way of gathering </a:t>
            </a:r>
            <a:r>
              <a:rPr lang="en-IN" dirty="0"/>
              <a:t>information from a survey”.</a:t>
            </a:r>
            <a:endParaRPr lang="en-US" dirty="0"/>
          </a:p>
          <a:p>
            <a:pPr lvl="0"/>
            <a:r>
              <a:rPr lang="en-US" dirty="0"/>
              <a:t>Often used to find out attitude and perceptions, but can be used as a source of factual information too.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EAC1-7207-4BED-B637-0ABAE255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5CE77-3C35-46F0-A8E9-D110D73CD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548" y="1595776"/>
            <a:ext cx="7678164" cy="3002400"/>
          </a:xfrm>
        </p:spPr>
        <p:txBody>
          <a:bodyPr/>
          <a:lstStyle/>
          <a:p>
            <a:r>
              <a:rPr lang="en-US" dirty="0"/>
              <a:t>Sincerity, frankness, truthfulness and insight of the </a:t>
            </a:r>
            <a:r>
              <a:rPr lang="en-US" b="1" dirty="0"/>
              <a:t>interviewee</a:t>
            </a:r>
            <a:r>
              <a:rPr lang="en-US" dirty="0"/>
              <a:t> can be better judged through cross questioning.</a:t>
            </a:r>
          </a:p>
          <a:p>
            <a:pPr lvl="0"/>
            <a:r>
              <a:rPr lang="en-US" dirty="0"/>
              <a:t>It can deal with delicate, confidential and even intimate topics.</a:t>
            </a:r>
          </a:p>
          <a:p>
            <a:pPr lvl="0"/>
            <a:r>
              <a:rPr lang="en-US" dirty="0"/>
              <a:t>Flexibility</a:t>
            </a:r>
          </a:p>
          <a:p>
            <a:pPr lvl="0"/>
            <a:r>
              <a:rPr lang="en-US" dirty="0"/>
              <a:t>It is applicable in survey method, but it is also applicable in historical, experimental, case studies and clinical studies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34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9995-9082-4F03-A200-C0C11E97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78178-251A-4EBA-A3CC-950613314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low cost even when the universe is large and is widely spread geographically.</a:t>
            </a:r>
          </a:p>
          <a:p>
            <a:r>
              <a:rPr lang="en-US" dirty="0"/>
              <a:t>It is free from the bias of the interviewer; answers are in respondents’ own words.</a:t>
            </a:r>
          </a:p>
          <a:p>
            <a:r>
              <a:rPr lang="en-US" dirty="0"/>
              <a:t>Respondents have adequate time to give well thought out answers.</a:t>
            </a:r>
          </a:p>
          <a:p>
            <a:r>
              <a:rPr lang="en-US" dirty="0"/>
              <a:t>Respondents, who are not easily approachable, can also be reached conveniently.</a:t>
            </a:r>
          </a:p>
          <a:p>
            <a:r>
              <a:rPr lang="en-US" dirty="0"/>
              <a:t>Large samples can be made use of and thus the results can be made more dependable and </a:t>
            </a:r>
            <a:r>
              <a:rPr lang="en-IN" dirty="0"/>
              <a:t>reliable.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84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790B-93BB-48F4-9254-18FBFDF9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FC6D2-F95F-4A84-8F72-01792F4E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232" y="1418795"/>
            <a:ext cx="7797618" cy="3002400"/>
          </a:xfrm>
        </p:spPr>
        <p:txBody>
          <a:bodyPr/>
          <a:lstStyle/>
          <a:p>
            <a:r>
              <a:rPr lang="en-US" dirty="0"/>
              <a:t>Low rate of return of the duly filled in questionnaires; bias due to no-response is often </a:t>
            </a:r>
            <a:r>
              <a:rPr lang="en-IN" dirty="0"/>
              <a:t>indeterminate.</a:t>
            </a:r>
          </a:p>
          <a:p>
            <a:r>
              <a:rPr lang="en-US" dirty="0"/>
              <a:t>It can be used only when respondents are educated and cooperating.</a:t>
            </a:r>
          </a:p>
          <a:p>
            <a:r>
              <a:rPr lang="en-US" dirty="0"/>
              <a:t>The control over questionnaire may be lost once it is sent.</a:t>
            </a:r>
          </a:p>
          <a:p>
            <a:r>
              <a:rPr lang="en-US" dirty="0"/>
              <a:t>There is inbuilt inflexibility because of the difficulty of amending the approach once </a:t>
            </a:r>
            <a:r>
              <a:rPr lang="en-IN" dirty="0"/>
              <a:t>questionnaires have been despatched.</a:t>
            </a:r>
          </a:p>
          <a:p>
            <a:r>
              <a:rPr lang="en-US" dirty="0"/>
              <a:t>There is also the possibility of ambiguous replies or omission of replies altogether to certain </a:t>
            </a:r>
            <a:r>
              <a:rPr lang="en-IN" dirty="0"/>
              <a:t>questions; interpretation of omissions is difficult.</a:t>
            </a:r>
          </a:p>
          <a:p>
            <a:r>
              <a:rPr lang="en-US" dirty="0"/>
              <a:t>It is difficult to know whether willing respondents are truly representative.</a:t>
            </a:r>
          </a:p>
          <a:p>
            <a:r>
              <a:rPr lang="en-US" dirty="0"/>
              <a:t>This method is likely to be the slowest of 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03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9CBC-888B-4772-91FD-857F9C93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aspects of Questionnaire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B727F-F7A8-4384-BEF1-2E59C4C55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i="1" dirty="0"/>
              <a:t>General form : </a:t>
            </a:r>
            <a:r>
              <a:rPr lang="en-IN" dirty="0"/>
              <a:t>Structured and unstructured questionnaire</a:t>
            </a:r>
          </a:p>
          <a:p>
            <a:r>
              <a:rPr lang="en-IN" i="1" dirty="0"/>
              <a:t>Question sequence:  </a:t>
            </a:r>
            <a:r>
              <a:rPr lang="en-IN" dirty="0"/>
              <a:t>clear and smooth. Flow should be self explanatory. Begin with general questions and move to specific.</a:t>
            </a:r>
          </a:p>
          <a:p>
            <a:r>
              <a:rPr lang="en-US" i="1" dirty="0"/>
              <a:t>Question formulation and wording: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7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C5ED-1CEA-4B99-AC42-7EF61299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BEEB0-B16B-4359-BC29-F16B30788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Unstructured interviews</a:t>
            </a:r>
          </a:p>
          <a:p>
            <a:r>
              <a:rPr lang="en-IN" dirty="0"/>
              <a:t>Semi-structured interviews</a:t>
            </a:r>
          </a:p>
          <a:p>
            <a:r>
              <a:rPr lang="en-IN" dirty="0"/>
              <a:t>Structured interviews</a:t>
            </a:r>
          </a:p>
        </p:txBody>
      </p:sp>
    </p:spTree>
    <p:extLst>
      <p:ext uri="{BB962C8B-B14F-4D97-AF65-F5344CB8AC3E}">
        <p14:creationId xmlns:p14="http://schemas.microsoft.com/office/powerpoint/2010/main" val="143181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320F-18E4-4C46-B845-79695F8E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Question According to Information Needed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52A0D-D31B-4B83-8481-B307CB4C0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Factual questions</a:t>
            </a:r>
          </a:p>
          <a:p>
            <a:r>
              <a:rPr lang="en-IN" dirty="0"/>
              <a:t>Opinion and attitude questions</a:t>
            </a:r>
          </a:p>
          <a:p>
            <a:r>
              <a:rPr lang="en-IN" dirty="0"/>
              <a:t>Information questions</a:t>
            </a:r>
          </a:p>
          <a:p>
            <a:r>
              <a:rPr lang="en-IN" dirty="0"/>
              <a:t>Self-perception questions</a:t>
            </a:r>
          </a:p>
          <a:p>
            <a:r>
              <a:rPr lang="en-IN" dirty="0"/>
              <a:t>Standards of action questions</a:t>
            </a:r>
          </a:p>
          <a:p>
            <a:r>
              <a:rPr lang="en-US" dirty="0"/>
              <a:t>Questions about actual past or present behavior</a:t>
            </a:r>
          </a:p>
          <a:p>
            <a:r>
              <a:rPr lang="en-IN" dirty="0"/>
              <a:t>Projective questions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42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C4BE-F905-44D0-8206-F485E5E5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of questions according to 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69F92-212B-4C6D-B38D-D189F5C0C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Open-ended or unstructured</a:t>
            </a:r>
          </a:p>
          <a:p>
            <a:pPr lvl="1"/>
            <a:r>
              <a:rPr lang="en-US" dirty="0"/>
              <a:t>Which library services do you value the most?</a:t>
            </a:r>
          </a:p>
          <a:p>
            <a:endParaRPr lang="en-IN" dirty="0"/>
          </a:p>
          <a:p>
            <a:r>
              <a:rPr lang="en-IN" dirty="0"/>
              <a:t>Fixed-response or structured</a:t>
            </a:r>
          </a:p>
          <a:p>
            <a:pPr lvl="1"/>
            <a:r>
              <a:rPr lang="en-US" dirty="0"/>
              <a:t>Do you have a current library card? 		</a:t>
            </a:r>
            <a:r>
              <a:rPr lang="en-IN" dirty="0"/>
              <a:t>Yes 	No</a:t>
            </a:r>
          </a:p>
        </p:txBody>
      </p:sp>
    </p:spTree>
    <p:extLst>
      <p:ext uri="{BB962C8B-B14F-4D97-AF65-F5344CB8AC3E}">
        <p14:creationId xmlns:p14="http://schemas.microsoft.com/office/powerpoint/2010/main" val="3565461903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531</Words>
  <Application>Microsoft Office PowerPoint</Application>
  <PresentationFormat>On-screen Show (16:9)</PresentationFormat>
  <Paragraphs>68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Wingdings</vt:lpstr>
      <vt:lpstr>Lato</vt:lpstr>
      <vt:lpstr>Raleway</vt:lpstr>
      <vt:lpstr>Arial</vt:lpstr>
      <vt:lpstr>Swiss</vt:lpstr>
      <vt:lpstr>Research techniques and tools : Questionnaire and Schedules</vt:lpstr>
      <vt:lpstr>Questionnaire</vt:lpstr>
      <vt:lpstr>Interview</vt:lpstr>
      <vt:lpstr>Advantages</vt:lpstr>
      <vt:lpstr>Limitations</vt:lpstr>
      <vt:lpstr>Main aspects of Questionnaire</vt:lpstr>
      <vt:lpstr>Types</vt:lpstr>
      <vt:lpstr>Type of Question According to Information Needed </vt:lpstr>
      <vt:lpstr>Type of questions according to form</vt:lpstr>
      <vt:lpstr>Forms of structured questions</vt:lpstr>
      <vt:lpstr>Forms of Structured questions</vt:lpstr>
      <vt:lpstr>PowerPoint Presentation</vt:lpstr>
      <vt:lpstr>PowerPoint Presentation</vt:lpstr>
      <vt:lpstr>Administering questionnaire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: Descriptive Method</dc:title>
  <dc:creator>Vinit Kumar</dc:creator>
  <cp:lastModifiedBy>Swami Kundan Kishor</cp:lastModifiedBy>
  <cp:revision>54</cp:revision>
  <dcterms:modified xsi:type="dcterms:W3CDTF">2018-09-28T04:31:08Z</dcterms:modified>
</cp:coreProperties>
</file>