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2" r:id="rId4"/>
    <p:sldId id="260" r:id="rId5"/>
    <p:sldId id="259" r:id="rId6"/>
    <p:sldId id="267" r:id="rId7"/>
    <p:sldId id="268" r:id="rId8"/>
    <p:sldId id="263" r:id="rId9"/>
    <p:sldId id="269" r:id="rId10"/>
    <p:sldId id="271" r:id="rId11"/>
    <p:sldId id="270" r:id="rId12"/>
    <p:sldId id="266" r:id="rId13"/>
    <p:sldId id="258" r:id="rId14"/>
    <p:sldId id="272" r:id="rId15"/>
    <p:sldId id="273" r:id="rId16"/>
    <p:sldId id="276" r:id="rId17"/>
    <p:sldId id="274" r:id="rId18"/>
    <p:sldId id="275" r:id="rId19"/>
    <p:sldId id="278" r:id="rId20"/>
    <p:sldId id="279" r:id="rId21"/>
    <p:sldId id="281" r:id="rId22"/>
    <p:sldId id="282" r:id="rId23"/>
    <p:sldId id="283" r:id="rId24"/>
    <p:sldId id="284" r:id="rId25"/>
    <p:sldId id="280" r:id="rId26"/>
    <p:sldId id="285" r:id="rId27"/>
    <p:sldId id="286" r:id="rId28"/>
    <p:sldId id="287" r:id="rId29"/>
    <p:sldId id="288" r:id="rId30"/>
    <p:sldId id="289" r:id="rId31"/>
    <p:sldId id="290" r:id="rId32"/>
    <p:sldId id="291" r:id="rId33"/>
    <p:sldId id="277" r:id="rId34"/>
    <p:sldId id="292" r:id="rId35"/>
    <p:sldId id="296" r:id="rId36"/>
    <p:sldId id="297" r:id="rId37"/>
    <p:sldId id="293" r:id="rId38"/>
    <p:sldId id="294" r:id="rId39"/>
    <p:sldId id="298" r:id="rId40"/>
    <p:sldId id="299" r:id="rId41"/>
    <p:sldId id="295" r:id="rId42"/>
    <p:sldId id="30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A83E970-D783-4760-9F31-41C94B33056E}" type="datetimeFigureOut">
              <a:rPr lang="en-IN" smtClean="0"/>
              <a:t>04-10-2018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66E69-8758-4A3D-813D-F8BF85ADBC92}" type="slidenum">
              <a:rPr lang="en-IN" smtClean="0"/>
              <a:t>‹#›</a:t>
            </a:fld>
            <a:endParaRPr lang="en-IN"/>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693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83E970-D783-4760-9F31-41C94B33056E}" type="datetimeFigureOut">
              <a:rPr lang="en-IN" smtClean="0"/>
              <a:t>04-10-2018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66E69-8758-4A3D-813D-F8BF85ADBC92}" type="slidenum">
              <a:rPr lang="en-IN" smtClean="0"/>
              <a:t>‹#›</a:t>
            </a:fld>
            <a:endParaRPr lang="en-IN"/>
          </a:p>
        </p:txBody>
      </p:sp>
    </p:spTree>
    <p:extLst>
      <p:ext uri="{BB962C8B-B14F-4D97-AF65-F5344CB8AC3E}">
        <p14:creationId xmlns:p14="http://schemas.microsoft.com/office/powerpoint/2010/main" val="23257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83E970-D783-4760-9F31-41C94B33056E}" type="datetimeFigureOut">
              <a:rPr lang="en-IN" smtClean="0"/>
              <a:t>04-10-2018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66E69-8758-4A3D-813D-F8BF85ADBC92}"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48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83E970-D783-4760-9F31-41C94B33056E}" type="datetimeFigureOut">
              <a:rPr lang="en-IN" smtClean="0"/>
              <a:t>04-10-2018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66E69-8758-4A3D-813D-F8BF85ADBC92}" type="slidenum">
              <a:rPr lang="en-IN" smtClean="0"/>
              <a:t>‹#›</a:t>
            </a:fld>
            <a:endParaRPr lang="en-IN"/>
          </a:p>
        </p:txBody>
      </p:sp>
    </p:spTree>
    <p:extLst>
      <p:ext uri="{BB962C8B-B14F-4D97-AF65-F5344CB8AC3E}">
        <p14:creationId xmlns:p14="http://schemas.microsoft.com/office/powerpoint/2010/main" val="2467066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83E970-D783-4760-9F31-41C94B33056E}" type="datetimeFigureOut">
              <a:rPr lang="en-IN" smtClean="0"/>
              <a:t>04-10-2018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66E69-8758-4A3D-813D-F8BF85ADBC92}" type="slidenum">
              <a:rPr lang="en-IN" smtClean="0"/>
              <a:t>‹#›</a:t>
            </a:fld>
            <a:endParaRPr lang="en-IN"/>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392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83E970-D783-4760-9F31-41C94B33056E}" type="datetimeFigureOut">
              <a:rPr lang="en-IN" smtClean="0"/>
              <a:t>04-10-2018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666E69-8758-4A3D-813D-F8BF85ADBC92}" type="slidenum">
              <a:rPr lang="en-IN" smtClean="0"/>
              <a:t>‹#›</a:t>
            </a:fld>
            <a:endParaRPr lang="en-IN"/>
          </a:p>
        </p:txBody>
      </p:sp>
    </p:spTree>
    <p:extLst>
      <p:ext uri="{BB962C8B-B14F-4D97-AF65-F5344CB8AC3E}">
        <p14:creationId xmlns:p14="http://schemas.microsoft.com/office/powerpoint/2010/main" val="4077074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83E970-D783-4760-9F31-41C94B33056E}" type="datetimeFigureOut">
              <a:rPr lang="en-IN" smtClean="0"/>
              <a:t>04-10-2018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666E69-8758-4A3D-813D-F8BF85ADBC92}" type="slidenum">
              <a:rPr lang="en-IN" smtClean="0"/>
              <a:t>‹#›</a:t>
            </a:fld>
            <a:endParaRPr lang="en-IN"/>
          </a:p>
        </p:txBody>
      </p:sp>
    </p:spTree>
    <p:extLst>
      <p:ext uri="{BB962C8B-B14F-4D97-AF65-F5344CB8AC3E}">
        <p14:creationId xmlns:p14="http://schemas.microsoft.com/office/powerpoint/2010/main" val="4270546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83E970-D783-4760-9F31-41C94B33056E}" type="datetimeFigureOut">
              <a:rPr lang="en-IN" smtClean="0"/>
              <a:t>04-10-2018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666E69-8758-4A3D-813D-F8BF85ADBC92}" type="slidenum">
              <a:rPr lang="en-IN" smtClean="0"/>
              <a:t>‹#›</a:t>
            </a:fld>
            <a:endParaRPr lang="en-IN"/>
          </a:p>
        </p:txBody>
      </p:sp>
    </p:spTree>
    <p:extLst>
      <p:ext uri="{BB962C8B-B14F-4D97-AF65-F5344CB8AC3E}">
        <p14:creationId xmlns:p14="http://schemas.microsoft.com/office/powerpoint/2010/main" val="399069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83E970-D783-4760-9F31-41C94B33056E}" type="datetimeFigureOut">
              <a:rPr lang="en-IN" smtClean="0"/>
              <a:t>04-10-2018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666E69-8758-4A3D-813D-F8BF85ADBC92}" type="slidenum">
              <a:rPr lang="en-IN" smtClean="0"/>
              <a:t>‹#›</a:t>
            </a:fld>
            <a:endParaRPr lang="en-IN"/>
          </a:p>
        </p:txBody>
      </p:sp>
    </p:spTree>
    <p:extLst>
      <p:ext uri="{BB962C8B-B14F-4D97-AF65-F5344CB8AC3E}">
        <p14:creationId xmlns:p14="http://schemas.microsoft.com/office/powerpoint/2010/main" val="158890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A83E970-D783-4760-9F31-41C94B33056E}" type="datetimeFigureOut">
              <a:rPr lang="en-IN" smtClean="0"/>
              <a:t>04-10-2018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666E69-8758-4A3D-813D-F8BF85ADBC92}" type="slidenum">
              <a:rPr lang="en-IN" smtClean="0"/>
              <a:t>‹#›</a:t>
            </a:fld>
            <a:endParaRPr lang="en-IN"/>
          </a:p>
        </p:txBody>
      </p:sp>
    </p:spTree>
    <p:extLst>
      <p:ext uri="{BB962C8B-B14F-4D97-AF65-F5344CB8AC3E}">
        <p14:creationId xmlns:p14="http://schemas.microsoft.com/office/powerpoint/2010/main" val="956962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83E970-D783-4760-9F31-41C94B33056E}" type="datetimeFigureOut">
              <a:rPr lang="en-IN" smtClean="0"/>
              <a:t>04-10-2018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666E69-8758-4A3D-813D-F8BF85ADBC9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757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A83E970-D783-4760-9F31-41C94B33056E}" type="datetimeFigureOut">
              <a:rPr lang="en-IN" smtClean="0"/>
              <a:t>04-10-2018</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1666E69-8758-4A3D-813D-F8BF85ADBC92}"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0537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DFE4-D860-462E-A5C4-BC137F2A4510}"/>
              </a:ext>
            </a:extLst>
          </p:cNvPr>
          <p:cNvSpPr>
            <a:spLocks noGrp="1"/>
          </p:cNvSpPr>
          <p:nvPr>
            <p:ph type="ctrTitle"/>
          </p:nvPr>
        </p:nvSpPr>
        <p:spPr/>
        <p:txBody>
          <a:bodyPr>
            <a:normAutofit fontScale="90000"/>
          </a:bodyPr>
          <a:lstStyle/>
          <a:p>
            <a:r>
              <a:rPr lang="en-IN" dirty="0"/>
              <a:t>Research tools and techniques: Measurement scales and checklists</a:t>
            </a:r>
          </a:p>
        </p:txBody>
      </p:sp>
      <p:sp>
        <p:nvSpPr>
          <p:cNvPr id="3" name="Subtitle 2">
            <a:extLst>
              <a:ext uri="{FF2B5EF4-FFF2-40B4-BE49-F238E27FC236}">
                <a16:creationId xmlns:a16="http://schemas.microsoft.com/office/drawing/2014/main" id="{92920E28-323C-46C1-9777-4BD6ED634DFD}"/>
              </a:ext>
            </a:extLst>
          </p:cNvPr>
          <p:cNvSpPr>
            <a:spLocks noGrp="1"/>
          </p:cNvSpPr>
          <p:nvPr>
            <p:ph type="subTitle" idx="1"/>
          </p:nvPr>
        </p:nvSpPr>
        <p:spPr/>
        <p:txBody>
          <a:bodyPr/>
          <a:lstStyle/>
          <a:p>
            <a:r>
              <a:rPr lang="en-IN" dirty="0"/>
              <a:t>Dr Vinit Kumar</a:t>
            </a:r>
          </a:p>
        </p:txBody>
      </p:sp>
    </p:spTree>
    <p:extLst>
      <p:ext uri="{BB962C8B-B14F-4D97-AF65-F5344CB8AC3E}">
        <p14:creationId xmlns:p14="http://schemas.microsoft.com/office/powerpoint/2010/main" val="848733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592BD-E2A3-4C93-A3C5-0D4DF8E15C53}"/>
              </a:ext>
            </a:extLst>
          </p:cNvPr>
          <p:cNvSpPr>
            <a:spLocks noGrp="1"/>
          </p:cNvSpPr>
          <p:nvPr>
            <p:ph type="title"/>
          </p:nvPr>
        </p:nvSpPr>
        <p:spPr/>
        <p:txBody>
          <a:bodyPr/>
          <a:lstStyle/>
          <a:p>
            <a:r>
              <a:rPr lang="en-IN" dirty="0"/>
              <a:t>Interval Scale</a:t>
            </a:r>
          </a:p>
        </p:txBody>
      </p:sp>
      <p:sp>
        <p:nvSpPr>
          <p:cNvPr id="3" name="Content Placeholder 2">
            <a:extLst>
              <a:ext uri="{FF2B5EF4-FFF2-40B4-BE49-F238E27FC236}">
                <a16:creationId xmlns:a16="http://schemas.microsoft.com/office/drawing/2014/main" id="{1753C3AD-3449-4745-92EC-EBA833BE876B}"/>
              </a:ext>
            </a:extLst>
          </p:cNvPr>
          <p:cNvSpPr>
            <a:spLocks noGrp="1"/>
          </p:cNvSpPr>
          <p:nvPr>
            <p:ph idx="1"/>
          </p:nvPr>
        </p:nvSpPr>
        <p:spPr>
          <a:xfrm>
            <a:off x="1024128" y="2286000"/>
            <a:ext cx="6796681" cy="4023360"/>
          </a:xfrm>
        </p:spPr>
        <p:txBody>
          <a:bodyPr>
            <a:normAutofit fontScale="85000" lnSpcReduction="20000"/>
          </a:bodyPr>
          <a:lstStyle/>
          <a:p>
            <a:r>
              <a:rPr lang="en-US" dirty="0"/>
              <a:t>More powerful than the nominal and ordinal scales.</a:t>
            </a:r>
            <a:endParaRPr lang="en-IN" dirty="0"/>
          </a:p>
          <a:p>
            <a:r>
              <a:rPr lang="en-US" dirty="0"/>
              <a:t>The distance given on the scale represents equal distance on the property being measured</a:t>
            </a:r>
            <a:r>
              <a:rPr lang="en-IN" dirty="0"/>
              <a:t>Purpose is to provide order or rankings. </a:t>
            </a:r>
          </a:p>
          <a:p>
            <a:r>
              <a:rPr lang="en-IN" dirty="0"/>
              <a:t>Interview scale can tell "How </a:t>
            </a:r>
            <a:r>
              <a:rPr lang="en-US" dirty="0"/>
              <a:t>far the objects are apart with respect to an attribute?" </a:t>
            </a:r>
          </a:p>
          <a:p>
            <a:r>
              <a:rPr lang="en-US" dirty="0"/>
              <a:t>This means that the difference can be </a:t>
            </a:r>
            <a:r>
              <a:rPr lang="en-IN" dirty="0"/>
              <a:t>compared. Not only the order but also the magnitudes can be compared. </a:t>
            </a:r>
          </a:p>
          <a:p>
            <a:r>
              <a:rPr lang="en-US" i="1" dirty="0"/>
              <a:t>In Interval scale there is no true starting point(or Zero). An arbitrary zero is assumed.</a:t>
            </a:r>
          </a:p>
          <a:p>
            <a:r>
              <a:rPr lang="en-US" dirty="0"/>
              <a:t>It can be said that two respondents with scale positions 1 and 2 are as far apart as two respondents with scale positions 4 and 5, but not that a person with score 10 feels twice as strongly as one with score 5.</a:t>
            </a:r>
            <a:endParaRPr lang="en-US" i="1" dirty="0"/>
          </a:p>
          <a:p>
            <a:r>
              <a:rPr lang="en-US" i="1" dirty="0"/>
              <a:t>Example: Temperature – 50</a:t>
            </a:r>
            <a:r>
              <a:rPr lang="en-US" i="1" baseline="30000" dirty="0"/>
              <a:t>o</a:t>
            </a:r>
            <a:r>
              <a:rPr lang="en-US" i="1" dirty="0"/>
              <a:t> Celsius is not double hot than 25</a:t>
            </a:r>
            <a:r>
              <a:rPr lang="en-US" i="1" baseline="30000" dirty="0"/>
              <a:t>o</a:t>
            </a:r>
            <a:r>
              <a:rPr lang="en-US" i="1" dirty="0"/>
              <a:t> Celsius.</a:t>
            </a:r>
          </a:p>
          <a:p>
            <a:pPr marL="0" indent="0">
              <a:buNone/>
            </a:pPr>
            <a:endParaRPr lang="en-US" i="1" dirty="0"/>
          </a:p>
          <a:p>
            <a:endParaRPr lang="en-IN" dirty="0"/>
          </a:p>
        </p:txBody>
      </p:sp>
      <p:sp>
        <p:nvSpPr>
          <p:cNvPr id="4" name="Content Placeholder 2">
            <a:extLst>
              <a:ext uri="{FF2B5EF4-FFF2-40B4-BE49-F238E27FC236}">
                <a16:creationId xmlns:a16="http://schemas.microsoft.com/office/drawing/2014/main" id="{15793151-41D4-4D7A-B4FE-47D88D0FB11E}"/>
              </a:ext>
            </a:extLst>
          </p:cNvPr>
          <p:cNvSpPr txBox="1">
            <a:spLocks/>
          </p:cNvSpPr>
          <p:nvPr/>
        </p:nvSpPr>
        <p:spPr>
          <a:xfrm>
            <a:off x="7820809" y="2286000"/>
            <a:ext cx="3810000" cy="4023360"/>
          </a:xfrm>
          <a:prstGeom prst="rect">
            <a:avLst/>
          </a:prstGeom>
          <a:solidFill>
            <a:schemeClr val="accent6">
              <a:lumMod val="50000"/>
            </a:schemeClr>
          </a:solidFill>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dirty="0"/>
              <a:t>Limitations:</a:t>
            </a:r>
          </a:p>
          <a:p>
            <a:r>
              <a:rPr lang="en-IN" i="1" dirty="0"/>
              <a:t>Mean and other measures can be calculated. </a:t>
            </a:r>
          </a:p>
          <a:p>
            <a:r>
              <a:rPr lang="en-IN" i="1" dirty="0"/>
              <a:t>Based on “equality of intervals”.</a:t>
            </a:r>
          </a:p>
          <a:p>
            <a:endParaRPr lang="en-US" i="1" dirty="0"/>
          </a:p>
          <a:p>
            <a:endParaRPr lang="en-IN" dirty="0"/>
          </a:p>
        </p:txBody>
      </p:sp>
    </p:spTree>
    <p:extLst>
      <p:ext uri="{BB962C8B-B14F-4D97-AF65-F5344CB8AC3E}">
        <p14:creationId xmlns:p14="http://schemas.microsoft.com/office/powerpoint/2010/main" val="174523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FB50-4960-4182-86FE-3A04D81BB4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160CC4-6BBC-451D-A556-BDB14E35467C}"/>
              </a:ext>
            </a:extLst>
          </p:cNvPr>
          <p:cNvSpPr>
            <a:spLocks noGrp="1"/>
          </p:cNvSpPr>
          <p:nvPr>
            <p:ph idx="1"/>
          </p:nvPr>
        </p:nvSpPr>
        <p:spPr/>
        <p:txBody>
          <a:bodyPr/>
          <a:lstStyle/>
          <a:p>
            <a:endParaRPr lang="en-IN"/>
          </a:p>
        </p:txBody>
      </p:sp>
      <p:pic>
        <p:nvPicPr>
          <p:cNvPr id="1026" name="Picture 2" descr="Image result for measurement scales">
            <a:extLst>
              <a:ext uri="{FF2B5EF4-FFF2-40B4-BE49-F238E27FC236}">
                <a16:creationId xmlns:a16="http://schemas.microsoft.com/office/drawing/2014/main" id="{83E139E8-AB7C-443C-B4B8-B65193116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06" y="595531"/>
            <a:ext cx="9542929" cy="57138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3498828-6789-45E5-9FF4-9860C11C7D3C}"/>
              </a:ext>
            </a:extLst>
          </p:cNvPr>
          <p:cNvSpPr/>
          <p:nvPr/>
        </p:nvSpPr>
        <p:spPr>
          <a:xfrm>
            <a:off x="7282927" y="1656678"/>
            <a:ext cx="2700169" cy="42815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D7E72294-80A7-411C-94F9-48DE5F42B809}"/>
              </a:ext>
            </a:extLst>
          </p:cNvPr>
          <p:cNvSpPr/>
          <p:nvPr/>
        </p:nvSpPr>
        <p:spPr>
          <a:xfrm>
            <a:off x="5884164" y="718389"/>
            <a:ext cx="3743661" cy="12332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Tree>
    <p:extLst>
      <p:ext uri="{BB962C8B-B14F-4D97-AF65-F5344CB8AC3E}">
        <p14:creationId xmlns:p14="http://schemas.microsoft.com/office/powerpoint/2010/main" val="41519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0C481-C591-4AEE-B3F4-E7A364BBD8C4}"/>
              </a:ext>
            </a:extLst>
          </p:cNvPr>
          <p:cNvSpPr>
            <a:spLocks noGrp="1"/>
          </p:cNvSpPr>
          <p:nvPr>
            <p:ph type="title"/>
          </p:nvPr>
        </p:nvSpPr>
        <p:spPr/>
        <p:txBody>
          <a:bodyPr/>
          <a:lstStyle/>
          <a:p>
            <a:r>
              <a:rPr lang="en-IN" dirty="0"/>
              <a:t>Ratio Scale</a:t>
            </a:r>
          </a:p>
        </p:txBody>
      </p:sp>
      <p:sp>
        <p:nvSpPr>
          <p:cNvPr id="3" name="Content Placeholder 2">
            <a:extLst>
              <a:ext uri="{FF2B5EF4-FFF2-40B4-BE49-F238E27FC236}">
                <a16:creationId xmlns:a16="http://schemas.microsoft.com/office/drawing/2014/main" id="{6603FD8A-1B20-4329-9423-20C06DDA8ECD}"/>
              </a:ext>
            </a:extLst>
          </p:cNvPr>
          <p:cNvSpPr>
            <a:spLocks noGrp="1"/>
          </p:cNvSpPr>
          <p:nvPr>
            <p:ph idx="1"/>
          </p:nvPr>
        </p:nvSpPr>
        <p:spPr/>
        <p:txBody>
          <a:bodyPr/>
          <a:lstStyle/>
          <a:p>
            <a:r>
              <a:rPr lang="en-IN" dirty="0"/>
              <a:t>Special kind of interval scale that has absolute zero. </a:t>
            </a:r>
          </a:p>
          <a:p>
            <a:r>
              <a:rPr lang="en-US" dirty="0"/>
              <a:t>In this scale, it is possible to say, how many times greater or smaller one object is being compared to the other.</a:t>
            </a:r>
          </a:p>
          <a:p>
            <a:r>
              <a:rPr lang="en-US" dirty="0"/>
              <a:t>Highest level of measurement. All statistical techniques can be applied.</a:t>
            </a:r>
          </a:p>
          <a:p>
            <a:r>
              <a:rPr lang="en-US" dirty="0"/>
              <a:t>Example: </a:t>
            </a:r>
            <a:r>
              <a:rPr lang="en-IN" dirty="0"/>
              <a:t>weights, lengths and times</a:t>
            </a:r>
          </a:p>
          <a:p>
            <a:r>
              <a:rPr lang="en-US" dirty="0"/>
              <a:t>For instance, the difference between 5 and 10 minutes is the same as that between 10 and 15 minutes, and 10 minutes is twice as long as 5 minutes.</a:t>
            </a:r>
          </a:p>
          <a:p>
            <a:r>
              <a:rPr lang="en-US" dirty="0"/>
              <a:t>Ratio scale may tell us </a:t>
            </a:r>
            <a:r>
              <a:rPr lang="en-US" i="1" dirty="0"/>
              <a:t>"How far the objects are apart with respect to an attribute?"</a:t>
            </a:r>
          </a:p>
          <a:p>
            <a:endParaRPr lang="en-IN" dirty="0"/>
          </a:p>
        </p:txBody>
      </p:sp>
    </p:spTree>
    <p:extLst>
      <p:ext uri="{BB962C8B-B14F-4D97-AF65-F5344CB8AC3E}">
        <p14:creationId xmlns:p14="http://schemas.microsoft.com/office/powerpoint/2010/main" val="393689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FB50-4960-4182-86FE-3A04D81BB4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160CC4-6BBC-451D-A556-BDB14E35467C}"/>
              </a:ext>
            </a:extLst>
          </p:cNvPr>
          <p:cNvSpPr>
            <a:spLocks noGrp="1"/>
          </p:cNvSpPr>
          <p:nvPr>
            <p:ph idx="1"/>
          </p:nvPr>
        </p:nvSpPr>
        <p:spPr/>
        <p:txBody>
          <a:bodyPr/>
          <a:lstStyle/>
          <a:p>
            <a:endParaRPr lang="en-IN"/>
          </a:p>
        </p:txBody>
      </p:sp>
      <p:pic>
        <p:nvPicPr>
          <p:cNvPr id="1026" name="Picture 2" descr="Image result for measurement scales">
            <a:extLst>
              <a:ext uri="{FF2B5EF4-FFF2-40B4-BE49-F238E27FC236}">
                <a16:creationId xmlns:a16="http://schemas.microsoft.com/office/drawing/2014/main" id="{83E139E8-AB7C-443C-B4B8-B65193116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06" y="595531"/>
            <a:ext cx="9542929" cy="57138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3498828-6789-45E5-9FF4-9860C11C7D3C}"/>
              </a:ext>
            </a:extLst>
          </p:cNvPr>
          <p:cNvSpPr/>
          <p:nvPr/>
        </p:nvSpPr>
        <p:spPr>
          <a:xfrm>
            <a:off x="8068235" y="5335793"/>
            <a:ext cx="1914861" cy="8175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1691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413F-78AD-458C-83AB-CD877AAE69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2AC013-8E9F-4218-AB2E-D1424DE5885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DC5603B-BE88-4A8F-9184-B0441C2279FF}"/>
              </a:ext>
            </a:extLst>
          </p:cNvPr>
          <p:cNvPicPr>
            <a:picLocks noChangeAspect="1"/>
          </p:cNvPicPr>
          <p:nvPr/>
        </p:nvPicPr>
        <p:blipFill>
          <a:blip r:embed="rId2"/>
          <a:stretch>
            <a:fillRect/>
          </a:stretch>
        </p:blipFill>
        <p:spPr>
          <a:xfrm>
            <a:off x="672353" y="0"/>
            <a:ext cx="11228293" cy="6852563"/>
          </a:xfrm>
          <a:prstGeom prst="rect">
            <a:avLst/>
          </a:prstGeom>
        </p:spPr>
      </p:pic>
    </p:spTree>
    <p:extLst>
      <p:ext uri="{BB962C8B-B14F-4D97-AF65-F5344CB8AC3E}">
        <p14:creationId xmlns:p14="http://schemas.microsoft.com/office/powerpoint/2010/main" val="3042211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6A1B4-847A-4C73-BE6D-71BDB69678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85B011-4844-4E78-A264-FF00205E9B2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E7E44E7C-8662-4C28-9B44-0F7EBEA54A12}"/>
              </a:ext>
            </a:extLst>
          </p:cNvPr>
          <p:cNvPicPr>
            <a:picLocks noChangeAspect="1"/>
          </p:cNvPicPr>
          <p:nvPr/>
        </p:nvPicPr>
        <p:blipFill>
          <a:blip r:embed="rId2"/>
          <a:stretch>
            <a:fillRect/>
          </a:stretch>
        </p:blipFill>
        <p:spPr>
          <a:xfrm>
            <a:off x="202789" y="0"/>
            <a:ext cx="11989211" cy="6858000"/>
          </a:xfrm>
          <a:prstGeom prst="rect">
            <a:avLst/>
          </a:prstGeom>
        </p:spPr>
      </p:pic>
    </p:spTree>
    <p:extLst>
      <p:ext uri="{BB962C8B-B14F-4D97-AF65-F5344CB8AC3E}">
        <p14:creationId xmlns:p14="http://schemas.microsoft.com/office/powerpoint/2010/main" val="1824899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DD4B-7352-490D-BD5B-6D0041E5434D}"/>
              </a:ext>
            </a:extLst>
          </p:cNvPr>
          <p:cNvSpPr>
            <a:spLocks noGrp="1"/>
          </p:cNvSpPr>
          <p:nvPr>
            <p:ph type="title"/>
          </p:nvPr>
        </p:nvSpPr>
        <p:spPr/>
        <p:txBody>
          <a:bodyPr>
            <a:normAutofit fontScale="90000"/>
          </a:bodyPr>
          <a:lstStyle/>
          <a:p>
            <a:r>
              <a:rPr lang="en-US" dirty="0"/>
              <a:t>What measurement scale will you use for the following? </a:t>
            </a:r>
            <a:br>
              <a:rPr lang="en-US" dirty="0"/>
            </a:br>
            <a:endParaRPr lang="en-IN" dirty="0"/>
          </a:p>
        </p:txBody>
      </p:sp>
      <p:sp>
        <p:nvSpPr>
          <p:cNvPr id="3" name="Content Placeholder 2">
            <a:extLst>
              <a:ext uri="{FF2B5EF4-FFF2-40B4-BE49-F238E27FC236}">
                <a16:creationId xmlns:a16="http://schemas.microsoft.com/office/drawing/2014/main" id="{0C1B08DA-BCD3-49B4-B2FD-811E63A70206}"/>
              </a:ext>
            </a:extLst>
          </p:cNvPr>
          <p:cNvSpPr>
            <a:spLocks noGrp="1"/>
          </p:cNvSpPr>
          <p:nvPr>
            <p:ph idx="1"/>
          </p:nvPr>
        </p:nvSpPr>
        <p:spPr/>
        <p:txBody>
          <a:bodyPr/>
          <a:lstStyle/>
          <a:p>
            <a:r>
              <a:rPr lang="en-US" dirty="0"/>
              <a:t>Do you own a washing machine? </a:t>
            </a:r>
          </a:p>
          <a:p>
            <a:r>
              <a:rPr lang="en-US" dirty="0"/>
              <a:t>What is your marital status ? </a:t>
            </a:r>
          </a:p>
          <a:p>
            <a:r>
              <a:rPr lang="en-US" dirty="0"/>
              <a:t>How many books are there in your library? </a:t>
            </a:r>
          </a:p>
          <a:p>
            <a:r>
              <a:rPr lang="en-US" dirty="0"/>
              <a:t>How satisfactory is Library’s service? </a:t>
            </a:r>
          </a:p>
          <a:p>
            <a:r>
              <a:rPr lang="en-US" dirty="0"/>
              <a:t>Describe your preference for the format of information resources? </a:t>
            </a:r>
          </a:p>
          <a:p>
            <a:r>
              <a:rPr lang="en-US" dirty="0"/>
              <a:t>Your attendance in the Research Methodology class ? </a:t>
            </a:r>
          </a:p>
          <a:p>
            <a:r>
              <a:rPr lang="en-US" dirty="0"/>
              <a:t>How many members read newspaper in your family? </a:t>
            </a:r>
            <a:endParaRPr lang="en-IN" dirty="0"/>
          </a:p>
        </p:txBody>
      </p:sp>
    </p:spTree>
    <p:extLst>
      <p:ext uri="{BB962C8B-B14F-4D97-AF65-F5344CB8AC3E}">
        <p14:creationId xmlns:p14="http://schemas.microsoft.com/office/powerpoint/2010/main" val="638645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260C-1B1F-4633-8BC1-88707F972A71}"/>
              </a:ext>
            </a:extLst>
          </p:cNvPr>
          <p:cNvSpPr>
            <a:spLocks noGrp="1"/>
          </p:cNvSpPr>
          <p:nvPr>
            <p:ph type="title"/>
          </p:nvPr>
        </p:nvSpPr>
        <p:spPr/>
        <p:txBody>
          <a:bodyPr/>
          <a:lstStyle/>
          <a:p>
            <a:r>
              <a:rPr lang="en-US" b="1" dirty="0"/>
              <a:t>Techniques of Developing Measurement Tools</a:t>
            </a:r>
            <a:endParaRPr lang="en-IN" dirty="0"/>
          </a:p>
        </p:txBody>
      </p:sp>
      <p:sp>
        <p:nvSpPr>
          <p:cNvPr id="3" name="Content Placeholder 2">
            <a:extLst>
              <a:ext uri="{FF2B5EF4-FFF2-40B4-BE49-F238E27FC236}">
                <a16:creationId xmlns:a16="http://schemas.microsoft.com/office/drawing/2014/main" id="{5B5A7D83-F532-44CA-8163-C6FCD4296FCB}"/>
              </a:ext>
            </a:extLst>
          </p:cNvPr>
          <p:cNvSpPr>
            <a:spLocks noGrp="1"/>
          </p:cNvSpPr>
          <p:nvPr>
            <p:ph idx="1"/>
          </p:nvPr>
        </p:nvSpPr>
        <p:spPr/>
        <p:txBody>
          <a:bodyPr>
            <a:normAutofit/>
          </a:bodyPr>
          <a:lstStyle/>
          <a:p>
            <a:r>
              <a:rPr lang="en-US" dirty="0"/>
              <a:t>Scale construction technique helps in estimate the interest or </a:t>
            </a:r>
            <a:r>
              <a:rPr lang="en-US" dirty="0" err="1"/>
              <a:t>behaviour</a:t>
            </a:r>
            <a:r>
              <a:rPr lang="en-US" dirty="0"/>
              <a:t> of an individual or a group towards others or another's environment rather than oneself. </a:t>
            </a:r>
          </a:p>
          <a:p>
            <a:r>
              <a:rPr lang="en-US" dirty="0"/>
              <a:t>Points to consider while designing the measurement tool: </a:t>
            </a:r>
          </a:p>
          <a:p>
            <a:pPr lvl="1"/>
            <a:r>
              <a:rPr lang="en-US" dirty="0"/>
              <a:t>Determining the level of the involved data; identifying whether it is nominal, ordinal, </a:t>
            </a:r>
            <a:r>
              <a:rPr lang="en-IN" dirty="0"/>
              <a:t>interval or ratio.</a:t>
            </a:r>
          </a:p>
          <a:p>
            <a:pPr lvl="1"/>
            <a:r>
              <a:rPr lang="en-US" dirty="0"/>
              <a:t>Identifying the useful statistical analysis for the scale construction.</a:t>
            </a:r>
          </a:p>
          <a:p>
            <a:pPr lvl="1"/>
            <a:r>
              <a:rPr lang="en-US" dirty="0"/>
              <a:t>Identifying the scale construction technique to be used.</a:t>
            </a:r>
          </a:p>
          <a:p>
            <a:pPr lvl="1"/>
            <a:r>
              <a:rPr lang="en-US" dirty="0"/>
              <a:t>Selecting the physical layout of the scales.</a:t>
            </a:r>
          </a:p>
          <a:p>
            <a:pPr lvl="1"/>
            <a:r>
              <a:rPr lang="en-US" dirty="0"/>
              <a:t>Determining the scale categories that need to be used.</a:t>
            </a:r>
          </a:p>
          <a:p>
            <a:endParaRPr lang="en-IN" dirty="0"/>
          </a:p>
        </p:txBody>
      </p:sp>
    </p:spTree>
    <p:extLst>
      <p:ext uri="{BB962C8B-B14F-4D97-AF65-F5344CB8AC3E}">
        <p14:creationId xmlns:p14="http://schemas.microsoft.com/office/powerpoint/2010/main" val="2111423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EDE6-8507-4CBB-932A-E5477501C920}"/>
              </a:ext>
            </a:extLst>
          </p:cNvPr>
          <p:cNvSpPr>
            <a:spLocks noGrp="1"/>
          </p:cNvSpPr>
          <p:nvPr>
            <p:ph type="title"/>
          </p:nvPr>
        </p:nvSpPr>
        <p:spPr>
          <a:xfrm>
            <a:off x="1024128" y="585216"/>
            <a:ext cx="9720072" cy="1499616"/>
          </a:xfrm>
        </p:spPr>
        <p:txBody>
          <a:bodyPr/>
          <a:lstStyle/>
          <a:p>
            <a:r>
              <a:rPr lang="en-IN" dirty="0"/>
              <a:t>Scaling techniques</a:t>
            </a:r>
          </a:p>
        </p:txBody>
      </p:sp>
      <p:sp>
        <p:nvSpPr>
          <p:cNvPr id="3" name="Content Placeholder 2">
            <a:extLst>
              <a:ext uri="{FF2B5EF4-FFF2-40B4-BE49-F238E27FC236}">
                <a16:creationId xmlns:a16="http://schemas.microsoft.com/office/drawing/2014/main" id="{C74C8445-4C46-48BF-83BA-C151FC9484C4}"/>
              </a:ext>
            </a:extLst>
          </p:cNvPr>
          <p:cNvSpPr>
            <a:spLocks noGrp="1"/>
          </p:cNvSpPr>
          <p:nvPr>
            <p:ph idx="1"/>
          </p:nvPr>
        </p:nvSpPr>
        <p:spPr>
          <a:xfrm>
            <a:off x="1024128" y="2286000"/>
            <a:ext cx="9720073" cy="4023360"/>
          </a:xfrm>
        </p:spPr>
        <p:txBody>
          <a:bodyPr/>
          <a:lstStyle/>
          <a:p>
            <a:r>
              <a:rPr lang="en-IN" b="1" i="1" dirty="0"/>
              <a:t>Comparative Scales: </a:t>
            </a:r>
            <a:r>
              <a:rPr lang="en-US" i="1" dirty="0"/>
              <a:t>It involve the direct comparison of two or more objects.</a:t>
            </a:r>
            <a:endParaRPr lang="en-IN" i="1" dirty="0"/>
          </a:p>
          <a:p>
            <a:r>
              <a:rPr lang="en-US" b="1" i="1" dirty="0"/>
              <a:t>Non-comparative Scales: </a:t>
            </a:r>
            <a:r>
              <a:rPr lang="en-US" i="1" dirty="0"/>
              <a:t>Objects or stimuli are scaled independently of each other.</a:t>
            </a:r>
          </a:p>
          <a:p>
            <a:endParaRPr lang="en-US" dirty="0"/>
          </a:p>
        </p:txBody>
      </p:sp>
      <p:pic>
        <p:nvPicPr>
          <p:cNvPr id="4" name="Picture 3">
            <a:extLst>
              <a:ext uri="{FF2B5EF4-FFF2-40B4-BE49-F238E27FC236}">
                <a16:creationId xmlns:a16="http://schemas.microsoft.com/office/drawing/2014/main" id="{CA5CC407-BF42-4456-BD84-8B9F28AAECCF}"/>
              </a:ext>
            </a:extLst>
          </p:cNvPr>
          <p:cNvPicPr>
            <a:picLocks noChangeAspect="1"/>
          </p:cNvPicPr>
          <p:nvPr/>
        </p:nvPicPr>
        <p:blipFill>
          <a:blip r:embed="rId2"/>
          <a:stretch>
            <a:fillRect/>
          </a:stretch>
        </p:blipFill>
        <p:spPr>
          <a:xfrm>
            <a:off x="1322978" y="3352800"/>
            <a:ext cx="9122372" cy="3505200"/>
          </a:xfrm>
          <a:prstGeom prst="rect">
            <a:avLst/>
          </a:prstGeom>
        </p:spPr>
      </p:pic>
    </p:spTree>
    <p:extLst>
      <p:ext uri="{BB962C8B-B14F-4D97-AF65-F5344CB8AC3E}">
        <p14:creationId xmlns:p14="http://schemas.microsoft.com/office/powerpoint/2010/main" val="291091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3516-DEFD-4CC1-AA93-C974FA388E8D}"/>
              </a:ext>
            </a:extLst>
          </p:cNvPr>
          <p:cNvSpPr>
            <a:spLocks noGrp="1"/>
          </p:cNvSpPr>
          <p:nvPr>
            <p:ph type="title"/>
          </p:nvPr>
        </p:nvSpPr>
        <p:spPr>
          <a:xfrm>
            <a:off x="1024129" y="585216"/>
            <a:ext cx="4431792" cy="1499616"/>
          </a:xfrm>
        </p:spPr>
        <p:txBody>
          <a:bodyPr>
            <a:normAutofit/>
          </a:bodyPr>
          <a:lstStyle/>
          <a:p>
            <a:r>
              <a:rPr lang="en-IN"/>
              <a:t>Comparative Scaling techniques</a:t>
            </a:r>
            <a:endParaRPr lang="en-IN" dirty="0"/>
          </a:p>
        </p:txBody>
      </p:sp>
      <p:sp>
        <p:nvSpPr>
          <p:cNvPr id="3" name="Content Placeholder 2">
            <a:extLst>
              <a:ext uri="{FF2B5EF4-FFF2-40B4-BE49-F238E27FC236}">
                <a16:creationId xmlns:a16="http://schemas.microsoft.com/office/drawing/2014/main" id="{993E6D44-E19A-4C15-A1FA-F5E65D6B26C8}"/>
              </a:ext>
            </a:extLst>
          </p:cNvPr>
          <p:cNvSpPr>
            <a:spLocks noGrp="1"/>
          </p:cNvSpPr>
          <p:nvPr>
            <p:ph idx="1"/>
          </p:nvPr>
        </p:nvSpPr>
        <p:spPr>
          <a:xfrm>
            <a:off x="1024128" y="2286000"/>
            <a:ext cx="4429615" cy="3931920"/>
          </a:xfrm>
        </p:spPr>
        <p:txBody>
          <a:bodyPr>
            <a:normAutofit/>
          </a:bodyPr>
          <a:lstStyle/>
          <a:p>
            <a:r>
              <a:rPr lang="en-US" i="1" dirty="0"/>
              <a:t>It involve the direct comparison of two or more objects.</a:t>
            </a:r>
          </a:p>
          <a:p>
            <a:r>
              <a:rPr lang="en-IN" dirty="0"/>
              <a:t>Respondent is asked to make relative judgements against other similar objects.</a:t>
            </a:r>
            <a:endParaRPr lang="en-IN" i="1" dirty="0"/>
          </a:p>
          <a:p>
            <a:r>
              <a:rPr lang="en-IN" dirty="0"/>
              <a:t>Comparative </a:t>
            </a:r>
            <a:r>
              <a:rPr lang="en-US" dirty="0"/>
              <a:t>scale data must be interpreted in relative terms and have only ordinal or rank order properties.</a:t>
            </a:r>
          </a:p>
          <a:p>
            <a:r>
              <a:rPr lang="en-US" dirty="0"/>
              <a:t>Also known as ranking scales</a:t>
            </a:r>
          </a:p>
          <a:p>
            <a:endParaRPr lang="en-IN" dirty="0"/>
          </a:p>
        </p:txBody>
      </p:sp>
      <p:pic>
        <p:nvPicPr>
          <p:cNvPr id="4" name="Picture 3">
            <a:extLst>
              <a:ext uri="{FF2B5EF4-FFF2-40B4-BE49-F238E27FC236}">
                <a16:creationId xmlns:a16="http://schemas.microsoft.com/office/drawing/2014/main" id="{EC506C72-1F13-41D1-8557-3AA34322AAA6}"/>
              </a:ext>
            </a:extLst>
          </p:cNvPr>
          <p:cNvPicPr>
            <a:picLocks noChangeAspect="1"/>
          </p:cNvPicPr>
          <p:nvPr/>
        </p:nvPicPr>
        <p:blipFill rotWithShape="1">
          <a:blip r:embed="rId2"/>
          <a:srcRect l="5427" t="20052" r="51884" b="16726"/>
          <a:stretch/>
        </p:blipFill>
        <p:spPr>
          <a:xfrm>
            <a:off x="6096000" y="1338258"/>
            <a:ext cx="5455921" cy="4181484"/>
          </a:xfrm>
          <a:prstGeom prst="rect">
            <a:avLst/>
          </a:prstGeom>
        </p:spPr>
      </p:pic>
    </p:spTree>
    <p:extLst>
      <p:ext uri="{BB962C8B-B14F-4D97-AF65-F5344CB8AC3E}">
        <p14:creationId xmlns:p14="http://schemas.microsoft.com/office/powerpoint/2010/main" val="83450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75C1-FEDE-4707-8A98-567F37E206B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8F5C8CC-AD4E-4A52-B661-764E6006F3DA}"/>
              </a:ext>
            </a:extLst>
          </p:cNvPr>
          <p:cNvSpPr>
            <a:spLocks noGrp="1"/>
          </p:cNvSpPr>
          <p:nvPr>
            <p:ph idx="1"/>
          </p:nvPr>
        </p:nvSpPr>
        <p:spPr/>
        <p:txBody>
          <a:bodyPr>
            <a:normAutofit/>
          </a:bodyPr>
          <a:lstStyle/>
          <a:p>
            <a:r>
              <a:rPr lang="en-IN" b="1" dirty="0"/>
              <a:t>Measurement</a:t>
            </a:r>
            <a:r>
              <a:rPr lang="en-IN" dirty="0"/>
              <a:t>: </a:t>
            </a:r>
            <a:r>
              <a:rPr lang="en-US" dirty="0"/>
              <a:t>Assignment of numbers or symbols to characteristics of objects being measured, according to preassigned rules. </a:t>
            </a:r>
          </a:p>
          <a:p>
            <a:r>
              <a:rPr lang="en-US" dirty="0"/>
              <a:t>The rules for assigning numbers should be standardized and applied uniformly. </a:t>
            </a:r>
          </a:p>
          <a:p>
            <a:r>
              <a:rPr lang="en-US" dirty="0"/>
              <a:t>Example: Perception, attitude, preferences.</a:t>
            </a:r>
          </a:p>
          <a:p>
            <a:r>
              <a:rPr lang="en-US" b="1" dirty="0"/>
              <a:t>Scaling</a:t>
            </a:r>
            <a:r>
              <a:rPr lang="en-US" dirty="0"/>
              <a:t>: Scaling is creating a range or continuum on which measured objects are located.</a:t>
            </a:r>
            <a:br>
              <a:rPr lang="en-US" dirty="0"/>
            </a:br>
            <a:r>
              <a:rPr lang="en-US" dirty="0"/>
              <a:t>Example: Measurement of attitude : </a:t>
            </a:r>
            <a:r>
              <a:rPr lang="en-US" dirty="0" err="1"/>
              <a:t>favourable</a:t>
            </a:r>
            <a:r>
              <a:rPr lang="en-US" dirty="0"/>
              <a:t> or </a:t>
            </a:r>
            <a:r>
              <a:rPr lang="en-US" dirty="0" err="1"/>
              <a:t>unfavourable</a:t>
            </a:r>
            <a:endParaRPr lang="en-US" dirty="0"/>
          </a:p>
          <a:p>
            <a:r>
              <a:rPr lang="en-US" b="1" dirty="0"/>
              <a:t>Scale</a:t>
            </a:r>
            <a:r>
              <a:rPr lang="en-US" dirty="0"/>
              <a:t>: Scale is a quantifying measure – a combination of items that is progressively arranged according to value or magnitude. The purpose is to quantitatively represent and item’s, person’s or events place in the scaling continuum. </a:t>
            </a:r>
            <a:endParaRPr lang="en-IN" dirty="0"/>
          </a:p>
        </p:txBody>
      </p:sp>
    </p:spTree>
    <p:extLst>
      <p:ext uri="{BB962C8B-B14F-4D97-AF65-F5344CB8AC3E}">
        <p14:creationId xmlns:p14="http://schemas.microsoft.com/office/powerpoint/2010/main" val="1385858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2AED0-D4BE-4027-8216-793FF404FDC3}"/>
              </a:ext>
            </a:extLst>
          </p:cNvPr>
          <p:cNvSpPr>
            <a:spLocks noGrp="1"/>
          </p:cNvSpPr>
          <p:nvPr>
            <p:ph type="title"/>
          </p:nvPr>
        </p:nvSpPr>
        <p:spPr/>
        <p:txBody>
          <a:bodyPr/>
          <a:lstStyle/>
          <a:p>
            <a:r>
              <a:rPr lang="en-IN" dirty="0"/>
              <a:t>Paired Comparison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0915C6-BC00-4613-9D3E-92F029667144}"/>
                  </a:ext>
                </a:extLst>
              </p:cNvPr>
              <p:cNvSpPr>
                <a:spLocks noGrp="1"/>
              </p:cNvSpPr>
              <p:nvPr>
                <p:ph idx="1"/>
              </p:nvPr>
            </p:nvSpPr>
            <p:spPr/>
            <p:txBody>
              <a:bodyPr>
                <a:normAutofit lnSpcReduction="10000"/>
              </a:bodyPr>
              <a:lstStyle/>
              <a:p>
                <a:r>
                  <a:rPr lang="en-US" dirty="0"/>
                  <a:t>The respondent can express his attitude by making a choice between two objects, say between a new library management software and a well known </a:t>
                </a:r>
                <a:r>
                  <a:rPr lang="en-IN" dirty="0"/>
                  <a:t>LMS.</a:t>
                </a:r>
              </a:p>
              <a:p>
                <a:r>
                  <a:rPr lang="en-IN" dirty="0"/>
                  <a:t>For more than two stimuli to judge, the number of judgements required in a </a:t>
                </a:r>
                <a:r>
                  <a:rPr lang="en-US" dirty="0"/>
                  <a:t>paired comparison is given by the formula;</a:t>
                </a:r>
                <a14:m>
                  <m:oMath xmlns:m="http://schemas.openxmlformats.org/officeDocument/2006/math">
                    <m:r>
                      <a:rPr lang="en-IN" b="0" i="0" smtClean="0">
                        <a:latin typeface="Cambria Math" panose="02040503050406030204" pitchFamily="18" charset="0"/>
                      </a:rPr>
                      <m:t> </m:t>
                    </m:r>
                  </m:oMath>
                </a14:m>
                <a:endParaRPr lang="en-IN" b="0" i="0" dirty="0">
                  <a:latin typeface="Cambria Math" panose="02040503050406030204" pitchFamily="18" charset="0"/>
                </a:endParaRPr>
              </a:p>
              <a:p>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−1)</m:t>
                        </m:r>
                      </m:num>
                      <m:den>
                        <m:r>
                          <a:rPr lang="en-IN" b="0" i="1" smtClean="0">
                            <a:latin typeface="Cambria Math" panose="02040503050406030204" pitchFamily="18" charset="0"/>
                          </a:rPr>
                          <m:t>2</m:t>
                        </m:r>
                      </m:den>
                    </m:f>
                  </m:oMath>
                </a14:m>
                <a:endParaRPr lang="en-IN" b="0" dirty="0"/>
              </a:p>
              <a:p>
                <a:r>
                  <a:rPr lang="en-IN" dirty="0"/>
                  <a:t>Where, N = no. of judgements/pairs</a:t>
                </a:r>
              </a:p>
              <a:p>
                <a:r>
                  <a:rPr lang="en-IN" dirty="0"/>
                  <a:t>n = number of stimuli or objects to be judged.</a:t>
                </a:r>
              </a:p>
              <a:p>
                <a:r>
                  <a:rPr lang="en-IN" dirty="0"/>
                  <a:t>For ex. For five objects, A, B, C, D, and E</a:t>
                </a:r>
              </a:p>
              <a:p>
                <a14:m>
                  <m:oMath xmlns:m="http://schemas.openxmlformats.org/officeDocument/2006/math">
                    <m:r>
                      <a:rPr lang="en-IN" i="1">
                        <a:latin typeface="Cambria Math" panose="02040503050406030204" pitchFamily="18" charset="0"/>
                      </a:rPr>
                      <m:t>𝑁</m:t>
                    </m:r>
                    <m:r>
                      <a:rPr lang="en-IN" i="1">
                        <a:latin typeface="Cambria Math" panose="02040503050406030204" pitchFamily="18" charset="0"/>
                      </a:rPr>
                      <m:t>= </m:t>
                    </m:r>
                    <m:f>
                      <m:fPr>
                        <m:ctrlPr>
                          <a:rPr lang="en-IN" i="1">
                            <a:latin typeface="Cambria Math" panose="02040503050406030204" pitchFamily="18" charset="0"/>
                          </a:rPr>
                        </m:ctrlPr>
                      </m:fPr>
                      <m:num>
                        <m:r>
                          <a:rPr lang="en-IN" b="0" i="1" smtClean="0">
                            <a:latin typeface="Cambria Math" panose="02040503050406030204" pitchFamily="18" charset="0"/>
                          </a:rPr>
                          <m:t>5</m:t>
                        </m:r>
                        <m:r>
                          <a:rPr lang="en-IN" i="1">
                            <a:latin typeface="Cambria Math" panose="02040503050406030204" pitchFamily="18" charset="0"/>
                          </a:rPr>
                          <m:t>(</m:t>
                        </m:r>
                        <m:r>
                          <a:rPr lang="en-IN" b="0" i="1" smtClean="0">
                            <a:latin typeface="Cambria Math" panose="02040503050406030204" pitchFamily="18" charset="0"/>
                          </a:rPr>
                          <m:t>5</m:t>
                        </m:r>
                        <m:r>
                          <a:rPr lang="en-IN" i="1">
                            <a:latin typeface="Cambria Math" panose="02040503050406030204" pitchFamily="18" charset="0"/>
                          </a:rPr>
                          <m:t>−1)</m:t>
                        </m:r>
                      </m:num>
                      <m:den>
                        <m:r>
                          <a:rPr lang="en-IN" i="1">
                            <a:latin typeface="Cambria Math" panose="02040503050406030204" pitchFamily="18" charset="0"/>
                          </a:rPr>
                          <m:t>2</m:t>
                        </m:r>
                      </m:den>
                    </m:f>
                  </m:oMath>
                </a14:m>
                <a:r>
                  <a:rPr lang="en-IN" dirty="0"/>
                  <a:t> = 10 </a:t>
                </a:r>
              </a:p>
              <a:p>
                <a:endParaRPr lang="en-IN" dirty="0"/>
              </a:p>
              <a:p>
                <a:endParaRPr lang="en-IN" dirty="0"/>
              </a:p>
            </p:txBody>
          </p:sp>
        </mc:Choice>
        <mc:Fallback xmlns="">
          <p:sp>
            <p:nvSpPr>
              <p:cNvPr id="3" name="Content Placeholder 2">
                <a:extLst>
                  <a:ext uri="{FF2B5EF4-FFF2-40B4-BE49-F238E27FC236}">
                    <a16:creationId xmlns:a16="http://schemas.microsoft.com/office/drawing/2014/main" id="{C10915C6-BC00-4613-9D3E-92F029667144}"/>
                  </a:ext>
                </a:extLst>
              </p:cNvPr>
              <p:cNvSpPr>
                <a:spLocks noGrp="1" noRot="1" noChangeAspect="1" noMove="1" noResize="1" noEditPoints="1" noAdjustHandles="1" noChangeArrowheads="1" noChangeShapeType="1" noTextEdit="1"/>
              </p:cNvSpPr>
              <p:nvPr>
                <p:ph idx="1"/>
              </p:nvPr>
            </p:nvSpPr>
            <p:spPr>
              <a:blipFill>
                <a:blip r:embed="rId2"/>
                <a:stretch>
                  <a:fillRect l="-313" t="-2576" r="-1442"/>
                </a:stretch>
              </a:blipFill>
            </p:spPr>
            <p:txBody>
              <a:bodyPr/>
              <a:lstStyle/>
              <a:p>
                <a:r>
                  <a:rPr lang="en-IN">
                    <a:noFill/>
                  </a:rPr>
                  <a:t> </a:t>
                </a:r>
              </a:p>
            </p:txBody>
          </p:sp>
        </mc:Fallback>
      </mc:AlternateContent>
      <p:graphicFrame>
        <p:nvGraphicFramePr>
          <p:cNvPr id="5" name="Table 4">
            <a:extLst>
              <a:ext uri="{FF2B5EF4-FFF2-40B4-BE49-F238E27FC236}">
                <a16:creationId xmlns:a16="http://schemas.microsoft.com/office/drawing/2014/main" id="{60A24A8E-E9C6-4A4D-BFA5-22720438C109}"/>
              </a:ext>
            </a:extLst>
          </p:cNvPr>
          <p:cNvGraphicFramePr>
            <a:graphicFrameLocks noGrp="1"/>
          </p:cNvGraphicFramePr>
          <p:nvPr>
            <p:extLst>
              <p:ext uri="{D42A27DB-BD31-4B8C-83A1-F6EECF244321}">
                <p14:modId xmlns:p14="http://schemas.microsoft.com/office/powerpoint/2010/main" val="3150151378"/>
              </p:ext>
            </p:extLst>
          </p:nvPr>
        </p:nvGraphicFramePr>
        <p:xfrm>
          <a:off x="6668546" y="4916248"/>
          <a:ext cx="1518024" cy="1828800"/>
        </p:xfrm>
        <a:graphic>
          <a:graphicData uri="http://schemas.openxmlformats.org/drawingml/2006/table">
            <a:tbl>
              <a:tblPr bandRow="1">
                <a:tableStyleId>{5C22544A-7EE6-4342-B048-85BDC9FD1C3A}</a:tableStyleId>
              </a:tblPr>
              <a:tblGrid>
                <a:gridCol w="759012">
                  <a:extLst>
                    <a:ext uri="{9D8B030D-6E8A-4147-A177-3AD203B41FA5}">
                      <a16:colId xmlns:a16="http://schemas.microsoft.com/office/drawing/2014/main" val="2745447499"/>
                    </a:ext>
                  </a:extLst>
                </a:gridCol>
                <a:gridCol w="759012">
                  <a:extLst>
                    <a:ext uri="{9D8B030D-6E8A-4147-A177-3AD203B41FA5}">
                      <a16:colId xmlns:a16="http://schemas.microsoft.com/office/drawing/2014/main" val="2311336449"/>
                    </a:ext>
                  </a:extLst>
                </a:gridCol>
              </a:tblGrid>
              <a:tr h="249358">
                <a:tc>
                  <a:txBody>
                    <a:bodyPr/>
                    <a:lstStyle/>
                    <a:p>
                      <a:r>
                        <a:rPr lang="en-IN" dirty="0"/>
                        <a:t>A&amp;B</a:t>
                      </a:r>
                    </a:p>
                  </a:txBody>
                  <a:tcPr/>
                </a:tc>
                <a:tc>
                  <a:txBody>
                    <a:bodyPr/>
                    <a:lstStyle/>
                    <a:p>
                      <a:r>
                        <a:rPr lang="en-IN" dirty="0"/>
                        <a:t>B&amp;D</a:t>
                      </a:r>
                    </a:p>
                  </a:txBody>
                  <a:tcPr/>
                </a:tc>
                <a:extLst>
                  <a:ext uri="{0D108BD9-81ED-4DB2-BD59-A6C34878D82A}">
                    <a16:rowId xmlns:a16="http://schemas.microsoft.com/office/drawing/2014/main" val="998340079"/>
                  </a:ext>
                </a:extLst>
              </a:tr>
              <a:tr h="249358">
                <a:tc>
                  <a:txBody>
                    <a:bodyPr/>
                    <a:lstStyle/>
                    <a:p>
                      <a:r>
                        <a:rPr lang="en-IN" dirty="0"/>
                        <a:t>A&amp;C</a:t>
                      </a:r>
                    </a:p>
                  </a:txBody>
                  <a:tcPr/>
                </a:tc>
                <a:tc>
                  <a:txBody>
                    <a:bodyPr/>
                    <a:lstStyle/>
                    <a:p>
                      <a:r>
                        <a:rPr lang="en-IN" dirty="0"/>
                        <a:t>B&amp;E</a:t>
                      </a:r>
                    </a:p>
                  </a:txBody>
                  <a:tcPr/>
                </a:tc>
                <a:extLst>
                  <a:ext uri="{0D108BD9-81ED-4DB2-BD59-A6C34878D82A}">
                    <a16:rowId xmlns:a16="http://schemas.microsoft.com/office/drawing/2014/main" val="611699439"/>
                  </a:ext>
                </a:extLst>
              </a:tr>
              <a:tr h="249358">
                <a:tc>
                  <a:txBody>
                    <a:bodyPr/>
                    <a:lstStyle/>
                    <a:p>
                      <a:r>
                        <a:rPr lang="en-IN" dirty="0"/>
                        <a:t>A&amp;D</a:t>
                      </a:r>
                    </a:p>
                  </a:txBody>
                  <a:tcPr/>
                </a:tc>
                <a:tc>
                  <a:txBody>
                    <a:bodyPr/>
                    <a:lstStyle/>
                    <a:p>
                      <a:r>
                        <a:rPr lang="en-IN" dirty="0"/>
                        <a:t>C&amp;D</a:t>
                      </a:r>
                    </a:p>
                  </a:txBody>
                  <a:tcPr/>
                </a:tc>
                <a:extLst>
                  <a:ext uri="{0D108BD9-81ED-4DB2-BD59-A6C34878D82A}">
                    <a16:rowId xmlns:a16="http://schemas.microsoft.com/office/drawing/2014/main" val="243840978"/>
                  </a:ext>
                </a:extLst>
              </a:tr>
              <a:tr h="249358">
                <a:tc>
                  <a:txBody>
                    <a:bodyPr/>
                    <a:lstStyle/>
                    <a:p>
                      <a:r>
                        <a:rPr lang="en-IN" dirty="0"/>
                        <a:t>A&amp;E</a:t>
                      </a:r>
                    </a:p>
                  </a:txBody>
                  <a:tcPr/>
                </a:tc>
                <a:tc>
                  <a:txBody>
                    <a:bodyPr/>
                    <a:lstStyle/>
                    <a:p>
                      <a:r>
                        <a:rPr lang="en-IN" dirty="0"/>
                        <a:t>C&amp;E</a:t>
                      </a:r>
                    </a:p>
                  </a:txBody>
                  <a:tcPr/>
                </a:tc>
                <a:extLst>
                  <a:ext uri="{0D108BD9-81ED-4DB2-BD59-A6C34878D82A}">
                    <a16:rowId xmlns:a16="http://schemas.microsoft.com/office/drawing/2014/main" val="3660991285"/>
                  </a:ext>
                </a:extLst>
              </a:tr>
              <a:tr h="249358">
                <a:tc>
                  <a:txBody>
                    <a:bodyPr/>
                    <a:lstStyle/>
                    <a:p>
                      <a:r>
                        <a:rPr lang="en-IN" dirty="0"/>
                        <a:t>B&amp;C</a:t>
                      </a:r>
                    </a:p>
                  </a:txBody>
                  <a:tcPr/>
                </a:tc>
                <a:tc>
                  <a:txBody>
                    <a:bodyPr/>
                    <a:lstStyle/>
                    <a:p>
                      <a:r>
                        <a:rPr lang="en-IN" dirty="0"/>
                        <a:t>D&amp;E</a:t>
                      </a:r>
                    </a:p>
                  </a:txBody>
                  <a:tcPr/>
                </a:tc>
                <a:extLst>
                  <a:ext uri="{0D108BD9-81ED-4DB2-BD59-A6C34878D82A}">
                    <a16:rowId xmlns:a16="http://schemas.microsoft.com/office/drawing/2014/main" val="3964814201"/>
                  </a:ext>
                </a:extLst>
              </a:tr>
            </a:tbl>
          </a:graphicData>
        </a:graphic>
      </p:graphicFrame>
    </p:spTree>
    <p:extLst>
      <p:ext uri="{BB962C8B-B14F-4D97-AF65-F5344CB8AC3E}">
        <p14:creationId xmlns:p14="http://schemas.microsoft.com/office/powerpoint/2010/main" val="407369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1E090-C4F5-499C-873B-4DE476EF03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667E4E-7FEC-4269-8A80-151641AE6292}"/>
              </a:ext>
            </a:extLst>
          </p:cNvPr>
          <p:cNvSpPr>
            <a:spLocks noGrp="1"/>
          </p:cNvSpPr>
          <p:nvPr>
            <p:ph idx="1"/>
          </p:nvPr>
        </p:nvSpPr>
        <p:spPr>
          <a:xfrm>
            <a:off x="1024127" y="1284463"/>
            <a:ext cx="9720073" cy="762000"/>
          </a:xfrm>
        </p:spPr>
        <p:txBody>
          <a:bodyPr/>
          <a:lstStyle/>
          <a:p>
            <a:r>
              <a:rPr lang="en-IN" dirty="0"/>
              <a:t>Example: For each pair of professors, please indicate the professor from whom you prefer to take classes.</a:t>
            </a:r>
          </a:p>
          <a:p>
            <a:endParaRPr lang="en-IN" dirty="0"/>
          </a:p>
        </p:txBody>
      </p:sp>
      <p:graphicFrame>
        <p:nvGraphicFramePr>
          <p:cNvPr id="5" name="Table 4">
            <a:extLst>
              <a:ext uri="{FF2B5EF4-FFF2-40B4-BE49-F238E27FC236}">
                <a16:creationId xmlns:a16="http://schemas.microsoft.com/office/drawing/2014/main" id="{43995FA9-122E-46B0-AE68-C7843EA1E229}"/>
              </a:ext>
            </a:extLst>
          </p:cNvPr>
          <p:cNvGraphicFramePr>
            <a:graphicFrameLocks noGrp="1"/>
          </p:cNvGraphicFramePr>
          <p:nvPr>
            <p:extLst>
              <p:ext uri="{D42A27DB-BD31-4B8C-83A1-F6EECF244321}">
                <p14:modId xmlns:p14="http://schemas.microsoft.com/office/powerpoint/2010/main" val="1433685309"/>
              </p:ext>
            </p:extLst>
          </p:nvPr>
        </p:nvGraphicFramePr>
        <p:xfrm>
          <a:off x="4366139" y="2280666"/>
          <a:ext cx="1518024" cy="3657600"/>
        </p:xfrm>
        <a:graphic>
          <a:graphicData uri="http://schemas.openxmlformats.org/drawingml/2006/table">
            <a:tbl>
              <a:tblPr bandRow="1">
                <a:tableStyleId>{5C22544A-7EE6-4342-B048-85BDC9FD1C3A}</a:tableStyleId>
              </a:tblPr>
              <a:tblGrid>
                <a:gridCol w="759012">
                  <a:extLst>
                    <a:ext uri="{9D8B030D-6E8A-4147-A177-3AD203B41FA5}">
                      <a16:colId xmlns:a16="http://schemas.microsoft.com/office/drawing/2014/main" val="2745447499"/>
                    </a:ext>
                  </a:extLst>
                </a:gridCol>
                <a:gridCol w="759012">
                  <a:extLst>
                    <a:ext uri="{9D8B030D-6E8A-4147-A177-3AD203B41FA5}">
                      <a16:colId xmlns:a16="http://schemas.microsoft.com/office/drawing/2014/main" val="2311336449"/>
                    </a:ext>
                  </a:extLst>
                </a:gridCol>
              </a:tblGrid>
              <a:tr h="274171">
                <a:tc>
                  <a:txBody>
                    <a:bodyPr/>
                    <a:lstStyle/>
                    <a:p>
                      <a:r>
                        <a:rPr lang="en-IN" dirty="0"/>
                        <a:t>A&amp;B</a:t>
                      </a:r>
                    </a:p>
                  </a:txBody>
                  <a:tcPr/>
                </a:tc>
                <a:tc>
                  <a:txBody>
                    <a:bodyPr/>
                    <a:lstStyle/>
                    <a:p>
                      <a:endParaRPr lang="en-IN" dirty="0"/>
                    </a:p>
                  </a:txBody>
                  <a:tcPr/>
                </a:tc>
                <a:extLst>
                  <a:ext uri="{0D108BD9-81ED-4DB2-BD59-A6C34878D82A}">
                    <a16:rowId xmlns:a16="http://schemas.microsoft.com/office/drawing/2014/main" val="998340079"/>
                  </a:ext>
                </a:extLst>
              </a:tr>
              <a:tr h="274171">
                <a:tc>
                  <a:txBody>
                    <a:bodyPr/>
                    <a:lstStyle/>
                    <a:p>
                      <a:r>
                        <a:rPr lang="en-IN" dirty="0"/>
                        <a:t>A&amp;C</a:t>
                      </a:r>
                    </a:p>
                  </a:txBody>
                  <a:tcPr/>
                </a:tc>
                <a:tc>
                  <a:txBody>
                    <a:bodyPr/>
                    <a:lstStyle/>
                    <a:p>
                      <a:endParaRPr lang="en-IN" dirty="0"/>
                    </a:p>
                  </a:txBody>
                  <a:tcPr/>
                </a:tc>
                <a:extLst>
                  <a:ext uri="{0D108BD9-81ED-4DB2-BD59-A6C34878D82A}">
                    <a16:rowId xmlns:a16="http://schemas.microsoft.com/office/drawing/2014/main" val="611699439"/>
                  </a:ext>
                </a:extLst>
              </a:tr>
              <a:tr h="274171">
                <a:tc>
                  <a:txBody>
                    <a:bodyPr/>
                    <a:lstStyle/>
                    <a:p>
                      <a:r>
                        <a:rPr lang="en-IN" dirty="0"/>
                        <a:t>A&amp;D</a:t>
                      </a:r>
                    </a:p>
                  </a:txBody>
                  <a:tcPr/>
                </a:tc>
                <a:tc>
                  <a:txBody>
                    <a:bodyPr/>
                    <a:lstStyle/>
                    <a:p>
                      <a:endParaRPr lang="en-IN"/>
                    </a:p>
                  </a:txBody>
                  <a:tcPr/>
                </a:tc>
                <a:extLst>
                  <a:ext uri="{0D108BD9-81ED-4DB2-BD59-A6C34878D82A}">
                    <a16:rowId xmlns:a16="http://schemas.microsoft.com/office/drawing/2014/main" val="243840978"/>
                  </a:ext>
                </a:extLst>
              </a:tr>
              <a:tr h="274171">
                <a:tc>
                  <a:txBody>
                    <a:bodyPr/>
                    <a:lstStyle/>
                    <a:p>
                      <a:r>
                        <a:rPr lang="en-IN" dirty="0"/>
                        <a:t>A&amp;E</a:t>
                      </a:r>
                    </a:p>
                  </a:txBody>
                  <a:tcPr/>
                </a:tc>
                <a:tc>
                  <a:txBody>
                    <a:bodyPr/>
                    <a:lstStyle/>
                    <a:p>
                      <a:endParaRPr lang="en-IN"/>
                    </a:p>
                  </a:txBody>
                  <a:tcPr/>
                </a:tc>
                <a:extLst>
                  <a:ext uri="{0D108BD9-81ED-4DB2-BD59-A6C34878D82A}">
                    <a16:rowId xmlns:a16="http://schemas.microsoft.com/office/drawing/2014/main" val="3660991285"/>
                  </a:ext>
                </a:extLst>
              </a:tr>
              <a:tr h="274171">
                <a:tc>
                  <a:txBody>
                    <a:bodyPr/>
                    <a:lstStyle/>
                    <a:p>
                      <a:r>
                        <a:rPr lang="en-IN" dirty="0"/>
                        <a:t>B&amp;C</a:t>
                      </a:r>
                    </a:p>
                  </a:txBody>
                  <a:tcPr/>
                </a:tc>
                <a:tc>
                  <a:txBody>
                    <a:bodyPr/>
                    <a:lstStyle/>
                    <a:p>
                      <a:endParaRPr lang="en-IN" dirty="0"/>
                    </a:p>
                  </a:txBody>
                  <a:tcPr/>
                </a:tc>
                <a:extLst>
                  <a:ext uri="{0D108BD9-81ED-4DB2-BD59-A6C34878D82A}">
                    <a16:rowId xmlns:a16="http://schemas.microsoft.com/office/drawing/2014/main" val="3964814201"/>
                  </a:ext>
                </a:extLst>
              </a:tr>
              <a:tr h="274171">
                <a:tc>
                  <a:txBody>
                    <a:bodyPr/>
                    <a:lstStyle/>
                    <a:p>
                      <a:r>
                        <a:rPr lang="en-IN" dirty="0"/>
                        <a:t>B&amp;D</a:t>
                      </a:r>
                    </a:p>
                  </a:txBody>
                  <a:tcPr/>
                </a:tc>
                <a:tc>
                  <a:txBody>
                    <a:bodyPr/>
                    <a:lstStyle/>
                    <a:p>
                      <a:endParaRPr lang="en-IN" dirty="0"/>
                    </a:p>
                  </a:txBody>
                  <a:tcPr/>
                </a:tc>
                <a:extLst>
                  <a:ext uri="{0D108BD9-81ED-4DB2-BD59-A6C34878D82A}">
                    <a16:rowId xmlns:a16="http://schemas.microsoft.com/office/drawing/2014/main" val="2549635429"/>
                  </a:ext>
                </a:extLst>
              </a:tr>
              <a:tr h="274171">
                <a:tc>
                  <a:txBody>
                    <a:bodyPr/>
                    <a:lstStyle/>
                    <a:p>
                      <a:r>
                        <a:rPr lang="en-IN" dirty="0"/>
                        <a:t>B&amp;E</a:t>
                      </a:r>
                    </a:p>
                  </a:txBody>
                  <a:tcPr/>
                </a:tc>
                <a:tc>
                  <a:txBody>
                    <a:bodyPr/>
                    <a:lstStyle/>
                    <a:p>
                      <a:endParaRPr lang="en-IN" dirty="0"/>
                    </a:p>
                  </a:txBody>
                  <a:tcPr/>
                </a:tc>
                <a:extLst>
                  <a:ext uri="{0D108BD9-81ED-4DB2-BD59-A6C34878D82A}">
                    <a16:rowId xmlns:a16="http://schemas.microsoft.com/office/drawing/2014/main" val="2529953849"/>
                  </a:ext>
                </a:extLst>
              </a:tr>
              <a:tr h="274171">
                <a:tc>
                  <a:txBody>
                    <a:bodyPr/>
                    <a:lstStyle/>
                    <a:p>
                      <a:r>
                        <a:rPr lang="en-IN" dirty="0"/>
                        <a:t>C&amp;D</a:t>
                      </a:r>
                    </a:p>
                  </a:txBody>
                  <a:tcPr/>
                </a:tc>
                <a:tc>
                  <a:txBody>
                    <a:bodyPr/>
                    <a:lstStyle/>
                    <a:p>
                      <a:endParaRPr lang="en-IN" dirty="0"/>
                    </a:p>
                  </a:txBody>
                  <a:tcPr/>
                </a:tc>
                <a:extLst>
                  <a:ext uri="{0D108BD9-81ED-4DB2-BD59-A6C34878D82A}">
                    <a16:rowId xmlns:a16="http://schemas.microsoft.com/office/drawing/2014/main" val="820115820"/>
                  </a:ext>
                </a:extLst>
              </a:tr>
              <a:tr h="274171">
                <a:tc>
                  <a:txBody>
                    <a:bodyPr/>
                    <a:lstStyle/>
                    <a:p>
                      <a:r>
                        <a:rPr lang="en-IN" dirty="0"/>
                        <a:t>C&amp;E</a:t>
                      </a:r>
                    </a:p>
                  </a:txBody>
                  <a:tcPr/>
                </a:tc>
                <a:tc>
                  <a:txBody>
                    <a:bodyPr/>
                    <a:lstStyle/>
                    <a:p>
                      <a:endParaRPr lang="en-IN" dirty="0"/>
                    </a:p>
                  </a:txBody>
                  <a:tcPr/>
                </a:tc>
                <a:extLst>
                  <a:ext uri="{0D108BD9-81ED-4DB2-BD59-A6C34878D82A}">
                    <a16:rowId xmlns:a16="http://schemas.microsoft.com/office/drawing/2014/main" val="1776820658"/>
                  </a:ext>
                </a:extLst>
              </a:tr>
              <a:tr h="274171">
                <a:tc>
                  <a:txBody>
                    <a:bodyPr/>
                    <a:lstStyle/>
                    <a:p>
                      <a:r>
                        <a:rPr lang="en-IN" dirty="0"/>
                        <a:t>D&amp;E</a:t>
                      </a:r>
                    </a:p>
                  </a:txBody>
                  <a:tcPr/>
                </a:tc>
                <a:tc>
                  <a:txBody>
                    <a:bodyPr/>
                    <a:lstStyle/>
                    <a:p>
                      <a:endParaRPr lang="en-IN" dirty="0"/>
                    </a:p>
                  </a:txBody>
                  <a:tcPr/>
                </a:tc>
                <a:extLst>
                  <a:ext uri="{0D108BD9-81ED-4DB2-BD59-A6C34878D82A}">
                    <a16:rowId xmlns:a16="http://schemas.microsoft.com/office/drawing/2014/main" val="403746055"/>
                  </a:ext>
                </a:extLst>
              </a:tr>
            </a:tbl>
          </a:graphicData>
        </a:graphic>
      </p:graphicFrame>
      <p:graphicFrame>
        <p:nvGraphicFramePr>
          <p:cNvPr id="6" name="Table 5">
            <a:extLst>
              <a:ext uri="{FF2B5EF4-FFF2-40B4-BE49-F238E27FC236}">
                <a16:creationId xmlns:a16="http://schemas.microsoft.com/office/drawing/2014/main" id="{7075276B-1429-498A-9A6F-638DFE1D8CAB}"/>
              </a:ext>
            </a:extLst>
          </p:cNvPr>
          <p:cNvGraphicFramePr>
            <a:graphicFrameLocks noGrp="1"/>
          </p:cNvGraphicFramePr>
          <p:nvPr>
            <p:extLst>
              <p:ext uri="{D42A27DB-BD31-4B8C-83A1-F6EECF244321}">
                <p14:modId xmlns:p14="http://schemas.microsoft.com/office/powerpoint/2010/main" val="1216809906"/>
              </p:ext>
            </p:extLst>
          </p:nvPr>
        </p:nvGraphicFramePr>
        <p:xfrm>
          <a:off x="6637467" y="3216536"/>
          <a:ext cx="4824208" cy="2560320"/>
        </p:xfrm>
        <a:graphic>
          <a:graphicData uri="http://schemas.openxmlformats.org/drawingml/2006/table">
            <a:tbl>
              <a:tblPr firstRow="1" lastRow="1" bandRow="1">
                <a:tableStyleId>{5C22544A-7EE6-4342-B048-85BDC9FD1C3A}</a:tableStyleId>
              </a:tblPr>
              <a:tblGrid>
                <a:gridCol w="2412104">
                  <a:extLst>
                    <a:ext uri="{9D8B030D-6E8A-4147-A177-3AD203B41FA5}">
                      <a16:colId xmlns:a16="http://schemas.microsoft.com/office/drawing/2014/main" val="1561247946"/>
                    </a:ext>
                  </a:extLst>
                </a:gridCol>
                <a:gridCol w="2412104">
                  <a:extLst>
                    <a:ext uri="{9D8B030D-6E8A-4147-A177-3AD203B41FA5}">
                      <a16:colId xmlns:a16="http://schemas.microsoft.com/office/drawing/2014/main" val="1927280766"/>
                    </a:ext>
                  </a:extLst>
                </a:gridCol>
              </a:tblGrid>
              <a:tr h="355315">
                <a:tc>
                  <a:txBody>
                    <a:bodyPr/>
                    <a:lstStyle/>
                    <a:p>
                      <a:pPr algn="ctr"/>
                      <a:r>
                        <a:rPr lang="en-IN" dirty="0"/>
                        <a:t>Professor</a:t>
                      </a:r>
                    </a:p>
                  </a:txBody>
                  <a:tcPr/>
                </a:tc>
                <a:tc>
                  <a:txBody>
                    <a:bodyPr/>
                    <a:lstStyle/>
                    <a:p>
                      <a:pPr algn="ctr"/>
                      <a:r>
                        <a:rPr lang="en-IN" dirty="0"/>
                        <a:t>No of time preferred</a:t>
                      </a:r>
                    </a:p>
                  </a:txBody>
                  <a:tcPr/>
                </a:tc>
                <a:extLst>
                  <a:ext uri="{0D108BD9-81ED-4DB2-BD59-A6C34878D82A}">
                    <a16:rowId xmlns:a16="http://schemas.microsoft.com/office/drawing/2014/main" val="113305524"/>
                  </a:ext>
                </a:extLst>
              </a:tr>
              <a:tr h="355315">
                <a:tc>
                  <a:txBody>
                    <a:bodyPr/>
                    <a:lstStyle/>
                    <a:p>
                      <a:pPr algn="ctr"/>
                      <a:r>
                        <a:rPr lang="en-IN" dirty="0"/>
                        <a:t>A</a:t>
                      </a:r>
                    </a:p>
                  </a:txBody>
                  <a:tcPr/>
                </a:tc>
                <a:tc>
                  <a:txBody>
                    <a:bodyPr/>
                    <a:lstStyle/>
                    <a:p>
                      <a:pPr algn="ctr"/>
                      <a:r>
                        <a:rPr lang="en-IN" dirty="0"/>
                        <a:t>4</a:t>
                      </a:r>
                    </a:p>
                  </a:txBody>
                  <a:tcPr/>
                </a:tc>
                <a:extLst>
                  <a:ext uri="{0D108BD9-81ED-4DB2-BD59-A6C34878D82A}">
                    <a16:rowId xmlns:a16="http://schemas.microsoft.com/office/drawing/2014/main" val="3825201552"/>
                  </a:ext>
                </a:extLst>
              </a:tr>
              <a:tr h="355315">
                <a:tc>
                  <a:txBody>
                    <a:bodyPr/>
                    <a:lstStyle/>
                    <a:p>
                      <a:pPr algn="ctr"/>
                      <a:r>
                        <a:rPr lang="en-IN" dirty="0"/>
                        <a:t>B</a:t>
                      </a:r>
                    </a:p>
                  </a:txBody>
                  <a:tcPr/>
                </a:tc>
                <a:tc>
                  <a:txBody>
                    <a:bodyPr/>
                    <a:lstStyle/>
                    <a:p>
                      <a:pPr algn="ctr"/>
                      <a:r>
                        <a:rPr lang="en-IN" dirty="0"/>
                        <a:t>0</a:t>
                      </a:r>
                    </a:p>
                  </a:txBody>
                  <a:tcPr/>
                </a:tc>
                <a:extLst>
                  <a:ext uri="{0D108BD9-81ED-4DB2-BD59-A6C34878D82A}">
                    <a16:rowId xmlns:a16="http://schemas.microsoft.com/office/drawing/2014/main" val="1990382677"/>
                  </a:ext>
                </a:extLst>
              </a:tr>
              <a:tr h="355315">
                <a:tc>
                  <a:txBody>
                    <a:bodyPr/>
                    <a:lstStyle/>
                    <a:p>
                      <a:pPr algn="ctr"/>
                      <a:r>
                        <a:rPr lang="en-IN" dirty="0"/>
                        <a:t>C</a:t>
                      </a:r>
                    </a:p>
                  </a:txBody>
                  <a:tcPr/>
                </a:tc>
                <a:tc>
                  <a:txBody>
                    <a:bodyPr/>
                    <a:lstStyle/>
                    <a:p>
                      <a:pPr algn="ctr"/>
                      <a:r>
                        <a:rPr lang="en-IN" dirty="0"/>
                        <a:t>3</a:t>
                      </a:r>
                    </a:p>
                  </a:txBody>
                  <a:tcPr/>
                </a:tc>
                <a:extLst>
                  <a:ext uri="{0D108BD9-81ED-4DB2-BD59-A6C34878D82A}">
                    <a16:rowId xmlns:a16="http://schemas.microsoft.com/office/drawing/2014/main" val="2488744323"/>
                  </a:ext>
                </a:extLst>
              </a:tr>
              <a:tr h="355315">
                <a:tc>
                  <a:txBody>
                    <a:bodyPr/>
                    <a:lstStyle/>
                    <a:p>
                      <a:pPr algn="ctr"/>
                      <a:r>
                        <a:rPr lang="en-IN" dirty="0"/>
                        <a:t>D</a:t>
                      </a:r>
                    </a:p>
                  </a:txBody>
                  <a:tcPr/>
                </a:tc>
                <a:tc>
                  <a:txBody>
                    <a:bodyPr/>
                    <a:lstStyle/>
                    <a:p>
                      <a:pPr algn="ctr"/>
                      <a:r>
                        <a:rPr lang="en-IN" dirty="0"/>
                        <a:t>1</a:t>
                      </a:r>
                    </a:p>
                  </a:txBody>
                  <a:tcPr/>
                </a:tc>
                <a:extLst>
                  <a:ext uri="{0D108BD9-81ED-4DB2-BD59-A6C34878D82A}">
                    <a16:rowId xmlns:a16="http://schemas.microsoft.com/office/drawing/2014/main" val="3398116306"/>
                  </a:ext>
                </a:extLst>
              </a:tr>
              <a:tr h="355315">
                <a:tc>
                  <a:txBody>
                    <a:bodyPr/>
                    <a:lstStyle/>
                    <a:p>
                      <a:pPr algn="ctr"/>
                      <a:r>
                        <a:rPr lang="en-IN" dirty="0"/>
                        <a:t>E</a:t>
                      </a:r>
                    </a:p>
                  </a:txBody>
                  <a:tcPr/>
                </a:tc>
                <a:tc>
                  <a:txBody>
                    <a:bodyPr/>
                    <a:lstStyle/>
                    <a:p>
                      <a:pPr algn="ctr"/>
                      <a:r>
                        <a:rPr lang="en-IN" dirty="0"/>
                        <a:t>2</a:t>
                      </a:r>
                    </a:p>
                  </a:txBody>
                  <a:tcPr/>
                </a:tc>
                <a:extLst>
                  <a:ext uri="{0D108BD9-81ED-4DB2-BD59-A6C34878D82A}">
                    <a16:rowId xmlns:a16="http://schemas.microsoft.com/office/drawing/2014/main" val="2905472340"/>
                  </a:ext>
                </a:extLst>
              </a:tr>
              <a:tr h="355315">
                <a:tc>
                  <a:txBody>
                    <a:bodyPr/>
                    <a:lstStyle/>
                    <a:p>
                      <a:pPr algn="ctr"/>
                      <a:r>
                        <a:rPr lang="en-IN" dirty="0"/>
                        <a:t>Total</a:t>
                      </a:r>
                    </a:p>
                  </a:txBody>
                  <a:tcPr/>
                </a:tc>
                <a:tc>
                  <a:txBody>
                    <a:bodyPr/>
                    <a:lstStyle/>
                    <a:p>
                      <a:pPr algn="ctr"/>
                      <a:r>
                        <a:rPr lang="en-IN" dirty="0"/>
                        <a:t>10</a:t>
                      </a:r>
                    </a:p>
                  </a:txBody>
                  <a:tcPr/>
                </a:tc>
                <a:extLst>
                  <a:ext uri="{0D108BD9-81ED-4DB2-BD59-A6C34878D82A}">
                    <a16:rowId xmlns:a16="http://schemas.microsoft.com/office/drawing/2014/main" val="2873730355"/>
                  </a:ext>
                </a:extLst>
              </a:tr>
            </a:tbl>
          </a:graphicData>
        </a:graphic>
      </p:graphicFrame>
      <p:sp>
        <p:nvSpPr>
          <p:cNvPr id="8" name="TextBox 7">
            <a:extLst>
              <a:ext uri="{FF2B5EF4-FFF2-40B4-BE49-F238E27FC236}">
                <a16:creationId xmlns:a16="http://schemas.microsoft.com/office/drawing/2014/main" id="{8F5F7F58-6214-4795-9B3C-3CDF60CB5A02}"/>
              </a:ext>
            </a:extLst>
          </p:cNvPr>
          <p:cNvSpPr txBox="1"/>
          <p:nvPr/>
        </p:nvSpPr>
        <p:spPr>
          <a:xfrm>
            <a:off x="1231900" y="6085452"/>
            <a:ext cx="8980215" cy="646331"/>
          </a:xfrm>
          <a:prstGeom prst="rect">
            <a:avLst/>
          </a:prstGeom>
          <a:noFill/>
        </p:spPr>
        <p:txBody>
          <a:bodyPr wrap="none" rtlCol="0">
            <a:spAutoFit/>
          </a:bodyPr>
          <a:lstStyle/>
          <a:p>
            <a:r>
              <a:rPr lang="en-US" dirty="0"/>
              <a:t>Comparing the total number of preferences for each of the five professors, we find that </a:t>
            </a:r>
            <a:r>
              <a:rPr lang="en-US" i="1" dirty="0"/>
              <a:t>A is the</a:t>
            </a:r>
          </a:p>
          <a:p>
            <a:r>
              <a:rPr lang="en-US" dirty="0"/>
              <a:t>most popular, followed by </a:t>
            </a:r>
            <a:r>
              <a:rPr lang="en-US" i="1" dirty="0"/>
              <a:t>C, E, D and B respectively in popularity.</a:t>
            </a:r>
            <a:endParaRPr lang="en-IN" dirty="0"/>
          </a:p>
        </p:txBody>
      </p:sp>
      <p:graphicFrame>
        <p:nvGraphicFramePr>
          <p:cNvPr id="9" name="Table 8">
            <a:extLst>
              <a:ext uri="{FF2B5EF4-FFF2-40B4-BE49-F238E27FC236}">
                <a16:creationId xmlns:a16="http://schemas.microsoft.com/office/drawing/2014/main" id="{C180F6CA-BAC9-45D1-BDE0-B1521D0A8114}"/>
              </a:ext>
            </a:extLst>
          </p:cNvPr>
          <p:cNvGraphicFramePr>
            <a:graphicFrameLocks noGrp="1"/>
          </p:cNvGraphicFramePr>
          <p:nvPr>
            <p:extLst>
              <p:ext uri="{D42A27DB-BD31-4B8C-83A1-F6EECF244321}">
                <p14:modId xmlns:p14="http://schemas.microsoft.com/office/powerpoint/2010/main" val="4248346736"/>
              </p:ext>
            </p:extLst>
          </p:nvPr>
        </p:nvGraphicFramePr>
        <p:xfrm>
          <a:off x="96967" y="3250812"/>
          <a:ext cx="4030533" cy="2834640"/>
        </p:xfrm>
        <a:graphic>
          <a:graphicData uri="http://schemas.openxmlformats.org/drawingml/2006/table">
            <a:tbl>
              <a:tblPr firstRow="1" lastRow="1" bandRow="1">
                <a:tableStyleId>{5C22544A-7EE6-4342-B048-85BDC9FD1C3A}</a:tableStyleId>
              </a:tblPr>
              <a:tblGrid>
                <a:gridCol w="1343511">
                  <a:extLst>
                    <a:ext uri="{9D8B030D-6E8A-4147-A177-3AD203B41FA5}">
                      <a16:colId xmlns:a16="http://schemas.microsoft.com/office/drawing/2014/main" val="1561247946"/>
                    </a:ext>
                  </a:extLst>
                </a:gridCol>
                <a:gridCol w="1343511">
                  <a:extLst>
                    <a:ext uri="{9D8B030D-6E8A-4147-A177-3AD203B41FA5}">
                      <a16:colId xmlns:a16="http://schemas.microsoft.com/office/drawing/2014/main" val="1927280766"/>
                    </a:ext>
                  </a:extLst>
                </a:gridCol>
                <a:gridCol w="1343511">
                  <a:extLst>
                    <a:ext uri="{9D8B030D-6E8A-4147-A177-3AD203B41FA5}">
                      <a16:colId xmlns:a16="http://schemas.microsoft.com/office/drawing/2014/main" val="1960158835"/>
                    </a:ext>
                  </a:extLst>
                </a:gridCol>
              </a:tblGrid>
              <a:tr h="590842">
                <a:tc>
                  <a:txBody>
                    <a:bodyPr/>
                    <a:lstStyle/>
                    <a:p>
                      <a:pPr algn="ctr"/>
                      <a:r>
                        <a:rPr lang="en-IN" dirty="0"/>
                        <a:t>Professor</a:t>
                      </a:r>
                    </a:p>
                  </a:txBody>
                  <a:tcPr/>
                </a:tc>
                <a:tc>
                  <a:txBody>
                    <a:bodyPr/>
                    <a:lstStyle/>
                    <a:p>
                      <a:pPr algn="ctr"/>
                      <a:r>
                        <a:rPr lang="en-IN" dirty="0"/>
                        <a:t>No of time preferred</a:t>
                      </a:r>
                    </a:p>
                  </a:txBody>
                  <a:tcPr/>
                </a:tc>
                <a:tc>
                  <a:txBody>
                    <a:bodyPr/>
                    <a:lstStyle/>
                    <a:p>
                      <a:pPr algn="ctr"/>
                      <a:r>
                        <a:rPr lang="en-IN" dirty="0"/>
                        <a:t>Rank</a:t>
                      </a:r>
                    </a:p>
                  </a:txBody>
                  <a:tcPr/>
                </a:tc>
                <a:extLst>
                  <a:ext uri="{0D108BD9-81ED-4DB2-BD59-A6C34878D82A}">
                    <a16:rowId xmlns:a16="http://schemas.microsoft.com/office/drawing/2014/main" val="113305524"/>
                  </a:ext>
                </a:extLst>
              </a:tr>
              <a:tr h="337624">
                <a:tc>
                  <a:txBody>
                    <a:bodyPr/>
                    <a:lstStyle/>
                    <a:p>
                      <a:pPr algn="ctr"/>
                      <a:r>
                        <a:rPr lang="en-IN" dirty="0"/>
                        <a:t>A</a:t>
                      </a:r>
                    </a:p>
                  </a:txBody>
                  <a:tcPr/>
                </a:tc>
                <a:tc>
                  <a:txBody>
                    <a:bodyPr/>
                    <a:lstStyle/>
                    <a:p>
                      <a:pPr algn="ctr"/>
                      <a:r>
                        <a:rPr lang="en-IN" dirty="0"/>
                        <a:t>4</a:t>
                      </a:r>
                    </a:p>
                  </a:txBody>
                  <a:tcPr/>
                </a:tc>
                <a:tc>
                  <a:txBody>
                    <a:bodyPr/>
                    <a:lstStyle/>
                    <a:p>
                      <a:pPr algn="ctr"/>
                      <a:r>
                        <a:rPr lang="en-IN" dirty="0"/>
                        <a:t>1</a:t>
                      </a:r>
                      <a:r>
                        <a:rPr lang="en-IN" baseline="30000" dirty="0"/>
                        <a:t>st</a:t>
                      </a:r>
                      <a:r>
                        <a:rPr lang="en-IN" dirty="0"/>
                        <a:t> </a:t>
                      </a:r>
                    </a:p>
                  </a:txBody>
                  <a:tcPr/>
                </a:tc>
                <a:extLst>
                  <a:ext uri="{0D108BD9-81ED-4DB2-BD59-A6C34878D82A}">
                    <a16:rowId xmlns:a16="http://schemas.microsoft.com/office/drawing/2014/main" val="3825201552"/>
                  </a:ext>
                </a:extLst>
              </a:tr>
              <a:tr h="337624">
                <a:tc>
                  <a:txBody>
                    <a:bodyPr/>
                    <a:lstStyle/>
                    <a:p>
                      <a:pPr algn="ctr"/>
                      <a:r>
                        <a:rPr lang="en-IN" dirty="0"/>
                        <a:t>B</a:t>
                      </a:r>
                    </a:p>
                  </a:txBody>
                  <a:tcPr/>
                </a:tc>
                <a:tc>
                  <a:txBody>
                    <a:bodyPr/>
                    <a:lstStyle/>
                    <a:p>
                      <a:pPr algn="ctr"/>
                      <a:r>
                        <a:rPr lang="en-IN" dirty="0"/>
                        <a:t>0</a:t>
                      </a:r>
                    </a:p>
                  </a:txBody>
                  <a:tcPr/>
                </a:tc>
                <a:tc>
                  <a:txBody>
                    <a:bodyPr/>
                    <a:lstStyle/>
                    <a:p>
                      <a:pPr algn="ctr"/>
                      <a:r>
                        <a:rPr lang="en-IN" dirty="0"/>
                        <a:t>5</a:t>
                      </a:r>
                      <a:r>
                        <a:rPr lang="en-IN" baseline="30000" dirty="0"/>
                        <a:t>th</a:t>
                      </a:r>
                      <a:r>
                        <a:rPr lang="en-IN" dirty="0"/>
                        <a:t> </a:t>
                      </a:r>
                    </a:p>
                  </a:txBody>
                  <a:tcPr/>
                </a:tc>
                <a:extLst>
                  <a:ext uri="{0D108BD9-81ED-4DB2-BD59-A6C34878D82A}">
                    <a16:rowId xmlns:a16="http://schemas.microsoft.com/office/drawing/2014/main" val="1990382677"/>
                  </a:ext>
                </a:extLst>
              </a:tr>
              <a:tr h="337624">
                <a:tc>
                  <a:txBody>
                    <a:bodyPr/>
                    <a:lstStyle/>
                    <a:p>
                      <a:pPr algn="ctr"/>
                      <a:r>
                        <a:rPr lang="en-IN" dirty="0"/>
                        <a:t>C</a:t>
                      </a:r>
                    </a:p>
                  </a:txBody>
                  <a:tcPr/>
                </a:tc>
                <a:tc>
                  <a:txBody>
                    <a:bodyPr/>
                    <a:lstStyle/>
                    <a:p>
                      <a:pPr algn="ctr"/>
                      <a:r>
                        <a:rPr lang="en-IN" dirty="0"/>
                        <a:t>3</a:t>
                      </a:r>
                    </a:p>
                  </a:txBody>
                  <a:tcPr/>
                </a:tc>
                <a:tc>
                  <a:txBody>
                    <a:bodyPr/>
                    <a:lstStyle/>
                    <a:p>
                      <a:pPr algn="ctr"/>
                      <a:r>
                        <a:rPr lang="en-IN" dirty="0"/>
                        <a:t>2</a:t>
                      </a:r>
                      <a:r>
                        <a:rPr lang="en-IN" baseline="30000" dirty="0"/>
                        <a:t>nd</a:t>
                      </a:r>
                      <a:r>
                        <a:rPr lang="en-IN" dirty="0"/>
                        <a:t> </a:t>
                      </a:r>
                    </a:p>
                  </a:txBody>
                  <a:tcPr/>
                </a:tc>
                <a:extLst>
                  <a:ext uri="{0D108BD9-81ED-4DB2-BD59-A6C34878D82A}">
                    <a16:rowId xmlns:a16="http://schemas.microsoft.com/office/drawing/2014/main" val="2488744323"/>
                  </a:ext>
                </a:extLst>
              </a:tr>
              <a:tr h="337624">
                <a:tc>
                  <a:txBody>
                    <a:bodyPr/>
                    <a:lstStyle/>
                    <a:p>
                      <a:pPr algn="ctr"/>
                      <a:r>
                        <a:rPr lang="en-IN" dirty="0"/>
                        <a:t>D</a:t>
                      </a:r>
                    </a:p>
                  </a:txBody>
                  <a:tcPr/>
                </a:tc>
                <a:tc>
                  <a:txBody>
                    <a:bodyPr/>
                    <a:lstStyle/>
                    <a:p>
                      <a:pPr algn="ctr"/>
                      <a:r>
                        <a:rPr lang="en-IN" dirty="0"/>
                        <a:t>1</a:t>
                      </a:r>
                    </a:p>
                  </a:txBody>
                  <a:tcPr/>
                </a:tc>
                <a:tc>
                  <a:txBody>
                    <a:bodyPr/>
                    <a:lstStyle/>
                    <a:p>
                      <a:pPr algn="ctr"/>
                      <a:r>
                        <a:rPr lang="en-IN" dirty="0"/>
                        <a:t>4</a:t>
                      </a:r>
                      <a:r>
                        <a:rPr lang="en-IN" baseline="30000" dirty="0"/>
                        <a:t>th</a:t>
                      </a:r>
                      <a:r>
                        <a:rPr lang="en-IN" dirty="0"/>
                        <a:t> </a:t>
                      </a:r>
                    </a:p>
                  </a:txBody>
                  <a:tcPr/>
                </a:tc>
                <a:extLst>
                  <a:ext uri="{0D108BD9-81ED-4DB2-BD59-A6C34878D82A}">
                    <a16:rowId xmlns:a16="http://schemas.microsoft.com/office/drawing/2014/main" val="3398116306"/>
                  </a:ext>
                </a:extLst>
              </a:tr>
              <a:tr h="337624">
                <a:tc>
                  <a:txBody>
                    <a:bodyPr/>
                    <a:lstStyle/>
                    <a:p>
                      <a:pPr algn="ctr"/>
                      <a:r>
                        <a:rPr lang="en-IN" dirty="0"/>
                        <a:t>E</a:t>
                      </a:r>
                    </a:p>
                  </a:txBody>
                  <a:tcPr/>
                </a:tc>
                <a:tc>
                  <a:txBody>
                    <a:bodyPr/>
                    <a:lstStyle/>
                    <a:p>
                      <a:pPr algn="ctr"/>
                      <a:r>
                        <a:rPr lang="en-IN" dirty="0"/>
                        <a:t>2</a:t>
                      </a:r>
                    </a:p>
                  </a:txBody>
                  <a:tcPr/>
                </a:tc>
                <a:tc>
                  <a:txBody>
                    <a:bodyPr/>
                    <a:lstStyle/>
                    <a:p>
                      <a:pPr algn="ctr"/>
                      <a:r>
                        <a:rPr lang="en-IN" dirty="0"/>
                        <a:t>3</a:t>
                      </a:r>
                      <a:r>
                        <a:rPr lang="en-IN" baseline="30000" dirty="0"/>
                        <a:t>rd</a:t>
                      </a:r>
                      <a:r>
                        <a:rPr lang="en-IN" dirty="0"/>
                        <a:t> </a:t>
                      </a:r>
                    </a:p>
                  </a:txBody>
                  <a:tcPr/>
                </a:tc>
                <a:extLst>
                  <a:ext uri="{0D108BD9-81ED-4DB2-BD59-A6C34878D82A}">
                    <a16:rowId xmlns:a16="http://schemas.microsoft.com/office/drawing/2014/main" val="2905472340"/>
                  </a:ext>
                </a:extLst>
              </a:tr>
              <a:tr h="337624">
                <a:tc>
                  <a:txBody>
                    <a:bodyPr/>
                    <a:lstStyle/>
                    <a:p>
                      <a:pPr algn="ctr"/>
                      <a:r>
                        <a:rPr lang="en-IN" dirty="0"/>
                        <a:t>Total</a:t>
                      </a:r>
                    </a:p>
                  </a:txBody>
                  <a:tcPr/>
                </a:tc>
                <a:tc>
                  <a:txBody>
                    <a:bodyPr/>
                    <a:lstStyle/>
                    <a:p>
                      <a:pPr algn="ctr"/>
                      <a:r>
                        <a:rPr lang="en-IN" dirty="0"/>
                        <a:t>10</a:t>
                      </a:r>
                    </a:p>
                  </a:txBody>
                  <a:tcPr/>
                </a:tc>
                <a:tc>
                  <a:txBody>
                    <a:bodyPr/>
                    <a:lstStyle/>
                    <a:p>
                      <a:pPr algn="ctr"/>
                      <a:endParaRPr lang="en-IN" dirty="0"/>
                    </a:p>
                  </a:txBody>
                  <a:tcPr/>
                </a:tc>
                <a:extLst>
                  <a:ext uri="{0D108BD9-81ED-4DB2-BD59-A6C34878D82A}">
                    <a16:rowId xmlns:a16="http://schemas.microsoft.com/office/drawing/2014/main" val="2873730355"/>
                  </a:ext>
                </a:extLst>
              </a:tr>
            </a:tbl>
          </a:graphicData>
        </a:graphic>
      </p:graphicFrame>
    </p:spTree>
    <p:extLst>
      <p:ext uri="{BB962C8B-B14F-4D97-AF65-F5344CB8AC3E}">
        <p14:creationId xmlns:p14="http://schemas.microsoft.com/office/powerpoint/2010/main" val="24156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B28B-9722-454D-93AE-65DFB83CE24B}"/>
              </a:ext>
            </a:extLst>
          </p:cNvPr>
          <p:cNvSpPr>
            <a:spLocks noGrp="1"/>
          </p:cNvSpPr>
          <p:nvPr>
            <p:ph type="title"/>
          </p:nvPr>
        </p:nvSpPr>
        <p:spPr/>
        <p:txBody>
          <a:bodyPr/>
          <a:lstStyle/>
          <a:p>
            <a:r>
              <a:rPr lang="en-IN" dirty="0"/>
              <a:t>Rank order scaling</a:t>
            </a:r>
          </a:p>
        </p:txBody>
      </p:sp>
      <p:sp>
        <p:nvSpPr>
          <p:cNvPr id="3" name="Content Placeholder 2">
            <a:extLst>
              <a:ext uri="{FF2B5EF4-FFF2-40B4-BE49-F238E27FC236}">
                <a16:creationId xmlns:a16="http://schemas.microsoft.com/office/drawing/2014/main" id="{7F7A3A0B-D642-4406-AE01-FA9E6642BAEA}"/>
              </a:ext>
            </a:extLst>
          </p:cNvPr>
          <p:cNvSpPr>
            <a:spLocks noGrp="1"/>
          </p:cNvSpPr>
          <p:nvPr>
            <p:ph idx="1"/>
          </p:nvPr>
        </p:nvSpPr>
        <p:spPr>
          <a:xfrm>
            <a:off x="820928" y="1907540"/>
            <a:ext cx="9720073" cy="4023360"/>
          </a:xfrm>
        </p:spPr>
        <p:txBody>
          <a:bodyPr/>
          <a:lstStyle/>
          <a:p>
            <a:r>
              <a:rPr lang="en-US" dirty="0"/>
              <a:t>Under this method of comparative scaling, the respondents are asked </a:t>
            </a:r>
            <a:r>
              <a:rPr lang="en-IN" dirty="0"/>
              <a:t>to rank their choices.</a:t>
            </a:r>
          </a:p>
          <a:p>
            <a:r>
              <a:rPr lang="en-IN" dirty="0"/>
              <a:t>Data obtained is ordinal in nature, arranged or ranked in order of magnitude.</a:t>
            </a:r>
          </a:p>
          <a:p>
            <a:r>
              <a:rPr lang="en-IN" sz="1800" dirty="0"/>
              <a:t>Example: Please rank the professors listed below in order of preference. For the professor you prefer most, assign a “1”, assign a “2” to the professor you prefer the 2</a:t>
            </a:r>
            <a:r>
              <a:rPr lang="en-IN" sz="1800" baseline="30000" dirty="0"/>
              <a:t>nd</a:t>
            </a:r>
            <a:r>
              <a:rPr lang="en-IN" sz="1800" dirty="0"/>
              <a:t>, and so on. </a:t>
            </a:r>
          </a:p>
        </p:txBody>
      </p:sp>
      <p:graphicFrame>
        <p:nvGraphicFramePr>
          <p:cNvPr id="4" name="Table 3">
            <a:extLst>
              <a:ext uri="{FF2B5EF4-FFF2-40B4-BE49-F238E27FC236}">
                <a16:creationId xmlns:a16="http://schemas.microsoft.com/office/drawing/2014/main" id="{D033D45C-0119-4A9F-9248-1C13320A1862}"/>
              </a:ext>
            </a:extLst>
          </p:cNvPr>
          <p:cNvGraphicFramePr>
            <a:graphicFrameLocks noGrp="1"/>
          </p:cNvGraphicFramePr>
          <p:nvPr>
            <p:extLst>
              <p:ext uri="{D42A27DB-BD31-4B8C-83A1-F6EECF244321}">
                <p14:modId xmlns:p14="http://schemas.microsoft.com/office/powerpoint/2010/main" val="563087832"/>
              </p:ext>
            </p:extLst>
          </p:nvPr>
        </p:nvGraphicFramePr>
        <p:xfrm>
          <a:off x="1227267" y="3736340"/>
          <a:ext cx="4824208" cy="2194560"/>
        </p:xfrm>
        <a:graphic>
          <a:graphicData uri="http://schemas.openxmlformats.org/drawingml/2006/table">
            <a:tbl>
              <a:tblPr firstRow="1" bandRow="1">
                <a:tableStyleId>{5C22544A-7EE6-4342-B048-85BDC9FD1C3A}</a:tableStyleId>
              </a:tblPr>
              <a:tblGrid>
                <a:gridCol w="2412104">
                  <a:extLst>
                    <a:ext uri="{9D8B030D-6E8A-4147-A177-3AD203B41FA5}">
                      <a16:colId xmlns:a16="http://schemas.microsoft.com/office/drawing/2014/main" val="1561247946"/>
                    </a:ext>
                  </a:extLst>
                </a:gridCol>
                <a:gridCol w="2412104">
                  <a:extLst>
                    <a:ext uri="{9D8B030D-6E8A-4147-A177-3AD203B41FA5}">
                      <a16:colId xmlns:a16="http://schemas.microsoft.com/office/drawing/2014/main" val="1927280766"/>
                    </a:ext>
                  </a:extLst>
                </a:gridCol>
              </a:tblGrid>
              <a:tr h="355315">
                <a:tc>
                  <a:txBody>
                    <a:bodyPr/>
                    <a:lstStyle/>
                    <a:p>
                      <a:pPr algn="ctr"/>
                      <a:r>
                        <a:rPr lang="en-IN" dirty="0"/>
                        <a:t>Professor</a:t>
                      </a:r>
                    </a:p>
                  </a:txBody>
                  <a:tcPr/>
                </a:tc>
                <a:tc>
                  <a:txBody>
                    <a:bodyPr/>
                    <a:lstStyle/>
                    <a:p>
                      <a:pPr algn="ctr"/>
                      <a:r>
                        <a:rPr lang="en-IN" dirty="0"/>
                        <a:t>Rank order</a:t>
                      </a:r>
                    </a:p>
                  </a:txBody>
                  <a:tcPr/>
                </a:tc>
                <a:extLst>
                  <a:ext uri="{0D108BD9-81ED-4DB2-BD59-A6C34878D82A}">
                    <a16:rowId xmlns:a16="http://schemas.microsoft.com/office/drawing/2014/main" val="113305524"/>
                  </a:ext>
                </a:extLst>
              </a:tr>
              <a:tr h="355315">
                <a:tc>
                  <a:txBody>
                    <a:bodyPr/>
                    <a:lstStyle/>
                    <a:p>
                      <a:pPr algn="ctr"/>
                      <a:r>
                        <a:rPr lang="en-IN" dirty="0"/>
                        <a:t>A</a:t>
                      </a:r>
                    </a:p>
                  </a:txBody>
                  <a:tcPr/>
                </a:tc>
                <a:tc>
                  <a:txBody>
                    <a:bodyPr/>
                    <a:lstStyle/>
                    <a:p>
                      <a:pPr algn="ctr"/>
                      <a:endParaRPr lang="en-IN" dirty="0"/>
                    </a:p>
                  </a:txBody>
                  <a:tcPr/>
                </a:tc>
                <a:extLst>
                  <a:ext uri="{0D108BD9-81ED-4DB2-BD59-A6C34878D82A}">
                    <a16:rowId xmlns:a16="http://schemas.microsoft.com/office/drawing/2014/main" val="3825201552"/>
                  </a:ext>
                </a:extLst>
              </a:tr>
              <a:tr h="355315">
                <a:tc>
                  <a:txBody>
                    <a:bodyPr/>
                    <a:lstStyle/>
                    <a:p>
                      <a:pPr algn="ctr"/>
                      <a:r>
                        <a:rPr lang="en-IN" dirty="0"/>
                        <a:t>B</a:t>
                      </a:r>
                    </a:p>
                  </a:txBody>
                  <a:tcPr/>
                </a:tc>
                <a:tc>
                  <a:txBody>
                    <a:bodyPr/>
                    <a:lstStyle/>
                    <a:p>
                      <a:pPr algn="ctr"/>
                      <a:endParaRPr lang="en-IN" dirty="0"/>
                    </a:p>
                  </a:txBody>
                  <a:tcPr/>
                </a:tc>
                <a:extLst>
                  <a:ext uri="{0D108BD9-81ED-4DB2-BD59-A6C34878D82A}">
                    <a16:rowId xmlns:a16="http://schemas.microsoft.com/office/drawing/2014/main" val="1990382677"/>
                  </a:ext>
                </a:extLst>
              </a:tr>
              <a:tr h="355315">
                <a:tc>
                  <a:txBody>
                    <a:bodyPr/>
                    <a:lstStyle/>
                    <a:p>
                      <a:pPr algn="ctr"/>
                      <a:r>
                        <a:rPr lang="en-IN" dirty="0"/>
                        <a:t>C</a:t>
                      </a:r>
                    </a:p>
                  </a:txBody>
                  <a:tcPr/>
                </a:tc>
                <a:tc>
                  <a:txBody>
                    <a:bodyPr/>
                    <a:lstStyle/>
                    <a:p>
                      <a:pPr algn="ctr"/>
                      <a:endParaRPr lang="en-IN" dirty="0"/>
                    </a:p>
                  </a:txBody>
                  <a:tcPr/>
                </a:tc>
                <a:extLst>
                  <a:ext uri="{0D108BD9-81ED-4DB2-BD59-A6C34878D82A}">
                    <a16:rowId xmlns:a16="http://schemas.microsoft.com/office/drawing/2014/main" val="2488744323"/>
                  </a:ext>
                </a:extLst>
              </a:tr>
              <a:tr h="355315">
                <a:tc>
                  <a:txBody>
                    <a:bodyPr/>
                    <a:lstStyle/>
                    <a:p>
                      <a:pPr algn="ctr"/>
                      <a:r>
                        <a:rPr lang="en-IN" dirty="0"/>
                        <a:t>D</a:t>
                      </a:r>
                    </a:p>
                  </a:txBody>
                  <a:tcPr/>
                </a:tc>
                <a:tc>
                  <a:txBody>
                    <a:bodyPr/>
                    <a:lstStyle/>
                    <a:p>
                      <a:pPr algn="ctr"/>
                      <a:endParaRPr lang="en-IN" dirty="0"/>
                    </a:p>
                  </a:txBody>
                  <a:tcPr/>
                </a:tc>
                <a:extLst>
                  <a:ext uri="{0D108BD9-81ED-4DB2-BD59-A6C34878D82A}">
                    <a16:rowId xmlns:a16="http://schemas.microsoft.com/office/drawing/2014/main" val="3398116306"/>
                  </a:ext>
                </a:extLst>
              </a:tr>
              <a:tr h="355315">
                <a:tc>
                  <a:txBody>
                    <a:bodyPr/>
                    <a:lstStyle/>
                    <a:p>
                      <a:pPr algn="ctr"/>
                      <a:r>
                        <a:rPr lang="en-IN" dirty="0"/>
                        <a:t>E</a:t>
                      </a:r>
                    </a:p>
                  </a:txBody>
                  <a:tcPr/>
                </a:tc>
                <a:tc>
                  <a:txBody>
                    <a:bodyPr/>
                    <a:lstStyle/>
                    <a:p>
                      <a:pPr algn="ctr"/>
                      <a:endParaRPr lang="en-IN" dirty="0"/>
                    </a:p>
                  </a:txBody>
                  <a:tcPr/>
                </a:tc>
                <a:extLst>
                  <a:ext uri="{0D108BD9-81ED-4DB2-BD59-A6C34878D82A}">
                    <a16:rowId xmlns:a16="http://schemas.microsoft.com/office/drawing/2014/main" val="2905472340"/>
                  </a:ext>
                </a:extLst>
              </a:tr>
            </a:tbl>
          </a:graphicData>
        </a:graphic>
      </p:graphicFrame>
      <p:graphicFrame>
        <p:nvGraphicFramePr>
          <p:cNvPr id="6" name="Table 5">
            <a:extLst>
              <a:ext uri="{FF2B5EF4-FFF2-40B4-BE49-F238E27FC236}">
                <a16:creationId xmlns:a16="http://schemas.microsoft.com/office/drawing/2014/main" id="{5D6F5BB4-2F26-40EB-AA55-A94CE4C484E8}"/>
              </a:ext>
            </a:extLst>
          </p:cNvPr>
          <p:cNvGraphicFramePr>
            <a:graphicFrameLocks noGrp="1"/>
          </p:cNvGraphicFramePr>
          <p:nvPr>
            <p:extLst>
              <p:ext uri="{D42A27DB-BD31-4B8C-83A1-F6EECF244321}">
                <p14:modId xmlns:p14="http://schemas.microsoft.com/office/powerpoint/2010/main" val="2606099083"/>
              </p:ext>
            </p:extLst>
          </p:nvPr>
        </p:nvGraphicFramePr>
        <p:xfrm>
          <a:off x="6561267" y="3736340"/>
          <a:ext cx="4824208" cy="2194560"/>
        </p:xfrm>
        <a:graphic>
          <a:graphicData uri="http://schemas.openxmlformats.org/drawingml/2006/table">
            <a:tbl>
              <a:tblPr firstRow="1" bandRow="1">
                <a:tableStyleId>{5C22544A-7EE6-4342-B048-85BDC9FD1C3A}</a:tableStyleId>
              </a:tblPr>
              <a:tblGrid>
                <a:gridCol w="2412104">
                  <a:extLst>
                    <a:ext uri="{9D8B030D-6E8A-4147-A177-3AD203B41FA5}">
                      <a16:colId xmlns:a16="http://schemas.microsoft.com/office/drawing/2014/main" val="1561247946"/>
                    </a:ext>
                  </a:extLst>
                </a:gridCol>
                <a:gridCol w="2412104">
                  <a:extLst>
                    <a:ext uri="{9D8B030D-6E8A-4147-A177-3AD203B41FA5}">
                      <a16:colId xmlns:a16="http://schemas.microsoft.com/office/drawing/2014/main" val="1927280766"/>
                    </a:ext>
                  </a:extLst>
                </a:gridCol>
              </a:tblGrid>
              <a:tr h="355315">
                <a:tc>
                  <a:txBody>
                    <a:bodyPr/>
                    <a:lstStyle/>
                    <a:p>
                      <a:pPr algn="ctr"/>
                      <a:r>
                        <a:rPr lang="en-IN" dirty="0"/>
                        <a:t>Professor</a:t>
                      </a:r>
                    </a:p>
                  </a:txBody>
                  <a:tcPr/>
                </a:tc>
                <a:tc>
                  <a:txBody>
                    <a:bodyPr/>
                    <a:lstStyle/>
                    <a:p>
                      <a:pPr algn="ctr"/>
                      <a:r>
                        <a:rPr lang="en-IN" dirty="0"/>
                        <a:t>Rank order</a:t>
                      </a:r>
                    </a:p>
                  </a:txBody>
                  <a:tcPr/>
                </a:tc>
                <a:extLst>
                  <a:ext uri="{0D108BD9-81ED-4DB2-BD59-A6C34878D82A}">
                    <a16:rowId xmlns:a16="http://schemas.microsoft.com/office/drawing/2014/main" val="113305524"/>
                  </a:ext>
                </a:extLst>
              </a:tr>
              <a:tr h="355315">
                <a:tc>
                  <a:txBody>
                    <a:bodyPr/>
                    <a:lstStyle/>
                    <a:p>
                      <a:pPr algn="ctr"/>
                      <a:r>
                        <a:rPr lang="en-IN" dirty="0"/>
                        <a:t>A</a:t>
                      </a:r>
                    </a:p>
                  </a:txBody>
                  <a:tcPr/>
                </a:tc>
                <a:tc>
                  <a:txBody>
                    <a:bodyPr/>
                    <a:lstStyle/>
                    <a:p>
                      <a:pPr algn="ctr"/>
                      <a:r>
                        <a:rPr lang="en-IN" dirty="0"/>
                        <a:t>4</a:t>
                      </a:r>
                    </a:p>
                  </a:txBody>
                  <a:tcPr/>
                </a:tc>
                <a:extLst>
                  <a:ext uri="{0D108BD9-81ED-4DB2-BD59-A6C34878D82A}">
                    <a16:rowId xmlns:a16="http://schemas.microsoft.com/office/drawing/2014/main" val="3825201552"/>
                  </a:ext>
                </a:extLst>
              </a:tr>
              <a:tr h="355315">
                <a:tc>
                  <a:txBody>
                    <a:bodyPr/>
                    <a:lstStyle/>
                    <a:p>
                      <a:pPr algn="ctr"/>
                      <a:r>
                        <a:rPr lang="en-IN" dirty="0"/>
                        <a:t>B</a:t>
                      </a:r>
                    </a:p>
                  </a:txBody>
                  <a:tcPr/>
                </a:tc>
                <a:tc>
                  <a:txBody>
                    <a:bodyPr/>
                    <a:lstStyle/>
                    <a:p>
                      <a:pPr algn="ctr"/>
                      <a:r>
                        <a:rPr lang="en-IN" dirty="0"/>
                        <a:t>5</a:t>
                      </a:r>
                    </a:p>
                  </a:txBody>
                  <a:tcPr/>
                </a:tc>
                <a:extLst>
                  <a:ext uri="{0D108BD9-81ED-4DB2-BD59-A6C34878D82A}">
                    <a16:rowId xmlns:a16="http://schemas.microsoft.com/office/drawing/2014/main" val="1990382677"/>
                  </a:ext>
                </a:extLst>
              </a:tr>
              <a:tr h="355315">
                <a:tc>
                  <a:txBody>
                    <a:bodyPr/>
                    <a:lstStyle/>
                    <a:p>
                      <a:pPr algn="ctr"/>
                      <a:r>
                        <a:rPr lang="en-IN" dirty="0"/>
                        <a:t>C</a:t>
                      </a:r>
                    </a:p>
                  </a:txBody>
                  <a:tcPr/>
                </a:tc>
                <a:tc>
                  <a:txBody>
                    <a:bodyPr/>
                    <a:lstStyle/>
                    <a:p>
                      <a:pPr algn="ctr"/>
                      <a:r>
                        <a:rPr lang="en-IN" dirty="0"/>
                        <a:t>3</a:t>
                      </a:r>
                    </a:p>
                  </a:txBody>
                  <a:tcPr/>
                </a:tc>
                <a:extLst>
                  <a:ext uri="{0D108BD9-81ED-4DB2-BD59-A6C34878D82A}">
                    <a16:rowId xmlns:a16="http://schemas.microsoft.com/office/drawing/2014/main" val="2488744323"/>
                  </a:ext>
                </a:extLst>
              </a:tr>
              <a:tr h="355315">
                <a:tc>
                  <a:txBody>
                    <a:bodyPr/>
                    <a:lstStyle/>
                    <a:p>
                      <a:pPr algn="ctr"/>
                      <a:r>
                        <a:rPr lang="en-IN" dirty="0"/>
                        <a:t>D</a:t>
                      </a:r>
                    </a:p>
                  </a:txBody>
                  <a:tcPr/>
                </a:tc>
                <a:tc>
                  <a:txBody>
                    <a:bodyPr/>
                    <a:lstStyle/>
                    <a:p>
                      <a:pPr algn="ctr"/>
                      <a:r>
                        <a:rPr lang="en-IN" dirty="0"/>
                        <a:t>1</a:t>
                      </a:r>
                    </a:p>
                  </a:txBody>
                  <a:tcPr/>
                </a:tc>
                <a:extLst>
                  <a:ext uri="{0D108BD9-81ED-4DB2-BD59-A6C34878D82A}">
                    <a16:rowId xmlns:a16="http://schemas.microsoft.com/office/drawing/2014/main" val="3398116306"/>
                  </a:ext>
                </a:extLst>
              </a:tr>
              <a:tr h="355315">
                <a:tc>
                  <a:txBody>
                    <a:bodyPr/>
                    <a:lstStyle/>
                    <a:p>
                      <a:pPr algn="ctr"/>
                      <a:r>
                        <a:rPr lang="en-IN" dirty="0"/>
                        <a:t>E</a:t>
                      </a:r>
                    </a:p>
                  </a:txBody>
                  <a:tcPr/>
                </a:tc>
                <a:tc>
                  <a:txBody>
                    <a:bodyPr/>
                    <a:lstStyle/>
                    <a:p>
                      <a:pPr algn="ctr"/>
                      <a:r>
                        <a:rPr lang="en-IN" dirty="0"/>
                        <a:t>2</a:t>
                      </a:r>
                    </a:p>
                  </a:txBody>
                  <a:tcPr/>
                </a:tc>
                <a:extLst>
                  <a:ext uri="{0D108BD9-81ED-4DB2-BD59-A6C34878D82A}">
                    <a16:rowId xmlns:a16="http://schemas.microsoft.com/office/drawing/2014/main" val="2905472340"/>
                  </a:ext>
                </a:extLst>
              </a:tr>
            </a:tbl>
          </a:graphicData>
        </a:graphic>
      </p:graphicFrame>
      <p:sp>
        <p:nvSpPr>
          <p:cNvPr id="7" name="Rectangle 6">
            <a:extLst>
              <a:ext uri="{FF2B5EF4-FFF2-40B4-BE49-F238E27FC236}">
                <a16:creationId xmlns:a16="http://schemas.microsoft.com/office/drawing/2014/main" id="{C3AA1FD2-0D65-46F1-ACCF-CB75B41DF82D}"/>
              </a:ext>
            </a:extLst>
          </p:cNvPr>
          <p:cNvSpPr/>
          <p:nvPr/>
        </p:nvSpPr>
        <p:spPr>
          <a:xfrm>
            <a:off x="1024128" y="5994400"/>
            <a:ext cx="10596372" cy="369332"/>
          </a:xfrm>
          <a:prstGeom prst="rect">
            <a:avLst/>
          </a:prstGeom>
        </p:spPr>
        <p:txBody>
          <a:bodyPr wrap="square">
            <a:spAutoFit/>
          </a:bodyPr>
          <a:lstStyle/>
          <a:p>
            <a:r>
              <a:rPr lang="en-US" dirty="0"/>
              <a:t>We find that </a:t>
            </a:r>
            <a:r>
              <a:rPr lang="en-US" i="1" dirty="0"/>
              <a:t>D is the </a:t>
            </a:r>
            <a:r>
              <a:rPr lang="en-US" dirty="0"/>
              <a:t>most popular, followed by </a:t>
            </a:r>
            <a:r>
              <a:rPr lang="en-US" i="1" dirty="0"/>
              <a:t>E, C, A and B respectively in popularity.</a:t>
            </a:r>
            <a:endParaRPr lang="en-IN" dirty="0"/>
          </a:p>
        </p:txBody>
      </p:sp>
    </p:spTree>
    <p:extLst>
      <p:ext uri="{BB962C8B-B14F-4D97-AF65-F5344CB8AC3E}">
        <p14:creationId xmlns:p14="http://schemas.microsoft.com/office/powerpoint/2010/main" val="195829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2F158-AC7B-42A2-945A-B79107A94A89}"/>
              </a:ext>
            </a:extLst>
          </p:cNvPr>
          <p:cNvSpPr>
            <a:spLocks noGrp="1"/>
          </p:cNvSpPr>
          <p:nvPr>
            <p:ph type="title"/>
          </p:nvPr>
        </p:nvSpPr>
        <p:spPr/>
        <p:txBody>
          <a:bodyPr/>
          <a:lstStyle/>
          <a:p>
            <a:r>
              <a:rPr lang="en-IN" dirty="0"/>
              <a:t>Constant Sum Scaling</a:t>
            </a:r>
          </a:p>
        </p:txBody>
      </p:sp>
      <p:sp>
        <p:nvSpPr>
          <p:cNvPr id="3" name="Content Placeholder 2">
            <a:extLst>
              <a:ext uri="{FF2B5EF4-FFF2-40B4-BE49-F238E27FC236}">
                <a16:creationId xmlns:a16="http://schemas.microsoft.com/office/drawing/2014/main" id="{C52C8026-F52E-40D2-979F-E87CCF7B5ED4}"/>
              </a:ext>
            </a:extLst>
          </p:cNvPr>
          <p:cNvSpPr>
            <a:spLocks noGrp="1"/>
          </p:cNvSpPr>
          <p:nvPr>
            <p:ph idx="1"/>
          </p:nvPr>
        </p:nvSpPr>
        <p:spPr/>
        <p:txBody>
          <a:bodyPr/>
          <a:lstStyle/>
          <a:p>
            <a:r>
              <a:rPr lang="en-IN" dirty="0"/>
              <a:t>Respondents are asked to allocate a constant sum of units among a set of stimulus objects with respect to some criteria.</a:t>
            </a:r>
          </a:p>
          <a:p>
            <a:r>
              <a:rPr lang="en-IN" dirty="0"/>
              <a:t>Units allocated represent the importance attached to the objects.</a:t>
            </a:r>
          </a:p>
          <a:p>
            <a:r>
              <a:rPr lang="en-IN" dirty="0"/>
              <a:t>Data obtained are interval in nature</a:t>
            </a:r>
          </a:p>
          <a:p>
            <a:r>
              <a:rPr lang="en-IN" dirty="0"/>
              <a:t>Allows for fine discrimination among alternatives. </a:t>
            </a:r>
          </a:p>
        </p:txBody>
      </p:sp>
    </p:spTree>
    <p:extLst>
      <p:ext uri="{BB962C8B-B14F-4D97-AF65-F5344CB8AC3E}">
        <p14:creationId xmlns:p14="http://schemas.microsoft.com/office/powerpoint/2010/main" val="3389983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500E-53FE-458E-B44D-F07C186C22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96AE09-E3CD-4FD2-A15C-6BF33A24E5DA}"/>
              </a:ext>
            </a:extLst>
          </p:cNvPr>
          <p:cNvSpPr>
            <a:spLocks noGrp="1"/>
          </p:cNvSpPr>
          <p:nvPr>
            <p:ph idx="1"/>
          </p:nvPr>
        </p:nvSpPr>
        <p:spPr/>
        <p:txBody>
          <a:bodyPr/>
          <a:lstStyle/>
          <a:p>
            <a:r>
              <a:rPr lang="en-US" dirty="0"/>
              <a:t> Example: Listed below are 5 professors, as well as 4 aspects that students typically find important. For each aspect, please assign a number that reflects how well you believe each instructor performs on the aspect. Higher numbers represent higher scores. The total of all the instructors' scores on an aspect should equal 100.</a:t>
            </a:r>
          </a:p>
          <a:p>
            <a:endParaRPr lang="en-IN" dirty="0"/>
          </a:p>
        </p:txBody>
      </p:sp>
      <p:graphicFrame>
        <p:nvGraphicFramePr>
          <p:cNvPr id="4" name="Table 3">
            <a:extLst>
              <a:ext uri="{FF2B5EF4-FFF2-40B4-BE49-F238E27FC236}">
                <a16:creationId xmlns:a16="http://schemas.microsoft.com/office/drawing/2014/main" id="{424961B0-37FD-4707-8FBE-1F5C8A20D25B}"/>
              </a:ext>
            </a:extLst>
          </p:cNvPr>
          <p:cNvGraphicFramePr>
            <a:graphicFrameLocks noGrp="1"/>
          </p:cNvGraphicFramePr>
          <p:nvPr>
            <p:extLst>
              <p:ext uri="{D42A27DB-BD31-4B8C-83A1-F6EECF244321}">
                <p14:modId xmlns:p14="http://schemas.microsoft.com/office/powerpoint/2010/main" val="2774044725"/>
              </p:ext>
            </p:extLst>
          </p:nvPr>
        </p:nvGraphicFramePr>
        <p:xfrm>
          <a:off x="1451517" y="3675888"/>
          <a:ext cx="8343836" cy="2834640"/>
        </p:xfrm>
        <a:graphic>
          <a:graphicData uri="http://schemas.openxmlformats.org/drawingml/2006/table">
            <a:tbl>
              <a:tblPr firstRow="1" lastRow="1" bandRow="1">
                <a:tableStyleId>{5C22544A-7EE6-4342-B048-85BDC9FD1C3A}</a:tableStyleId>
              </a:tblPr>
              <a:tblGrid>
                <a:gridCol w="1668767">
                  <a:extLst>
                    <a:ext uri="{9D8B030D-6E8A-4147-A177-3AD203B41FA5}">
                      <a16:colId xmlns:a16="http://schemas.microsoft.com/office/drawing/2014/main" val="1561247946"/>
                    </a:ext>
                  </a:extLst>
                </a:gridCol>
                <a:gridCol w="2617885">
                  <a:extLst>
                    <a:ext uri="{9D8B030D-6E8A-4147-A177-3AD203B41FA5}">
                      <a16:colId xmlns:a16="http://schemas.microsoft.com/office/drawing/2014/main" val="1927280766"/>
                    </a:ext>
                  </a:extLst>
                </a:gridCol>
                <a:gridCol w="1355888">
                  <a:extLst>
                    <a:ext uri="{9D8B030D-6E8A-4147-A177-3AD203B41FA5}">
                      <a16:colId xmlns:a16="http://schemas.microsoft.com/office/drawing/2014/main" val="1159305867"/>
                    </a:ext>
                  </a:extLst>
                </a:gridCol>
                <a:gridCol w="1343097">
                  <a:extLst>
                    <a:ext uri="{9D8B030D-6E8A-4147-A177-3AD203B41FA5}">
                      <a16:colId xmlns:a16="http://schemas.microsoft.com/office/drawing/2014/main" val="598653281"/>
                    </a:ext>
                  </a:extLst>
                </a:gridCol>
                <a:gridCol w="1358199">
                  <a:extLst>
                    <a:ext uri="{9D8B030D-6E8A-4147-A177-3AD203B41FA5}">
                      <a16:colId xmlns:a16="http://schemas.microsoft.com/office/drawing/2014/main" val="321662190"/>
                    </a:ext>
                  </a:extLst>
                </a:gridCol>
              </a:tblGrid>
              <a:tr h="568960">
                <a:tc>
                  <a:txBody>
                    <a:bodyPr/>
                    <a:lstStyle/>
                    <a:p>
                      <a:pPr algn="ctr"/>
                      <a:r>
                        <a:rPr lang="en-IN" dirty="0"/>
                        <a:t>Professor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Ability to deliver relevant content</a:t>
                      </a:r>
                    </a:p>
                  </a:txBody>
                  <a:tcPr/>
                </a:tc>
                <a:tc>
                  <a:txBody>
                    <a:bodyPr/>
                    <a:lstStyle/>
                    <a:p>
                      <a:pPr algn="ctr"/>
                      <a:r>
                        <a:rPr lang="en-IN" dirty="0"/>
                        <a:t>Punctuality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Availability</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Regularity</a:t>
                      </a:r>
                    </a:p>
                    <a:p>
                      <a:pPr algn="ctr"/>
                      <a:endParaRPr lang="en-IN" dirty="0"/>
                    </a:p>
                  </a:txBody>
                  <a:tcPr/>
                </a:tc>
                <a:extLst>
                  <a:ext uri="{0D108BD9-81ED-4DB2-BD59-A6C34878D82A}">
                    <a16:rowId xmlns:a16="http://schemas.microsoft.com/office/drawing/2014/main" val="113305524"/>
                  </a:ext>
                </a:extLst>
              </a:tr>
              <a:tr h="325120">
                <a:tc>
                  <a:txBody>
                    <a:bodyPr/>
                    <a:lstStyle/>
                    <a:p>
                      <a:pPr algn="ctr"/>
                      <a:r>
                        <a:rPr lang="en-IN" dirty="0"/>
                        <a:t>A</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825201552"/>
                  </a:ext>
                </a:extLst>
              </a:tr>
              <a:tr h="325120">
                <a:tc>
                  <a:txBody>
                    <a:bodyPr/>
                    <a:lstStyle/>
                    <a:p>
                      <a:pPr algn="ctr"/>
                      <a:r>
                        <a:rPr lang="en-IN" dirty="0"/>
                        <a:t>B</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1990382677"/>
                  </a:ext>
                </a:extLst>
              </a:tr>
              <a:tr h="325120">
                <a:tc>
                  <a:txBody>
                    <a:bodyPr/>
                    <a:lstStyle/>
                    <a:p>
                      <a:pPr algn="ctr"/>
                      <a:r>
                        <a:rPr lang="en-IN" dirty="0"/>
                        <a:t>C</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2488744323"/>
                  </a:ext>
                </a:extLst>
              </a:tr>
              <a:tr h="325120">
                <a:tc>
                  <a:txBody>
                    <a:bodyPr/>
                    <a:lstStyle/>
                    <a:p>
                      <a:pPr algn="ctr"/>
                      <a:r>
                        <a:rPr lang="en-IN" dirty="0"/>
                        <a:t>D</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3398116306"/>
                  </a:ext>
                </a:extLst>
              </a:tr>
              <a:tr h="325120">
                <a:tc>
                  <a:txBody>
                    <a:bodyPr/>
                    <a:lstStyle/>
                    <a:p>
                      <a:pPr algn="ctr"/>
                      <a:r>
                        <a:rPr lang="en-IN" dirty="0"/>
                        <a:t>E</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2905472340"/>
                  </a:ext>
                </a:extLst>
              </a:tr>
              <a:tr h="325120">
                <a:tc>
                  <a:txBody>
                    <a:bodyPr/>
                    <a:lstStyle/>
                    <a:p>
                      <a:pPr algn="ctr"/>
                      <a:r>
                        <a:rPr lang="en-IN" dirty="0"/>
                        <a:t>Sum total</a:t>
                      </a:r>
                    </a:p>
                  </a:txBody>
                  <a:tcPr/>
                </a:tc>
                <a:tc>
                  <a:txBody>
                    <a:bodyPr/>
                    <a:lstStyle/>
                    <a:p>
                      <a:pPr algn="ctr"/>
                      <a:r>
                        <a:rPr lang="en-IN" dirty="0"/>
                        <a:t>100</a:t>
                      </a:r>
                    </a:p>
                  </a:txBody>
                  <a:tcPr/>
                </a:tc>
                <a:tc>
                  <a:txBody>
                    <a:bodyPr/>
                    <a:lstStyle/>
                    <a:p>
                      <a:pPr algn="ctr"/>
                      <a:r>
                        <a:rPr lang="en-IN" dirty="0"/>
                        <a:t>100</a:t>
                      </a:r>
                    </a:p>
                  </a:txBody>
                  <a:tcPr/>
                </a:tc>
                <a:tc>
                  <a:txBody>
                    <a:bodyPr/>
                    <a:lstStyle/>
                    <a:p>
                      <a:pPr algn="ctr"/>
                      <a:r>
                        <a:rPr lang="en-IN" dirty="0"/>
                        <a:t>100</a:t>
                      </a:r>
                    </a:p>
                  </a:txBody>
                  <a:tcPr/>
                </a:tc>
                <a:tc>
                  <a:txBody>
                    <a:bodyPr/>
                    <a:lstStyle/>
                    <a:p>
                      <a:pPr algn="ctr"/>
                      <a:r>
                        <a:rPr lang="en-IN" dirty="0"/>
                        <a:t>100</a:t>
                      </a:r>
                    </a:p>
                  </a:txBody>
                  <a:tcPr/>
                </a:tc>
                <a:extLst>
                  <a:ext uri="{0D108BD9-81ED-4DB2-BD59-A6C34878D82A}">
                    <a16:rowId xmlns:a16="http://schemas.microsoft.com/office/drawing/2014/main" val="53648460"/>
                  </a:ext>
                </a:extLst>
              </a:tr>
            </a:tbl>
          </a:graphicData>
        </a:graphic>
      </p:graphicFrame>
    </p:spTree>
    <p:extLst>
      <p:ext uri="{BB962C8B-B14F-4D97-AF65-F5344CB8AC3E}">
        <p14:creationId xmlns:p14="http://schemas.microsoft.com/office/powerpoint/2010/main" val="75220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4859B-3D36-4838-9590-2AE0ED82881C}"/>
              </a:ext>
            </a:extLst>
          </p:cNvPr>
          <p:cNvSpPr>
            <a:spLocks noGrp="1"/>
          </p:cNvSpPr>
          <p:nvPr>
            <p:ph type="title"/>
          </p:nvPr>
        </p:nvSpPr>
        <p:spPr/>
        <p:txBody>
          <a:bodyPr>
            <a:normAutofit/>
          </a:bodyPr>
          <a:lstStyle/>
          <a:p>
            <a:r>
              <a:rPr lang="en-US" b="1" dirty="0"/>
              <a:t>Relative Advantages of Comparative Scales</a:t>
            </a:r>
            <a:endParaRPr lang="en-IN" dirty="0"/>
          </a:p>
        </p:txBody>
      </p:sp>
      <p:sp>
        <p:nvSpPr>
          <p:cNvPr id="3" name="Content Placeholder 2">
            <a:extLst>
              <a:ext uri="{FF2B5EF4-FFF2-40B4-BE49-F238E27FC236}">
                <a16:creationId xmlns:a16="http://schemas.microsoft.com/office/drawing/2014/main" id="{83778A10-97D0-4C3E-8D76-76F9AC6E2AF8}"/>
              </a:ext>
            </a:extLst>
          </p:cNvPr>
          <p:cNvSpPr>
            <a:spLocks noGrp="1"/>
          </p:cNvSpPr>
          <p:nvPr>
            <p:ph idx="1"/>
          </p:nvPr>
        </p:nvSpPr>
        <p:spPr/>
        <p:txBody>
          <a:bodyPr>
            <a:normAutofit/>
          </a:bodyPr>
          <a:lstStyle/>
          <a:p>
            <a:r>
              <a:rPr lang="en-US" dirty="0"/>
              <a:t>• Small differences between stimulus objects </a:t>
            </a:r>
            <a:r>
              <a:rPr lang="en-IN" dirty="0"/>
              <a:t>can be detected.</a:t>
            </a:r>
          </a:p>
          <a:p>
            <a:r>
              <a:rPr lang="en-US" dirty="0"/>
              <a:t>• Same known reference points for all </a:t>
            </a:r>
            <a:r>
              <a:rPr lang="en-IN" dirty="0"/>
              <a:t>respondents.  </a:t>
            </a:r>
          </a:p>
          <a:p>
            <a:r>
              <a:rPr lang="en-US" dirty="0"/>
              <a:t>• Easily understood and can be applied. </a:t>
            </a:r>
          </a:p>
          <a:p>
            <a:r>
              <a:rPr lang="en-IN" dirty="0"/>
              <a:t>• Involve fewer theoretical assumptions.</a:t>
            </a:r>
          </a:p>
          <a:p>
            <a:r>
              <a:rPr lang="en-US" dirty="0"/>
              <a:t>• Tend to reduce halo or carryover effects from one judgment to another. </a:t>
            </a:r>
            <a:endParaRPr lang="en-IN" dirty="0"/>
          </a:p>
        </p:txBody>
      </p:sp>
    </p:spTree>
    <p:extLst>
      <p:ext uri="{BB962C8B-B14F-4D97-AF65-F5344CB8AC3E}">
        <p14:creationId xmlns:p14="http://schemas.microsoft.com/office/powerpoint/2010/main" val="1917134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EDE6-8507-4CBB-932A-E5477501C920}"/>
              </a:ext>
            </a:extLst>
          </p:cNvPr>
          <p:cNvSpPr>
            <a:spLocks noGrp="1"/>
          </p:cNvSpPr>
          <p:nvPr>
            <p:ph type="title"/>
          </p:nvPr>
        </p:nvSpPr>
        <p:spPr>
          <a:xfrm>
            <a:off x="1024128" y="585216"/>
            <a:ext cx="9720072" cy="1499616"/>
          </a:xfrm>
        </p:spPr>
        <p:txBody>
          <a:bodyPr/>
          <a:lstStyle/>
          <a:p>
            <a:r>
              <a:rPr lang="en-IN" dirty="0"/>
              <a:t>Non-Comparative Scaling techniques</a:t>
            </a:r>
          </a:p>
        </p:txBody>
      </p:sp>
      <p:sp>
        <p:nvSpPr>
          <p:cNvPr id="3" name="Content Placeholder 2">
            <a:extLst>
              <a:ext uri="{FF2B5EF4-FFF2-40B4-BE49-F238E27FC236}">
                <a16:creationId xmlns:a16="http://schemas.microsoft.com/office/drawing/2014/main" id="{C74C8445-4C46-48BF-83BA-C151FC9484C4}"/>
              </a:ext>
            </a:extLst>
          </p:cNvPr>
          <p:cNvSpPr>
            <a:spLocks noGrp="1"/>
          </p:cNvSpPr>
          <p:nvPr>
            <p:ph idx="1"/>
          </p:nvPr>
        </p:nvSpPr>
        <p:spPr>
          <a:xfrm>
            <a:off x="1024128" y="2286000"/>
            <a:ext cx="6506225" cy="4023360"/>
          </a:xfrm>
        </p:spPr>
        <p:txBody>
          <a:bodyPr/>
          <a:lstStyle/>
          <a:p>
            <a:r>
              <a:rPr lang="en-US" b="1" i="1" dirty="0"/>
              <a:t>Non-comparative Scales: </a:t>
            </a:r>
            <a:r>
              <a:rPr lang="en-US" i="1" dirty="0"/>
              <a:t>Objects or stimuli are scaled independently of each other. </a:t>
            </a:r>
          </a:p>
          <a:p>
            <a:r>
              <a:rPr lang="en-US" b="1" dirty="0"/>
              <a:t>Each object is </a:t>
            </a:r>
            <a:r>
              <a:rPr lang="en-US" dirty="0"/>
              <a:t>scaled independently of the others in the stimulus set.  The resulting data are generally assumed to be interval or ratio scaled.</a:t>
            </a:r>
            <a:endParaRPr lang="en-IN" dirty="0"/>
          </a:p>
          <a:p>
            <a:r>
              <a:rPr lang="en-US" dirty="0"/>
              <a:t>Respondents evaluate only one object at a time, and for this reason </a:t>
            </a:r>
            <a:r>
              <a:rPr lang="en-US" b="1" dirty="0"/>
              <a:t>non-comparative scales </a:t>
            </a:r>
            <a:r>
              <a:rPr lang="en-US" dirty="0"/>
              <a:t>are often referred to as monadic scales. </a:t>
            </a:r>
          </a:p>
          <a:p>
            <a:r>
              <a:rPr lang="en-US" i="1" dirty="0"/>
              <a:t>Also known as rating scales or categorical scales.</a:t>
            </a:r>
          </a:p>
          <a:p>
            <a:endParaRPr lang="en-US" dirty="0"/>
          </a:p>
        </p:txBody>
      </p:sp>
      <p:pic>
        <p:nvPicPr>
          <p:cNvPr id="4" name="Picture 3">
            <a:extLst>
              <a:ext uri="{FF2B5EF4-FFF2-40B4-BE49-F238E27FC236}">
                <a16:creationId xmlns:a16="http://schemas.microsoft.com/office/drawing/2014/main" id="{CA5CC407-BF42-4456-BD84-8B9F28AAECCF}"/>
              </a:ext>
            </a:extLst>
          </p:cNvPr>
          <p:cNvPicPr>
            <a:picLocks noChangeAspect="1"/>
          </p:cNvPicPr>
          <p:nvPr/>
        </p:nvPicPr>
        <p:blipFill rotWithShape="1">
          <a:blip r:embed="rId2"/>
          <a:srcRect l="48112" t="20489" r="8360"/>
          <a:stretch/>
        </p:blipFill>
        <p:spPr>
          <a:xfrm>
            <a:off x="7678454" y="2904159"/>
            <a:ext cx="3970751" cy="2787041"/>
          </a:xfrm>
          <a:prstGeom prst="rect">
            <a:avLst/>
          </a:prstGeom>
        </p:spPr>
      </p:pic>
    </p:spTree>
    <p:extLst>
      <p:ext uri="{BB962C8B-B14F-4D97-AF65-F5344CB8AC3E}">
        <p14:creationId xmlns:p14="http://schemas.microsoft.com/office/powerpoint/2010/main" val="375593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4856-3D94-45DA-98F0-547520167E59}"/>
              </a:ext>
            </a:extLst>
          </p:cNvPr>
          <p:cNvSpPr>
            <a:spLocks noGrp="1"/>
          </p:cNvSpPr>
          <p:nvPr>
            <p:ph type="title"/>
          </p:nvPr>
        </p:nvSpPr>
        <p:spPr/>
        <p:txBody>
          <a:bodyPr/>
          <a:lstStyle/>
          <a:p>
            <a:r>
              <a:rPr lang="en-IN" dirty="0"/>
              <a:t>Continuous Rating Scale</a:t>
            </a:r>
          </a:p>
        </p:txBody>
      </p:sp>
      <p:sp>
        <p:nvSpPr>
          <p:cNvPr id="3" name="Content Placeholder 2">
            <a:extLst>
              <a:ext uri="{FF2B5EF4-FFF2-40B4-BE49-F238E27FC236}">
                <a16:creationId xmlns:a16="http://schemas.microsoft.com/office/drawing/2014/main" id="{0D0D612C-9BD5-46A6-9148-85E720B3D7B3}"/>
              </a:ext>
            </a:extLst>
          </p:cNvPr>
          <p:cNvSpPr>
            <a:spLocks noGrp="1"/>
          </p:cNvSpPr>
          <p:nvPr>
            <p:ph idx="1"/>
          </p:nvPr>
        </p:nvSpPr>
        <p:spPr>
          <a:xfrm>
            <a:off x="1024128" y="2286000"/>
            <a:ext cx="10077764" cy="4023360"/>
          </a:xfrm>
        </p:spPr>
        <p:txBody>
          <a:bodyPr>
            <a:noAutofit/>
          </a:bodyPr>
          <a:lstStyle/>
          <a:p>
            <a:r>
              <a:rPr lang="en-US" sz="1600" dirty="0"/>
              <a:t>Respondents rate the objects by placing a mark at the appropriate position  on a line that runs from one extreme of the criterion variable to the </a:t>
            </a:r>
            <a:r>
              <a:rPr lang="en-IN" sz="1600" dirty="0"/>
              <a:t>other.</a:t>
            </a:r>
          </a:p>
          <a:p>
            <a:r>
              <a:rPr lang="en-IN" sz="1600" dirty="0"/>
              <a:t>There are variety of forms of continuous scale.</a:t>
            </a:r>
          </a:p>
          <a:p>
            <a:pPr marL="0">
              <a:spcBef>
                <a:spcPts val="0"/>
              </a:spcBef>
            </a:pPr>
            <a:r>
              <a:rPr lang="en-US" sz="1600" i="1" dirty="0"/>
              <a:t>Example: How would you rate Koha as a LMS? </a:t>
            </a:r>
          </a:p>
          <a:p>
            <a:pPr marL="0">
              <a:spcBef>
                <a:spcPts val="0"/>
              </a:spcBef>
            </a:pPr>
            <a:endParaRPr lang="en-IN" sz="1600" dirty="0"/>
          </a:p>
          <a:p>
            <a:pPr marL="0">
              <a:spcBef>
                <a:spcPts val="0"/>
              </a:spcBef>
            </a:pPr>
            <a:r>
              <a:rPr lang="en-IN" sz="1600" i="1" dirty="0"/>
              <a:t>Version 1</a:t>
            </a:r>
          </a:p>
          <a:p>
            <a:pPr marL="0">
              <a:spcBef>
                <a:spcPts val="0"/>
              </a:spcBef>
            </a:pPr>
            <a:r>
              <a:rPr lang="en-US" sz="1600" dirty="0"/>
              <a:t>Probably the worst - - - - - - -I - - - - - - - - - - - - - - - - - - - - - - Probably the best</a:t>
            </a:r>
          </a:p>
          <a:p>
            <a:pPr marL="0">
              <a:spcBef>
                <a:spcPts val="0"/>
              </a:spcBef>
            </a:pPr>
            <a:endParaRPr lang="en-US" sz="1600" dirty="0"/>
          </a:p>
          <a:p>
            <a:pPr marL="0">
              <a:spcBef>
                <a:spcPts val="0"/>
              </a:spcBef>
            </a:pPr>
            <a:r>
              <a:rPr lang="en-IN" sz="1600" dirty="0"/>
              <a:t>Ve</a:t>
            </a:r>
            <a:r>
              <a:rPr lang="en-IN" sz="1600" i="1" dirty="0"/>
              <a:t>rsion 2</a:t>
            </a:r>
          </a:p>
          <a:p>
            <a:pPr marL="0">
              <a:spcBef>
                <a:spcPts val="0"/>
              </a:spcBef>
            </a:pPr>
            <a:r>
              <a:rPr lang="en-US" sz="1600" dirty="0"/>
              <a:t>Probably the worst - - - - - - -I - - - - - - - - - - - - - - - - - - - -  - - --Probably the best</a:t>
            </a:r>
          </a:p>
          <a:p>
            <a:pPr marL="0">
              <a:spcBef>
                <a:spcPts val="0"/>
              </a:spcBef>
            </a:pPr>
            <a:r>
              <a:rPr lang="en-IN" sz="1600" dirty="0"/>
              <a:t>                            0   10   20   30   40   50   60   70   80   90   100</a:t>
            </a:r>
          </a:p>
          <a:p>
            <a:pPr marL="0">
              <a:spcBef>
                <a:spcPts val="0"/>
              </a:spcBef>
            </a:pPr>
            <a:endParaRPr lang="en-IN" sz="1600" dirty="0"/>
          </a:p>
          <a:p>
            <a:pPr marL="0">
              <a:spcBef>
                <a:spcPts val="0"/>
              </a:spcBef>
            </a:pPr>
            <a:r>
              <a:rPr lang="en-IN" sz="1600" i="1" dirty="0"/>
              <a:t>Version 3</a:t>
            </a:r>
          </a:p>
          <a:p>
            <a:pPr marL="0">
              <a:spcBef>
                <a:spcPts val="0"/>
              </a:spcBef>
            </a:pPr>
            <a:r>
              <a:rPr lang="en-US" sz="1600" dirty="0"/>
              <a:t>                           Very bad             Neither good nor bad        Very good</a:t>
            </a:r>
          </a:p>
          <a:p>
            <a:pPr marL="0">
              <a:spcBef>
                <a:spcPts val="0"/>
              </a:spcBef>
            </a:pPr>
            <a:r>
              <a:rPr lang="en-US" sz="1600" dirty="0"/>
              <a:t>Probably the worst - - - - - - -I - - - - - - - - - - - - - - -  -  - - - - - - - ---Probably the best</a:t>
            </a:r>
          </a:p>
          <a:p>
            <a:pPr marL="0">
              <a:spcBef>
                <a:spcPts val="0"/>
              </a:spcBef>
            </a:pPr>
            <a:r>
              <a:rPr lang="en-IN" sz="1600" dirty="0"/>
              <a:t>                             0   10   20   30   40   50   60   70   80   90   100</a:t>
            </a:r>
          </a:p>
        </p:txBody>
      </p:sp>
    </p:spTree>
    <p:extLst>
      <p:ext uri="{BB962C8B-B14F-4D97-AF65-F5344CB8AC3E}">
        <p14:creationId xmlns:p14="http://schemas.microsoft.com/office/powerpoint/2010/main" val="412138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06A48-9D68-4DA0-8302-3C13AAF62D29}"/>
              </a:ext>
            </a:extLst>
          </p:cNvPr>
          <p:cNvSpPr>
            <a:spLocks noGrp="1"/>
          </p:cNvSpPr>
          <p:nvPr>
            <p:ph type="title"/>
          </p:nvPr>
        </p:nvSpPr>
        <p:spPr/>
        <p:txBody>
          <a:bodyPr/>
          <a:lstStyle/>
          <a:p>
            <a:r>
              <a:rPr lang="en-IN" b="1" dirty="0"/>
              <a:t>Itemized Rating Scales</a:t>
            </a:r>
            <a:endParaRPr lang="en-IN" dirty="0"/>
          </a:p>
        </p:txBody>
      </p:sp>
      <p:sp>
        <p:nvSpPr>
          <p:cNvPr id="3" name="Content Placeholder 2">
            <a:extLst>
              <a:ext uri="{FF2B5EF4-FFF2-40B4-BE49-F238E27FC236}">
                <a16:creationId xmlns:a16="http://schemas.microsoft.com/office/drawing/2014/main" id="{2A3F341E-05BE-4CA8-9FA6-CF89D35BF364}"/>
              </a:ext>
            </a:extLst>
          </p:cNvPr>
          <p:cNvSpPr>
            <a:spLocks noGrp="1"/>
          </p:cNvSpPr>
          <p:nvPr>
            <p:ph idx="1"/>
          </p:nvPr>
        </p:nvSpPr>
        <p:spPr/>
        <p:txBody>
          <a:bodyPr>
            <a:normAutofit/>
          </a:bodyPr>
          <a:lstStyle/>
          <a:p>
            <a:r>
              <a:rPr lang="en-IN" dirty="0"/>
              <a:t>• </a:t>
            </a:r>
            <a:r>
              <a:rPr lang="en-US" dirty="0"/>
              <a:t>The respondents are provided with a scale that has a number or brief description associated with each </a:t>
            </a:r>
            <a:r>
              <a:rPr lang="en-IN" dirty="0"/>
              <a:t>category.  </a:t>
            </a:r>
          </a:p>
          <a:p>
            <a:r>
              <a:rPr lang="en-IN" dirty="0"/>
              <a:t>• </a:t>
            </a:r>
            <a:r>
              <a:rPr lang="en-US" dirty="0"/>
              <a:t>The categories are ordered in terms of scale position, and the respondents are required to select the specified category that best describes the </a:t>
            </a:r>
            <a:r>
              <a:rPr lang="en-IN" dirty="0"/>
              <a:t>object being rated.  </a:t>
            </a:r>
          </a:p>
          <a:p>
            <a:r>
              <a:rPr lang="en-IN" dirty="0"/>
              <a:t>• </a:t>
            </a:r>
            <a:r>
              <a:rPr lang="en-US" dirty="0"/>
              <a:t>The commonly used itemized rating scales are the Likert, semantic differential, and </a:t>
            </a:r>
            <a:r>
              <a:rPr lang="en-US" dirty="0" err="1"/>
              <a:t>Stapel</a:t>
            </a:r>
            <a:r>
              <a:rPr lang="en-US" dirty="0"/>
              <a:t> scales.</a:t>
            </a:r>
            <a:endParaRPr lang="en-IN" dirty="0"/>
          </a:p>
        </p:txBody>
      </p:sp>
    </p:spTree>
    <p:extLst>
      <p:ext uri="{BB962C8B-B14F-4D97-AF65-F5344CB8AC3E}">
        <p14:creationId xmlns:p14="http://schemas.microsoft.com/office/powerpoint/2010/main" val="4182741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64FFF-3FA6-4BB4-BFCE-AB1278432B5A}"/>
              </a:ext>
            </a:extLst>
          </p:cNvPr>
          <p:cNvSpPr>
            <a:spLocks noGrp="1"/>
          </p:cNvSpPr>
          <p:nvPr>
            <p:ph type="title"/>
          </p:nvPr>
        </p:nvSpPr>
        <p:spPr>
          <a:xfrm>
            <a:off x="1024129" y="585216"/>
            <a:ext cx="4431792" cy="1499616"/>
          </a:xfrm>
        </p:spPr>
        <p:txBody>
          <a:bodyPr>
            <a:normAutofit/>
          </a:bodyPr>
          <a:lstStyle/>
          <a:p>
            <a:r>
              <a:rPr lang="en-IN"/>
              <a:t>Likert Scale</a:t>
            </a:r>
            <a:endParaRPr lang="en-IN" dirty="0"/>
          </a:p>
        </p:txBody>
      </p:sp>
      <p:sp>
        <p:nvSpPr>
          <p:cNvPr id="3" name="Content Placeholder 2">
            <a:extLst>
              <a:ext uri="{FF2B5EF4-FFF2-40B4-BE49-F238E27FC236}">
                <a16:creationId xmlns:a16="http://schemas.microsoft.com/office/drawing/2014/main" id="{3F8B41B9-8E21-43DB-9C78-7EFD118D41B7}"/>
              </a:ext>
            </a:extLst>
          </p:cNvPr>
          <p:cNvSpPr>
            <a:spLocks noGrp="1"/>
          </p:cNvSpPr>
          <p:nvPr>
            <p:ph idx="1"/>
          </p:nvPr>
        </p:nvSpPr>
        <p:spPr>
          <a:xfrm>
            <a:off x="604580" y="2369651"/>
            <a:ext cx="4429615" cy="3931920"/>
          </a:xfrm>
        </p:spPr>
        <p:txBody>
          <a:bodyPr>
            <a:normAutofit fontScale="92500" lnSpcReduction="10000"/>
          </a:bodyPr>
          <a:lstStyle/>
          <a:p>
            <a:r>
              <a:rPr lang="en-IN" dirty="0"/>
              <a:t>This consist of a series of statements concerning an attitude object. Each statement has ‘5 points’, Agree and </a:t>
            </a:r>
          </a:p>
          <a:p>
            <a:r>
              <a:rPr lang="en-IN" dirty="0"/>
              <a:t>Also known as summated rating scale as the scores of the individual items are summated to produce a total score for the respondent. </a:t>
            </a:r>
          </a:p>
          <a:p>
            <a:r>
              <a:rPr lang="en-IN" dirty="0"/>
              <a:t>Consists of two parts; item part and evaluation part. </a:t>
            </a:r>
          </a:p>
          <a:p>
            <a:r>
              <a:rPr lang="en-IN" dirty="0"/>
              <a:t>Item part is usually </a:t>
            </a:r>
            <a:r>
              <a:rPr lang="en-US" dirty="0"/>
              <a:t> usually a statement about a certain product, event or attitude. Evaluation part is a list of responses like "strongly agree" to "strongly disagree". </a:t>
            </a:r>
            <a:endParaRPr lang="en-IN" dirty="0"/>
          </a:p>
          <a:p>
            <a:endParaRPr lang="en-IN" dirty="0"/>
          </a:p>
        </p:txBody>
      </p:sp>
      <p:pic>
        <p:nvPicPr>
          <p:cNvPr id="5" name="Picture 4">
            <a:extLst>
              <a:ext uri="{FF2B5EF4-FFF2-40B4-BE49-F238E27FC236}">
                <a16:creationId xmlns:a16="http://schemas.microsoft.com/office/drawing/2014/main" id="{9C62B132-1B11-446F-9153-DE02ABC00DA4}"/>
              </a:ext>
            </a:extLst>
          </p:cNvPr>
          <p:cNvPicPr>
            <a:picLocks noChangeAspect="1"/>
          </p:cNvPicPr>
          <p:nvPr/>
        </p:nvPicPr>
        <p:blipFill>
          <a:blip r:embed="rId2"/>
          <a:stretch>
            <a:fillRect/>
          </a:stretch>
        </p:blipFill>
        <p:spPr>
          <a:xfrm>
            <a:off x="5153078" y="2444955"/>
            <a:ext cx="6726950" cy="3587396"/>
          </a:xfrm>
          <a:prstGeom prst="rect">
            <a:avLst/>
          </a:prstGeom>
        </p:spPr>
      </p:pic>
    </p:spTree>
    <p:extLst>
      <p:ext uri="{BB962C8B-B14F-4D97-AF65-F5344CB8AC3E}">
        <p14:creationId xmlns:p14="http://schemas.microsoft.com/office/powerpoint/2010/main" val="342749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A8DDE-E64F-4BCB-8433-8A0E647D7D4F}"/>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35C12386-C047-45EE-BDBF-843308755924}"/>
              </a:ext>
            </a:extLst>
          </p:cNvPr>
          <p:cNvSpPr>
            <a:spLocks noGrp="1"/>
          </p:cNvSpPr>
          <p:nvPr>
            <p:ph idx="1"/>
          </p:nvPr>
        </p:nvSpPr>
        <p:spPr/>
        <p:txBody>
          <a:bodyPr/>
          <a:lstStyle/>
          <a:p>
            <a:r>
              <a:rPr lang="en-US" dirty="0"/>
              <a:t>Consider an attitude scale from 1 to 5. </a:t>
            </a:r>
          </a:p>
          <a:p>
            <a:r>
              <a:rPr lang="en-US" dirty="0"/>
              <a:t>Each respondent is assigned a number from 1 to 5, with 1 = Extremely Unfavorable, and 5 = Extremely Favorable. </a:t>
            </a:r>
          </a:p>
          <a:p>
            <a:r>
              <a:rPr lang="en-US" dirty="0"/>
              <a:t>Measurement is the actual assignment of a number from 1 to 5 to each respondent. Scaling is the process of placing the respondents on a continuum with respect to their attitude toward the question. </a:t>
            </a:r>
            <a:endParaRPr lang="en-IN" dirty="0"/>
          </a:p>
          <a:p>
            <a:endParaRPr lang="en-IN" dirty="0"/>
          </a:p>
        </p:txBody>
      </p:sp>
    </p:spTree>
    <p:extLst>
      <p:ext uri="{BB962C8B-B14F-4D97-AF65-F5344CB8AC3E}">
        <p14:creationId xmlns:p14="http://schemas.microsoft.com/office/powerpoint/2010/main" val="2505378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6D745-00D4-4589-A947-AEBC1879197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8449493-BDE4-4BBD-BEE9-52D0516D3F30}"/>
              </a:ext>
            </a:extLst>
          </p:cNvPr>
          <p:cNvSpPr>
            <a:spLocks noGrp="1"/>
          </p:cNvSpPr>
          <p:nvPr>
            <p:ph idx="1"/>
          </p:nvPr>
        </p:nvSpPr>
        <p:spPr>
          <a:xfrm>
            <a:off x="1024128" y="585216"/>
            <a:ext cx="9720073" cy="5724144"/>
          </a:xfrm>
        </p:spPr>
        <p:txBody>
          <a:bodyPr>
            <a:normAutofit/>
          </a:bodyPr>
          <a:lstStyle/>
          <a:p>
            <a:r>
              <a:rPr lang="en-US" dirty="0"/>
              <a:t>The respondents' overall attitude is measured by summing up his (her) </a:t>
            </a:r>
            <a:r>
              <a:rPr lang="en-US" i="1" dirty="0"/>
              <a:t>numerical rating </a:t>
            </a:r>
            <a:r>
              <a:rPr lang="en-US" dirty="0"/>
              <a:t>on the statement making up the scale. Since some statements are </a:t>
            </a:r>
            <a:r>
              <a:rPr lang="en-US" dirty="0" err="1"/>
              <a:t>favourable</a:t>
            </a:r>
            <a:r>
              <a:rPr lang="en-US" dirty="0"/>
              <a:t> and others </a:t>
            </a:r>
            <a:r>
              <a:rPr lang="en-US" dirty="0" err="1"/>
              <a:t>unfavourable</a:t>
            </a:r>
            <a:r>
              <a:rPr lang="en-US" dirty="0"/>
              <a:t>, it is the one important task to be done before summing up the ratings. </a:t>
            </a:r>
            <a:r>
              <a:rPr lang="en-US" i="1" dirty="0"/>
              <a:t>“Strongly agree” </a:t>
            </a:r>
            <a:r>
              <a:rPr lang="en-US" dirty="0"/>
              <a:t>category is </a:t>
            </a:r>
            <a:r>
              <a:rPr lang="en-US" dirty="0" err="1"/>
              <a:t>favourable</a:t>
            </a:r>
            <a:r>
              <a:rPr lang="en-US" dirty="0"/>
              <a:t> whereas </a:t>
            </a:r>
            <a:r>
              <a:rPr lang="en-US" i="1" dirty="0"/>
              <a:t>“Strongly disagree” </a:t>
            </a:r>
            <a:r>
              <a:rPr lang="en-US" dirty="0"/>
              <a:t>category is </a:t>
            </a:r>
            <a:r>
              <a:rPr lang="en-US" dirty="0" err="1"/>
              <a:t>unfavourable</a:t>
            </a:r>
            <a:r>
              <a:rPr lang="en-US" dirty="0"/>
              <a:t>. +2, +1, 0, -1, -2. 0r 1-5</a:t>
            </a:r>
          </a:p>
          <a:p>
            <a:r>
              <a:rPr lang="en-US" dirty="0"/>
              <a:t>The higher the respondent’s score the more </a:t>
            </a:r>
            <a:r>
              <a:rPr lang="en-US" dirty="0" err="1"/>
              <a:t>favourable</a:t>
            </a:r>
            <a:r>
              <a:rPr lang="en-US" dirty="0"/>
              <a:t> is the attitude.</a:t>
            </a:r>
          </a:p>
          <a:p>
            <a:r>
              <a:rPr lang="en-IN" dirty="0"/>
              <a:t>The scale must contain an equal number of favourable and unfavourable statements</a:t>
            </a:r>
          </a:p>
          <a:p>
            <a:r>
              <a:rPr lang="en-IN" dirty="0"/>
              <a:t>The major disadvantage of summated or Likert-type scales is that, since </a:t>
            </a:r>
            <a:r>
              <a:rPr lang="en-US" dirty="0"/>
              <a:t>they represent an ordinal scale of measurement, they do not permit one to say anything about the exact amount of differences in attitudes. </a:t>
            </a:r>
          </a:p>
          <a:p>
            <a:r>
              <a:rPr lang="en-US" dirty="0"/>
              <a:t>For example, one could not say that a respondent who checked </a:t>
            </a:r>
            <a:r>
              <a:rPr lang="en-US" i="1" dirty="0"/>
              <a:t>“strongly disagree” </a:t>
            </a:r>
            <a:r>
              <a:rPr lang="en-US" dirty="0"/>
              <a:t>was twice as </a:t>
            </a:r>
            <a:r>
              <a:rPr lang="en-US" dirty="0" err="1"/>
              <a:t>unfavourable</a:t>
            </a:r>
            <a:r>
              <a:rPr lang="en-US" dirty="0"/>
              <a:t> toward some library service as a respondent who </a:t>
            </a:r>
            <a:r>
              <a:rPr lang="en-IN" dirty="0"/>
              <a:t>checked </a:t>
            </a:r>
            <a:r>
              <a:rPr lang="en-IN" i="1" dirty="0"/>
              <a:t>“disagree.” </a:t>
            </a:r>
          </a:p>
        </p:txBody>
      </p:sp>
      <p:pic>
        <p:nvPicPr>
          <p:cNvPr id="4" name="Picture 3">
            <a:extLst>
              <a:ext uri="{FF2B5EF4-FFF2-40B4-BE49-F238E27FC236}">
                <a16:creationId xmlns:a16="http://schemas.microsoft.com/office/drawing/2014/main" id="{2527A96B-462B-4CAD-B2CF-F3276DE52061}"/>
              </a:ext>
            </a:extLst>
          </p:cNvPr>
          <p:cNvPicPr>
            <a:picLocks noChangeAspect="1"/>
          </p:cNvPicPr>
          <p:nvPr/>
        </p:nvPicPr>
        <p:blipFill>
          <a:blip r:embed="rId2"/>
          <a:stretch>
            <a:fillRect/>
          </a:stretch>
        </p:blipFill>
        <p:spPr>
          <a:xfrm>
            <a:off x="1295288" y="5509372"/>
            <a:ext cx="8934450" cy="895350"/>
          </a:xfrm>
          <a:prstGeom prst="rect">
            <a:avLst/>
          </a:prstGeom>
        </p:spPr>
      </p:pic>
    </p:spTree>
    <p:extLst>
      <p:ext uri="{BB962C8B-B14F-4D97-AF65-F5344CB8AC3E}">
        <p14:creationId xmlns:p14="http://schemas.microsoft.com/office/powerpoint/2010/main" val="101106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1A2E4-0DBA-4A14-BD91-6C72EDEDCACD}"/>
              </a:ext>
            </a:extLst>
          </p:cNvPr>
          <p:cNvSpPr>
            <a:spLocks noGrp="1"/>
          </p:cNvSpPr>
          <p:nvPr>
            <p:ph type="title"/>
          </p:nvPr>
        </p:nvSpPr>
        <p:spPr/>
        <p:txBody>
          <a:bodyPr/>
          <a:lstStyle/>
          <a:p>
            <a:r>
              <a:rPr lang="en-IN" b="1" dirty="0"/>
              <a:t>Semantic Differential Scale</a:t>
            </a:r>
            <a:endParaRPr lang="en-IN" dirty="0"/>
          </a:p>
        </p:txBody>
      </p:sp>
      <p:sp>
        <p:nvSpPr>
          <p:cNvPr id="3" name="Content Placeholder 2">
            <a:extLst>
              <a:ext uri="{FF2B5EF4-FFF2-40B4-BE49-F238E27FC236}">
                <a16:creationId xmlns:a16="http://schemas.microsoft.com/office/drawing/2014/main" id="{BE92C87C-F751-4DCE-A74F-1F9ACAC49C1A}"/>
              </a:ext>
            </a:extLst>
          </p:cNvPr>
          <p:cNvSpPr>
            <a:spLocks noGrp="1"/>
          </p:cNvSpPr>
          <p:nvPr>
            <p:ph idx="1"/>
          </p:nvPr>
        </p:nvSpPr>
        <p:spPr/>
        <p:txBody>
          <a:bodyPr/>
          <a:lstStyle/>
          <a:p>
            <a:r>
              <a:rPr lang="en-US" dirty="0"/>
              <a:t>very similar to the Likert Scale </a:t>
            </a:r>
          </a:p>
          <a:p>
            <a:r>
              <a:rPr lang="en-US" dirty="0"/>
              <a:t>Consists on a list of items to be rated by the respondent. </a:t>
            </a:r>
          </a:p>
          <a:p>
            <a:r>
              <a:rPr lang="en-US" dirty="0"/>
              <a:t>Unlike Likert scale, it uses “Bipolar” phrases or adjectives. </a:t>
            </a:r>
          </a:p>
          <a:p>
            <a:r>
              <a:rPr lang="en-US" dirty="0"/>
              <a:t>Each pair is separated by a seven point scale.</a:t>
            </a:r>
          </a:p>
          <a:p>
            <a:r>
              <a:rPr lang="en-US" dirty="0"/>
              <a:t>The computation is done the same way like Likert scale. </a:t>
            </a:r>
          </a:p>
          <a:p>
            <a:r>
              <a:rPr lang="en-US" dirty="0"/>
              <a:t>Example: </a:t>
            </a:r>
            <a:r>
              <a:rPr lang="en-IN" dirty="0"/>
              <a:t>In your opinion for a database what aspects matters you. Please tick one of the seven categories which describes your views.  </a:t>
            </a:r>
            <a:r>
              <a:rPr lang="en-US" dirty="0"/>
              <a:t> </a:t>
            </a:r>
          </a:p>
          <a:p>
            <a:endParaRPr lang="en-IN" dirty="0"/>
          </a:p>
        </p:txBody>
      </p:sp>
    </p:spTree>
    <p:extLst>
      <p:ext uri="{BB962C8B-B14F-4D97-AF65-F5344CB8AC3E}">
        <p14:creationId xmlns:p14="http://schemas.microsoft.com/office/powerpoint/2010/main" val="2088209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8A14-DE30-491C-BA33-6C0C831F8B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E277A7-45B4-48E0-9CE5-831ADF6F58A7}"/>
              </a:ext>
            </a:extLst>
          </p:cNvPr>
          <p:cNvSpPr>
            <a:spLocks noGrp="1"/>
          </p:cNvSpPr>
          <p:nvPr>
            <p:ph idx="1"/>
          </p:nvPr>
        </p:nvSpPr>
        <p:spPr>
          <a:xfrm>
            <a:off x="1024127" y="5461000"/>
            <a:ext cx="9720073" cy="1661159"/>
          </a:xfrm>
        </p:spPr>
        <p:txBody>
          <a:bodyPr/>
          <a:lstStyle/>
          <a:p>
            <a:r>
              <a:rPr lang="en-IN" dirty="0"/>
              <a:t>The respondent is asked to tick one of the seven categories which describe their views or attitude. </a:t>
            </a:r>
          </a:p>
        </p:txBody>
      </p:sp>
      <p:graphicFrame>
        <p:nvGraphicFramePr>
          <p:cNvPr id="4" name="Table 3">
            <a:extLst>
              <a:ext uri="{FF2B5EF4-FFF2-40B4-BE49-F238E27FC236}">
                <a16:creationId xmlns:a16="http://schemas.microsoft.com/office/drawing/2014/main" id="{22DE1B63-8D9C-432D-8868-A0BE0058D9B2}"/>
              </a:ext>
            </a:extLst>
          </p:cNvPr>
          <p:cNvGraphicFramePr>
            <a:graphicFrameLocks noGrp="1"/>
          </p:cNvGraphicFramePr>
          <p:nvPr>
            <p:extLst>
              <p:ext uri="{D42A27DB-BD31-4B8C-83A1-F6EECF244321}">
                <p14:modId xmlns:p14="http://schemas.microsoft.com/office/powerpoint/2010/main" val="1974387498"/>
              </p:ext>
            </p:extLst>
          </p:nvPr>
        </p:nvGraphicFramePr>
        <p:xfrm>
          <a:off x="1113028" y="1176865"/>
          <a:ext cx="9753601" cy="4284135"/>
        </p:xfrm>
        <a:graphic>
          <a:graphicData uri="http://schemas.openxmlformats.org/drawingml/2006/table">
            <a:tbl>
              <a:tblPr firstRow="1" bandRow="1">
                <a:tableStyleId>{5C22544A-7EE6-4342-B048-85BDC9FD1C3A}</a:tableStyleId>
              </a:tblPr>
              <a:tblGrid>
                <a:gridCol w="645079">
                  <a:extLst>
                    <a:ext uri="{9D8B030D-6E8A-4147-A177-3AD203B41FA5}">
                      <a16:colId xmlns:a16="http://schemas.microsoft.com/office/drawing/2014/main" val="286578418"/>
                    </a:ext>
                  </a:extLst>
                </a:gridCol>
                <a:gridCol w="1305641">
                  <a:extLst>
                    <a:ext uri="{9D8B030D-6E8A-4147-A177-3AD203B41FA5}">
                      <a16:colId xmlns:a16="http://schemas.microsoft.com/office/drawing/2014/main" val="3256668066"/>
                    </a:ext>
                  </a:extLst>
                </a:gridCol>
                <a:gridCol w="539286">
                  <a:extLst>
                    <a:ext uri="{9D8B030D-6E8A-4147-A177-3AD203B41FA5}">
                      <a16:colId xmlns:a16="http://schemas.microsoft.com/office/drawing/2014/main" val="2712356104"/>
                    </a:ext>
                  </a:extLst>
                </a:gridCol>
                <a:gridCol w="812800">
                  <a:extLst>
                    <a:ext uri="{9D8B030D-6E8A-4147-A177-3AD203B41FA5}">
                      <a16:colId xmlns:a16="http://schemas.microsoft.com/office/drawing/2014/main" val="3043774985"/>
                    </a:ext>
                  </a:extLst>
                </a:gridCol>
                <a:gridCol w="606375">
                  <a:extLst>
                    <a:ext uri="{9D8B030D-6E8A-4147-A177-3AD203B41FA5}">
                      <a16:colId xmlns:a16="http://schemas.microsoft.com/office/drawing/2014/main" val="2266331529"/>
                    </a:ext>
                  </a:extLst>
                </a:gridCol>
                <a:gridCol w="696686">
                  <a:extLst>
                    <a:ext uri="{9D8B030D-6E8A-4147-A177-3AD203B41FA5}">
                      <a16:colId xmlns:a16="http://schemas.microsoft.com/office/drawing/2014/main" val="1100185926"/>
                    </a:ext>
                  </a:extLst>
                </a:gridCol>
                <a:gridCol w="709588">
                  <a:extLst>
                    <a:ext uri="{9D8B030D-6E8A-4147-A177-3AD203B41FA5}">
                      <a16:colId xmlns:a16="http://schemas.microsoft.com/office/drawing/2014/main" val="2677016308"/>
                    </a:ext>
                  </a:extLst>
                </a:gridCol>
                <a:gridCol w="683784">
                  <a:extLst>
                    <a:ext uri="{9D8B030D-6E8A-4147-A177-3AD203B41FA5}">
                      <a16:colId xmlns:a16="http://schemas.microsoft.com/office/drawing/2014/main" val="2247856296"/>
                    </a:ext>
                  </a:extLst>
                </a:gridCol>
                <a:gridCol w="632178">
                  <a:extLst>
                    <a:ext uri="{9D8B030D-6E8A-4147-A177-3AD203B41FA5}">
                      <a16:colId xmlns:a16="http://schemas.microsoft.com/office/drawing/2014/main" val="4199139874"/>
                    </a:ext>
                  </a:extLst>
                </a:gridCol>
                <a:gridCol w="3122184">
                  <a:extLst>
                    <a:ext uri="{9D8B030D-6E8A-4147-A177-3AD203B41FA5}">
                      <a16:colId xmlns:a16="http://schemas.microsoft.com/office/drawing/2014/main" val="3613718168"/>
                    </a:ext>
                  </a:extLst>
                </a:gridCol>
              </a:tblGrid>
              <a:tr h="666421">
                <a:tc>
                  <a:txBody>
                    <a:bodyPr/>
                    <a:lstStyle/>
                    <a:p>
                      <a:pPr algn="ctr"/>
                      <a:r>
                        <a:rPr lang="en-IN" dirty="0"/>
                        <a:t>Sr. No.</a:t>
                      </a:r>
                    </a:p>
                  </a:txBody>
                  <a:tcPr/>
                </a:tc>
                <a:tc>
                  <a:txBody>
                    <a:bodyPr/>
                    <a:lstStyle/>
                    <a:p>
                      <a:pPr algn="ctr"/>
                      <a:r>
                        <a:rPr lang="en-IN" dirty="0"/>
                        <a:t>Aspect</a:t>
                      </a:r>
                    </a:p>
                  </a:txBody>
                  <a:tcPr/>
                </a:tc>
                <a:tc>
                  <a:txBody>
                    <a:bodyPr/>
                    <a:lstStyle/>
                    <a:p>
                      <a:pPr algn="ctr"/>
                      <a:r>
                        <a:rPr lang="en-IN" dirty="0"/>
                        <a:t>-3</a:t>
                      </a:r>
                    </a:p>
                  </a:txBody>
                  <a:tcPr/>
                </a:tc>
                <a:tc>
                  <a:txBody>
                    <a:bodyPr/>
                    <a:lstStyle/>
                    <a:p>
                      <a:pPr algn="ctr"/>
                      <a:r>
                        <a:rPr lang="en-IN" dirty="0"/>
                        <a:t>-2</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1</a:t>
                      </a:r>
                    </a:p>
                  </a:txBody>
                  <a:tcPr/>
                </a:tc>
                <a:tc>
                  <a:txBody>
                    <a:bodyPr/>
                    <a:lstStyle/>
                    <a:p>
                      <a:pPr algn="ctr"/>
                      <a:r>
                        <a:rPr lang="en-IN" dirty="0"/>
                        <a:t>2</a:t>
                      </a:r>
                    </a:p>
                  </a:txBody>
                  <a:tcPr/>
                </a:tc>
                <a:tc>
                  <a:txBody>
                    <a:bodyPr/>
                    <a:lstStyle/>
                    <a:p>
                      <a:pPr algn="ctr"/>
                      <a:r>
                        <a:rPr lang="en-IN" dirty="0"/>
                        <a:t>3</a:t>
                      </a:r>
                    </a:p>
                  </a:txBody>
                  <a:tcPr/>
                </a:tc>
                <a:tc>
                  <a:txBody>
                    <a:bodyPr/>
                    <a:lstStyle/>
                    <a:p>
                      <a:pPr algn="ctr"/>
                      <a:endParaRPr lang="en-IN" dirty="0"/>
                    </a:p>
                  </a:txBody>
                  <a:tcPr/>
                </a:tc>
                <a:extLst>
                  <a:ext uri="{0D108BD9-81ED-4DB2-BD59-A6C34878D82A}">
                    <a16:rowId xmlns:a16="http://schemas.microsoft.com/office/drawing/2014/main" val="3327030040"/>
                  </a:ext>
                </a:extLst>
              </a:tr>
              <a:tr h="666421">
                <a:tc>
                  <a:txBody>
                    <a:bodyPr/>
                    <a:lstStyle/>
                    <a:p>
                      <a:r>
                        <a:rPr lang="en-IN" dirty="0"/>
                        <a:t>1.</a:t>
                      </a:r>
                    </a:p>
                  </a:txBody>
                  <a:tcPr/>
                </a:tc>
                <a:tc>
                  <a:txBody>
                    <a:bodyPr/>
                    <a:lstStyle/>
                    <a:p>
                      <a:r>
                        <a:rPr lang="en-IN" dirty="0"/>
                        <a:t>Poor Retrieval</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r>
                        <a:rPr lang="en-IN" dirty="0"/>
                        <a:t>Good retrieval</a:t>
                      </a:r>
                    </a:p>
                  </a:txBody>
                  <a:tcPr/>
                </a:tc>
                <a:extLst>
                  <a:ext uri="{0D108BD9-81ED-4DB2-BD59-A6C34878D82A}">
                    <a16:rowId xmlns:a16="http://schemas.microsoft.com/office/drawing/2014/main" val="3433892769"/>
                  </a:ext>
                </a:extLst>
              </a:tr>
              <a:tr h="666421">
                <a:tc>
                  <a:txBody>
                    <a:bodyPr/>
                    <a:lstStyle/>
                    <a:p>
                      <a:r>
                        <a:rPr lang="en-IN" dirty="0"/>
                        <a:t>2.</a:t>
                      </a:r>
                    </a:p>
                  </a:txBody>
                  <a:tcPr/>
                </a:tc>
                <a:tc>
                  <a:txBody>
                    <a:bodyPr/>
                    <a:lstStyle/>
                    <a:p>
                      <a:r>
                        <a:rPr lang="en-IN" dirty="0"/>
                        <a:t>User friendly UI</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a:t>Not so friendly UI</a:t>
                      </a:r>
                    </a:p>
                  </a:txBody>
                  <a:tcPr/>
                </a:tc>
                <a:extLst>
                  <a:ext uri="{0D108BD9-81ED-4DB2-BD59-A6C34878D82A}">
                    <a16:rowId xmlns:a16="http://schemas.microsoft.com/office/drawing/2014/main" val="455729509"/>
                  </a:ext>
                </a:extLst>
              </a:tr>
              <a:tr h="952030">
                <a:tc>
                  <a:txBody>
                    <a:bodyPr/>
                    <a:lstStyle/>
                    <a:p>
                      <a:r>
                        <a:rPr lang="en-IN" dirty="0"/>
                        <a:t>3.</a:t>
                      </a:r>
                    </a:p>
                  </a:txBody>
                  <a:tcPr/>
                </a:tc>
                <a:tc>
                  <a:txBody>
                    <a:bodyPr/>
                    <a:lstStyle/>
                    <a:p>
                      <a:r>
                        <a:rPr lang="en-IN" dirty="0"/>
                        <a:t>Poor brand Image</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a:t>Good brand Image</a:t>
                      </a:r>
                    </a:p>
                  </a:txBody>
                  <a:tcPr/>
                </a:tc>
                <a:extLst>
                  <a:ext uri="{0D108BD9-81ED-4DB2-BD59-A6C34878D82A}">
                    <a16:rowId xmlns:a16="http://schemas.microsoft.com/office/drawing/2014/main" val="2621483110"/>
                  </a:ext>
                </a:extLst>
              </a:tr>
              <a:tr h="666421">
                <a:tc>
                  <a:txBody>
                    <a:bodyPr/>
                    <a:lstStyle/>
                    <a:p>
                      <a:r>
                        <a:rPr lang="en-IN" dirty="0"/>
                        <a:t>4.</a:t>
                      </a:r>
                    </a:p>
                  </a:txBody>
                  <a:tcPr/>
                </a:tc>
                <a:tc>
                  <a:txBody>
                    <a:bodyPr/>
                    <a:lstStyle/>
                    <a:p>
                      <a:r>
                        <a:rPr lang="en-IN" dirty="0"/>
                        <a:t>Good support</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a:t>Bad support</a:t>
                      </a:r>
                    </a:p>
                  </a:txBody>
                  <a:tcPr/>
                </a:tc>
                <a:extLst>
                  <a:ext uri="{0D108BD9-81ED-4DB2-BD59-A6C34878D82A}">
                    <a16:rowId xmlns:a16="http://schemas.microsoft.com/office/drawing/2014/main" val="536352725"/>
                  </a:ext>
                </a:extLst>
              </a:tr>
              <a:tr h="666421">
                <a:tc>
                  <a:txBody>
                    <a:bodyPr/>
                    <a:lstStyle/>
                    <a:p>
                      <a:r>
                        <a:rPr lang="en-IN" dirty="0"/>
                        <a:t>5.</a:t>
                      </a:r>
                    </a:p>
                  </a:txBody>
                  <a:tcPr/>
                </a:tc>
                <a:tc>
                  <a:txBody>
                    <a:bodyPr/>
                    <a:lstStyle/>
                    <a:p>
                      <a:r>
                        <a:rPr lang="en-IN" dirty="0"/>
                        <a:t>High Price</a:t>
                      </a: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dirty="0"/>
                        <a:t>Adequately priced</a:t>
                      </a:r>
                    </a:p>
                  </a:txBody>
                  <a:tcPr/>
                </a:tc>
                <a:extLst>
                  <a:ext uri="{0D108BD9-81ED-4DB2-BD59-A6C34878D82A}">
                    <a16:rowId xmlns:a16="http://schemas.microsoft.com/office/drawing/2014/main" val="2074777309"/>
                  </a:ext>
                </a:extLst>
              </a:tr>
            </a:tbl>
          </a:graphicData>
        </a:graphic>
      </p:graphicFrame>
      <p:sp>
        <p:nvSpPr>
          <p:cNvPr id="5" name="Content Placeholder 2">
            <a:extLst>
              <a:ext uri="{FF2B5EF4-FFF2-40B4-BE49-F238E27FC236}">
                <a16:creationId xmlns:a16="http://schemas.microsoft.com/office/drawing/2014/main" id="{8FFD50FE-29F9-49DA-8093-126630446A7E}"/>
              </a:ext>
            </a:extLst>
          </p:cNvPr>
          <p:cNvSpPr txBox="1">
            <a:spLocks/>
          </p:cNvSpPr>
          <p:nvPr/>
        </p:nvSpPr>
        <p:spPr>
          <a:xfrm>
            <a:off x="901699" y="423673"/>
            <a:ext cx="9720073" cy="166115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Example: </a:t>
            </a:r>
            <a:r>
              <a:rPr lang="en-IN" dirty="0"/>
              <a:t>In your opinion for a database what aspects matters. Please tick one of the seven categories which describes your views.</a:t>
            </a:r>
            <a:endParaRPr lang="en-US" dirty="0"/>
          </a:p>
        </p:txBody>
      </p:sp>
    </p:spTree>
    <p:extLst>
      <p:ext uri="{BB962C8B-B14F-4D97-AF65-F5344CB8AC3E}">
        <p14:creationId xmlns:p14="http://schemas.microsoft.com/office/powerpoint/2010/main" val="3079537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EC68F-CCA0-40D8-AA7B-820E7173BA9A}"/>
              </a:ext>
            </a:extLst>
          </p:cNvPr>
          <p:cNvSpPr>
            <a:spLocks noGrp="1"/>
          </p:cNvSpPr>
          <p:nvPr>
            <p:ph type="title"/>
          </p:nvPr>
        </p:nvSpPr>
        <p:spPr/>
        <p:txBody>
          <a:bodyPr/>
          <a:lstStyle/>
          <a:p>
            <a:r>
              <a:rPr lang="en-IN" dirty="0" err="1"/>
              <a:t>Stapel</a:t>
            </a:r>
            <a:r>
              <a:rPr lang="en-IN" dirty="0"/>
              <a:t> Scales</a:t>
            </a:r>
          </a:p>
        </p:txBody>
      </p:sp>
      <p:sp>
        <p:nvSpPr>
          <p:cNvPr id="3" name="Content Placeholder 2">
            <a:extLst>
              <a:ext uri="{FF2B5EF4-FFF2-40B4-BE49-F238E27FC236}">
                <a16:creationId xmlns:a16="http://schemas.microsoft.com/office/drawing/2014/main" id="{7D9241B3-0074-42A8-A218-4723CA000810}"/>
              </a:ext>
            </a:extLst>
          </p:cNvPr>
          <p:cNvSpPr>
            <a:spLocks noGrp="1"/>
          </p:cNvSpPr>
          <p:nvPr>
            <p:ph idx="1"/>
          </p:nvPr>
        </p:nvSpPr>
        <p:spPr/>
        <p:txBody>
          <a:bodyPr/>
          <a:lstStyle/>
          <a:p>
            <a:r>
              <a:rPr lang="en-IN" dirty="0"/>
              <a:t>Single adjective or substitute for the semantic differential when it is difficult to create pairs of bipolar adjectives. </a:t>
            </a:r>
          </a:p>
          <a:p>
            <a:r>
              <a:rPr lang="en-US" dirty="0"/>
              <a:t>The </a:t>
            </a:r>
            <a:r>
              <a:rPr lang="en-US" dirty="0" err="1"/>
              <a:t>Stapel</a:t>
            </a:r>
            <a:r>
              <a:rPr lang="en-US" dirty="0"/>
              <a:t> scale is a unipolar rating scale with ten categories numbered from -5 to +5, without a neutral point (zero).  This scale is usually presented vertically. </a:t>
            </a:r>
            <a:endParaRPr lang="en-IN" dirty="0"/>
          </a:p>
          <a:p>
            <a:endParaRPr lang="en-IN" dirty="0"/>
          </a:p>
        </p:txBody>
      </p:sp>
      <p:pic>
        <p:nvPicPr>
          <p:cNvPr id="4" name="Picture 3">
            <a:extLst>
              <a:ext uri="{FF2B5EF4-FFF2-40B4-BE49-F238E27FC236}">
                <a16:creationId xmlns:a16="http://schemas.microsoft.com/office/drawing/2014/main" id="{9A6E682C-B27B-49E4-8776-DF56CDBD441B}"/>
              </a:ext>
            </a:extLst>
          </p:cNvPr>
          <p:cNvPicPr>
            <a:picLocks noChangeAspect="1"/>
          </p:cNvPicPr>
          <p:nvPr/>
        </p:nvPicPr>
        <p:blipFill>
          <a:blip r:embed="rId2"/>
          <a:stretch>
            <a:fillRect/>
          </a:stretch>
        </p:blipFill>
        <p:spPr>
          <a:xfrm>
            <a:off x="1586472" y="3814953"/>
            <a:ext cx="1381125" cy="2695575"/>
          </a:xfrm>
          <a:prstGeom prst="rect">
            <a:avLst/>
          </a:prstGeom>
        </p:spPr>
      </p:pic>
    </p:spTree>
    <p:extLst>
      <p:ext uri="{BB962C8B-B14F-4D97-AF65-F5344CB8AC3E}">
        <p14:creationId xmlns:p14="http://schemas.microsoft.com/office/powerpoint/2010/main" val="1147158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B19E-6401-41FB-9491-DD54DB53BD78}"/>
              </a:ext>
            </a:extLst>
          </p:cNvPr>
          <p:cNvSpPr>
            <a:spLocks noGrp="1"/>
          </p:cNvSpPr>
          <p:nvPr>
            <p:ph type="title"/>
          </p:nvPr>
        </p:nvSpPr>
        <p:spPr>
          <a:xfrm>
            <a:off x="1396662" y="306832"/>
            <a:ext cx="6460405" cy="633984"/>
          </a:xfrm>
        </p:spPr>
        <p:txBody>
          <a:bodyPr>
            <a:normAutofit/>
          </a:bodyPr>
          <a:lstStyle/>
          <a:p>
            <a:r>
              <a:rPr lang="en-IN" sz="4000" dirty="0"/>
              <a:t>Basic Non-Comparative scales</a:t>
            </a:r>
          </a:p>
        </p:txBody>
      </p:sp>
      <p:sp>
        <p:nvSpPr>
          <p:cNvPr id="3" name="Content Placeholder 2">
            <a:extLst>
              <a:ext uri="{FF2B5EF4-FFF2-40B4-BE49-F238E27FC236}">
                <a16:creationId xmlns:a16="http://schemas.microsoft.com/office/drawing/2014/main" id="{6A28301F-348F-499A-ADAC-1D4976360927}"/>
              </a:ext>
            </a:extLst>
          </p:cNvPr>
          <p:cNvSpPr>
            <a:spLocks noGrp="1"/>
          </p:cNvSpPr>
          <p:nvPr>
            <p:ph idx="1"/>
          </p:nvPr>
        </p:nvSpPr>
        <p:spPr>
          <a:xfrm>
            <a:off x="1024128" y="2286000"/>
            <a:ext cx="3133580" cy="3931920"/>
          </a:xfrm>
        </p:spPr>
        <p:txBody>
          <a:bodyPr>
            <a:normAutofit/>
          </a:bodyPr>
          <a:lstStyle/>
          <a:p>
            <a:endParaRPr lang="en-IN" sz="1600"/>
          </a:p>
        </p:txBody>
      </p:sp>
      <p:pic>
        <p:nvPicPr>
          <p:cNvPr id="4" name="Picture 3">
            <a:extLst>
              <a:ext uri="{FF2B5EF4-FFF2-40B4-BE49-F238E27FC236}">
                <a16:creationId xmlns:a16="http://schemas.microsoft.com/office/drawing/2014/main" id="{E354C46F-7928-4734-A6C1-AD67707CB681}"/>
              </a:ext>
            </a:extLst>
          </p:cNvPr>
          <p:cNvPicPr>
            <a:picLocks noChangeAspect="1"/>
          </p:cNvPicPr>
          <p:nvPr/>
        </p:nvPicPr>
        <p:blipFill>
          <a:blip r:embed="rId2"/>
          <a:stretch>
            <a:fillRect/>
          </a:stretch>
        </p:blipFill>
        <p:spPr>
          <a:xfrm>
            <a:off x="1202268" y="940816"/>
            <a:ext cx="10044852" cy="5757415"/>
          </a:xfrm>
          <a:prstGeom prst="rect">
            <a:avLst/>
          </a:prstGeom>
        </p:spPr>
      </p:pic>
    </p:spTree>
    <p:extLst>
      <p:ext uri="{BB962C8B-B14F-4D97-AF65-F5344CB8AC3E}">
        <p14:creationId xmlns:p14="http://schemas.microsoft.com/office/powerpoint/2010/main" val="616467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BB95D-C8BF-4BB6-91A4-91BF97B7576A}"/>
              </a:ext>
            </a:extLst>
          </p:cNvPr>
          <p:cNvSpPr>
            <a:spLocks noGrp="1"/>
          </p:cNvSpPr>
          <p:nvPr>
            <p:ph type="title"/>
          </p:nvPr>
        </p:nvSpPr>
        <p:spPr/>
        <p:txBody>
          <a:bodyPr/>
          <a:lstStyle/>
          <a:p>
            <a:r>
              <a:rPr lang="en-IN" dirty="0"/>
              <a:t>Ranking vs Rating</a:t>
            </a:r>
          </a:p>
        </p:txBody>
      </p:sp>
      <p:pic>
        <p:nvPicPr>
          <p:cNvPr id="4" name="Content Placeholder 3">
            <a:extLst>
              <a:ext uri="{FF2B5EF4-FFF2-40B4-BE49-F238E27FC236}">
                <a16:creationId xmlns:a16="http://schemas.microsoft.com/office/drawing/2014/main" id="{ED6F91A9-9E8B-4307-A52F-D46C7287D13D}"/>
              </a:ext>
            </a:extLst>
          </p:cNvPr>
          <p:cNvPicPr>
            <a:picLocks noGrp="1" noChangeAspect="1"/>
          </p:cNvPicPr>
          <p:nvPr>
            <p:ph idx="1"/>
          </p:nvPr>
        </p:nvPicPr>
        <p:blipFill>
          <a:blip r:embed="rId2"/>
          <a:stretch>
            <a:fillRect/>
          </a:stretch>
        </p:blipFill>
        <p:spPr>
          <a:xfrm>
            <a:off x="1314854" y="1627632"/>
            <a:ext cx="9138620" cy="5069003"/>
          </a:xfrm>
          <a:prstGeom prst="rect">
            <a:avLst/>
          </a:prstGeom>
        </p:spPr>
      </p:pic>
    </p:spTree>
    <p:extLst>
      <p:ext uri="{BB962C8B-B14F-4D97-AF65-F5344CB8AC3E}">
        <p14:creationId xmlns:p14="http://schemas.microsoft.com/office/powerpoint/2010/main" val="343522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EC5E-93BF-4EDC-8B59-B9CC17263A08}"/>
              </a:ext>
            </a:extLst>
          </p:cNvPr>
          <p:cNvSpPr>
            <a:spLocks noGrp="1"/>
          </p:cNvSpPr>
          <p:nvPr>
            <p:ph type="title"/>
          </p:nvPr>
        </p:nvSpPr>
        <p:spPr>
          <a:xfrm>
            <a:off x="1024128" y="585216"/>
            <a:ext cx="3133581" cy="1499616"/>
          </a:xfrm>
        </p:spPr>
        <p:txBody>
          <a:bodyPr>
            <a:normAutofit/>
          </a:bodyPr>
          <a:lstStyle/>
          <a:p>
            <a:endParaRPr lang="en-IN" sz="4000"/>
          </a:p>
        </p:txBody>
      </p:sp>
      <p:sp>
        <p:nvSpPr>
          <p:cNvPr id="3" name="Content Placeholder 2">
            <a:extLst>
              <a:ext uri="{FF2B5EF4-FFF2-40B4-BE49-F238E27FC236}">
                <a16:creationId xmlns:a16="http://schemas.microsoft.com/office/drawing/2014/main" id="{67563E8E-CFB1-4448-906F-1E1526F3DA2F}"/>
              </a:ext>
            </a:extLst>
          </p:cNvPr>
          <p:cNvSpPr>
            <a:spLocks noGrp="1"/>
          </p:cNvSpPr>
          <p:nvPr>
            <p:ph idx="1"/>
          </p:nvPr>
        </p:nvSpPr>
        <p:spPr>
          <a:xfrm>
            <a:off x="9651820" y="1231750"/>
            <a:ext cx="2095590" cy="3931920"/>
          </a:xfrm>
        </p:spPr>
        <p:txBody>
          <a:bodyPr>
            <a:normAutofit/>
          </a:bodyPr>
          <a:lstStyle/>
          <a:p>
            <a:r>
              <a:rPr lang="en-IN" sz="1600" dirty="0"/>
              <a:t>Combining ranking and rating both scales.</a:t>
            </a:r>
          </a:p>
          <a:p>
            <a:pPr lvl="1"/>
            <a:r>
              <a:rPr lang="en-IN" sz="1200" dirty="0"/>
              <a:t>Rank first then rate</a:t>
            </a:r>
          </a:p>
        </p:txBody>
      </p:sp>
      <p:pic>
        <p:nvPicPr>
          <p:cNvPr id="4" name="Picture 3">
            <a:extLst>
              <a:ext uri="{FF2B5EF4-FFF2-40B4-BE49-F238E27FC236}">
                <a16:creationId xmlns:a16="http://schemas.microsoft.com/office/drawing/2014/main" id="{B4D2F9EF-FC87-45F3-9F5F-04DBDDCF102D}"/>
              </a:ext>
            </a:extLst>
          </p:cNvPr>
          <p:cNvPicPr>
            <a:picLocks noChangeAspect="1"/>
          </p:cNvPicPr>
          <p:nvPr/>
        </p:nvPicPr>
        <p:blipFill>
          <a:blip r:embed="rId2"/>
          <a:stretch>
            <a:fillRect/>
          </a:stretch>
        </p:blipFill>
        <p:spPr>
          <a:xfrm>
            <a:off x="895999" y="1123098"/>
            <a:ext cx="8321511" cy="4768719"/>
          </a:xfrm>
          <a:prstGeom prst="rect">
            <a:avLst/>
          </a:prstGeom>
        </p:spPr>
      </p:pic>
    </p:spTree>
    <p:extLst>
      <p:ext uri="{BB962C8B-B14F-4D97-AF65-F5344CB8AC3E}">
        <p14:creationId xmlns:p14="http://schemas.microsoft.com/office/powerpoint/2010/main" val="33425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89898-BAC5-4B3E-A02C-F78E3A5ED8E8}"/>
              </a:ext>
            </a:extLst>
          </p:cNvPr>
          <p:cNvSpPr>
            <a:spLocks noGrp="1"/>
          </p:cNvSpPr>
          <p:nvPr>
            <p:ph type="title"/>
          </p:nvPr>
        </p:nvSpPr>
        <p:spPr/>
        <p:txBody>
          <a:bodyPr/>
          <a:lstStyle/>
          <a:p>
            <a:r>
              <a:rPr lang="en-IN" dirty="0"/>
              <a:t>Evaluation of Scale</a:t>
            </a:r>
          </a:p>
        </p:txBody>
      </p:sp>
      <p:sp>
        <p:nvSpPr>
          <p:cNvPr id="3" name="Content Placeholder 2">
            <a:extLst>
              <a:ext uri="{FF2B5EF4-FFF2-40B4-BE49-F238E27FC236}">
                <a16:creationId xmlns:a16="http://schemas.microsoft.com/office/drawing/2014/main" id="{5FF8ABD2-E509-4F05-896C-27AA63BB70A9}"/>
              </a:ext>
            </a:extLst>
          </p:cNvPr>
          <p:cNvSpPr>
            <a:spLocks noGrp="1"/>
          </p:cNvSpPr>
          <p:nvPr>
            <p:ph idx="1"/>
          </p:nvPr>
        </p:nvSpPr>
        <p:spPr>
          <a:xfrm>
            <a:off x="1024128" y="2286000"/>
            <a:ext cx="10508069" cy="4023360"/>
          </a:xfrm>
        </p:spPr>
        <p:txBody>
          <a:bodyPr>
            <a:normAutofit/>
          </a:bodyPr>
          <a:lstStyle/>
          <a:p>
            <a:r>
              <a:rPr lang="en-IN" dirty="0"/>
              <a:t>The scale must be evaluated before the scale is used for measurement.</a:t>
            </a:r>
          </a:p>
          <a:p>
            <a:r>
              <a:rPr lang="en-IN" u="sng" dirty="0"/>
              <a:t>Reliability</a:t>
            </a:r>
          </a:p>
          <a:p>
            <a:r>
              <a:rPr lang="en-IN" dirty="0"/>
              <a:t>Reliability means the extent to which the measurement process is free from errors. Reliability </a:t>
            </a:r>
            <a:r>
              <a:rPr lang="en-US" dirty="0"/>
              <a:t>deals with accuracy and consistency. The scale is said to be reliable, if it yields the same results when repeated measurements are made under constant conditions.</a:t>
            </a:r>
            <a:endParaRPr lang="en-IN" dirty="0"/>
          </a:p>
          <a:p>
            <a:r>
              <a:rPr lang="en-IN" u="sng" dirty="0"/>
              <a:t>Validity</a:t>
            </a:r>
          </a:p>
          <a:p>
            <a:r>
              <a:rPr lang="en-US" dirty="0"/>
              <a:t>The paradigm of validity focused in the question </a:t>
            </a:r>
            <a:r>
              <a:rPr lang="en-US" i="1" dirty="0"/>
              <a:t>"Are we measuring, what we think, we are measuring?"</a:t>
            </a:r>
            <a:r>
              <a:rPr lang="en-US" dirty="0"/>
              <a:t> Success of the scale lies in measuring "What is intended to be measured?" </a:t>
            </a:r>
          </a:p>
          <a:p>
            <a:r>
              <a:rPr lang="en-US" dirty="0"/>
              <a:t>Of the two attributes of scaling, validity is the most important.</a:t>
            </a:r>
            <a:endParaRPr lang="en-IN" dirty="0"/>
          </a:p>
        </p:txBody>
      </p:sp>
      <p:pic>
        <p:nvPicPr>
          <p:cNvPr id="4" name="Picture 3">
            <a:extLst>
              <a:ext uri="{FF2B5EF4-FFF2-40B4-BE49-F238E27FC236}">
                <a16:creationId xmlns:a16="http://schemas.microsoft.com/office/drawing/2014/main" id="{E6847425-70E4-47F6-9A22-ABA78516A698}"/>
              </a:ext>
            </a:extLst>
          </p:cNvPr>
          <p:cNvPicPr>
            <a:picLocks noChangeAspect="1"/>
          </p:cNvPicPr>
          <p:nvPr/>
        </p:nvPicPr>
        <p:blipFill>
          <a:blip r:embed="rId2"/>
          <a:stretch>
            <a:fillRect/>
          </a:stretch>
        </p:blipFill>
        <p:spPr>
          <a:xfrm>
            <a:off x="5526601" y="384048"/>
            <a:ext cx="6665399" cy="1901952"/>
          </a:xfrm>
          <a:prstGeom prst="rect">
            <a:avLst/>
          </a:prstGeom>
        </p:spPr>
      </p:pic>
    </p:spTree>
    <p:extLst>
      <p:ext uri="{BB962C8B-B14F-4D97-AF65-F5344CB8AC3E}">
        <p14:creationId xmlns:p14="http://schemas.microsoft.com/office/powerpoint/2010/main" val="221451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C4F49-160D-4B7A-BEA2-CD312BC7E265}"/>
              </a:ext>
            </a:extLst>
          </p:cNvPr>
          <p:cNvSpPr>
            <a:spLocks noGrp="1"/>
          </p:cNvSpPr>
          <p:nvPr>
            <p:ph type="title"/>
          </p:nvPr>
        </p:nvSpPr>
        <p:spPr/>
        <p:txBody>
          <a:bodyPr/>
          <a:lstStyle/>
          <a:p>
            <a:r>
              <a:rPr lang="en-IN" dirty="0"/>
              <a:t>Checklists</a:t>
            </a:r>
          </a:p>
        </p:txBody>
      </p:sp>
      <p:sp>
        <p:nvSpPr>
          <p:cNvPr id="3" name="Content Placeholder 2">
            <a:extLst>
              <a:ext uri="{FF2B5EF4-FFF2-40B4-BE49-F238E27FC236}">
                <a16:creationId xmlns:a16="http://schemas.microsoft.com/office/drawing/2014/main" id="{010AC1EE-A284-4590-93A9-903AA93FD6C4}"/>
              </a:ext>
            </a:extLst>
          </p:cNvPr>
          <p:cNvSpPr>
            <a:spLocks noGrp="1"/>
          </p:cNvSpPr>
          <p:nvPr>
            <p:ph idx="1"/>
          </p:nvPr>
        </p:nvSpPr>
        <p:spPr/>
        <p:txBody>
          <a:bodyPr>
            <a:normAutofit lnSpcReduction="10000"/>
          </a:bodyPr>
          <a:lstStyle/>
          <a:p>
            <a:r>
              <a:rPr lang="en-US" dirty="0"/>
              <a:t>Checklists are used to encourage or verify that a number of specific lines of inquiry, steps, or actions are being taken, or have been taken, by a researcher.</a:t>
            </a:r>
          </a:p>
          <a:p>
            <a:r>
              <a:rPr lang="en-US" dirty="0"/>
              <a:t>It helps to ensure consisting and completeness in carrying out a task. </a:t>
            </a:r>
          </a:p>
          <a:p>
            <a:r>
              <a:rPr lang="en-US" dirty="0"/>
              <a:t>The checklist consists of a list of items with a place to check, or to mark yes or no. </a:t>
            </a:r>
          </a:p>
          <a:p>
            <a:r>
              <a:rPr lang="en-IN" dirty="0"/>
              <a:t>A mnemonic device. </a:t>
            </a:r>
          </a:p>
          <a:p>
            <a:r>
              <a:rPr lang="en-US" dirty="0"/>
              <a:t>Purpose of checklist is to call attention to various aspects of an object or situation.</a:t>
            </a:r>
            <a:endParaRPr lang="en-IN" dirty="0"/>
          </a:p>
          <a:p>
            <a:r>
              <a:rPr lang="en-US" dirty="0"/>
              <a:t>reduces the influence of the “halo effect”</a:t>
            </a:r>
          </a:p>
          <a:p>
            <a:r>
              <a:rPr lang="en-IN" dirty="0"/>
              <a:t>Eliminates Double measurement</a:t>
            </a:r>
          </a:p>
          <a:p>
            <a:r>
              <a:rPr lang="en-IN" dirty="0"/>
              <a:t>Evaluate what we can not explain. </a:t>
            </a:r>
          </a:p>
          <a:p>
            <a:endParaRPr lang="en-IN" dirty="0"/>
          </a:p>
          <a:p>
            <a:endParaRPr lang="en-IN" dirty="0"/>
          </a:p>
        </p:txBody>
      </p:sp>
    </p:spTree>
    <p:extLst>
      <p:ext uri="{BB962C8B-B14F-4D97-AF65-F5344CB8AC3E}">
        <p14:creationId xmlns:p14="http://schemas.microsoft.com/office/powerpoint/2010/main" val="3642706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20BF-0DA6-438C-9C33-56AAA5AAC91E}"/>
              </a:ext>
            </a:extLst>
          </p:cNvPr>
          <p:cNvSpPr>
            <a:spLocks noGrp="1"/>
          </p:cNvSpPr>
          <p:nvPr>
            <p:ph type="title"/>
          </p:nvPr>
        </p:nvSpPr>
        <p:spPr/>
        <p:txBody>
          <a:bodyPr/>
          <a:lstStyle/>
          <a:p>
            <a:r>
              <a:rPr lang="en-IN" dirty="0"/>
              <a:t>Application of Checklists</a:t>
            </a:r>
          </a:p>
        </p:txBody>
      </p:sp>
      <p:sp>
        <p:nvSpPr>
          <p:cNvPr id="3" name="Content Placeholder 2">
            <a:extLst>
              <a:ext uri="{FF2B5EF4-FFF2-40B4-BE49-F238E27FC236}">
                <a16:creationId xmlns:a16="http://schemas.microsoft.com/office/drawing/2014/main" id="{244E328C-D724-46D9-98D7-B1367ED39333}"/>
              </a:ext>
            </a:extLst>
          </p:cNvPr>
          <p:cNvSpPr>
            <a:spLocks noGrp="1"/>
          </p:cNvSpPr>
          <p:nvPr>
            <p:ph idx="1"/>
          </p:nvPr>
        </p:nvSpPr>
        <p:spPr/>
        <p:txBody>
          <a:bodyPr>
            <a:normAutofit lnSpcReduction="10000"/>
          </a:bodyPr>
          <a:lstStyle/>
          <a:p>
            <a:r>
              <a:rPr lang="en-US" dirty="0"/>
              <a:t>• Used to record </a:t>
            </a:r>
            <a:r>
              <a:rPr lang="en-US" dirty="0" err="1"/>
              <a:t>behaviour</a:t>
            </a:r>
            <a:r>
              <a:rPr lang="en-US" dirty="0"/>
              <a:t> in observational studies. </a:t>
            </a:r>
          </a:p>
          <a:p>
            <a:r>
              <a:rPr lang="en-US" dirty="0"/>
              <a:t>• Used in appraisal, studies – of buildings, property, plan, textbooks, instructional procedures and outcomes etc. </a:t>
            </a:r>
          </a:p>
          <a:p>
            <a:r>
              <a:rPr lang="en-US" dirty="0"/>
              <a:t>• To rate the personality. </a:t>
            </a:r>
          </a:p>
          <a:p>
            <a:r>
              <a:rPr lang="en-US" dirty="0"/>
              <a:t>• To know the interest of the subjects. </a:t>
            </a:r>
          </a:p>
          <a:p>
            <a:r>
              <a:rPr lang="en-US" dirty="0"/>
              <a:t>Items in the checklist may be continuous or divided into groups of related items. </a:t>
            </a:r>
          </a:p>
          <a:p>
            <a:r>
              <a:rPr lang="en-US" dirty="0"/>
              <a:t>Should be arranged in categories and the categories in a logical or psychological order.</a:t>
            </a:r>
          </a:p>
          <a:p>
            <a:r>
              <a:rPr lang="en-US" dirty="0"/>
              <a:t>Terms used in the items should be clearly defined.</a:t>
            </a:r>
          </a:p>
          <a:p>
            <a:r>
              <a:rPr lang="en-US" dirty="0"/>
              <a:t>A pilot study should be taken to make it standardized.</a:t>
            </a:r>
            <a:endParaRPr lang="en-IN" dirty="0"/>
          </a:p>
        </p:txBody>
      </p:sp>
    </p:spTree>
    <p:extLst>
      <p:ext uri="{BB962C8B-B14F-4D97-AF65-F5344CB8AC3E}">
        <p14:creationId xmlns:p14="http://schemas.microsoft.com/office/powerpoint/2010/main" val="139019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3C0E-24F0-4E20-A9F3-D489403D38FC}"/>
              </a:ext>
            </a:extLst>
          </p:cNvPr>
          <p:cNvSpPr>
            <a:spLocks noGrp="1"/>
          </p:cNvSpPr>
          <p:nvPr>
            <p:ph type="title"/>
          </p:nvPr>
        </p:nvSpPr>
        <p:spPr/>
        <p:txBody>
          <a:bodyPr/>
          <a:lstStyle/>
          <a:p>
            <a:r>
              <a:rPr lang="en-US" dirty="0"/>
              <a:t>Scale Characteristics </a:t>
            </a:r>
            <a:endParaRPr lang="en-IN" dirty="0"/>
          </a:p>
        </p:txBody>
      </p:sp>
      <p:sp>
        <p:nvSpPr>
          <p:cNvPr id="3" name="Content Placeholder 2">
            <a:extLst>
              <a:ext uri="{FF2B5EF4-FFF2-40B4-BE49-F238E27FC236}">
                <a16:creationId xmlns:a16="http://schemas.microsoft.com/office/drawing/2014/main" id="{83A3927A-A484-4D6C-99D5-D93F9486F95E}"/>
              </a:ext>
            </a:extLst>
          </p:cNvPr>
          <p:cNvSpPr>
            <a:spLocks noGrp="1"/>
          </p:cNvSpPr>
          <p:nvPr>
            <p:ph idx="1"/>
          </p:nvPr>
        </p:nvSpPr>
        <p:spPr/>
        <p:txBody>
          <a:bodyPr/>
          <a:lstStyle/>
          <a:p>
            <a:r>
              <a:rPr lang="en-US" b="1" dirty="0"/>
              <a:t>Description: </a:t>
            </a:r>
            <a:r>
              <a:rPr lang="en-US" dirty="0"/>
              <a:t>Description mean the unique labels or descriptors that are used to designate each value of the scale. All scales possess description. </a:t>
            </a:r>
          </a:p>
          <a:p>
            <a:r>
              <a:rPr lang="en-US" b="1" dirty="0"/>
              <a:t>Order: </a:t>
            </a:r>
            <a:r>
              <a:rPr lang="en-US" dirty="0"/>
              <a:t>the relative sizes or positions of the descriptors. Order is denoted by descriptors such as greater than, less than, and equal to. </a:t>
            </a:r>
          </a:p>
          <a:p>
            <a:r>
              <a:rPr lang="en-US" b="1" dirty="0"/>
              <a:t>Distance: </a:t>
            </a:r>
            <a:r>
              <a:rPr lang="en-US" dirty="0"/>
              <a:t>The characteristic of distance means that absolute differences between the scale descriptors are known and may be expressed in units. </a:t>
            </a:r>
          </a:p>
          <a:p>
            <a:r>
              <a:rPr lang="en-US" b="1" dirty="0"/>
              <a:t>Origin:</a:t>
            </a:r>
            <a:r>
              <a:rPr lang="en-US" dirty="0"/>
              <a:t> The origin characteristic means that the scale has a unique or fixed beginning or true zero point.</a:t>
            </a:r>
            <a:endParaRPr lang="en-IN" dirty="0"/>
          </a:p>
        </p:txBody>
      </p:sp>
    </p:spTree>
    <p:extLst>
      <p:ext uri="{BB962C8B-B14F-4D97-AF65-F5344CB8AC3E}">
        <p14:creationId xmlns:p14="http://schemas.microsoft.com/office/powerpoint/2010/main" val="2185354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1F8F-B62B-4010-8EEF-ACBBE615D659}"/>
              </a:ext>
            </a:extLst>
          </p:cNvPr>
          <p:cNvSpPr>
            <a:spLocks noGrp="1"/>
          </p:cNvSpPr>
          <p:nvPr>
            <p:ph type="title"/>
          </p:nvPr>
        </p:nvSpPr>
        <p:spPr/>
        <p:txBody>
          <a:bodyPr/>
          <a:lstStyle/>
          <a:p>
            <a:r>
              <a:rPr lang="en-IN" dirty="0"/>
              <a:t>Analysis and interpretation of checklists</a:t>
            </a:r>
          </a:p>
        </p:txBody>
      </p:sp>
      <p:sp>
        <p:nvSpPr>
          <p:cNvPr id="3" name="Content Placeholder 2">
            <a:extLst>
              <a:ext uri="{FF2B5EF4-FFF2-40B4-BE49-F238E27FC236}">
                <a16:creationId xmlns:a16="http://schemas.microsoft.com/office/drawing/2014/main" id="{B7966DF6-8356-49A9-A6D5-B8921CB21DD1}"/>
              </a:ext>
            </a:extLst>
          </p:cNvPr>
          <p:cNvSpPr>
            <a:spLocks noGrp="1"/>
          </p:cNvSpPr>
          <p:nvPr>
            <p:ph idx="1"/>
          </p:nvPr>
        </p:nvSpPr>
        <p:spPr/>
        <p:txBody>
          <a:bodyPr/>
          <a:lstStyle/>
          <a:p>
            <a:r>
              <a:rPr lang="en-US" dirty="0"/>
              <a:t>Frequencies are counted, </a:t>
            </a:r>
          </a:p>
          <a:p>
            <a:r>
              <a:rPr lang="en-US" dirty="0"/>
              <a:t>Percentages and averages calculated, </a:t>
            </a:r>
          </a:p>
          <a:p>
            <a:r>
              <a:rPr lang="en-US" dirty="0"/>
              <a:t>central tendencies, </a:t>
            </a:r>
          </a:p>
          <a:p>
            <a:r>
              <a:rPr lang="en-US" dirty="0"/>
              <a:t>measures of variability and </a:t>
            </a:r>
          </a:p>
          <a:p>
            <a:r>
              <a:rPr lang="en-US" dirty="0"/>
              <a:t>co-efficient of correlation.</a:t>
            </a:r>
          </a:p>
          <a:p>
            <a:r>
              <a:rPr lang="en-US" dirty="0"/>
              <a:t>For categorical checklists, checks are added up to give total scores for the category wise total scores can be compared between themselves or with similar scores secured through other studies.</a:t>
            </a:r>
            <a:endParaRPr lang="en-IN" dirty="0"/>
          </a:p>
        </p:txBody>
      </p:sp>
    </p:spTree>
    <p:extLst>
      <p:ext uri="{BB962C8B-B14F-4D97-AF65-F5344CB8AC3E}">
        <p14:creationId xmlns:p14="http://schemas.microsoft.com/office/powerpoint/2010/main" val="3166548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42BC-1B6A-449E-A140-2859D0929A18}"/>
              </a:ext>
            </a:extLst>
          </p:cNvPr>
          <p:cNvSpPr>
            <a:spLocks noGrp="1"/>
          </p:cNvSpPr>
          <p:nvPr>
            <p:ph type="title"/>
          </p:nvPr>
        </p:nvSpPr>
        <p:spPr/>
        <p:txBody>
          <a:bodyPr/>
          <a:lstStyle/>
          <a:p>
            <a:r>
              <a:rPr lang="en-IN" dirty="0"/>
              <a:t>Types of checklists</a:t>
            </a:r>
          </a:p>
        </p:txBody>
      </p:sp>
      <p:sp>
        <p:nvSpPr>
          <p:cNvPr id="3" name="Content Placeholder 2">
            <a:extLst>
              <a:ext uri="{FF2B5EF4-FFF2-40B4-BE49-F238E27FC236}">
                <a16:creationId xmlns:a16="http://schemas.microsoft.com/office/drawing/2014/main" id="{E7637CA3-F1A0-4DA9-BB90-881BC77A26E2}"/>
              </a:ext>
            </a:extLst>
          </p:cNvPr>
          <p:cNvSpPr>
            <a:spLocks noGrp="1"/>
          </p:cNvSpPr>
          <p:nvPr>
            <p:ph idx="1"/>
          </p:nvPr>
        </p:nvSpPr>
        <p:spPr/>
        <p:txBody>
          <a:bodyPr/>
          <a:lstStyle/>
          <a:p>
            <a:r>
              <a:rPr lang="en-IN" dirty="0"/>
              <a:t>Mnemonic checklist</a:t>
            </a:r>
          </a:p>
          <a:p>
            <a:r>
              <a:rPr lang="en-IN" dirty="0"/>
              <a:t>Sequential checklist</a:t>
            </a:r>
          </a:p>
          <a:p>
            <a:r>
              <a:rPr lang="en-IN" dirty="0"/>
              <a:t>Iterative checklist</a:t>
            </a:r>
          </a:p>
          <a:p>
            <a:r>
              <a:rPr lang="en-IN" dirty="0"/>
              <a:t>Diagnostic checklist</a:t>
            </a:r>
          </a:p>
          <a:p>
            <a:r>
              <a:rPr lang="en-IN" dirty="0"/>
              <a:t>Criteria of merit Checklist(</a:t>
            </a:r>
            <a:r>
              <a:rPr lang="en-IN" dirty="0" err="1"/>
              <a:t>comlist</a:t>
            </a:r>
            <a:r>
              <a:rPr lang="en-IN" dirty="0"/>
              <a:t>) – for evaluation purposes</a:t>
            </a:r>
          </a:p>
          <a:p>
            <a:r>
              <a:rPr lang="en-IN" dirty="0"/>
              <a:t>Weighted checklist</a:t>
            </a:r>
          </a:p>
          <a:p>
            <a:endParaRPr lang="en-IN" dirty="0"/>
          </a:p>
        </p:txBody>
      </p:sp>
    </p:spTree>
    <p:extLst>
      <p:ext uri="{BB962C8B-B14F-4D97-AF65-F5344CB8AC3E}">
        <p14:creationId xmlns:p14="http://schemas.microsoft.com/office/powerpoint/2010/main" val="25594034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AA2E-E499-433E-A074-76A005DD1556}"/>
              </a:ext>
            </a:extLst>
          </p:cNvPr>
          <p:cNvSpPr>
            <a:spLocks noGrp="1"/>
          </p:cNvSpPr>
          <p:nvPr>
            <p:ph type="title"/>
          </p:nvPr>
        </p:nvSpPr>
        <p:spPr>
          <a:xfrm>
            <a:off x="1099431" y="2898110"/>
            <a:ext cx="9720072" cy="1499616"/>
          </a:xfrm>
        </p:spPr>
        <p:txBody>
          <a:bodyPr/>
          <a:lstStyle/>
          <a:p>
            <a:pPr algn="ctr"/>
            <a:r>
              <a:rPr lang="en-IN" dirty="0"/>
              <a:t>Questions??</a:t>
            </a:r>
          </a:p>
        </p:txBody>
      </p:sp>
    </p:spTree>
    <p:extLst>
      <p:ext uri="{BB962C8B-B14F-4D97-AF65-F5344CB8AC3E}">
        <p14:creationId xmlns:p14="http://schemas.microsoft.com/office/powerpoint/2010/main" val="773730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815C2-DC37-4C59-A5DB-1F0C2D6550DB}"/>
              </a:ext>
            </a:extLst>
          </p:cNvPr>
          <p:cNvSpPr>
            <a:spLocks noGrp="1"/>
          </p:cNvSpPr>
          <p:nvPr>
            <p:ph type="title"/>
          </p:nvPr>
        </p:nvSpPr>
        <p:spPr/>
        <p:txBody>
          <a:bodyPr/>
          <a:lstStyle/>
          <a:p>
            <a:r>
              <a:rPr lang="en-IN" dirty="0"/>
              <a:t>Levels of measurement or measurement scales</a:t>
            </a:r>
          </a:p>
        </p:txBody>
      </p:sp>
      <p:sp>
        <p:nvSpPr>
          <p:cNvPr id="3" name="Content Placeholder 2">
            <a:extLst>
              <a:ext uri="{FF2B5EF4-FFF2-40B4-BE49-F238E27FC236}">
                <a16:creationId xmlns:a16="http://schemas.microsoft.com/office/drawing/2014/main" id="{E09A6A29-9F2B-475C-9A2C-D4732166D180}"/>
              </a:ext>
            </a:extLst>
          </p:cNvPr>
          <p:cNvSpPr>
            <a:spLocks noGrp="1"/>
          </p:cNvSpPr>
          <p:nvPr>
            <p:ph idx="1"/>
          </p:nvPr>
        </p:nvSpPr>
        <p:spPr/>
        <p:txBody>
          <a:bodyPr/>
          <a:lstStyle/>
          <a:p>
            <a:r>
              <a:rPr lang="en-IN" dirty="0"/>
              <a:t>Four kinds of Primary Scales are used for measurement.</a:t>
            </a:r>
          </a:p>
          <a:p>
            <a:pPr>
              <a:buFont typeface="Arial" panose="020B0604020202020204" pitchFamily="34" charset="0"/>
              <a:buChar char="•"/>
            </a:pPr>
            <a:r>
              <a:rPr lang="en-IN" dirty="0"/>
              <a:t> Nominal Scale</a:t>
            </a:r>
          </a:p>
          <a:p>
            <a:pPr>
              <a:buFont typeface="Arial" panose="020B0604020202020204" pitchFamily="34" charset="0"/>
              <a:buChar char="•"/>
            </a:pPr>
            <a:r>
              <a:rPr lang="en-IN" dirty="0"/>
              <a:t> Ordinal Scale</a:t>
            </a:r>
          </a:p>
          <a:p>
            <a:pPr>
              <a:buFont typeface="Arial" panose="020B0604020202020204" pitchFamily="34" charset="0"/>
              <a:buChar char="•"/>
            </a:pPr>
            <a:r>
              <a:rPr lang="en-IN" dirty="0"/>
              <a:t> Interval Scale</a:t>
            </a:r>
          </a:p>
          <a:p>
            <a:pPr>
              <a:buFont typeface="Arial" panose="020B0604020202020204" pitchFamily="34" charset="0"/>
              <a:buChar char="•"/>
            </a:pPr>
            <a:r>
              <a:rPr lang="en-IN" dirty="0"/>
              <a:t> Ratio Scale</a:t>
            </a:r>
          </a:p>
        </p:txBody>
      </p:sp>
    </p:spTree>
    <p:extLst>
      <p:ext uri="{BB962C8B-B14F-4D97-AF65-F5344CB8AC3E}">
        <p14:creationId xmlns:p14="http://schemas.microsoft.com/office/powerpoint/2010/main" val="217423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592BD-E2A3-4C93-A3C5-0D4DF8E15C53}"/>
              </a:ext>
            </a:extLst>
          </p:cNvPr>
          <p:cNvSpPr>
            <a:spLocks noGrp="1"/>
          </p:cNvSpPr>
          <p:nvPr>
            <p:ph type="title"/>
          </p:nvPr>
        </p:nvSpPr>
        <p:spPr/>
        <p:txBody>
          <a:bodyPr/>
          <a:lstStyle/>
          <a:p>
            <a:r>
              <a:rPr lang="en-IN" dirty="0"/>
              <a:t>Nominal Scale</a:t>
            </a:r>
          </a:p>
        </p:txBody>
      </p:sp>
      <p:sp>
        <p:nvSpPr>
          <p:cNvPr id="3" name="Content Placeholder 2">
            <a:extLst>
              <a:ext uri="{FF2B5EF4-FFF2-40B4-BE49-F238E27FC236}">
                <a16:creationId xmlns:a16="http://schemas.microsoft.com/office/drawing/2014/main" id="{1753C3AD-3449-4745-92EC-EBA833BE876B}"/>
              </a:ext>
            </a:extLst>
          </p:cNvPr>
          <p:cNvSpPr>
            <a:spLocks noGrp="1"/>
          </p:cNvSpPr>
          <p:nvPr>
            <p:ph idx="1"/>
          </p:nvPr>
        </p:nvSpPr>
        <p:spPr>
          <a:xfrm>
            <a:off x="1024128" y="2286000"/>
            <a:ext cx="6796681" cy="4023360"/>
          </a:xfrm>
        </p:spPr>
        <p:txBody>
          <a:bodyPr/>
          <a:lstStyle/>
          <a:p>
            <a:r>
              <a:rPr lang="en-IN" dirty="0"/>
              <a:t>In this scale Numbers identify &amp; classify objects.</a:t>
            </a:r>
          </a:p>
          <a:p>
            <a:r>
              <a:rPr lang="en-IN" dirty="0"/>
              <a:t>Purpose is not to provide order but only to provide labels. </a:t>
            </a:r>
          </a:p>
          <a:p>
            <a:r>
              <a:rPr lang="en-US" i="1" dirty="0"/>
              <a:t>Example: Have you ever visited Lucknow?</a:t>
            </a:r>
          </a:p>
          <a:p>
            <a:r>
              <a:rPr lang="en-US" i="1" dirty="0"/>
              <a:t>Yes – 1</a:t>
            </a:r>
          </a:p>
          <a:p>
            <a:r>
              <a:rPr lang="en-US" i="1" dirty="0"/>
              <a:t>No – 2 </a:t>
            </a:r>
          </a:p>
          <a:p>
            <a:r>
              <a:rPr lang="en-IN" dirty="0"/>
              <a:t>Data obtained through Nominal scale can only be counted.</a:t>
            </a:r>
          </a:p>
          <a:p>
            <a:r>
              <a:rPr lang="en-IN" dirty="0"/>
              <a:t>Example: Roll number, Colours, Mobile Number.</a:t>
            </a:r>
          </a:p>
          <a:p>
            <a:r>
              <a:rPr lang="en-US" i="1" dirty="0"/>
              <a:t>"What is your PAN Card number? </a:t>
            </a:r>
          </a:p>
          <a:p>
            <a:endParaRPr lang="en-IN" dirty="0"/>
          </a:p>
        </p:txBody>
      </p:sp>
      <p:sp>
        <p:nvSpPr>
          <p:cNvPr id="4" name="Content Placeholder 2">
            <a:extLst>
              <a:ext uri="{FF2B5EF4-FFF2-40B4-BE49-F238E27FC236}">
                <a16:creationId xmlns:a16="http://schemas.microsoft.com/office/drawing/2014/main" id="{15793151-41D4-4D7A-B4FE-47D88D0FB11E}"/>
              </a:ext>
            </a:extLst>
          </p:cNvPr>
          <p:cNvSpPr txBox="1">
            <a:spLocks/>
          </p:cNvSpPr>
          <p:nvPr/>
        </p:nvSpPr>
        <p:spPr>
          <a:xfrm>
            <a:off x="7820809" y="2286000"/>
            <a:ext cx="3810000" cy="4023360"/>
          </a:xfrm>
          <a:prstGeom prst="rect">
            <a:avLst/>
          </a:prstGeom>
          <a:solidFill>
            <a:schemeClr val="accent6">
              <a:lumMod val="50000"/>
            </a:schemeClr>
          </a:solidFill>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dirty="0"/>
              <a:t>Limitations:</a:t>
            </a:r>
          </a:p>
          <a:p>
            <a:r>
              <a:rPr lang="en-IN" i="1" dirty="0"/>
              <a:t>No ranking order</a:t>
            </a:r>
          </a:p>
          <a:p>
            <a:r>
              <a:rPr lang="en-IN" i="1" dirty="0"/>
              <a:t>Mathematical operations can’t be applied.</a:t>
            </a:r>
          </a:p>
          <a:p>
            <a:r>
              <a:rPr lang="en-IN" i="1" dirty="0"/>
              <a:t>Mean and other measures can’t be done. It is just possible to calculated mode.</a:t>
            </a:r>
            <a:endParaRPr lang="en-US" i="1" dirty="0"/>
          </a:p>
          <a:p>
            <a:endParaRPr lang="en-IN" dirty="0"/>
          </a:p>
        </p:txBody>
      </p:sp>
    </p:spTree>
    <p:extLst>
      <p:ext uri="{BB962C8B-B14F-4D97-AF65-F5344CB8AC3E}">
        <p14:creationId xmlns:p14="http://schemas.microsoft.com/office/powerpoint/2010/main" val="260915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FB50-4960-4182-86FE-3A04D81BB4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160CC4-6BBC-451D-A556-BDB14E35467C}"/>
              </a:ext>
            </a:extLst>
          </p:cNvPr>
          <p:cNvSpPr>
            <a:spLocks noGrp="1"/>
          </p:cNvSpPr>
          <p:nvPr>
            <p:ph idx="1"/>
          </p:nvPr>
        </p:nvSpPr>
        <p:spPr/>
        <p:txBody>
          <a:bodyPr/>
          <a:lstStyle/>
          <a:p>
            <a:endParaRPr lang="en-IN"/>
          </a:p>
        </p:txBody>
      </p:sp>
      <p:pic>
        <p:nvPicPr>
          <p:cNvPr id="1026" name="Picture 2" descr="Image result for measurement scales">
            <a:extLst>
              <a:ext uri="{FF2B5EF4-FFF2-40B4-BE49-F238E27FC236}">
                <a16:creationId xmlns:a16="http://schemas.microsoft.com/office/drawing/2014/main" id="{83E139E8-AB7C-443C-B4B8-B65193116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06" y="595531"/>
            <a:ext cx="9542929" cy="57138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3498828-6789-45E5-9FF4-9860C11C7D3C}"/>
              </a:ext>
            </a:extLst>
          </p:cNvPr>
          <p:cNvSpPr/>
          <p:nvPr/>
        </p:nvSpPr>
        <p:spPr>
          <a:xfrm>
            <a:off x="3496235" y="1936376"/>
            <a:ext cx="6486861" cy="40018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D7E72294-80A7-411C-94F9-48DE5F42B809}"/>
              </a:ext>
            </a:extLst>
          </p:cNvPr>
          <p:cNvSpPr/>
          <p:nvPr/>
        </p:nvSpPr>
        <p:spPr>
          <a:xfrm>
            <a:off x="5884164" y="718389"/>
            <a:ext cx="3743661" cy="12332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7" name="Rectangle 6">
            <a:extLst>
              <a:ext uri="{FF2B5EF4-FFF2-40B4-BE49-F238E27FC236}">
                <a16:creationId xmlns:a16="http://schemas.microsoft.com/office/drawing/2014/main" id="{F617084C-976B-4629-B7A8-058B9A7C998E}"/>
              </a:ext>
            </a:extLst>
          </p:cNvPr>
          <p:cNvSpPr/>
          <p:nvPr/>
        </p:nvSpPr>
        <p:spPr>
          <a:xfrm>
            <a:off x="1405665" y="3528509"/>
            <a:ext cx="3743661" cy="17490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Tree>
    <p:extLst>
      <p:ext uri="{BB962C8B-B14F-4D97-AF65-F5344CB8AC3E}">
        <p14:creationId xmlns:p14="http://schemas.microsoft.com/office/powerpoint/2010/main" val="64266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592BD-E2A3-4C93-A3C5-0D4DF8E15C53}"/>
              </a:ext>
            </a:extLst>
          </p:cNvPr>
          <p:cNvSpPr>
            <a:spLocks noGrp="1"/>
          </p:cNvSpPr>
          <p:nvPr>
            <p:ph type="title"/>
          </p:nvPr>
        </p:nvSpPr>
        <p:spPr/>
        <p:txBody>
          <a:bodyPr/>
          <a:lstStyle/>
          <a:p>
            <a:r>
              <a:rPr lang="en-IN" dirty="0"/>
              <a:t>Ordinal Scale</a:t>
            </a:r>
          </a:p>
        </p:txBody>
      </p:sp>
      <p:sp>
        <p:nvSpPr>
          <p:cNvPr id="3" name="Content Placeholder 2">
            <a:extLst>
              <a:ext uri="{FF2B5EF4-FFF2-40B4-BE49-F238E27FC236}">
                <a16:creationId xmlns:a16="http://schemas.microsoft.com/office/drawing/2014/main" id="{1753C3AD-3449-4745-92EC-EBA833BE876B}"/>
              </a:ext>
            </a:extLst>
          </p:cNvPr>
          <p:cNvSpPr>
            <a:spLocks noGrp="1"/>
          </p:cNvSpPr>
          <p:nvPr>
            <p:ph idx="1"/>
          </p:nvPr>
        </p:nvSpPr>
        <p:spPr>
          <a:xfrm>
            <a:off x="1024128" y="2286000"/>
            <a:ext cx="6796681" cy="4023360"/>
          </a:xfrm>
        </p:spPr>
        <p:txBody>
          <a:bodyPr>
            <a:normAutofit fontScale="85000" lnSpcReduction="20000"/>
          </a:bodyPr>
          <a:lstStyle/>
          <a:p>
            <a:r>
              <a:rPr lang="en-IN" dirty="0"/>
              <a:t>In this scale Numbers identify &amp; classify objects too but the numbers have ordering or ranking.</a:t>
            </a:r>
          </a:p>
          <a:p>
            <a:r>
              <a:rPr lang="en-IN" dirty="0"/>
              <a:t>Purpose is to provide order or rankings. </a:t>
            </a:r>
          </a:p>
          <a:p>
            <a:r>
              <a:rPr lang="en-US" i="1" dirty="0"/>
              <a:t>Example: Rank the following attributes of 1-5 scale according to importance?</a:t>
            </a:r>
          </a:p>
          <a:p>
            <a:pPr lvl="1"/>
            <a:r>
              <a:rPr lang="en-US" i="1" dirty="0"/>
              <a:t>Image of an University – </a:t>
            </a:r>
          </a:p>
          <a:p>
            <a:pPr lvl="1"/>
            <a:r>
              <a:rPr lang="en-US" i="1" dirty="0"/>
              <a:t>Distance from residence – </a:t>
            </a:r>
          </a:p>
          <a:p>
            <a:pPr lvl="1"/>
            <a:r>
              <a:rPr lang="en-US" i="1" dirty="0"/>
              <a:t>National level rank – </a:t>
            </a:r>
          </a:p>
          <a:p>
            <a:pPr lvl="1"/>
            <a:r>
              <a:rPr lang="en-US" i="1" dirty="0"/>
              <a:t>Chances of admission – </a:t>
            </a:r>
          </a:p>
          <a:p>
            <a:r>
              <a:rPr lang="en-IN" dirty="0"/>
              <a:t>Data obtained through ordinal scale can be ranked in relation to others but not in absolute terms.</a:t>
            </a:r>
          </a:p>
          <a:p>
            <a:r>
              <a:rPr lang="en-IN" dirty="0"/>
              <a:t>Example: Preferences, perceptions, attitude etc.</a:t>
            </a:r>
          </a:p>
          <a:p>
            <a:r>
              <a:rPr lang="en-US" i="1" dirty="0"/>
              <a:t>Students can be ranked on the basis of grades. A-F</a:t>
            </a:r>
          </a:p>
          <a:p>
            <a:pPr marL="0" indent="0">
              <a:buNone/>
            </a:pPr>
            <a:endParaRPr lang="en-US" i="1" dirty="0"/>
          </a:p>
          <a:p>
            <a:endParaRPr lang="en-IN" dirty="0"/>
          </a:p>
        </p:txBody>
      </p:sp>
      <p:sp>
        <p:nvSpPr>
          <p:cNvPr id="4" name="Content Placeholder 2">
            <a:extLst>
              <a:ext uri="{FF2B5EF4-FFF2-40B4-BE49-F238E27FC236}">
                <a16:creationId xmlns:a16="http://schemas.microsoft.com/office/drawing/2014/main" id="{15793151-41D4-4D7A-B4FE-47D88D0FB11E}"/>
              </a:ext>
            </a:extLst>
          </p:cNvPr>
          <p:cNvSpPr txBox="1">
            <a:spLocks/>
          </p:cNvSpPr>
          <p:nvPr/>
        </p:nvSpPr>
        <p:spPr>
          <a:xfrm>
            <a:off x="7820809" y="2286000"/>
            <a:ext cx="3810000" cy="4023360"/>
          </a:xfrm>
          <a:prstGeom prst="rect">
            <a:avLst/>
          </a:prstGeom>
          <a:solidFill>
            <a:schemeClr val="accent6">
              <a:lumMod val="50000"/>
            </a:schemeClr>
          </a:solidFill>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IN" dirty="0"/>
              <a:t>Limitations:</a:t>
            </a:r>
          </a:p>
          <a:p>
            <a:r>
              <a:rPr lang="en-IN" i="1" dirty="0"/>
              <a:t>Order is there but the distance between the ranks is not fixed.</a:t>
            </a:r>
          </a:p>
          <a:p>
            <a:r>
              <a:rPr lang="en-IN" i="1" dirty="0"/>
              <a:t>Mathematical operations can’t be applied.</a:t>
            </a:r>
          </a:p>
          <a:p>
            <a:r>
              <a:rPr lang="en-IN" i="1" dirty="0"/>
              <a:t>Mean and other measures can’t be done. It is just possible to calculated mode, median quartile and percentile.</a:t>
            </a:r>
            <a:endParaRPr lang="en-US" i="1" dirty="0"/>
          </a:p>
          <a:p>
            <a:endParaRPr lang="en-IN" dirty="0"/>
          </a:p>
        </p:txBody>
      </p:sp>
    </p:spTree>
    <p:extLst>
      <p:ext uri="{BB962C8B-B14F-4D97-AF65-F5344CB8AC3E}">
        <p14:creationId xmlns:p14="http://schemas.microsoft.com/office/powerpoint/2010/main" val="19140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FB50-4960-4182-86FE-3A04D81BB4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160CC4-6BBC-451D-A556-BDB14E35467C}"/>
              </a:ext>
            </a:extLst>
          </p:cNvPr>
          <p:cNvSpPr>
            <a:spLocks noGrp="1"/>
          </p:cNvSpPr>
          <p:nvPr>
            <p:ph idx="1"/>
          </p:nvPr>
        </p:nvSpPr>
        <p:spPr/>
        <p:txBody>
          <a:bodyPr/>
          <a:lstStyle/>
          <a:p>
            <a:endParaRPr lang="en-IN"/>
          </a:p>
        </p:txBody>
      </p:sp>
      <p:pic>
        <p:nvPicPr>
          <p:cNvPr id="1026" name="Picture 2" descr="Image result for measurement scales">
            <a:extLst>
              <a:ext uri="{FF2B5EF4-FFF2-40B4-BE49-F238E27FC236}">
                <a16:creationId xmlns:a16="http://schemas.microsoft.com/office/drawing/2014/main" id="{83E139E8-AB7C-443C-B4B8-B65193116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906" y="595531"/>
            <a:ext cx="9542929" cy="57138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3498828-6789-45E5-9FF4-9860C11C7D3C}"/>
              </a:ext>
            </a:extLst>
          </p:cNvPr>
          <p:cNvSpPr/>
          <p:nvPr/>
        </p:nvSpPr>
        <p:spPr>
          <a:xfrm>
            <a:off x="5389581" y="1645920"/>
            <a:ext cx="4593515" cy="42923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D7E72294-80A7-411C-94F9-48DE5F42B809}"/>
              </a:ext>
            </a:extLst>
          </p:cNvPr>
          <p:cNvSpPr/>
          <p:nvPr/>
        </p:nvSpPr>
        <p:spPr>
          <a:xfrm>
            <a:off x="5884164" y="718389"/>
            <a:ext cx="3743661" cy="12332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Tree>
    <p:extLst>
      <p:ext uri="{BB962C8B-B14F-4D97-AF65-F5344CB8AC3E}">
        <p14:creationId xmlns:p14="http://schemas.microsoft.com/office/powerpoint/2010/main" val="852255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docProps/app.xml><?xml version="1.0" encoding="utf-8"?>
<Properties xmlns="http://schemas.openxmlformats.org/officeDocument/2006/extended-properties" xmlns:vt="http://schemas.openxmlformats.org/officeDocument/2006/docPropsVTypes">
  <Template>Integral</Template>
  <TotalTime>646</TotalTime>
  <Words>2767</Words>
  <Application>Microsoft Office PowerPoint</Application>
  <PresentationFormat>Widescreen</PresentationFormat>
  <Paragraphs>324</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Cambria Math</vt:lpstr>
      <vt:lpstr>Tw Cen MT</vt:lpstr>
      <vt:lpstr>Tw Cen MT Condensed</vt:lpstr>
      <vt:lpstr>Wingdings 3</vt:lpstr>
      <vt:lpstr>Integral</vt:lpstr>
      <vt:lpstr>Research tools and techniques: Measurement scales and checklists</vt:lpstr>
      <vt:lpstr>Introduction</vt:lpstr>
      <vt:lpstr>Example</vt:lpstr>
      <vt:lpstr>Scale Characteristics </vt:lpstr>
      <vt:lpstr>Levels of measurement or measurement scales</vt:lpstr>
      <vt:lpstr>Nominal Scale</vt:lpstr>
      <vt:lpstr>PowerPoint Presentation</vt:lpstr>
      <vt:lpstr>Ordinal Scale</vt:lpstr>
      <vt:lpstr>PowerPoint Presentation</vt:lpstr>
      <vt:lpstr>Interval Scale</vt:lpstr>
      <vt:lpstr>PowerPoint Presentation</vt:lpstr>
      <vt:lpstr>Ratio Scale</vt:lpstr>
      <vt:lpstr>PowerPoint Presentation</vt:lpstr>
      <vt:lpstr>PowerPoint Presentation</vt:lpstr>
      <vt:lpstr>PowerPoint Presentation</vt:lpstr>
      <vt:lpstr>What measurement scale will you use for the following?  </vt:lpstr>
      <vt:lpstr>Techniques of Developing Measurement Tools</vt:lpstr>
      <vt:lpstr>Scaling techniques</vt:lpstr>
      <vt:lpstr>Comparative Scaling techniques</vt:lpstr>
      <vt:lpstr>Paired Comparison</vt:lpstr>
      <vt:lpstr>PowerPoint Presentation</vt:lpstr>
      <vt:lpstr>Rank order scaling</vt:lpstr>
      <vt:lpstr>Constant Sum Scaling</vt:lpstr>
      <vt:lpstr>PowerPoint Presentation</vt:lpstr>
      <vt:lpstr>Relative Advantages of Comparative Scales</vt:lpstr>
      <vt:lpstr>Non-Comparative Scaling techniques</vt:lpstr>
      <vt:lpstr>Continuous Rating Scale</vt:lpstr>
      <vt:lpstr>Itemized Rating Scales</vt:lpstr>
      <vt:lpstr>Likert Scale</vt:lpstr>
      <vt:lpstr>PowerPoint Presentation</vt:lpstr>
      <vt:lpstr>Semantic Differential Scale</vt:lpstr>
      <vt:lpstr>PowerPoint Presentation</vt:lpstr>
      <vt:lpstr>Stapel Scales</vt:lpstr>
      <vt:lpstr>Basic Non-Comparative scales</vt:lpstr>
      <vt:lpstr>Ranking vs Rating</vt:lpstr>
      <vt:lpstr>PowerPoint Presentation</vt:lpstr>
      <vt:lpstr>Evaluation of Scale</vt:lpstr>
      <vt:lpstr>Checklists</vt:lpstr>
      <vt:lpstr>Application of Checklists</vt:lpstr>
      <vt:lpstr>Analysis and interpretation of checklists</vt:lpstr>
      <vt:lpstr>Types of checklists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Swami Kundan Kishor</dc:creator>
  <cp:lastModifiedBy>Swami Kundan Kishor</cp:lastModifiedBy>
  <cp:revision>44</cp:revision>
  <dcterms:created xsi:type="dcterms:W3CDTF">2018-09-28T07:34:58Z</dcterms:created>
  <dcterms:modified xsi:type="dcterms:W3CDTF">2018-10-04T08:53:27Z</dcterms:modified>
</cp:coreProperties>
</file>