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2"/>
  </p:notesMasterIdLst>
  <p:sldIdLst>
    <p:sldId id="256" r:id="rId2"/>
    <p:sldId id="399" r:id="rId3"/>
    <p:sldId id="400" r:id="rId4"/>
    <p:sldId id="266" r:id="rId5"/>
    <p:sldId id="267" r:id="rId6"/>
    <p:sldId id="268" r:id="rId7"/>
    <p:sldId id="269" r:id="rId8"/>
    <p:sldId id="270" r:id="rId9"/>
    <p:sldId id="271" r:id="rId10"/>
    <p:sldId id="401" r:id="rId11"/>
    <p:sldId id="402" r:id="rId12"/>
    <p:sldId id="403" r:id="rId13"/>
    <p:sldId id="404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2F1F185-D1C3-4BF1-8C48-DB22656D0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E13F85-3813-48F5-B989-B16BB486142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8FD8F44-62A3-4AB2-A772-19F136F928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21C2CFF-3FE0-4915-A153-504C8B130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9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170851A-5BF6-428F-8F0F-24BAA6A7A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6947A5-81E7-413C-AF8F-999D255B0AF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673BCBE-CED3-487A-AFAA-DEC579042D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AED2C00-6198-4858-AA7A-652B1E820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0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AB189F7-717E-4426-A42E-2317F5B5B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D69700-23B3-4997-B048-0DC9E4A184C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663720F-81A5-40F7-934C-7F6204B0D5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CC1A3DE-8FE8-4A97-A238-A0B5672E5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0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615EBAF-9CC8-429D-866C-37F923365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671AB0-4F96-4053-972E-23C61E0C92C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E2DEB57-B643-40C3-925E-F8556AF0C7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4885F73-7EFC-4B09-90D5-ED1F2A11C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mailto:mailvinitkumar@gmail.com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270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N" sz="8000" dirty="0"/>
              <a:t>Data</a:t>
            </a:r>
            <a:r>
              <a:rPr sz="8000" dirty="0"/>
              <a:t> Analysis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600700"/>
            <a:ext cx="10464800" cy="29058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500" b="1" dirty="0">
                <a:solidFill>
                  <a:srgbClr val="002452"/>
                </a:solidFill>
              </a:rPr>
              <a:t>Dr. Vinit Kumar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BB9003-811B-4514-9B2D-5FE9527D9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91" y="1526258"/>
            <a:ext cx="2799644" cy="12824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Measurement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5DFD6D8-9D4F-4D7C-955E-97082F12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65" y="5536071"/>
            <a:ext cx="2799644" cy="12824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Nominal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55FA240-E268-4459-A32E-8F636C1C2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711" y="4560711"/>
            <a:ext cx="2799644" cy="12824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Two</a:t>
            </a:r>
          </a:p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categories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BEAA3B9-1529-415C-B9B4-5AA88E6C4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711" y="6619804"/>
            <a:ext cx="2799644" cy="12824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More than</a:t>
            </a:r>
          </a:p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two categories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6E3464E-70C1-49E8-A4F4-E150FF19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285" y="4235591"/>
            <a:ext cx="4100124" cy="388337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Frequency table</a:t>
            </a:r>
          </a:p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Proportion (percentage)</a:t>
            </a:r>
          </a:p>
          <a:p>
            <a:pPr algn="ctr"/>
            <a:endParaRPr lang="en-US" altLang="en-US" sz="2844">
              <a:solidFill>
                <a:srgbClr val="000D0D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844">
              <a:solidFill>
                <a:srgbClr val="000D0D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Frequency table</a:t>
            </a:r>
          </a:p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Category proportions </a:t>
            </a:r>
          </a:p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(percentages)</a:t>
            </a:r>
          </a:p>
          <a:p>
            <a:pPr algn="ctr"/>
            <a:r>
              <a:rPr lang="en-US" altLang="en-US" sz="2844">
                <a:solidFill>
                  <a:srgbClr val="000D0D"/>
                </a:solidFill>
                <a:latin typeface="Arial" panose="020B0604020202020204" pitchFamily="34" charset="0"/>
              </a:rPr>
              <a:t>Mode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4E045D6-04F4-4033-9285-95700D6F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285" y="1526258"/>
            <a:ext cx="3991751" cy="139079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 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descriptive analysis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0FF504BF-CAEF-4A65-B8AA-0A5DBFAE7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213" y="2824482"/>
            <a:ext cx="0" cy="27025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17C640D5-CD32-46F4-93ED-B960BFDB8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2" y="6068907"/>
            <a:ext cx="4003039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994410DE-72AB-4F15-9E88-47ECBFDE3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215" y="6177280"/>
            <a:ext cx="42671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932E3850-3361-4799-874E-946DF8A27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708" y="5093547"/>
            <a:ext cx="20997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81B0A024-822B-4588-B8FC-AF8C30B9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4933" y="5100321"/>
            <a:ext cx="0" cy="216069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0622DBFF-6639-4E1D-959C-586A3E02E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708" y="7261013"/>
            <a:ext cx="20997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CFE18F80-E64B-47F2-A601-949B39C0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6161" y="5201920"/>
            <a:ext cx="53509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F8E1B6C6-69B8-45FF-BDF5-569A07FF1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6161" y="7261013"/>
            <a:ext cx="53509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4313B2C3-C2DD-4F3E-8C69-A8EDD34E4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1973" y="2932855"/>
            <a:ext cx="0" cy="12937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</p:spTree>
    <p:extLst>
      <p:ext uri="{BB962C8B-B14F-4D97-AF65-F5344CB8AC3E}">
        <p14:creationId xmlns:p14="http://schemas.microsoft.com/office/powerpoint/2010/main" val="2685087390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952500" y="490219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Coefficient of range from the following data.</a:t>
            </a:r>
          </a:p>
        </p:txBody>
      </p:sp>
      <p:graphicFrame>
        <p:nvGraphicFramePr>
          <p:cNvPr id="430" name="Table 430"/>
          <p:cNvGraphicFramePr/>
          <p:nvPr/>
        </p:nvGraphicFramePr>
        <p:xfrm>
          <a:off x="2134401" y="4395309"/>
          <a:ext cx="8128287" cy="34649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38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Marks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No. of Students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" name="Shape 431"/>
          <p:cNvSpPr/>
          <p:nvPr/>
        </p:nvSpPr>
        <p:spPr>
          <a:xfrm>
            <a:off x="2064263" y="8302257"/>
            <a:ext cx="56203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60-10/60+10=50/70=0.714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1" animBg="1" advAuto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Merits and demerits of Range</a:t>
            </a:r>
          </a:p>
        </p:txBody>
      </p:sp>
      <p:sp>
        <p:nvSpPr>
          <p:cNvPr id="434" name="Shape 4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9317" lvl="0" indent="-449317" defTabSz="55499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Merits: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Easiest to understand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Simplest and easy to calculate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Quick and dirty way to compute variability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Algebraic treatments can be applied. </a:t>
            </a:r>
          </a:p>
          <a:p>
            <a:pPr marL="449317" lvl="0" indent="-449317" defTabSz="55499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Demerits: 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Not based on each and every item of the distribution.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Subject to sampling fluctuations 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Range only considers the extreme values, so it can’t tell us the character of the distribution. 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Range cannot be computed in an open ended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1" build="p" animBg="1" advAuto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437" name="Shape 437"/>
          <p:cNvSpPr>
            <a:spLocks noGrp="1"/>
          </p:cNvSpPr>
          <p:nvPr>
            <p:ph type="body" idx="1"/>
          </p:nvPr>
        </p:nvSpPr>
        <p:spPr>
          <a:xfrm>
            <a:off x="392571" y="-105834"/>
            <a:ext cx="1109980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Observe the following three series:</a:t>
            </a:r>
          </a:p>
        </p:txBody>
      </p:sp>
      <p:graphicFrame>
        <p:nvGraphicFramePr>
          <p:cNvPr id="438" name="Table 438"/>
          <p:cNvGraphicFramePr/>
          <p:nvPr/>
        </p:nvGraphicFramePr>
        <p:xfrm>
          <a:off x="1702274" y="3902667"/>
          <a:ext cx="9900115" cy="2994301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217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86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Series 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46, 6, 46, 46, 46, 46, 46, 46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Series B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6, 10, 6, 6, 46, 46, 46, 46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Series C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6, 6, 15, 25, 30, 32, 40, 46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9" name="Shape 439"/>
          <p:cNvSpPr/>
          <p:nvPr/>
        </p:nvSpPr>
        <p:spPr>
          <a:xfrm>
            <a:off x="1" y="6861937"/>
            <a:ext cx="130048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Here, in all the three series range is same, i.e., 46-6=40. but it does not mean that the distributions are alike.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1" animBg="1" advAuto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Mean Deviation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range an the interquartile range are not measures of dispersion in the strict sense of the term because they do not show the scatteredness/spread around an average.</a:t>
            </a:r>
          </a:p>
          <a:p>
            <a:pPr lvl="0">
              <a:defRPr sz="1800"/>
            </a:pPr>
            <a:r>
              <a:rPr sz="3600"/>
              <a:t>The two other measures: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deviation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Standard deviation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Will help us in achieving this goal.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Mean Deviation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Average deviation.</a:t>
            </a:r>
          </a:p>
          <a:p>
            <a:pPr lvl="0">
              <a:defRPr sz="1800"/>
            </a:pPr>
            <a:r>
              <a:rPr sz="3600"/>
              <a:t>Mean deviation of a series is the arithmetic mean of all the deviations, without their algebraic signs, taken from its central value(Mean or median or mode)</a:t>
            </a:r>
          </a:p>
          <a:p>
            <a:pPr lvl="0">
              <a:defRPr sz="1800"/>
            </a:pPr>
            <a:r>
              <a:rPr sz="3600"/>
              <a:t>“Average of the modulus of the deviations of the observations in a series taken from mean or median or  mode”.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1" animBg="1" advAuto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 other words</a:t>
            </a:r>
          </a:p>
        </p:txBody>
      </p:sp>
      <p:sp>
        <p:nvSpPr>
          <p:cNvPr id="448" name="Shape 4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lvl="0" indent="-435609" defTabSz="572516">
              <a:spcBef>
                <a:spcPts val="4100"/>
              </a:spcBef>
              <a:defRPr sz="1800"/>
            </a:pPr>
            <a:r>
              <a:rPr sz="3528"/>
              <a:t>It calculates the variations of the value of individual items in the series: </a:t>
            </a:r>
          </a:p>
          <a:p>
            <a:pPr marL="895420" lvl="1" indent="-459810" defTabSz="572516">
              <a:spcBef>
                <a:spcPts val="600"/>
              </a:spcBef>
              <a:defRPr sz="1800"/>
            </a:pPr>
            <a:r>
              <a:rPr sz="3724"/>
              <a:t>The central value can be any average. 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The sum of deviations of items from median is minimum. 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In practice mean is more frequently used.</a:t>
            </a:r>
          </a:p>
          <a:p>
            <a:pPr marL="895420" lvl="1" indent="-459810" defTabSz="572516">
              <a:spcBef>
                <a:spcPts val="600"/>
              </a:spcBef>
              <a:defRPr sz="1800"/>
            </a:pPr>
            <a:r>
              <a:rPr sz="3724"/>
              <a:t>The algebraic signs of the deviations is always positive. 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B’coz the sum of all deviation will always be ZERO.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3, 5, 13, 14, 15, 16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Computation</a:t>
            </a:r>
          </a:p>
        </p:txBody>
      </p:sp>
      <p:sp>
        <p:nvSpPr>
          <p:cNvPr id="451" name="Shape 451"/>
          <p:cNvSpPr>
            <a:spLocks noGrp="1"/>
          </p:cNvSpPr>
          <p:nvPr>
            <p:ph type="body" idx="1"/>
          </p:nvPr>
        </p:nvSpPr>
        <p:spPr>
          <a:xfrm>
            <a:off x="952500" y="2314504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If x1, x2, x3, ….. Xn are n given observations then the deviation about the average is given by : </a:t>
            </a:r>
          </a:p>
          <a:p>
            <a:pPr lvl="0">
              <a:defRPr sz="1800"/>
            </a:pPr>
            <a:r>
              <a:rPr sz="3600"/>
              <a:t>Disregarding the signs and considering only the absolute values it becomes: 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And the sum of each deviation: </a:t>
            </a:r>
          </a:p>
        </p:txBody>
      </p:sp>
      <p:pic>
        <p:nvPicPr>
          <p:cNvPr id="452" name="image2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5392" y="4016957"/>
            <a:ext cx="5400605" cy="559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3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4796" y="6179652"/>
            <a:ext cx="8435059" cy="66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4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4796" y="8378614"/>
            <a:ext cx="7853572" cy="745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7" name="Shape 4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58" name="image5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2650312"/>
            <a:ext cx="10584464" cy="133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6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2793" y="4242182"/>
            <a:ext cx="9193673" cy="1336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7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7940" y="6179228"/>
            <a:ext cx="2763521" cy="1390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3" name="Shape 4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64" name="image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159" y="2440305"/>
            <a:ext cx="9059028" cy="1872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9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707" y="4312840"/>
            <a:ext cx="8867478" cy="158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image10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707" y="6705386"/>
            <a:ext cx="8867480" cy="1543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Coefficient of MD</a:t>
            </a:r>
          </a:p>
        </p:txBody>
      </p:sp>
      <p:sp>
        <p:nvSpPr>
          <p:cNvPr id="469" name="Shape 469"/>
          <p:cNvSpPr>
            <a:spLocks noGrp="1"/>
          </p:cNvSpPr>
          <p:nvPr>
            <p:ph type="body" idx="1"/>
          </p:nvPr>
        </p:nvSpPr>
        <p:spPr>
          <a:xfrm>
            <a:off x="952500" y="634717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relative measure for mean deviation is known as “coefficient of Mean Deviation” and is obtained by dividing mean deviation by the particular average used in computing MD. </a:t>
            </a:r>
          </a:p>
        </p:txBody>
      </p:sp>
      <p:pic>
        <p:nvPicPr>
          <p:cNvPr id="470" name="image11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8369633"/>
            <a:ext cx="10075283" cy="1383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image12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39" y="6604817"/>
            <a:ext cx="10927646" cy="1354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image13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239" y="5166024"/>
            <a:ext cx="10647070" cy="1438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3" animBg="1" advAuto="0"/>
      <p:bldP spid="471" grpId="2" animBg="1" advAuto="0"/>
      <p:bldP spid="472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F15C84-6965-4122-82D3-4E8E99062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4009813"/>
            <a:ext cx="2799644" cy="12824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Measurement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04B80D1-8902-4C4B-BC16-EDD0C91A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53" y="4009813"/>
            <a:ext cx="3991751" cy="139079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 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descriptive analysis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04C4CA6-28AE-4DF9-9C40-FE7F54A6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6285653"/>
            <a:ext cx="2799644" cy="12824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Ordinal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93D987E-683C-45BA-AE13-0ECAF201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53" y="6285653"/>
            <a:ext cx="3991751" cy="13907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Rank order</a:t>
            </a:r>
          </a:p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Median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26B11B71-0737-4559-8649-F3E6D6DEE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9184" y="6926862"/>
            <a:ext cx="40030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D6E438A6-49A1-4598-8E38-8143680D9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182" y="5308037"/>
            <a:ext cx="0" cy="9685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D6D731F8-A592-4EE9-AE12-B54501CB3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1316" y="5416410"/>
            <a:ext cx="0" cy="860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</p:spTree>
    <p:extLst>
      <p:ext uri="{BB962C8B-B14F-4D97-AF65-F5344CB8AC3E}">
        <p14:creationId xmlns:p14="http://schemas.microsoft.com/office/powerpoint/2010/main" val="3021909317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475" name="Shape 4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965" lvl="0" indent="-47296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4000"/>
              <a:t>Calculate the Mean Deviation about the mean for the following series: </a:t>
            </a: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4000"/>
              <a:t>15, 20, 17, 19, 21, 13, 12, 10, 17, 9, 12</a:t>
            </a: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4000"/>
              <a:t>Steps: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Compute the mean of the series.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The deviations of the items from mean and denote it by “|d |”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Obtain the total of these deviations, i.e., ∑|d|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Divide the total obtained in last step by the number of observations.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1" build="p" bldLvl="5" animBg="1" advAuto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8" name="Shape 4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479" name="Table 479"/>
          <p:cNvGraphicFramePr/>
          <p:nvPr/>
        </p:nvGraphicFramePr>
        <p:xfrm>
          <a:off x="650239" y="2275839"/>
          <a:ext cx="11704322" cy="7507466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323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X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X-Mean=d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|d|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N=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∑|d|=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MD for grouped data</a:t>
            </a:r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For x1,x2,x3, … xn occur with frequencies f1,f2,f3,….fn respectively. 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M= Mean or Median or Mode</a:t>
            </a:r>
          </a:p>
        </p:txBody>
      </p:sp>
      <p:pic>
        <p:nvPicPr>
          <p:cNvPr id="483" name="image14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71" y="3720500"/>
            <a:ext cx="8832428" cy="1517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15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0070" y="5720105"/>
            <a:ext cx="3655905" cy="159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the mean deviation about the mean for the following series.</a:t>
            </a:r>
          </a:p>
        </p:txBody>
      </p:sp>
      <p:graphicFrame>
        <p:nvGraphicFramePr>
          <p:cNvPr id="488" name="Table 488"/>
          <p:cNvGraphicFramePr/>
          <p:nvPr/>
        </p:nvGraphicFramePr>
        <p:xfrm>
          <a:off x="1921730" y="6670597"/>
          <a:ext cx="8669868" cy="1437754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44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252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X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52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491" name="Shape 4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the mean deviation about the mean for the following series.</a:t>
            </a:r>
          </a:p>
          <a:p>
            <a:pPr lvl="0">
              <a:defRPr sz="1800"/>
            </a:pPr>
            <a:r>
              <a:rPr sz="3600"/>
              <a:t>9,12,10,11,8,13,11,12,10,11,12,11,8,11,16,11</a:t>
            </a: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Assignment :</a:t>
            </a:r>
          </a:p>
        </p:txBody>
      </p:sp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xfrm>
            <a:off x="952500" y="436033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mean deviation about the median and its coefficient from the following data: </a:t>
            </a:r>
          </a:p>
        </p:txBody>
      </p:sp>
      <p:graphicFrame>
        <p:nvGraphicFramePr>
          <p:cNvPr id="495" name="Table 495"/>
          <p:cNvGraphicFramePr/>
          <p:nvPr/>
        </p:nvGraphicFramePr>
        <p:xfrm>
          <a:off x="2632658" y="4463590"/>
          <a:ext cx="8669868" cy="519747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32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8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Class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0-10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60-70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70-80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Variance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 mean deviation if we consider the signs the average distance from the mean will cancle to zero.  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1,2 and 9.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1" build="p" animBg="1" advAuto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idx="1"/>
          </p:nvPr>
        </p:nvSpPr>
        <p:spPr>
          <a:xfrm>
            <a:off x="952500" y="1140460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Another way to make the distances positive is by taking square of them. </a:t>
            </a:r>
          </a:p>
          <a:p>
            <a:pPr lvl="0">
              <a:defRPr sz="1800"/>
            </a:pPr>
            <a:r>
              <a:rPr sz="3600"/>
              <a:t>We will always get a positive number and the average won’t cancel out. This kind of measure of dispersion is known as Variance.</a:t>
            </a:r>
          </a:p>
        </p:txBody>
      </p:sp>
      <p:pic>
        <p:nvPicPr>
          <p:cNvPr id="502" name="image16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985" y="6610773"/>
            <a:ext cx="5085857" cy="166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image17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0008" y="6610773"/>
            <a:ext cx="4804553" cy="157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1" build="p" animBg="1" advAuto="0"/>
      <p:bldP spid="502" grpId="2" animBg="1" advAuto="0"/>
      <p:bldP spid="503" grpId="3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Standard Deviation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1"/>
          </p:nvPr>
        </p:nvSpPr>
        <p:spPr>
          <a:xfrm>
            <a:off x="952500" y="2025508"/>
            <a:ext cx="11099800" cy="6286501"/>
          </a:xfrm>
          <a:prstGeom prst="rect">
            <a:avLst/>
          </a:prstGeom>
        </p:spPr>
        <p:txBody>
          <a:bodyPr/>
          <a:lstStyle/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Variance gives the spread in terms of  distance squared. So it becomes tough to understand it. 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So if we a take root of variance we will get spread which will be little more understandable.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endParaRPr sz="3920"/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Introduced by Karl Pearson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also known as </a:t>
            </a:r>
            <a:r>
              <a:rPr sz="3920" b="1"/>
              <a:t>root mean square deviation</a:t>
            </a:r>
            <a:r>
              <a:rPr sz="3920"/>
              <a:t>.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It is positive square root of the mean of the squared deviations from the arithmetic mean. 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Denoted by small letter </a:t>
            </a:r>
          </a:p>
        </p:txBody>
      </p:sp>
      <p:pic>
        <p:nvPicPr>
          <p:cNvPr id="507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5676" y="7657625"/>
            <a:ext cx="965153" cy="863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Use 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Measures the absolute dispersion (variability)</a:t>
            </a:r>
          </a:p>
          <a:p>
            <a:pPr lvl="0">
              <a:defRPr sz="1800"/>
            </a:pPr>
            <a:r>
              <a:rPr sz="3600"/>
              <a:t>The greater the amount of dispersion the greater the standard deviation of the values from their mean. </a:t>
            </a:r>
          </a:p>
          <a:p>
            <a:pPr lvl="0">
              <a:defRPr sz="1800"/>
            </a:pPr>
            <a:r>
              <a:rPr sz="3600"/>
              <a:t>A small SD means a high degree of uniformity of the observation as well as the homogeneity of the series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AE473F-C9A0-4807-8B8C-9B1570EB2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4118187"/>
            <a:ext cx="2799644" cy="12824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Measurement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008E6EA-CA62-4362-9A42-DB4DB634F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53" y="4118187"/>
            <a:ext cx="3991751" cy="139079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 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descriptive analysis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C8C38F8-4547-4302-BD9E-AC192820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6394027"/>
            <a:ext cx="2799644" cy="12824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Interval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D5894ADF-3E4B-4782-B786-1C138C40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53" y="6394027"/>
            <a:ext cx="3991751" cy="13907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Arithmetic mean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56407EC8-D1F4-418A-BD59-70959B4A7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9184" y="7035236"/>
            <a:ext cx="40030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28D5F921-3C52-4D5C-ABED-C5AAFF363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182" y="5416410"/>
            <a:ext cx="0" cy="9685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AE2A0C36-6C50-420D-BFAE-68CDD7B61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1316" y="5524783"/>
            <a:ext cx="0" cy="860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</p:spTree>
    <p:extLst>
      <p:ext uri="{BB962C8B-B14F-4D97-AF65-F5344CB8AC3E}">
        <p14:creationId xmlns:p14="http://schemas.microsoft.com/office/powerpoint/2010/main" val="1412938501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3" name="Shape 5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Thus if we have two or more comparable series with identical or nearly identical means, it is the distribution with the smallest SD that has the most representative mean.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SD is extremely useful in judging the representativeness of the mean. </a:t>
            </a: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Coefficient of standard Deviation</a:t>
            </a:r>
          </a:p>
        </p:txBody>
      </p:sp>
      <p:sp>
        <p:nvSpPr>
          <p:cNvPr id="516" name="Shape 5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17" name="image19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16" y="3623701"/>
            <a:ext cx="9203540" cy="3546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Calculation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 ungrouped data</a:t>
            </a:r>
          </a:p>
        </p:txBody>
      </p:sp>
      <p:pic>
        <p:nvPicPr>
          <p:cNvPr id="521" name="image20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7224" y="2707279"/>
            <a:ext cx="5886280" cy="1896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image21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9995" y="4733701"/>
            <a:ext cx="5643509" cy="1744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image22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9995" y="6809720"/>
            <a:ext cx="5643509" cy="1903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1" animBg="1" advAuto="0"/>
      <p:bldP spid="522" grpId="2" animBg="1" advAuto="0"/>
      <p:bldP spid="523" grpId="3" animBg="1" advAuto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standard deviation and variance of the following series: 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3, 4, 5, 6 </a:t>
            </a: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grouped data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680"/>
              <a:t>Actual Mean method or direct method</a:t>
            </a:r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680"/>
              <a:t>Assumed mean method</a:t>
            </a:r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0" lvl="0" indent="0" defTabSz="537463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3680"/>
              <a:t>Here d= x-A</a:t>
            </a:r>
          </a:p>
          <a:p>
            <a:pPr marL="0" lvl="1" indent="408940" defTabSz="537463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128"/>
              <a:t>A = assumed mean</a:t>
            </a:r>
          </a:p>
          <a:p>
            <a:pPr marL="0" lvl="1" indent="408940" defTabSz="537463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128"/>
              <a:t>N= ∑f</a:t>
            </a:r>
          </a:p>
        </p:txBody>
      </p:sp>
      <p:pic>
        <p:nvPicPr>
          <p:cNvPr id="530" name="image23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344" y="3268882"/>
            <a:ext cx="4768427" cy="1571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image24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106" y="5188708"/>
            <a:ext cx="6484339" cy="1571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1" build="p" animBg="1" advAuto="0"/>
      <p:bldP spid="530" grpId="2" animBg="1" advAuto="0"/>
      <p:bldP spid="531" grpId="3" animBg="1" advAuto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952500" y="-3358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S.D. and coefficient of SD for the following </a:t>
            </a:r>
          </a:p>
        </p:txBody>
      </p:sp>
      <p:graphicFrame>
        <p:nvGraphicFramePr>
          <p:cNvPr id="535" name="Table 535"/>
          <p:cNvGraphicFramePr/>
          <p:nvPr/>
        </p:nvGraphicFramePr>
        <p:xfrm>
          <a:off x="2167469" y="4450056"/>
          <a:ext cx="8969729" cy="2310077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1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2755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Size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6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Working rule</a:t>
            </a:r>
          </a:p>
        </p:txBody>
      </p:sp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Take any item of the given series as assumed mean A.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Take the deviations of the items from the assumed mean A and denote it by “d”.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Multiply the deviations by the respective frequency and denote it by fd. Obtain the total of this column.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Calculate d2. 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Multiply the squared deviations by respective frequency to get fd2. Obtain the total of this column. 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1" name="Shape 5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value of</a:t>
            </a:r>
          </a:p>
          <a:p>
            <a:pPr marL="0" lvl="0" indent="0">
              <a:buSzTx/>
              <a:buNone/>
              <a:defRPr sz="1800"/>
            </a:pPr>
            <a:endParaRPr sz="3600"/>
          </a:p>
          <a:p>
            <a:pPr marL="0" lvl="0" indent="0">
              <a:buSzTx/>
              <a:buNone/>
              <a:defRPr sz="1800"/>
            </a:pPr>
            <a:endParaRPr sz="3600"/>
          </a:p>
          <a:p>
            <a:pPr marL="0" lvl="0" indent="0">
              <a:buSzTx/>
              <a:buNone/>
              <a:defRPr sz="1800"/>
            </a:pPr>
            <a:endParaRPr sz="3600"/>
          </a:p>
          <a:p>
            <a:pPr marL="0" lvl="0" indent="0">
              <a:buSzTx/>
              <a:buNone/>
              <a:defRPr sz="1800"/>
            </a:pPr>
            <a:r>
              <a:rPr sz="3600"/>
              <a:t> </a:t>
            </a:r>
          </a:p>
        </p:txBody>
      </p:sp>
      <p:pic>
        <p:nvPicPr>
          <p:cNvPr id="542" name="image25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326" y="3882999"/>
            <a:ext cx="6917833" cy="1968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5" name="Shape 5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546" name="Table 546"/>
          <p:cNvGraphicFramePr/>
          <p:nvPr/>
        </p:nvGraphicFramePr>
        <p:xfrm>
          <a:off x="650239" y="2275839"/>
          <a:ext cx="11704322" cy="635247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4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34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900"/>
                        <a:t>Size of the  item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 (f)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d=x-A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Continuous series</a:t>
            </a:r>
          </a:p>
        </p:txBody>
      </p:sp>
      <p:sp>
        <p:nvSpPr>
          <p:cNvPr id="549" name="Shape 5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50" name="image26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693" y="2852900"/>
            <a:ext cx="9911653" cy="4260272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Shape 551"/>
          <p:cNvSpPr/>
          <p:nvPr/>
        </p:nvSpPr>
        <p:spPr>
          <a:xfrm>
            <a:off x="535556" y="7198106"/>
            <a:ext cx="11545927" cy="231140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i=class interval (or the common factor in case the class intervals are unequal)</a:t>
            </a:r>
          </a:p>
          <a:p>
            <a:pPr lvl="0">
              <a:defRPr sz="1800"/>
            </a:pPr>
            <a:r>
              <a:rPr sz="3600"/>
              <a:t>m= mid value of the interval</a:t>
            </a:r>
          </a:p>
          <a:p>
            <a:pPr lvl="0">
              <a:defRPr sz="1800"/>
            </a:pPr>
            <a:r>
              <a:rPr sz="3600"/>
              <a:t>A = Assumed mean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36B364-9345-4018-BC6A-60DB4F57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4226560"/>
            <a:ext cx="2799644" cy="12824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Measurement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DC4304-4C9F-4435-8A7C-8744065A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53" y="4226560"/>
            <a:ext cx="3991751" cy="139079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Type of </a:t>
            </a:r>
          </a:p>
          <a:p>
            <a:pPr algn="ctr"/>
            <a:r>
              <a:rPr lang="en-US" altLang="en-US" sz="3413">
                <a:solidFill>
                  <a:schemeClr val="bg1"/>
                </a:solidFill>
                <a:latin typeface="Arial" panose="020B0604020202020204" pitchFamily="34" charset="0"/>
              </a:rPr>
              <a:t>descriptive analysis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49F44DD-D552-40D5-B1D8-8D38A8F5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6502400"/>
            <a:ext cx="2799644" cy="12824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Ratio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A668495-43CC-4C4C-A1F2-FFA6D506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53" y="6502400"/>
            <a:ext cx="4325902" cy="13907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951" tIns="65476" rIns="130951" bIns="6547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Index numbers</a:t>
            </a:r>
          </a:p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Geometric mean</a:t>
            </a:r>
          </a:p>
          <a:p>
            <a:pPr algn="ctr"/>
            <a:r>
              <a:rPr lang="en-US" altLang="en-US" sz="3413">
                <a:solidFill>
                  <a:srgbClr val="000D0D"/>
                </a:solidFill>
                <a:latin typeface="Arial" panose="020B0604020202020204" pitchFamily="34" charset="0"/>
              </a:rPr>
              <a:t>Harmonic mean 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17062A81-4E48-4384-BE50-FB7B3E1E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1440" y="7143609"/>
            <a:ext cx="40007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F7B05671-4EEA-409D-B7D6-082EFAB8E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182" y="5527040"/>
            <a:ext cx="0" cy="9663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35970965-874D-4C20-9267-37A116161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1316" y="5635413"/>
            <a:ext cx="0" cy="8579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5120"/>
          </a:p>
        </p:txBody>
      </p:sp>
    </p:spTree>
    <p:extLst>
      <p:ext uri="{BB962C8B-B14F-4D97-AF65-F5344CB8AC3E}">
        <p14:creationId xmlns:p14="http://schemas.microsoft.com/office/powerpoint/2010/main" val="36872862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Working rule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Find the mid values or mid points of the various class and denote it by m.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Take any one value of ms as the assumed mean A.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Take the deviations of the mid-points from the assumed mean A and divide it by class interval or common factor i. Denote it by d’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Multiply the respective frequencies ‘f’ with the corresponding deviation d’ and obtain ∑fd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Square the deviations d’ and multiply it with their respective frequencies obtain ∑fd2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Put the values in the formula. </a:t>
            </a: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 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952500" y="20602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SD for the following distribution</a:t>
            </a:r>
          </a:p>
        </p:txBody>
      </p:sp>
      <p:graphicFrame>
        <p:nvGraphicFramePr>
          <p:cNvPr id="558" name="Table 558"/>
          <p:cNvGraphicFramePr/>
          <p:nvPr/>
        </p:nvGraphicFramePr>
        <p:xfrm>
          <a:off x="852980" y="3943836"/>
          <a:ext cx="10636632" cy="1754125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86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252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Marks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60-70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70-80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89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No. of Students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562" name="Table 562"/>
          <p:cNvGraphicFramePr/>
          <p:nvPr/>
        </p:nvGraphicFramePr>
        <p:xfrm>
          <a:off x="650239" y="2275839"/>
          <a:ext cx="11704322" cy="7006380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194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76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Marks (class interval)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No. of student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mid-value (m)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d=m-A/i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Assignment </a:t>
            </a:r>
          </a:p>
        </p:txBody>
      </p:sp>
      <p:sp>
        <p:nvSpPr>
          <p:cNvPr id="565" name="Shape 565"/>
          <p:cNvSpPr>
            <a:spLocks noGrp="1"/>
          </p:cNvSpPr>
          <p:nvPr>
            <p:ph type="body" idx="1"/>
          </p:nvPr>
        </p:nvSpPr>
        <p:spPr>
          <a:xfrm>
            <a:off x="952500" y="-3358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SD for the following data:</a:t>
            </a:r>
          </a:p>
        </p:txBody>
      </p:sp>
      <p:graphicFrame>
        <p:nvGraphicFramePr>
          <p:cNvPr id="566" name="Table 566"/>
          <p:cNvGraphicFramePr/>
          <p:nvPr/>
        </p:nvGraphicFramePr>
        <p:xfrm>
          <a:off x="852980" y="3943836"/>
          <a:ext cx="10963298" cy="1154995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96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14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CI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60-70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4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235" lvl="0" indent="-468235" defTabSz="578358">
              <a:spcBef>
                <a:spcPts val="600"/>
              </a:spcBef>
              <a:defRPr sz="1800"/>
            </a:pPr>
            <a:r>
              <a:rPr sz="3959"/>
              <a:t>The SD enables us to determine, with a great deal of accuracy, where the values of a frequency distributions are located with the help of Tchebycheff’s theorem. </a:t>
            </a:r>
          </a:p>
          <a:p>
            <a:pPr marL="468235" lvl="0" indent="-468235" defTabSz="578358">
              <a:spcBef>
                <a:spcPts val="600"/>
              </a:spcBef>
              <a:defRPr sz="1800"/>
            </a:pPr>
            <a:r>
              <a:rPr sz="3959"/>
              <a:t>It says: No matter what the shape of the distribution is, at least 75 % of the values will fall within ±2 SDs from the mean of the distribution, </a:t>
            </a:r>
          </a:p>
          <a:p>
            <a:pPr marL="468235" lvl="0" indent="-468235" defTabSz="578358">
              <a:spcBef>
                <a:spcPts val="600"/>
              </a:spcBef>
              <a:defRPr sz="1800"/>
            </a:pPr>
            <a:r>
              <a:rPr sz="3959"/>
              <a:t>And at least 89 % will lie in ±3 SDs from the mean.</a:t>
            </a:r>
          </a:p>
        </p:txBody>
      </p:sp>
    </p:spTree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 a symmetrical distribution, the following relationships hold good: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±1    covers 68.27% of the items.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±2    covers 95.45% of the items.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±3     covers 99.73% of the items.</a:t>
            </a:r>
          </a:p>
        </p:txBody>
      </p:sp>
      <p:pic>
        <p:nvPicPr>
          <p:cNvPr id="573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446" y="3994537"/>
            <a:ext cx="461839" cy="41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446" y="4722744"/>
            <a:ext cx="461839" cy="41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664" y="5440677"/>
            <a:ext cx="461839" cy="413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8" name="Shape 5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79" name="image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14" y="1183516"/>
            <a:ext cx="12168469" cy="7146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Coefficient of variation</a:t>
            </a:r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Relative measure of dispersion.</a:t>
            </a:r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endParaRPr sz="3096"/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endParaRPr sz="3096"/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endParaRPr sz="3096"/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It is always in percentage.</a:t>
            </a:r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Used to compare the variability of two series. </a:t>
            </a:r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The series for which CV is greater is said to be more variable (or less consistent)</a:t>
            </a:r>
          </a:p>
        </p:txBody>
      </p:sp>
      <p:pic>
        <p:nvPicPr>
          <p:cNvPr id="583" name="image29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4055" y="3726219"/>
            <a:ext cx="4569743" cy="1210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6" name="Shape 586"/>
          <p:cNvSpPr>
            <a:spLocks noGrp="1"/>
          </p:cNvSpPr>
          <p:nvPr>
            <p:ph type="body" idx="1"/>
          </p:nvPr>
        </p:nvSpPr>
        <p:spPr>
          <a:xfrm>
            <a:off x="952500" y="508282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quarterly circulation of three libraries are given below.</a:t>
            </a:r>
          </a:p>
        </p:txBody>
      </p:sp>
      <p:graphicFrame>
        <p:nvGraphicFramePr>
          <p:cNvPr id="587" name="Table 587"/>
          <p:cNvGraphicFramePr/>
          <p:nvPr/>
        </p:nvGraphicFramePr>
        <p:xfrm>
          <a:off x="2167466" y="4571077"/>
          <a:ext cx="8669868" cy="288748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6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Jan-March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9.5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15.5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3.3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April-June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13.7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21.2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5.7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July-Sept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10.4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23.4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8.9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Oct-Dec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8.6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18.8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2.6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0" name="Shape 5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arithmetic means of entries prepared by three cataloguers Jay, Viru and Gabbar in the StatsLib are 50, 48, 12 respectively. 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The SD of their efficiencies are 15, 12, 2. Who is most consistent cataloguer? Who should be promoted?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Measures of central tendency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83400-D37F-432B-B11E-FC4016550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Thanks</a:t>
            </a:r>
          </a:p>
        </p:txBody>
      </p:sp>
      <p:sp>
        <p:nvSpPr>
          <p:cNvPr id="593" name="Shape 5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5500" u="sng">
                <a:latin typeface="Andale Mono"/>
                <a:ea typeface="Andale Mono"/>
                <a:cs typeface="Andale Mono"/>
                <a:sym typeface="Andale Mono"/>
                <a:hlinkClick r:id="rId2"/>
              </a:defRPr>
            </a:lvl2pPr>
          </a:lstStyle>
          <a:p>
            <a:pPr lvl="0">
              <a:defRPr sz="1800"/>
            </a:pPr>
            <a:r>
              <a:rPr sz="3600"/>
              <a:t>Send your queries to : </a:t>
            </a:r>
          </a:p>
          <a:p>
            <a:pPr lvl="1">
              <a:defRPr sz="1800" u="none"/>
            </a:pPr>
            <a:r>
              <a:rPr sz="5500" u="sng">
                <a:hlinkClick r:id="rId2"/>
              </a:rPr>
              <a:t>mailvinitkumar@gmail.com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49148">
              <a:defRPr sz="1800"/>
            </a:pPr>
            <a:r>
              <a:rPr sz="7519" dirty="0"/>
              <a:t>Central Tendency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Sometimes you just need to get to the heart of the matter. 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It is a bit difficult to see patterns and trends in a big pile of figures.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By measuring the central tendency, you’ll be able to quickly find the most representative value in your data and draw important conclusions.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?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“A common way to describe a large set of data is to find a single number that represents what is the average or typical value of that set of data. Such a value is known as central tendency”</a:t>
            </a:r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“A single expression, representing the whole group is selected which may convey a fairly adequate idea about the whole group”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Where?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Generally present in the central part of the distribution, where most of the data tend to be concentrated. 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Purpose is to give you an idea about what is typical or common for a given set of data.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Most common measures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buClr>
                <a:srgbClr val="000000"/>
              </a:buClr>
              <a:defRPr sz="1800"/>
            </a:pPr>
            <a:endParaRPr sz="2772"/>
          </a:p>
          <a:p>
            <a:pPr marL="342264" lvl="0" indent="-342264" defTabSz="449833">
              <a:spcBef>
                <a:spcPts val="3200"/>
              </a:spcBef>
              <a:buClr>
                <a:srgbClr val="000000"/>
              </a:buClr>
              <a:defRPr sz="1800"/>
            </a:pPr>
            <a:r>
              <a:rPr sz="2772"/>
              <a:t>Mean (AKA Arithmetic mean) </a:t>
            </a:r>
          </a:p>
          <a:p>
            <a:pPr marL="342264" lvl="0" indent="-342264" defTabSz="449833">
              <a:spcBef>
                <a:spcPts val="3200"/>
              </a:spcBef>
              <a:buClr>
                <a:srgbClr val="000000"/>
              </a:buClr>
              <a:defRPr sz="1800"/>
            </a:pPr>
            <a:r>
              <a:rPr sz="2772"/>
              <a:t>Median</a:t>
            </a:r>
          </a:p>
          <a:p>
            <a:pPr marL="342264" lvl="0" indent="-342264" defTabSz="449833">
              <a:spcBef>
                <a:spcPts val="3200"/>
              </a:spcBef>
              <a:buClr>
                <a:srgbClr val="000000"/>
              </a:buClr>
              <a:defRPr sz="1800"/>
            </a:pPr>
            <a:r>
              <a:rPr sz="2772"/>
              <a:t>Mode</a:t>
            </a:r>
          </a:p>
          <a:p>
            <a:pPr marL="342264" lvl="0" indent="-342264" defTabSz="449833">
              <a:spcBef>
                <a:spcPts val="3200"/>
              </a:spcBef>
              <a:buClr>
                <a:srgbClr val="000000"/>
              </a:buClr>
              <a:defRPr sz="1800"/>
            </a:pPr>
            <a:endParaRPr sz="2772"/>
          </a:p>
          <a:p>
            <a:pPr marL="342264" lvl="0" indent="-342264" defTabSz="449833">
              <a:spcBef>
                <a:spcPts val="3200"/>
              </a:spcBef>
              <a:buClr>
                <a:srgbClr val="000000"/>
              </a:buClr>
              <a:defRPr sz="1800"/>
            </a:pPr>
            <a:endParaRPr sz="2772"/>
          </a:p>
          <a:p>
            <a:pPr marL="0" lv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Not so common</a:t>
            </a:r>
          </a:p>
          <a:p>
            <a:pPr marL="551426" lvl="1" indent="-209161" defTabSz="449833">
              <a:spcBef>
                <a:spcPts val="200"/>
              </a:spcBef>
              <a:buClr>
                <a:srgbClr val="000000"/>
              </a:buClr>
              <a:buFont typeface="Courier New"/>
              <a:defRPr sz="1800"/>
            </a:pPr>
            <a:r>
              <a:rPr sz="1693"/>
              <a:t>Geometric mean</a:t>
            </a:r>
          </a:p>
          <a:p>
            <a:pPr marL="551426" lvl="1" indent="-209161" defTabSz="449833">
              <a:spcBef>
                <a:spcPts val="200"/>
              </a:spcBef>
              <a:buClr>
                <a:srgbClr val="000000"/>
              </a:buClr>
              <a:buFont typeface="Courier New"/>
              <a:defRPr sz="1800"/>
            </a:pPr>
            <a:r>
              <a:rPr sz="1693"/>
              <a:t>Harmonic mean</a:t>
            </a:r>
          </a:p>
          <a:p>
            <a:pPr marL="551426" lvl="1" indent="-209161" defTabSz="449833">
              <a:spcBef>
                <a:spcPts val="200"/>
              </a:spcBef>
              <a:buClr>
                <a:srgbClr val="000000"/>
              </a:buClr>
              <a:buFont typeface="Courier New"/>
              <a:defRPr sz="1800"/>
            </a:pPr>
            <a:r>
              <a:rPr sz="1693"/>
              <a:t>Weighted mean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Let us learn by an example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7F8E3B-4763-4186-B2BC-A447DBA9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875423-4CA5-4F67-884B-F3E42C2E9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Qualitative Analysis</a:t>
            </a:r>
          </a:p>
          <a:p>
            <a:r>
              <a:rPr lang="en-IN" dirty="0"/>
              <a:t>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634835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279400" y="29972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“The StatsLib”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1485900" y="5257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724430" y="1534159"/>
            <a:ext cx="26471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Welcome to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StatsLib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A public library prides for having perfect sections for everyone. Be it for reading, watching movies, listening songs, comics, literature, etc.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The staff of the library have noticed that the members seem happiest when they are in a section with people of their own age.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And happy users always come back for more in the library.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Important point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lvl="0" indent="-360045" defTabSz="473201">
              <a:spcBef>
                <a:spcPts val="3400"/>
              </a:spcBef>
              <a:buClr>
                <a:srgbClr val="000000"/>
              </a:buClr>
              <a:defRPr sz="1800"/>
            </a:pPr>
            <a:r>
              <a:rPr sz="2916"/>
              <a:t>So the key to the success of the library is to work out what a typical age is for each of their sections.</a:t>
            </a:r>
          </a:p>
          <a:p>
            <a:pPr marL="360045" lvl="0" indent="-360045" defTabSz="473201">
              <a:spcBef>
                <a:spcPts val="3400"/>
              </a:spcBef>
              <a:buClr>
                <a:srgbClr val="000000"/>
              </a:buClr>
              <a:defRPr sz="1800"/>
            </a:pPr>
            <a:endParaRPr sz="2916"/>
          </a:p>
          <a:p>
            <a:pPr marL="360045" lvl="0" indent="-360045" defTabSz="473201">
              <a:spcBef>
                <a:spcPts val="3400"/>
              </a:spcBef>
              <a:buClr>
                <a:srgbClr val="000000"/>
              </a:buClr>
              <a:defRPr sz="1800"/>
            </a:pPr>
            <a:r>
              <a:rPr sz="2916"/>
              <a:t>Any suggestions about how to do this ???</a:t>
            </a:r>
          </a:p>
          <a:p>
            <a:pPr marL="360045" lvl="0" indent="-360045" defTabSz="473201">
              <a:spcBef>
                <a:spcPts val="3400"/>
              </a:spcBef>
              <a:buClr>
                <a:srgbClr val="000000"/>
              </a:buClr>
              <a:defRPr sz="1800"/>
            </a:pPr>
            <a:endParaRPr sz="2916"/>
          </a:p>
          <a:p>
            <a:pPr marL="360045" lvl="0" indent="-360045" defTabSz="473201">
              <a:spcBef>
                <a:spcPts val="3400"/>
              </a:spcBef>
              <a:buClr>
                <a:srgbClr val="000000"/>
              </a:buClr>
              <a:defRPr sz="1800"/>
            </a:pPr>
            <a:r>
              <a:rPr sz="2916"/>
              <a:t>Yeah, one way of doing this is to calculate the average </a:t>
            </a:r>
          </a:p>
          <a:p>
            <a:pPr marL="360045" lvl="0" indent="-360045" defTabSz="473201">
              <a:spcBef>
                <a:spcPts val="3400"/>
              </a:spcBef>
              <a:buClr>
                <a:srgbClr val="000000"/>
              </a:buClr>
              <a:defRPr sz="1800"/>
            </a:pPr>
            <a:r>
              <a:rPr sz="2916"/>
              <a:t>The average gives the representative age for each section, which the library staff can use to help their customers pick the right section for them.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/>
            </a:pPr>
            <a:r>
              <a:rPr sz="6200"/>
              <a:t>Here are the current attendees of the comic reading section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</a:lvl1pPr>
          </a:lstStyle>
          <a:p>
            <a:pPr lvl="0">
              <a:defRPr sz="1800"/>
            </a:pPr>
            <a:r>
              <a:rPr sz="3600"/>
              <a:t>20, 21, 20, 20, 19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Let us see first: mean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lvl="0" indent="-404495" defTabSz="531622">
              <a:spcBef>
                <a:spcPts val="3800"/>
              </a:spcBef>
              <a:buClr>
                <a:srgbClr val="000000"/>
              </a:buClr>
              <a:defRPr sz="1800"/>
            </a:pPr>
            <a:r>
              <a:rPr sz="3276"/>
              <a:t>Before moving to mean a bit about letters and numbers in statistics. </a:t>
            </a:r>
          </a:p>
          <a:p>
            <a:pPr marL="404495" lvl="0" indent="-404495" defTabSz="531622">
              <a:spcBef>
                <a:spcPts val="3800"/>
              </a:spcBef>
              <a:buClr>
                <a:srgbClr val="000000"/>
              </a:buClr>
              <a:defRPr sz="1800"/>
            </a:pPr>
            <a:r>
              <a:rPr sz="3276"/>
              <a:t>Specific ages of attendees </a:t>
            </a:r>
          </a:p>
          <a:p>
            <a:pPr marL="404495" lvl="0" indent="-404495" defTabSz="531622">
              <a:spcBef>
                <a:spcPts val="3800"/>
              </a:spcBef>
              <a:buClr>
                <a:srgbClr val="000000"/>
              </a:buClr>
              <a:defRPr sz="1800"/>
            </a:pPr>
            <a:r>
              <a:rPr sz="3276"/>
              <a:t>19, 20, 20,20,21</a:t>
            </a:r>
          </a:p>
          <a:p>
            <a:pPr marL="404495" lvl="0" indent="-404495" defTabSz="531622">
              <a:spcBef>
                <a:spcPts val="3800"/>
              </a:spcBef>
              <a:buClr>
                <a:srgbClr val="000000"/>
              </a:buClr>
              <a:defRPr sz="1800"/>
            </a:pPr>
            <a:r>
              <a:rPr sz="3276"/>
              <a:t>General ages of attendies</a:t>
            </a:r>
          </a:p>
          <a:p>
            <a:pPr marL="0" lvl="1" indent="404495" defTabSz="531622">
              <a:spcBef>
                <a:spcPts val="300"/>
              </a:spcBef>
              <a:buSzTx/>
              <a:buNone/>
              <a:defRPr sz="1800"/>
            </a:pPr>
            <a:r>
              <a:rPr sz="2002"/>
              <a:t>X1, X2, X3,X4,X5</a:t>
            </a:r>
          </a:p>
          <a:p>
            <a:pPr marL="0" lvl="1" indent="404495" defTabSz="531622">
              <a:spcBef>
                <a:spcPts val="300"/>
              </a:spcBef>
              <a:buSzTx/>
              <a:buNone/>
              <a:defRPr sz="1800"/>
            </a:pPr>
            <a:r>
              <a:rPr sz="2002"/>
              <a:t>Each X represents one of the user ages</a:t>
            </a:r>
          </a:p>
          <a:p>
            <a:pPr marL="0" lvl="1" indent="404495" defTabSz="531622">
              <a:spcBef>
                <a:spcPts val="300"/>
              </a:spcBef>
              <a:buSzTx/>
              <a:buNone/>
              <a:defRPr sz="1800"/>
            </a:pPr>
            <a:endParaRPr sz="2002"/>
          </a:p>
          <a:p>
            <a:pPr marL="0" lvl="1" indent="404495" defTabSz="531622">
              <a:spcBef>
                <a:spcPts val="300"/>
              </a:spcBef>
              <a:buSzTx/>
              <a:buNone/>
              <a:defRPr sz="1800"/>
            </a:pPr>
            <a:r>
              <a:rPr sz="2002"/>
              <a:t>Sum= X1+X2+X3+x4+X5</a:t>
            </a:r>
          </a:p>
          <a:p>
            <a:pPr marL="0" lvl="1" indent="404495" defTabSz="531622">
              <a:spcBef>
                <a:spcPts val="300"/>
              </a:spcBef>
              <a:buSzTx/>
              <a:buNone/>
              <a:defRPr sz="1800"/>
            </a:pPr>
            <a:r>
              <a:rPr sz="2002"/>
              <a:t>What if we do not know how many numbers we have to sum?</a:t>
            </a:r>
          </a:p>
          <a:p>
            <a:pPr marL="0" lvl="1" indent="404495" defTabSz="531622">
              <a:spcBef>
                <a:spcPts val="300"/>
              </a:spcBef>
              <a:buSzTx/>
              <a:buNone/>
              <a:defRPr sz="1800"/>
            </a:pPr>
            <a:r>
              <a:rPr sz="2002"/>
              <a:t>X1+X2+X3+X4+X5+ ... +Xn</a:t>
            </a:r>
          </a:p>
        </p:txBody>
      </p:sp>
      <p:graphicFrame>
        <p:nvGraphicFramePr>
          <p:cNvPr id="114" name="Table 114"/>
          <p:cNvGraphicFramePr/>
          <p:nvPr/>
        </p:nvGraphicFramePr>
        <p:xfrm>
          <a:off x="7859886" y="3778278"/>
          <a:ext cx="3486856" cy="370278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4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13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Member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Age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19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X2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X3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X4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X5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1" build="p" animBg="1" advAuto="0"/>
      <p:bldP spid="114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formula for mean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899615" y="9906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lvl="1" indent="444500">
              <a:spcBef>
                <a:spcPts val="400"/>
              </a:spcBef>
              <a:buSzTx/>
              <a:buNone/>
              <a:defRPr sz="1800"/>
            </a:pPr>
            <a:r>
              <a:rPr sz="2800"/>
              <a:t>∑x = Sum= X1+X2+X3+X4+X5+… +Xn</a:t>
            </a:r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endParaRPr sz="2800"/>
          </a:p>
          <a:p>
            <a:pPr marL="0" lvl="1" indent="444500">
              <a:spcBef>
                <a:spcPts val="400"/>
              </a:spcBef>
              <a:buSzTx/>
              <a:buNone/>
              <a:defRPr sz="1800"/>
            </a:pPr>
            <a:r>
              <a:rPr sz="2800"/>
              <a:t>Mean= ∑x/n</a:t>
            </a:r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endParaRPr sz="2800"/>
          </a:p>
          <a:p>
            <a:pPr marL="0" lvl="1" indent="444500">
              <a:spcBef>
                <a:spcPts val="400"/>
              </a:spcBef>
              <a:buSzTx/>
              <a:buNone/>
              <a:defRPr sz="1800"/>
            </a:pPr>
            <a:r>
              <a:rPr sz="2800"/>
              <a:t>Definition: A mean is the value that results when the sum of all the items in a series is divided by the number of items in a series. </a:t>
            </a:r>
          </a:p>
        </p:txBody>
      </p:sp>
      <p:pic>
        <p:nvPicPr>
          <p:cNvPr id="118" name="image2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334" y="6049419"/>
            <a:ext cx="4421431" cy="1062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3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1383" y="5666732"/>
            <a:ext cx="4025010" cy="1533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4.pdf" descr="latex-image-1.pdf"/>
          <p:cNvPicPr/>
          <p:nvPr/>
        </p:nvPicPr>
        <p:blipFill>
          <a:blip r:embed="rId4">
            <a:extLst/>
          </a:blip>
          <a:srcRect t="65385"/>
          <a:stretch>
            <a:fillRect/>
          </a:stretch>
        </p:blipFill>
        <p:spPr>
          <a:xfrm>
            <a:off x="272156" y="7481346"/>
            <a:ext cx="12354580" cy="1310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Methods to calculate mean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1206500" y="558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Arithmetic mean of an ungrouped data</a:t>
            </a:r>
          </a:p>
          <a:p>
            <a:pPr marL="342900" lvl="0" indent="-342900">
              <a:buSzTx/>
              <a:buNone/>
              <a:defRPr sz="1800"/>
            </a:pPr>
            <a:r>
              <a:rPr sz="3600"/>
              <a:t>N observations consists of n value denoted by X1, X2,X3 …,Xn of the observed variable x occurring with frequencies f1,f2,f3,f4,…,fn respectively then the arithmetic mean of the variable x is given by</a:t>
            </a:r>
          </a:p>
        </p:txBody>
      </p:sp>
      <p:pic>
        <p:nvPicPr>
          <p:cNvPr id="124" name="image5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588" y="5294283"/>
            <a:ext cx="10439966" cy="148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6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39" y="7195957"/>
            <a:ext cx="11541762" cy="2311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the Statslib example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129" name="Table 129"/>
          <p:cNvGraphicFramePr/>
          <p:nvPr/>
        </p:nvGraphicFramePr>
        <p:xfrm>
          <a:off x="2550338" y="3265150"/>
          <a:ext cx="3704367" cy="24769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45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07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Age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7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19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073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07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Shape 130"/>
          <p:cNvSpPr/>
          <p:nvPr/>
        </p:nvSpPr>
        <p:spPr>
          <a:xfrm>
            <a:off x="7881660" y="4143011"/>
            <a:ext cx="336999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/>
              <a:t>= ∑fixi/N</a:t>
            </a:r>
          </a:p>
          <a:p>
            <a:pPr lvl="0">
              <a:defRPr sz="1800"/>
            </a:pPr>
            <a:r>
              <a:rPr sz="3400"/>
              <a:t>=100/5</a:t>
            </a:r>
          </a:p>
          <a:p>
            <a:pPr lvl="0">
              <a:defRPr sz="1800"/>
            </a:pPr>
            <a:r>
              <a:rPr sz="3400"/>
              <a:t>=20</a:t>
            </a:r>
          </a:p>
        </p:txBody>
      </p:sp>
      <p:graphicFrame>
        <p:nvGraphicFramePr>
          <p:cNvPr id="131" name="Table 131"/>
          <p:cNvGraphicFramePr/>
          <p:nvPr/>
        </p:nvGraphicFramePr>
        <p:xfrm>
          <a:off x="2550338" y="3292111"/>
          <a:ext cx="4195055" cy="30962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70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Age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fx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0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19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19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08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70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708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Total 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N=5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100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10" dur="500" fill="hold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9" dur="500" fill="hold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xit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3" dur="500" fill="hold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7" animBg="1" advAuto="0"/>
      <p:bldP spid="129" grpId="1" animBg="1" advAuto="0"/>
      <p:bldP spid="129" grpId="2" animBg="1" advAuto="0"/>
      <p:bldP spid="130" grpId="4" animBg="1" advAuto="0"/>
      <p:bldP spid="130" grpId="6" animBg="1" advAuto="0"/>
      <p:bldP spid="131" grpId="3" animBg="1" advAuto="0"/>
      <p:bldP spid="131" grpId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Ex#8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135" name="Table 135"/>
          <p:cNvGraphicFramePr/>
          <p:nvPr/>
        </p:nvGraphicFramePr>
        <p:xfrm>
          <a:off x="650239" y="4432822"/>
          <a:ext cx="11691617" cy="170566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9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252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Marks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58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68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139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Number of students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" name="Shape 136"/>
          <p:cNvSpPr/>
          <p:nvPr/>
        </p:nvSpPr>
        <p:spPr>
          <a:xfrm>
            <a:off x="557440" y="2937846"/>
            <a:ext cx="1188991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Ex#8 : Find the arithmetic mean of following frequency table: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2" animBg="1" advAuto="0"/>
      <p:bldP spid="136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Sol#8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711200" y="-3048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</a:lvl1pPr>
          </a:lstStyle>
          <a:p>
            <a:pPr lvl="0">
              <a:defRPr sz="1800"/>
            </a:pPr>
            <a:r>
              <a:rPr sz="3600"/>
              <a:t>Let x be the marks of the students and f be the frequency.</a:t>
            </a:r>
          </a:p>
        </p:txBody>
      </p:sp>
      <p:graphicFrame>
        <p:nvGraphicFramePr>
          <p:cNvPr id="140" name="Table 140"/>
          <p:cNvGraphicFramePr/>
          <p:nvPr/>
        </p:nvGraphicFramePr>
        <p:xfrm>
          <a:off x="2167466" y="3569255"/>
          <a:ext cx="8669868" cy="5573238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288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9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x</a:t>
                      </a:r>
                    </a:p>
                  </a:txBody>
                  <a:tcPr marL="45720" marR="45720" anchor="ctr" horzOverflow="overflow">
                    <a:lnB>
                      <a:solidFill>
                        <a:srgbClr val="5C72B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</a:t>
                      </a:r>
                    </a:p>
                  </a:txBody>
                  <a:tcPr marL="45720" marR="45720" anchor="ctr" horzOverflow="overflow">
                    <a:lnB>
                      <a:solidFill>
                        <a:srgbClr val="5C72B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 X x </a:t>
                      </a:r>
                    </a:p>
                  </a:txBody>
                  <a:tcPr marL="45720" marR="45720" anchor="ctr" horzOverflow="overflow">
                    <a:lnB>
                      <a:solidFill>
                        <a:srgbClr val="5C72B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52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364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58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290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240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65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390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68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204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70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210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>
                      <a:solidFill>
                        <a:srgbClr val="5C7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75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 w="50800">
                      <a:solidFill>
                        <a:srgbClr val="6076B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 w="50800">
                      <a:solidFill>
                        <a:srgbClr val="6076B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150</a:t>
                      </a:r>
                    </a:p>
                  </a:txBody>
                  <a:tcPr marL="45720" marR="45720" anchor="ctr" horzOverflow="overflow">
                    <a:lnT>
                      <a:solidFill>
                        <a:srgbClr val="5C72B2"/>
                      </a:solidFill>
                    </a:lnT>
                    <a:lnB w="50800">
                      <a:solidFill>
                        <a:srgbClr val="6076B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19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Total</a:t>
                      </a:r>
                    </a:p>
                  </a:txBody>
                  <a:tcPr marL="45720" marR="45720" anchor="ctr" horzOverflow="overflow">
                    <a:lnT w="50800">
                      <a:solidFill>
                        <a:srgbClr val="6076B4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N=30</a:t>
                      </a:r>
                    </a:p>
                  </a:txBody>
                  <a:tcPr marL="45720" marR="45720" anchor="ctr" horzOverflow="overflow">
                    <a:lnT w="50800">
                      <a:solidFill>
                        <a:srgbClr val="6076B4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1848</a:t>
                      </a:r>
                    </a:p>
                  </a:txBody>
                  <a:tcPr marL="45720" marR="45720" anchor="ctr" horzOverflow="overflow">
                    <a:lnT w="50800">
                      <a:solidFill>
                        <a:srgbClr val="6076B4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E275-9C3E-49C5-9410-C772D5A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Qualitative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5DAB-C561-4BBA-9C71-30E53A205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Applied in the case of observation and unstructured interview or questionnaire with open ended questions.</a:t>
            </a:r>
          </a:p>
          <a:p>
            <a:r>
              <a:rPr lang="en-IN" dirty="0"/>
              <a:t>Content analysis: analysing the contents of the collected data in order to identify main themes that emerge  from the responses given by the respondents. </a:t>
            </a:r>
          </a:p>
          <a:p>
            <a:r>
              <a:rPr lang="en-IN" dirty="0"/>
              <a:t>Involves following steps: </a:t>
            </a:r>
          </a:p>
          <a:p>
            <a:r>
              <a:rPr lang="en-IN" dirty="0"/>
              <a:t>Step 1:  </a:t>
            </a:r>
            <a:r>
              <a:rPr lang="en-IN" i="1" dirty="0"/>
              <a:t>Identify the main themes</a:t>
            </a:r>
          </a:p>
          <a:p>
            <a:r>
              <a:rPr lang="en-US" dirty="0"/>
              <a:t>Step 2:</a:t>
            </a:r>
            <a:r>
              <a:rPr lang="en-US" i="1" dirty="0"/>
              <a:t> Assign codes to the main themes</a:t>
            </a:r>
          </a:p>
          <a:p>
            <a:r>
              <a:rPr lang="en-US" dirty="0"/>
              <a:t>Step 3: </a:t>
            </a:r>
            <a:r>
              <a:rPr lang="en-US" i="1" dirty="0"/>
              <a:t>Classify responses under the main themes</a:t>
            </a:r>
          </a:p>
          <a:p>
            <a:r>
              <a:rPr lang="en-US" dirty="0"/>
              <a:t>Step 4: </a:t>
            </a:r>
            <a:r>
              <a:rPr lang="en-US" i="1" dirty="0"/>
              <a:t>Integrate themes and responses into the text of your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34806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Applying the formula </a:t>
            </a:r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endParaRPr sz="5000"/>
          </a:p>
          <a:p>
            <a:pPr marL="0" lvl="1" indent="444500">
              <a:spcBef>
                <a:spcPts val="800"/>
              </a:spcBef>
              <a:buSzTx/>
              <a:buNone/>
              <a:defRPr sz="1800"/>
            </a:pPr>
            <a:r>
              <a:rPr sz="5000"/>
              <a:t>Mean = ∑fiXi/N</a:t>
            </a:r>
          </a:p>
          <a:p>
            <a:pPr marL="0" lvl="1" indent="444500">
              <a:spcBef>
                <a:spcPts val="800"/>
              </a:spcBef>
              <a:buSzTx/>
              <a:buNone/>
              <a:defRPr sz="1800"/>
            </a:pPr>
            <a:r>
              <a:rPr sz="5000"/>
              <a:t>1848/30 = 616/10=61.6</a:t>
            </a:r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endParaRPr sz="3800"/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endParaRPr sz="3800"/>
          </a:p>
          <a:p>
            <a:pPr marL="0" lvl="1" indent="444500">
              <a:spcBef>
                <a:spcPts val="600"/>
              </a:spcBef>
              <a:buSzTx/>
              <a:buNone/>
              <a:defRPr sz="1800"/>
            </a:pPr>
            <a:r>
              <a:rPr sz="3800"/>
              <a:t>Ans: Mean marks obtained by student is 61.6.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 do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</a:lvl1pPr>
          </a:lstStyle>
          <a:p>
            <a:pPr lvl="0">
              <a:defRPr sz="1800"/>
            </a:pPr>
            <a:r>
              <a:rPr sz="3600"/>
              <a:t>Attempt at least three problems having ungrouped data as data set to calculate the mean.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Arithmetic mean of grouped data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lvl="0" indent="-373379" defTabSz="490727">
              <a:spcBef>
                <a:spcPts val="3500"/>
              </a:spcBef>
              <a:buClr>
                <a:srgbClr val="000000"/>
              </a:buClr>
              <a:defRPr sz="1800"/>
            </a:pPr>
            <a:r>
              <a:rPr sz="3024"/>
              <a:t>What if we have a frequency distribution with class intervals? </a:t>
            </a:r>
          </a:p>
          <a:p>
            <a:pPr marL="373379" lvl="0" indent="-373379" defTabSz="490727">
              <a:spcBef>
                <a:spcPts val="3500"/>
              </a:spcBef>
              <a:buClr>
                <a:srgbClr val="000000"/>
              </a:buClr>
              <a:defRPr sz="1800"/>
            </a:pPr>
            <a:r>
              <a:rPr sz="3024"/>
              <a:t>Ex#9</a:t>
            </a:r>
          </a:p>
          <a:p>
            <a:pPr marL="373379" lvl="0" indent="-373379" defTabSz="490727">
              <a:spcBef>
                <a:spcPts val="3500"/>
              </a:spcBef>
              <a:buClr>
                <a:srgbClr val="000000"/>
              </a:buClr>
              <a:defRPr sz="1800"/>
            </a:pPr>
            <a:endParaRPr sz="3024"/>
          </a:p>
          <a:p>
            <a:pPr marL="373379" lvl="0" indent="-373379" defTabSz="490727">
              <a:spcBef>
                <a:spcPts val="3500"/>
              </a:spcBef>
              <a:buClr>
                <a:srgbClr val="000000"/>
              </a:buClr>
              <a:defRPr sz="1800"/>
            </a:pPr>
            <a:endParaRPr sz="3024"/>
          </a:p>
          <a:p>
            <a:pPr marL="373379" lvl="0" indent="-373379" defTabSz="490727">
              <a:spcBef>
                <a:spcPts val="3500"/>
              </a:spcBef>
              <a:buClr>
                <a:srgbClr val="000000"/>
              </a:buClr>
              <a:defRPr sz="1800"/>
            </a:pPr>
            <a:endParaRPr sz="3024"/>
          </a:p>
          <a:p>
            <a:pPr marL="373379" lvl="0" indent="-373379" defTabSz="490727">
              <a:spcBef>
                <a:spcPts val="3500"/>
              </a:spcBef>
              <a:buClr>
                <a:srgbClr val="000000"/>
              </a:buClr>
              <a:defRPr sz="1800"/>
            </a:pPr>
            <a:endParaRPr sz="3024"/>
          </a:p>
          <a:p>
            <a:pPr marL="373379" lvl="0" indent="-373379" defTabSz="490727">
              <a:spcBef>
                <a:spcPts val="3500"/>
              </a:spcBef>
              <a:buClr>
                <a:srgbClr val="000000"/>
              </a:buClr>
              <a:defRPr sz="1800"/>
            </a:pPr>
            <a:r>
              <a:rPr sz="3024"/>
              <a:t>Find the average number of students attending class in a day.</a:t>
            </a:r>
          </a:p>
        </p:txBody>
      </p:sp>
      <p:graphicFrame>
        <p:nvGraphicFramePr>
          <p:cNvPr id="150" name="Table 150"/>
          <p:cNvGraphicFramePr/>
          <p:nvPr/>
        </p:nvGraphicFramePr>
        <p:xfrm>
          <a:off x="838960" y="4217123"/>
          <a:ext cx="11502895" cy="218775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7597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No of students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0-10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10-20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20-30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30-40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40-50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50-60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597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Number of days attending the class in a month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build="p" animBg="1" advAuto="0"/>
      <p:bldP spid="150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In such cases we need to take out the mid values of the classes and consider them as values of X.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So that the formula becomes: </a:t>
            </a:r>
          </a:p>
        </p:txBody>
      </p:sp>
      <p:pic>
        <p:nvPicPr>
          <p:cNvPr id="154" name="image7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347" y="2874028"/>
            <a:ext cx="3106704" cy="1481104"/>
          </a:xfrm>
          <a:prstGeom prst="rect">
            <a:avLst/>
          </a:prstGeom>
          <a:ln w="12700">
            <a:solidFill/>
          </a:ln>
        </p:spPr>
      </p:pic>
      <p:pic>
        <p:nvPicPr>
          <p:cNvPr id="155" name="image8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7445758"/>
            <a:ext cx="13004801" cy="89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build="p" animBg="1" advAuto="0"/>
      <p:bldP spid="154" grpId="2" animBg="1" advAuto="0"/>
      <p:bldP spid="155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Sol#9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159" name="Table 159"/>
          <p:cNvGraphicFramePr/>
          <p:nvPr/>
        </p:nvGraphicFramePr>
        <p:xfrm>
          <a:off x="650239" y="2275839"/>
          <a:ext cx="11704322" cy="4953989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292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66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Number of students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 (fi)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Mid value (xi)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fixi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0-10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90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225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245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55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110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Total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860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0" name="image9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0523" y="7075534"/>
            <a:ext cx="8680520" cy="159305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-227577" y="8576067"/>
            <a:ext cx="121766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Ans: On an average 29 students are attending classes per day.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  <p:bldP spid="161" grpId="3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These were direct methods to calculate mean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There is a shortcut method too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discrete data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lvl="0" indent="-413384" defTabSz="543305">
              <a:spcBef>
                <a:spcPts val="3900"/>
              </a:spcBef>
              <a:buClr>
                <a:srgbClr val="000000"/>
              </a:buClr>
              <a:defRPr sz="1800"/>
            </a:pPr>
            <a:r>
              <a:rPr sz="3348"/>
              <a:t>Used when the frequencies and the values of the variables are very large. </a:t>
            </a:r>
          </a:p>
          <a:p>
            <a:pPr marL="413384" lvl="0" indent="-413384" defTabSz="543305">
              <a:spcBef>
                <a:spcPts val="3900"/>
              </a:spcBef>
              <a:buClr>
                <a:srgbClr val="000000"/>
              </a:buClr>
              <a:defRPr sz="1800"/>
            </a:pPr>
            <a:r>
              <a:rPr sz="3348"/>
              <a:t>In such case it becomes very difficult to compute the arithmetic mean. </a:t>
            </a:r>
          </a:p>
          <a:p>
            <a:pPr marL="413384" lvl="0" indent="-413384" defTabSz="543305">
              <a:spcBef>
                <a:spcPts val="3900"/>
              </a:spcBef>
              <a:buClr>
                <a:srgbClr val="000000"/>
              </a:buClr>
              <a:defRPr sz="1800"/>
            </a:pPr>
            <a:r>
              <a:rPr sz="3348"/>
              <a:t>As a shortcut, we take a Provisional Mean or Assumed mean ‘a’. </a:t>
            </a:r>
          </a:p>
          <a:p>
            <a:pPr marL="413384" lvl="0" indent="-413384" defTabSz="543305">
              <a:spcBef>
                <a:spcPts val="3900"/>
              </a:spcBef>
              <a:buClr>
                <a:srgbClr val="000000"/>
              </a:buClr>
              <a:defRPr sz="1800"/>
            </a:pPr>
            <a:r>
              <a:rPr sz="3348"/>
              <a:t>Usually ‘a’ is that value of x which corresponds to the highest frequency or which comes near the middle value of the frequency distribution.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1689100" y="2543531"/>
            <a:ext cx="11099801" cy="6286501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Also we find the deviations of each observation from the ‘assumed mean’ ‘a’. 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So that </a:t>
            </a:r>
          </a:p>
        </p:txBody>
      </p:sp>
      <p:pic>
        <p:nvPicPr>
          <p:cNvPr id="174" name="image10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39" y="3067929"/>
            <a:ext cx="12354562" cy="66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11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686828"/>
            <a:ext cx="13004800" cy="2275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animBg="1" advAuto="0"/>
      <p:bldP spid="174" grpId="2" animBg="1" advAuto="0"/>
      <p:bldP spid="175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Working rules for shortcut method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448644" y="920750"/>
            <a:ext cx="11099801" cy="6286500"/>
          </a:xfrm>
          <a:prstGeom prst="rect">
            <a:avLst/>
          </a:prstGeom>
        </p:spPr>
        <p:txBody>
          <a:bodyPr/>
          <a:lstStyle/>
          <a:p>
            <a:pPr marL="685800" lvl="0" indent="-685800">
              <a:spcBef>
                <a:spcPts val="400"/>
              </a:spcBef>
              <a:buClr>
                <a:srgbClr val="000000"/>
              </a:buClr>
              <a:buAutoNum type="arabicPeriod"/>
              <a:defRPr sz="1800"/>
            </a:pPr>
            <a:r>
              <a:rPr sz="3600"/>
              <a:t>Denote the variable of the discrete series by ‘x’.</a:t>
            </a:r>
          </a:p>
          <a:p>
            <a:pPr marL="685800" lvl="0" indent="-685800">
              <a:spcBef>
                <a:spcPts val="400"/>
              </a:spcBef>
              <a:buClr>
                <a:srgbClr val="000000"/>
              </a:buClr>
              <a:buAutoNum type="arabicPeriod"/>
              <a:defRPr sz="1800"/>
            </a:pPr>
            <a:r>
              <a:rPr sz="3600"/>
              <a:t>Take the middle item as assumed mean and denote it by ‘a’.</a:t>
            </a:r>
          </a:p>
          <a:p>
            <a:pPr marL="685800" lvl="0" indent="-685800">
              <a:spcBef>
                <a:spcPts val="400"/>
              </a:spcBef>
              <a:buClr>
                <a:srgbClr val="000000"/>
              </a:buClr>
              <a:buAutoNum type="arabicPeriod"/>
              <a:defRPr sz="1800"/>
            </a:pPr>
            <a:r>
              <a:rPr sz="3600"/>
              <a:t>Take the difference x-a and denote it by ‘d’.</a:t>
            </a:r>
          </a:p>
          <a:p>
            <a:pPr marL="685800" lvl="0" indent="-685800">
              <a:spcBef>
                <a:spcPts val="400"/>
              </a:spcBef>
              <a:buClr>
                <a:srgbClr val="000000"/>
              </a:buClr>
              <a:buAutoNum type="arabicPeriod"/>
              <a:defRPr sz="1800"/>
            </a:pPr>
            <a:r>
              <a:rPr sz="3600"/>
              <a:t>Find the sum of all the deviations.</a:t>
            </a:r>
          </a:p>
          <a:p>
            <a:pPr marL="685800" lvl="0" indent="-685800">
              <a:spcBef>
                <a:spcPts val="400"/>
              </a:spcBef>
              <a:buClr>
                <a:srgbClr val="000000"/>
              </a:buClr>
              <a:buAutoNum type="arabicPeriod"/>
              <a:defRPr sz="1800"/>
            </a:pPr>
            <a:r>
              <a:rPr sz="3600"/>
              <a:t>Use formula </a:t>
            </a:r>
          </a:p>
        </p:txBody>
      </p:sp>
      <p:pic>
        <p:nvPicPr>
          <p:cNvPr id="179" name="image12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753" y="5826012"/>
            <a:ext cx="3251201" cy="135466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915438" y="7180679"/>
            <a:ext cx="4877006" cy="65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00"/>
              </a:spcBef>
              <a:defRPr sz="34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08080"/>
                </a:solidFill>
              </a:rPr>
              <a:t>For Grouped data: </a:t>
            </a:r>
          </a:p>
        </p:txBody>
      </p:sp>
      <p:pic>
        <p:nvPicPr>
          <p:cNvPr id="181" name="image13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899" y="7435465"/>
            <a:ext cx="6972019" cy="148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14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3153" y="9005083"/>
            <a:ext cx="10096783" cy="66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animBg="1" advAuto="0"/>
      <p:bldP spid="179" grpId="2" animBg="1" advAuto="0"/>
      <p:bldP spid="180" grpId="4" animBg="1" advAuto="0"/>
      <p:bldP spid="181" grpId="3" animBg="1" advAuto="0"/>
      <p:bldP spid="182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20700" y="3695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Quantitative Analysis </a:t>
            </a:r>
          </a:p>
          <a:p>
            <a:pPr lvl="0" defTabSz="490727">
              <a:defRPr sz="1800"/>
            </a:pPr>
            <a:r>
              <a:rPr sz="6719"/>
              <a:t>== Statistical Analysis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600200" y="66294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342900" y="1270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</a:lvl1pPr>
          </a:lstStyle>
          <a:p>
            <a:pPr lvl="0">
              <a:defRPr sz="1800"/>
            </a:pPr>
            <a:r>
              <a:rPr sz="3600"/>
              <a:t>The weight in kg of 60 students in a class is given below, find the mean weight by shortcut method.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838960" y="4217123"/>
          <a:ext cx="11515599" cy="18984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252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Weight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222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Number of students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190" name="Table 190"/>
          <p:cNvGraphicFramePr/>
          <p:nvPr/>
        </p:nvGraphicFramePr>
        <p:xfrm>
          <a:off x="650239" y="371097"/>
          <a:ext cx="11704322" cy="61240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92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92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Weight (x)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 of students(f)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d=x-a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2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2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2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2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92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92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92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Total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∑fi=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∑fd=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1" name="image13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3950" y="6961298"/>
            <a:ext cx="6972018" cy="1481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animBg="1" advAuto="0"/>
      <p:bldP spid="191" grpId="2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Following table gives the distribution of total expenditure of students in an excursion.</a:t>
            </a:r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Find the mean expenditure incurred by students using shortcut method.</a:t>
            </a:r>
          </a:p>
        </p:txBody>
      </p:sp>
      <p:graphicFrame>
        <p:nvGraphicFramePr>
          <p:cNvPr id="195" name="Table 195"/>
          <p:cNvGraphicFramePr/>
          <p:nvPr/>
        </p:nvGraphicFramePr>
        <p:xfrm>
          <a:off x="286236" y="4311813"/>
          <a:ext cx="12445028" cy="182067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12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0398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Expenditure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100-150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150-200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200-250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250-300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300-350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350-400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400-450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450-500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8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Number of students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build="p" animBg="1" advAuto="0"/>
      <p:bldP spid="195" grpId="2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Step deviation method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1663700" y="12700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000"/>
              </a:spcBef>
              <a:buClr>
                <a:srgbClr val="000000"/>
              </a:buClr>
              <a:defRPr sz="1800"/>
            </a:pPr>
            <a:r>
              <a:rPr sz="3600"/>
              <a:t>Applied when the class distribution in grouped data are equal. Such as 0-10,10-20 etc..</a:t>
            </a:r>
          </a:p>
          <a:p>
            <a:pPr lvl="0">
              <a:spcBef>
                <a:spcPts val="1000"/>
              </a:spcBef>
              <a:buClr>
                <a:srgbClr val="000000"/>
              </a:buClr>
              <a:defRPr sz="1800"/>
            </a:pPr>
            <a:r>
              <a:rPr sz="3600"/>
              <a:t>Then the calculations can be simplified further by taking out the common factor from the deviations. </a:t>
            </a:r>
          </a:p>
          <a:p>
            <a:pPr lvl="0">
              <a:spcBef>
                <a:spcPts val="1000"/>
              </a:spcBef>
              <a:buClr>
                <a:srgbClr val="000000"/>
              </a:buClr>
              <a:defRPr sz="1800"/>
            </a:pPr>
            <a:r>
              <a:rPr sz="3600"/>
              <a:t>This deviation is equal to the width of the class interval. </a:t>
            </a:r>
          </a:p>
          <a:p>
            <a:pPr lvl="0">
              <a:spcBef>
                <a:spcPts val="1000"/>
              </a:spcBef>
              <a:buClr>
                <a:srgbClr val="000000"/>
              </a:buClr>
              <a:defRPr sz="1800"/>
            </a:pPr>
            <a:r>
              <a:rPr sz="3600"/>
              <a:t>Now the formula becomes ;</a:t>
            </a:r>
          </a:p>
        </p:txBody>
      </p:sp>
      <p:pic>
        <p:nvPicPr>
          <p:cNvPr id="199" name="image15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425" y="7067470"/>
            <a:ext cx="13004801" cy="2686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16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6022" y="5343817"/>
            <a:ext cx="4100125" cy="151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Following table gives the distribution of total expenditure of students in an excursion.</a:t>
            </a:r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Find the mean expenditure incurred by students using standard deviation method.</a:t>
            </a:r>
          </a:p>
        </p:txBody>
      </p:sp>
      <p:graphicFrame>
        <p:nvGraphicFramePr>
          <p:cNvPr id="204" name="Table 204"/>
          <p:cNvGraphicFramePr/>
          <p:nvPr/>
        </p:nvGraphicFramePr>
        <p:xfrm>
          <a:off x="286236" y="4591213"/>
          <a:ext cx="12445028" cy="182067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12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1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0398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Expenditure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100-150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150-200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200-250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250-300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300-350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350-400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400-450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450-500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8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Number of students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build="p" animBg="1" advAuto="0"/>
      <p:bldP spid="204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208" name="Table 208"/>
          <p:cNvGraphicFramePr/>
          <p:nvPr/>
        </p:nvGraphicFramePr>
        <p:xfrm>
          <a:off x="650239" y="321614"/>
          <a:ext cx="11704322" cy="7096628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194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977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Expenditure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Mid value of ‘x’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 of students (f)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dx=x-325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d’x=dx/50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fd’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100-150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150-200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200-250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7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250-300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35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300-350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33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350-400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133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400-450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133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450-500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1330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N=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 to “The StatsLib”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pSp>
        <p:nvGrpSpPr>
          <p:cNvPr id="214" name="Group 214"/>
          <p:cNvGrpSpPr/>
          <p:nvPr/>
        </p:nvGrpSpPr>
        <p:grpSpPr>
          <a:xfrm>
            <a:off x="650240" y="3289393"/>
            <a:ext cx="7803822" cy="4367891"/>
            <a:chOff x="0" y="0"/>
            <a:chExt cx="7803821" cy="4367889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7803822" cy="436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711"/>
                  </a:moveTo>
                  <a:cubicBezTo>
                    <a:pt x="0" y="2846"/>
                    <a:pt x="846" y="1333"/>
                    <a:pt x="1891" y="1333"/>
                  </a:cubicBezTo>
                  <a:lnTo>
                    <a:pt x="8575" y="1333"/>
                  </a:lnTo>
                  <a:lnTo>
                    <a:pt x="12810" y="1333"/>
                  </a:lnTo>
                  <a:cubicBezTo>
                    <a:pt x="13854" y="1333"/>
                    <a:pt x="14700" y="2846"/>
                    <a:pt x="14700" y="4711"/>
                  </a:cubicBezTo>
                  <a:lnTo>
                    <a:pt x="14700" y="4711"/>
                  </a:lnTo>
                  <a:lnTo>
                    <a:pt x="21600" y="0"/>
                  </a:lnTo>
                  <a:lnTo>
                    <a:pt x="14700" y="9778"/>
                  </a:lnTo>
                  <a:lnTo>
                    <a:pt x="14700" y="18222"/>
                  </a:lnTo>
                  <a:cubicBezTo>
                    <a:pt x="14700" y="20088"/>
                    <a:pt x="13854" y="21600"/>
                    <a:pt x="12810" y="21600"/>
                  </a:cubicBezTo>
                  <a:lnTo>
                    <a:pt x="1891" y="21600"/>
                  </a:lnTo>
                  <a:cubicBezTo>
                    <a:pt x="846" y="21600"/>
                    <a:pt x="0" y="20088"/>
                    <a:pt x="0" y="18222"/>
                  </a:cubicBezTo>
                  <a:lnTo>
                    <a:pt x="0" y="9778"/>
                  </a:lnTo>
                  <a:lnTo>
                    <a:pt x="0" y="471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528E"/>
                </a:gs>
                <a:gs pos="80000">
                  <a:srgbClr val="516CBA"/>
                </a:gs>
                <a:gs pos="100000">
                  <a:srgbClr val="4F6CBD"/>
                </a:gs>
              </a:gsLst>
              <a:lin ang="16200000" scaled="0"/>
            </a:gradFill>
            <a:ln w="12700" cap="flat">
              <a:solidFill>
                <a:srgbClr val="5C72B2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00061" y="902707"/>
              <a:ext cx="4910985" cy="283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I am looking for a section where I can meet people of my age. Do you think you can help?  	</a:t>
              </a:r>
            </a:p>
          </p:txBody>
        </p:sp>
      </p:grpSp>
      <p:sp>
        <p:nvSpPr>
          <p:cNvPr id="215" name="Shape 215"/>
          <p:cNvSpPr/>
          <p:nvPr/>
        </p:nvSpPr>
        <p:spPr>
          <a:xfrm>
            <a:off x="8407400" y="2844800"/>
            <a:ext cx="2554387" cy="2776885"/>
          </a:xfrm>
          <a:prstGeom prst="roundRect">
            <a:avLst>
              <a:gd name="adj" fmla="val 7458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 50 years old user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Check the library brochure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The first Section has a mean age of 17, the second has a mean of 25, and the mean age of the third one is 38. </a:t>
            </a:r>
          </a:p>
          <a:p>
            <a:pPr lvl="0">
              <a:buClr>
                <a:srgbClr val="000000"/>
              </a:buClr>
              <a:defRPr sz="1800"/>
            </a:pPr>
            <a:endParaRPr sz="3600"/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Now, can you help her out 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Let us see what happened then 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pSp>
        <p:nvGrpSpPr>
          <p:cNvPr id="224" name="Group 224"/>
          <p:cNvGrpSpPr/>
          <p:nvPr/>
        </p:nvGrpSpPr>
        <p:grpSpPr>
          <a:xfrm>
            <a:off x="1833275" y="3205148"/>
            <a:ext cx="6250105" cy="2780475"/>
            <a:chOff x="0" y="0"/>
            <a:chExt cx="6250103" cy="2780474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6250104" cy="278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22"/>
                  </a:moveTo>
                  <a:cubicBezTo>
                    <a:pt x="0" y="1636"/>
                    <a:pt x="716" y="26"/>
                    <a:pt x="1600" y="26"/>
                  </a:cubicBezTo>
                  <a:lnTo>
                    <a:pt x="10979" y="26"/>
                  </a:lnTo>
                  <a:lnTo>
                    <a:pt x="17221" y="26"/>
                  </a:lnTo>
                  <a:cubicBezTo>
                    <a:pt x="18105" y="26"/>
                    <a:pt x="18821" y="1636"/>
                    <a:pt x="18821" y="3622"/>
                  </a:cubicBezTo>
                  <a:lnTo>
                    <a:pt x="18821" y="3622"/>
                  </a:lnTo>
                  <a:lnTo>
                    <a:pt x="21600" y="0"/>
                  </a:lnTo>
                  <a:lnTo>
                    <a:pt x="18821" y="9015"/>
                  </a:lnTo>
                  <a:lnTo>
                    <a:pt x="18821" y="18004"/>
                  </a:lnTo>
                  <a:cubicBezTo>
                    <a:pt x="18821" y="19990"/>
                    <a:pt x="18105" y="21600"/>
                    <a:pt x="17221" y="21600"/>
                  </a:cubicBezTo>
                  <a:lnTo>
                    <a:pt x="1600" y="21600"/>
                  </a:lnTo>
                  <a:cubicBezTo>
                    <a:pt x="716" y="21600"/>
                    <a:pt x="0" y="19990"/>
                    <a:pt x="0" y="18004"/>
                  </a:cubicBezTo>
                  <a:lnTo>
                    <a:pt x="0" y="36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528E"/>
                </a:gs>
                <a:gs pos="80000">
                  <a:srgbClr val="516CBA"/>
                </a:gs>
                <a:gs pos="100000">
                  <a:srgbClr val="4F6CBD"/>
                </a:gs>
              </a:gsLst>
              <a:lin ang="16200000" scaled="0"/>
            </a:gradFill>
            <a:ln w="12700" cap="flat">
              <a:solidFill>
                <a:srgbClr val="5C72B2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35567" y="178204"/>
              <a:ext cx="5174773" cy="2427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I ended in a section with lots of youngsters and a few oldies. I’ll never ask you again. ☹</a:t>
              </a:r>
            </a:p>
          </p:txBody>
        </p:sp>
      </p:grpSp>
      <p:sp>
        <p:nvSpPr>
          <p:cNvPr id="225" name="Shape 225"/>
          <p:cNvSpPr/>
          <p:nvPr/>
        </p:nvSpPr>
        <p:spPr>
          <a:xfrm>
            <a:off x="8204200" y="2692400"/>
            <a:ext cx="2554387" cy="2776885"/>
          </a:xfrm>
          <a:prstGeom prst="roundRect">
            <a:avLst>
              <a:gd name="adj" fmla="val 7458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 50 years old user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What might have gone wrong ??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Two types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Descriptive Statistics</a:t>
            </a:r>
          </a:p>
          <a:p>
            <a:pPr lvl="0">
              <a:defRPr sz="1800"/>
            </a:pPr>
            <a:r>
              <a:rPr sz="3600"/>
              <a:t>Inferential Statistics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</a:lvl1pPr>
          </a:lstStyle>
          <a:p>
            <a:pPr lvl="0">
              <a:defRPr sz="1800"/>
            </a:pPr>
            <a:r>
              <a:rPr sz="3600"/>
              <a:t>Outliers</a:t>
            </a:r>
          </a:p>
        </p:txBody>
      </p:sp>
      <p:graphicFrame>
        <p:nvGraphicFramePr>
          <p:cNvPr id="232" name="Table 232"/>
          <p:cNvGraphicFramePr/>
          <p:nvPr/>
        </p:nvGraphicFramePr>
        <p:xfrm>
          <a:off x="1125193" y="3041678"/>
          <a:ext cx="3486856" cy="494128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4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66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Member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Age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19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X2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X3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X4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X5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X6 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145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X7 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149</a:t>
                      </a:r>
                    </a:p>
                  </a:txBody>
                  <a:tcPr marL="45720" marR="45720" anchor="ctr" horzOverflow="overflow"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Merits and demerits of Mean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Merits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Easy to calculate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Its calculation is based on all the observation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Easy to understand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It is rigidly defined by the mathematical formula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Obtained by calculation and does not depend upon any position 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Demerits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The extreme values have greater effect on mean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Can’t be calculated if all the values are not known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Can not be determined for  qualitative data, such as Beauty, honesty etc.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 sum up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698500" y="-2286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</a:lvl1pPr>
          </a:lstStyle>
          <a:p>
            <a:pPr lvl="0">
              <a:defRPr sz="1800"/>
            </a:pPr>
            <a:r>
              <a:rPr sz="3600"/>
              <a:t>Mean </a:t>
            </a:r>
          </a:p>
        </p:txBody>
      </p:sp>
      <p:pic>
        <p:nvPicPr>
          <p:cNvPr id="239" name="image3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3419" y="3042507"/>
            <a:ext cx="4025010" cy="1533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7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5680" y="3835292"/>
            <a:ext cx="3106703" cy="148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13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239" y="5361880"/>
            <a:ext cx="6972019" cy="148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16.pdf" descr="latex-image-1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22258" y="7195538"/>
            <a:ext cx="4100125" cy="1517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  <p:bldP spid="240" grpId="2" animBg="1" advAuto="0"/>
      <p:bldP spid="241" grpId="3" animBg="1" advAuto="0"/>
      <p:bldP spid="242" grpId="4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lvl="0" indent="-685800">
              <a:buAutoNum type="arabicPeriod"/>
              <a:defRPr sz="1800"/>
            </a:pPr>
            <a:r>
              <a:rPr sz="3600"/>
              <a:t>If the mean becomes misleading because of skewed data and outliers, then we need some other way of saying what a typical value is.</a:t>
            </a:r>
          </a:p>
          <a:p>
            <a:pPr marL="685800" lvl="0" indent="-685800">
              <a:buAutoNum type="arabicPeriod"/>
              <a:defRPr sz="1800"/>
            </a:pPr>
            <a:r>
              <a:rPr sz="3600"/>
              <a:t>We can do this by, quite literally, taking the middle value. </a:t>
            </a:r>
          </a:p>
          <a:p>
            <a:pPr marL="685800" lvl="0" indent="-685800">
              <a:buAutoNum type="arabicPeriod"/>
              <a:defRPr sz="1800"/>
            </a:pPr>
            <a:r>
              <a:rPr sz="3600"/>
              <a:t>This is a different sort of average, and it’s called the median.</a:t>
            </a:r>
          </a:p>
        </p:txBody>
      </p:sp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Median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Median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To find the median of the comic reading section, line up all the ages in ascending order, and then pick the middle value, like this: </a:t>
            </a:r>
          </a:p>
          <a:p>
            <a:pPr lvl="0">
              <a:defRPr sz="1800"/>
            </a:pPr>
            <a:r>
              <a:rPr sz="3600"/>
              <a:t>19 19 20 20 20 21 21 145 147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So, here 20 is the median.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Let us define it.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/>
              <a:t>“Median is defined as the middle most or the central value of the variable in a set of observations, when the observations are arranged either in ascending or in descending order of their magnitudes.”  </a:t>
            </a:r>
          </a:p>
          <a:p>
            <a:pPr marL="0" lvl="0" indent="0">
              <a:buSzTx/>
              <a:buNone/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It divides the arranged series in two equal parts. </a:t>
            </a:r>
          </a:p>
          <a:p>
            <a:pPr lvl="0">
              <a:defRPr sz="1800"/>
            </a:pPr>
            <a:r>
              <a:rPr sz="3600"/>
              <a:t>It is position average, whereas mean is calculated average. 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Methods to calculate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08000" y="11493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/>
              <a:t>For ungrouped data:</a:t>
            </a:r>
          </a:p>
          <a:p>
            <a:pPr lvl="0">
              <a:defRPr sz="1800"/>
            </a:pPr>
            <a:r>
              <a:rPr sz="3600"/>
              <a:t>Case 1: When n is odd 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Case 2: When n is even, Median is the arithmetic mean of two middle terms.  </a:t>
            </a:r>
          </a:p>
        </p:txBody>
      </p:sp>
      <p:pic>
        <p:nvPicPr>
          <p:cNvPr id="255" name="image19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177" y="6778727"/>
            <a:ext cx="11740446" cy="1426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20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286" y="3802097"/>
            <a:ext cx="11306953" cy="1336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lvl="0" indent="-280034" defTabSz="368045">
              <a:spcBef>
                <a:spcPts val="2600"/>
              </a:spcBef>
              <a:defRPr sz="1800"/>
            </a:pPr>
            <a:r>
              <a:rPr sz="2268"/>
              <a:t>The following is the distribution to show number of cards prepared by different cataloguers in a library </a:t>
            </a:r>
          </a:p>
          <a:p>
            <a:pPr marL="0" lvl="0" indent="0" defTabSz="368045">
              <a:spcBef>
                <a:spcPts val="2600"/>
              </a:spcBef>
              <a:buSzTx/>
              <a:buNone/>
              <a:defRPr sz="1800"/>
            </a:pPr>
            <a:endParaRPr sz="2268"/>
          </a:p>
          <a:p>
            <a:pPr marL="0" lvl="0" indent="0" defTabSz="368045">
              <a:spcBef>
                <a:spcPts val="2600"/>
              </a:spcBef>
              <a:buSzTx/>
              <a:buNone/>
              <a:defRPr sz="1800"/>
            </a:pPr>
            <a:r>
              <a:rPr sz="2268"/>
              <a:t>5,19,42,1,50,30,21,0,52,36,27</a:t>
            </a:r>
          </a:p>
          <a:p>
            <a:pPr marL="280034" lvl="0" indent="-280034" defTabSz="368045">
              <a:spcBef>
                <a:spcPts val="2600"/>
              </a:spcBef>
              <a:defRPr sz="1800"/>
            </a:pPr>
            <a:endParaRPr sz="2268"/>
          </a:p>
          <a:p>
            <a:pPr marL="280034" lvl="0" indent="-280034" defTabSz="368045">
              <a:spcBef>
                <a:spcPts val="2600"/>
              </a:spcBef>
              <a:defRPr sz="1800"/>
            </a:pPr>
            <a:r>
              <a:rPr sz="2268"/>
              <a:t>Xerox taken by faculty in a department. </a:t>
            </a:r>
          </a:p>
          <a:p>
            <a:pPr marL="0" lvl="0" indent="0" defTabSz="368045">
              <a:spcBef>
                <a:spcPts val="2600"/>
              </a:spcBef>
              <a:buSzTx/>
              <a:buNone/>
              <a:defRPr sz="1800"/>
            </a:pPr>
            <a:endParaRPr sz="2268"/>
          </a:p>
          <a:p>
            <a:pPr marL="0" lvl="0" indent="0" defTabSz="368045">
              <a:spcBef>
                <a:spcPts val="2600"/>
              </a:spcBef>
              <a:buSzTx/>
              <a:buNone/>
              <a:defRPr sz="1800"/>
            </a:pPr>
            <a:r>
              <a:rPr sz="2268"/>
              <a:t>6,10,4,3,9,11,22,18</a:t>
            </a:r>
          </a:p>
          <a:p>
            <a:pPr marL="0" lvl="0" indent="0" defTabSz="368045">
              <a:spcBef>
                <a:spcPts val="2600"/>
              </a:spcBef>
              <a:buSzTx/>
              <a:buNone/>
              <a:defRPr sz="1800"/>
            </a:pPr>
            <a:endParaRPr sz="2268"/>
          </a:p>
          <a:p>
            <a:pPr marL="0" lvl="0" indent="0" defTabSz="368045">
              <a:spcBef>
                <a:spcPts val="2600"/>
              </a:spcBef>
              <a:buSzTx/>
              <a:buNone/>
              <a:defRPr sz="1800"/>
            </a:pPr>
            <a:r>
              <a:rPr sz="2268"/>
              <a:t>Calculate the median for both of them. 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For a frequency distribution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Case 1: When the series is discrete. 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r>
              <a:rPr sz="2200"/>
              <a:t>The values of the variable are arranged in ascending or descending order of magnitudes.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r>
              <a:rPr sz="2200"/>
              <a:t>A table is prepared showing the corresponding frequencies and cumulative frequencies. 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r>
              <a:rPr sz="2200"/>
              <a:t>Check whether N=number of observations or Efi is ODD or EVEN. 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r>
              <a:rPr sz="2200"/>
              <a:t>If ODD: Find the cumulative frequency for  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endParaRPr sz="2200"/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endParaRPr sz="2200"/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r>
              <a:rPr sz="2200"/>
              <a:t>and determine the corresponding value of the variable.</a:t>
            </a:r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r>
              <a:rPr sz="2200"/>
              <a:t>If EVEN: Find the cumulative frequency for </a:t>
            </a:r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endParaRPr sz="2200"/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endParaRPr sz="2200"/>
          </a:p>
          <a:p>
            <a:pPr marL="0" lvl="1" indent="444500">
              <a:spcBef>
                <a:spcPts val="300"/>
              </a:spcBef>
              <a:buSzTx/>
              <a:buNone/>
              <a:defRPr sz="1800"/>
            </a:pPr>
            <a:r>
              <a:rPr sz="2200"/>
              <a:t>and determine the corresponding value of the variable. 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r>
              <a:rPr sz="2200"/>
              <a:t>The value obtained in the above step is the required median. </a:t>
            </a:r>
          </a:p>
        </p:txBody>
      </p:sp>
      <p:pic>
        <p:nvPicPr>
          <p:cNvPr id="263" name="image21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2927" y="5240932"/>
            <a:ext cx="3739278" cy="585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19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2963" y="7199369"/>
            <a:ext cx="8371597" cy="815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animBg="1" advAuto="0"/>
      <p:bldP spid="263" grpId="2" animBg="1" advAuto="0"/>
      <p:bldP spid="264" grpId="3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838200" y="-3937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 this distribution:</a:t>
            </a:r>
          </a:p>
        </p:txBody>
      </p:sp>
      <p:graphicFrame>
        <p:nvGraphicFramePr>
          <p:cNvPr id="268" name="Table 268"/>
          <p:cNvGraphicFramePr/>
          <p:nvPr/>
        </p:nvGraphicFramePr>
        <p:xfrm>
          <a:off x="838960" y="3714446"/>
          <a:ext cx="11515599" cy="194043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7494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Marks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83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Number of students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Descriptive Statistics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Summarize the data by describing what was observed in the sample </a:t>
            </a:r>
            <a:r>
              <a:rPr sz="2772" b="1"/>
              <a:t>Numerically</a:t>
            </a:r>
            <a:r>
              <a:rPr sz="2772"/>
              <a:t> or </a:t>
            </a:r>
            <a:r>
              <a:rPr sz="2772" b="1"/>
              <a:t>Graphically.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 b="1"/>
              <a:t>Numerical descriptors </a:t>
            </a:r>
          </a:p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sz="2772"/>
              <a:t>Mean and standard deviation for continuous data types (like heights or weights), </a:t>
            </a:r>
          </a:p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sz="2772"/>
              <a:t>Frequency and percentage for categorical data (like gender, race). 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 b="1"/>
              <a:t>Graphical descriptors</a:t>
            </a:r>
          </a:p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sz="2772"/>
              <a:t>Bar Graph, Line Graph, histogram, box plot, stem and leaf plot, Ogive etc. 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272" name="Table 272"/>
          <p:cNvGraphicFramePr/>
          <p:nvPr/>
        </p:nvGraphicFramePr>
        <p:xfrm>
          <a:off x="853738" y="179694"/>
          <a:ext cx="11704322" cy="4953989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389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66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Marks (X)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 of students(f)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C.f.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9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80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N=43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median of following distribution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X: 5, 7, 9, 12, 14, 17, 19, 21</a:t>
            </a:r>
          </a:p>
          <a:p>
            <a:pPr lvl="0">
              <a:defRPr sz="1800"/>
            </a:pPr>
            <a:r>
              <a:rPr sz="3600"/>
              <a:t>f:  6, 5, 3, 6, 5, 3, 2, 4 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grouped data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508000" y="1905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Case 2: The series is discontinuous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r>
              <a:rPr sz="2200"/>
              <a:t>The data is given in the form of a frequency table with class intervals etc. </a:t>
            </a:r>
          </a:p>
          <a:p>
            <a:pPr marL="716138" lvl="1" indent="-271638">
              <a:spcBef>
                <a:spcPts val="300"/>
              </a:spcBef>
              <a:buFont typeface="Courier New"/>
              <a:defRPr sz="1800"/>
            </a:pPr>
            <a:r>
              <a:rPr sz="2200"/>
              <a:t>And the formula to ascertain median is : </a:t>
            </a:r>
          </a:p>
        </p:txBody>
      </p:sp>
      <p:pic>
        <p:nvPicPr>
          <p:cNvPr id="279" name="image22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257" y="3914669"/>
            <a:ext cx="7759970" cy="2138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23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5852916"/>
            <a:ext cx="13004801" cy="3649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1" build="p" animBg="1" advAuto="0"/>
      <p:bldP spid="279" grpId="2" animBg="1" advAuto="0"/>
      <p:bldP spid="280" grpId="3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863600" y="-5080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following table gives the weekly expenditure of 100 families. Find the median weekly expenditure. </a:t>
            </a:r>
          </a:p>
        </p:txBody>
      </p:sp>
      <p:graphicFrame>
        <p:nvGraphicFramePr>
          <p:cNvPr id="284" name="Table 284"/>
          <p:cNvGraphicFramePr/>
          <p:nvPr/>
        </p:nvGraphicFramePr>
        <p:xfrm>
          <a:off x="2167466" y="3688179"/>
          <a:ext cx="8669868" cy="37154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32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13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Weekly Expenditure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 of Families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0-10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23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27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xfrm>
            <a:off x="580898" y="3217540"/>
            <a:ext cx="11099801" cy="6286501"/>
          </a:xfrm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Median Number = (n/2)th value = 100/2=50th value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The 50th value will lie in class 20-30 this is known as median class. 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Here n/2=50, L=20, C=37, f=27 &amp; i=10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Putting the values in formula: 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=20+(50-37)/27 x10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20+4.815=24.815 is the median weekly expenditure.</a:t>
            </a:r>
          </a:p>
        </p:txBody>
      </p:sp>
      <p:graphicFrame>
        <p:nvGraphicFramePr>
          <p:cNvPr id="288" name="Table 288"/>
          <p:cNvGraphicFramePr/>
          <p:nvPr/>
        </p:nvGraphicFramePr>
        <p:xfrm>
          <a:off x="650239" y="100358"/>
          <a:ext cx="11304019" cy="371549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63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13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Weekly Expenditure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 of Families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CF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0-10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37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13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9" name="Shape 289"/>
          <p:cNvSpPr/>
          <p:nvPr/>
        </p:nvSpPr>
        <p:spPr>
          <a:xfrm>
            <a:off x="1767839" y="1926062"/>
            <a:ext cx="8757623" cy="641877"/>
          </a:xfrm>
          <a:prstGeom prst="roundRect">
            <a:avLst>
              <a:gd name="adj" fmla="val 11719"/>
            </a:avLst>
          </a:prstGeom>
          <a:ln w="12700">
            <a:solidFill>
              <a:srgbClr val="FF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0" name="image22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3607" y="7372346"/>
            <a:ext cx="6798749" cy="1278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2" build="p" animBg="1" advAuto="0"/>
      <p:bldP spid="288" grpId="1" animBg="1" advAuto="0"/>
      <p:bldP spid="289" grpId="3" animBg="1" advAuto="0"/>
      <p:bldP spid="290" grpId="4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Scores of 1000 students are: </a:t>
            </a:r>
          </a:p>
        </p:txBody>
      </p:sp>
      <p:graphicFrame>
        <p:nvGraphicFramePr>
          <p:cNvPr id="294" name="Table 294"/>
          <p:cNvGraphicFramePr/>
          <p:nvPr/>
        </p:nvGraphicFramePr>
        <p:xfrm>
          <a:off x="1064235" y="2246895"/>
          <a:ext cx="8669868" cy="68117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32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09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Scores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 of students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5-10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20-25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225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25-30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30-35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35-40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40-45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80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45-50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The StatsLib Members are soaring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pSp>
        <p:nvGrpSpPr>
          <p:cNvPr id="300" name="Group 300"/>
          <p:cNvGrpSpPr/>
          <p:nvPr/>
        </p:nvGrpSpPr>
        <p:grpSpPr>
          <a:xfrm>
            <a:off x="3465864" y="2987038"/>
            <a:ext cx="7377397" cy="2992987"/>
            <a:chOff x="0" y="85757"/>
            <a:chExt cx="7377395" cy="2992985"/>
          </a:xfrm>
        </p:grpSpPr>
        <p:sp>
          <p:nvSpPr>
            <p:cNvPr id="298" name="Shape 298"/>
            <p:cNvSpPr/>
            <p:nvPr/>
          </p:nvSpPr>
          <p:spPr>
            <a:xfrm>
              <a:off x="0" y="85757"/>
              <a:ext cx="7377396" cy="299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88" y="3600"/>
                  </a:moveTo>
                  <a:cubicBezTo>
                    <a:pt x="6288" y="1612"/>
                    <a:pt x="6942" y="0"/>
                    <a:pt x="7749" y="0"/>
                  </a:cubicBezTo>
                  <a:lnTo>
                    <a:pt x="8840" y="0"/>
                  </a:lnTo>
                  <a:lnTo>
                    <a:pt x="20139" y="0"/>
                  </a:lnTo>
                  <a:cubicBezTo>
                    <a:pt x="20946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46" y="21600"/>
                    <a:pt x="20139" y="21600"/>
                  </a:cubicBezTo>
                  <a:lnTo>
                    <a:pt x="7749" y="21600"/>
                  </a:lnTo>
                  <a:cubicBezTo>
                    <a:pt x="6942" y="21600"/>
                    <a:pt x="6288" y="19988"/>
                    <a:pt x="6288" y="18000"/>
                  </a:cubicBezTo>
                  <a:lnTo>
                    <a:pt x="6288" y="18000"/>
                  </a:lnTo>
                  <a:lnTo>
                    <a:pt x="0" y="18548"/>
                  </a:lnTo>
                  <a:lnTo>
                    <a:pt x="6288" y="12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528E"/>
                </a:gs>
                <a:gs pos="80000">
                  <a:srgbClr val="516CBA"/>
                </a:gs>
                <a:gs pos="100000">
                  <a:srgbClr val="4F6CBD"/>
                </a:gs>
              </a:gsLst>
              <a:lin ang="16200000" scaled="0"/>
            </a:gradFill>
            <a:ln w="12700" cap="flat">
              <a:solidFill>
                <a:srgbClr val="5C72B2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293827" y="744050"/>
              <a:ext cx="4937464" cy="167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Hi, I am in 30’s. I think it is too late to learn, I would feel a bit comfortable if I get people of my age.  Can u help me out?  </a:t>
              </a:r>
            </a:p>
          </p:txBody>
        </p:sp>
      </p:grpSp>
      <p:sp>
        <p:nvSpPr>
          <p:cNvPr id="301" name="Shape 301"/>
          <p:cNvSpPr/>
          <p:nvPr/>
        </p:nvSpPr>
        <p:spPr>
          <a:xfrm>
            <a:off x="2178050" y="4876800"/>
            <a:ext cx="1270000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 30 years old user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According to the library brochures Cookery SectionW has mean age of 34 and that is median too.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So the SectionW was suggested.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1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☹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pSp>
        <p:nvGrpSpPr>
          <p:cNvPr id="310" name="Group 310"/>
          <p:cNvGrpSpPr/>
          <p:nvPr/>
        </p:nvGrpSpPr>
        <p:grpSpPr>
          <a:xfrm>
            <a:off x="4748244" y="3311832"/>
            <a:ext cx="6516102" cy="1982082"/>
            <a:chOff x="0" y="0"/>
            <a:chExt cx="6516101" cy="1982081"/>
          </a:xfrm>
        </p:grpSpPr>
        <p:sp>
          <p:nvSpPr>
            <p:cNvPr id="308" name="Shape 308"/>
            <p:cNvSpPr/>
            <p:nvPr/>
          </p:nvSpPr>
          <p:spPr>
            <a:xfrm>
              <a:off x="0" y="0"/>
              <a:ext cx="6516102" cy="198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10" y="3600"/>
                  </a:moveTo>
                  <a:cubicBezTo>
                    <a:pt x="8710" y="1612"/>
                    <a:pt x="9200" y="0"/>
                    <a:pt x="9805" y="0"/>
                  </a:cubicBezTo>
                  <a:lnTo>
                    <a:pt x="10858" y="0"/>
                  </a:lnTo>
                  <a:lnTo>
                    <a:pt x="20505" y="0"/>
                  </a:lnTo>
                  <a:cubicBezTo>
                    <a:pt x="21110" y="0"/>
                    <a:pt x="21600" y="1612"/>
                    <a:pt x="21600" y="3600"/>
                  </a:cubicBezTo>
                  <a:lnTo>
                    <a:pt x="21600" y="3600"/>
                  </a:lnTo>
                  <a:lnTo>
                    <a:pt x="21600" y="18000"/>
                  </a:lnTo>
                  <a:cubicBezTo>
                    <a:pt x="21600" y="19988"/>
                    <a:pt x="21110" y="21600"/>
                    <a:pt x="20505" y="21600"/>
                  </a:cubicBezTo>
                  <a:lnTo>
                    <a:pt x="9805" y="21600"/>
                  </a:lnTo>
                  <a:cubicBezTo>
                    <a:pt x="9200" y="21600"/>
                    <a:pt x="8710" y="19988"/>
                    <a:pt x="8710" y="18000"/>
                  </a:cubicBezTo>
                  <a:lnTo>
                    <a:pt x="8710" y="9000"/>
                  </a:lnTo>
                  <a:lnTo>
                    <a:pt x="0" y="7717"/>
                  </a:lnTo>
                  <a:lnTo>
                    <a:pt x="8710" y="3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528E"/>
                </a:gs>
                <a:gs pos="80000">
                  <a:srgbClr val="516CBA"/>
                </a:gs>
                <a:gs pos="100000">
                  <a:srgbClr val="4F6CBD"/>
                </a:gs>
              </a:gsLst>
              <a:lin ang="16200000" scaled="0"/>
            </a:gradFill>
            <a:ln w="12700" cap="flat">
              <a:solidFill>
                <a:srgbClr val="5C72B2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724273" y="394140"/>
              <a:ext cx="3695073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Better I enjoy whatever I know.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3384550" y="3390900"/>
            <a:ext cx="1270000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 30 years old user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So what might have gone wrong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Inferential Statistics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/>
              <a:t>Uses patterns in the data to </a:t>
            </a:r>
            <a:r>
              <a:rPr sz="2916" b="1"/>
              <a:t>draw inferences</a:t>
            </a:r>
            <a:r>
              <a:rPr sz="2916"/>
              <a:t> about the population represented, </a:t>
            </a:r>
            <a:r>
              <a:rPr sz="2916" b="1"/>
              <a:t>accounting for randomness</a:t>
            </a:r>
            <a:r>
              <a:rPr sz="2916"/>
              <a:t>. </a:t>
            </a: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/>
              <a:t>Inferences  could be  answering yes/no questions about the data (</a:t>
            </a:r>
            <a:r>
              <a:rPr sz="2916" b="1"/>
              <a:t>hypothesis testing</a:t>
            </a:r>
            <a:r>
              <a:rPr sz="2916"/>
              <a:t>) </a:t>
            </a: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/>
              <a:t>Estimating numerical characteristics of the data (</a:t>
            </a:r>
            <a:r>
              <a:rPr sz="2916" b="1"/>
              <a:t>estimation</a:t>
            </a:r>
            <a:r>
              <a:rPr sz="2916"/>
              <a:t>), </a:t>
            </a: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/>
              <a:t>Describing associations within the data (</a:t>
            </a:r>
            <a:r>
              <a:rPr sz="2916" b="1"/>
              <a:t>correlation</a:t>
            </a:r>
            <a:r>
              <a:rPr sz="2916"/>
              <a:t>), </a:t>
            </a: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/>
              <a:t>Modelling relationships within the data (</a:t>
            </a:r>
            <a:r>
              <a:rPr sz="2916" b="1"/>
              <a:t>regression</a:t>
            </a:r>
            <a:r>
              <a:rPr sz="2916"/>
              <a:t>), </a:t>
            </a: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/>
              <a:t>Prediction, extrapolation, interpolation, or other modelling techniques like ANOVA. 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Let us see the data </a:t>
            </a:r>
          </a:p>
        </p:txBody>
      </p:sp>
      <p:sp>
        <p:nvSpPr>
          <p:cNvPr id="317" name="Shape 3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sz="3384"/>
              <a:t>The ages of people in this section are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sz="3384"/>
              <a:t>10 11 12 12 13 13 14 15 34 40 42 46 54 60 66 67 67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endParaRPr sz="3384"/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sz="3384"/>
              <a:t>Actually in that section there were some old people brought their relatives to teach cookery. ☺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sz="3384"/>
              <a:t>Both median and mean are misleading. 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sz="3384"/>
              <a:t>And it fluctuates wildly if other people join the section.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build="p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Merits and demerits of Median</a:t>
            </a: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lvl="0" indent="-395604" defTabSz="519937">
              <a:spcBef>
                <a:spcPts val="3700"/>
              </a:spcBef>
              <a:buClr>
                <a:srgbClr val="000000"/>
              </a:buClr>
              <a:defRPr sz="1800"/>
            </a:pPr>
            <a:r>
              <a:rPr sz="3204"/>
              <a:t>Merits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is not affected by the extreme values.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can be located graphically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can be easily located even if the class intervals in the series are unequal.</a:t>
            </a:r>
          </a:p>
          <a:p>
            <a:pPr marL="395604" lvl="0" indent="-395604" defTabSz="519937">
              <a:spcBef>
                <a:spcPts val="3700"/>
              </a:spcBef>
              <a:buClr>
                <a:srgbClr val="000000"/>
              </a:buClr>
              <a:defRPr sz="1800"/>
            </a:pPr>
            <a:r>
              <a:rPr sz="3204"/>
              <a:t>Demerits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is not subject to algebraic treatments.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is positional average and based on the middle value only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is estimate in case of series containing even number of items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does not take into account all the values.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It is not suitable in those cases where due importance and weight should be given to extreme value.</a:t>
            </a:r>
          </a:p>
          <a:p>
            <a:pPr marL="395604" lvl="0" indent="-395604" defTabSz="519937">
              <a:spcBef>
                <a:spcPts val="3700"/>
              </a:spcBef>
              <a:buClr>
                <a:srgbClr val="000000"/>
              </a:buClr>
              <a:defRPr sz="1800"/>
            </a:pPr>
            <a:r>
              <a:rPr sz="3204"/>
              <a:t>Use: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Useful where numeric measurement is not possible. </a:t>
            </a:r>
          </a:p>
          <a:p>
            <a:pPr marL="637363" lvl="1" indent="-241758" defTabSz="519937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1958"/>
              <a:t>Use to study phenomena like time spent to search a doc.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1" build="p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 sum up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xfrm>
            <a:off x="869393" y="2857500"/>
            <a:ext cx="11099801" cy="62865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24" name="image21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642" y="2275841"/>
            <a:ext cx="5596582" cy="1769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image19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177" y="4225196"/>
            <a:ext cx="11740446" cy="1426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22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5257" y="5832342"/>
            <a:ext cx="7759970" cy="2138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  <p:bldP spid="326" grpId="3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lvl="0" indent="-386715" defTabSz="508254">
              <a:spcBef>
                <a:spcPts val="3600"/>
              </a:spcBef>
              <a:defRPr sz="1800"/>
            </a:pPr>
            <a:r>
              <a:rPr sz="3132"/>
              <a:t>Another type of average. </a:t>
            </a:r>
          </a:p>
          <a:p>
            <a:pPr marL="386715" lvl="0" indent="-386715" defTabSz="508254">
              <a:spcBef>
                <a:spcPts val="3600"/>
              </a:spcBef>
              <a:defRPr sz="1800"/>
            </a:pPr>
            <a:r>
              <a:rPr sz="3132"/>
              <a:t>“Mode is that value in a series which occurs most frequently” </a:t>
            </a:r>
          </a:p>
          <a:p>
            <a:pPr marL="386715" lvl="0" indent="-386715" defTabSz="508254">
              <a:spcBef>
                <a:spcPts val="3600"/>
              </a:spcBef>
              <a:defRPr sz="1800"/>
            </a:pPr>
            <a:r>
              <a:rPr sz="3132"/>
              <a:t>In a frequency distribution mode is that variate which has maximum frequency. </a:t>
            </a:r>
          </a:p>
          <a:p>
            <a:pPr marL="386715" lvl="0" indent="-386715" defTabSz="508254">
              <a:spcBef>
                <a:spcPts val="3600"/>
              </a:spcBef>
              <a:defRPr sz="1800"/>
            </a:pPr>
            <a:r>
              <a:rPr sz="3132"/>
              <a:t>It represents most typical, frequent and predominant value. </a:t>
            </a:r>
          </a:p>
          <a:p>
            <a:pPr marL="386715" lvl="0" indent="-386715" defTabSz="508254">
              <a:spcBef>
                <a:spcPts val="3600"/>
              </a:spcBef>
              <a:defRPr sz="1800"/>
            </a:pPr>
            <a:endParaRPr sz="3132"/>
          </a:p>
          <a:p>
            <a:pPr marL="386715" lvl="0" indent="-386715" defTabSz="508254">
              <a:spcBef>
                <a:spcPts val="3600"/>
              </a:spcBef>
              <a:defRPr sz="1800"/>
            </a:pPr>
            <a:r>
              <a:rPr sz="3132"/>
              <a:t>6,5,3,4,3,7,8,5,9,5,4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1" build="p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952500" y="2413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 show shop has sold 100 pairs of shoes on a particular brand on a certain day. What is the mode size ?</a:t>
            </a:r>
          </a:p>
        </p:txBody>
      </p:sp>
      <p:graphicFrame>
        <p:nvGraphicFramePr>
          <p:cNvPr id="333" name="Table 333"/>
          <p:cNvGraphicFramePr/>
          <p:nvPr/>
        </p:nvGraphicFramePr>
        <p:xfrm>
          <a:off x="2173816" y="4482512"/>
          <a:ext cx="8669868" cy="495398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32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66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SIZE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 of pairs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6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622300" y="-1651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 grouped data, the formula becomes</a:t>
            </a:r>
          </a:p>
        </p:txBody>
      </p:sp>
      <p:pic>
        <p:nvPicPr>
          <p:cNvPr id="337" name="image26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083866"/>
            <a:ext cx="13004801" cy="3631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27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2328" y="3205549"/>
            <a:ext cx="10313530" cy="151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2" animBg="1" advAuto="0"/>
      <p:bldP spid="338" grpId="1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mode of following distribution: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L =16, fm=32, f1=16, f2= 24, i=5</a:t>
            </a:r>
          </a:p>
        </p:txBody>
      </p:sp>
      <p:graphicFrame>
        <p:nvGraphicFramePr>
          <p:cNvPr id="342" name="Table 342"/>
          <p:cNvGraphicFramePr/>
          <p:nvPr/>
        </p:nvGraphicFramePr>
        <p:xfrm>
          <a:off x="1240362" y="3313896"/>
          <a:ext cx="9870514" cy="143775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04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252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Marks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1-5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6-10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11-15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16-20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21-25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526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Number of students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/>
          <p:nvPr/>
        </p:nvSpPr>
        <p:spPr>
          <a:xfrm>
            <a:off x="7902602" y="3313896"/>
            <a:ext cx="1429996" cy="1437754"/>
          </a:xfrm>
          <a:prstGeom prst="roundRect">
            <a:avLst>
              <a:gd name="adj" fmla="val 11719"/>
            </a:avLst>
          </a:prstGeom>
          <a:ln w="12700">
            <a:solidFill>
              <a:srgbClr val="FF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4" name="image2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0362" y="6200250"/>
            <a:ext cx="10367717" cy="1499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1" build="p" animBg="1" advAuto="0"/>
      <p:bldP spid="342" grpId="2" animBg="1" advAuto="0"/>
      <p:bldP spid="344" grpId="3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7" name="Shape 3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pSp>
        <p:nvGrpSpPr>
          <p:cNvPr id="350" name="Group 350"/>
          <p:cNvGrpSpPr/>
          <p:nvPr/>
        </p:nvGrpSpPr>
        <p:grpSpPr>
          <a:xfrm>
            <a:off x="960425" y="1524434"/>
            <a:ext cx="9629916" cy="3269110"/>
            <a:chOff x="0" y="-611686"/>
            <a:chExt cx="9629915" cy="3269108"/>
          </a:xfrm>
        </p:grpSpPr>
        <p:sp>
          <p:nvSpPr>
            <p:cNvPr id="348" name="Shape 348"/>
            <p:cNvSpPr/>
            <p:nvPr/>
          </p:nvSpPr>
          <p:spPr>
            <a:xfrm>
              <a:off x="0" y="107938"/>
              <a:ext cx="9629916" cy="1829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06" y="0"/>
                    <a:pt x="684" y="0"/>
                  </a:cubicBezTo>
                  <a:lnTo>
                    <a:pt x="8919" y="0"/>
                  </a:lnTo>
                  <a:lnTo>
                    <a:pt x="14606" y="0"/>
                  </a:lnTo>
                  <a:cubicBezTo>
                    <a:pt x="14983" y="0"/>
                    <a:pt x="15290" y="1612"/>
                    <a:pt x="15290" y="3600"/>
                  </a:cubicBezTo>
                  <a:lnTo>
                    <a:pt x="15290" y="12600"/>
                  </a:lnTo>
                  <a:lnTo>
                    <a:pt x="21600" y="12018"/>
                  </a:lnTo>
                  <a:lnTo>
                    <a:pt x="15290" y="18000"/>
                  </a:lnTo>
                  <a:lnTo>
                    <a:pt x="15290" y="18000"/>
                  </a:lnTo>
                  <a:cubicBezTo>
                    <a:pt x="15290" y="19988"/>
                    <a:pt x="14983" y="21600"/>
                    <a:pt x="14606" y="21600"/>
                  </a:cubicBezTo>
                  <a:lnTo>
                    <a:pt x="684" y="21600"/>
                  </a:lnTo>
                  <a:cubicBezTo>
                    <a:pt x="306" y="21600"/>
                    <a:pt x="0" y="19988"/>
                    <a:pt x="0" y="18000"/>
                  </a:cubicBezTo>
                  <a:lnTo>
                    <a:pt x="0" y="18000"/>
                  </a:lnTo>
                  <a:lnTo>
                    <a:pt x="0" y="12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528E"/>
                </a:gs>
                <a:gs pos="80000">
                  <a:srgbClr val="516CBA"/>
                </a:gs>
                <a:gs pos="100000">
                  <a:srgbClr val="4F6CBD"/>
                </a:gs>
              </a:gsLst>
              <a:lin ang="16200000" scaled="0"/>
            </a:gradFill>
            <a:ln w="12700" cap="flat">
              <a:solidFill>
                <a:srgbClr val="5C72B2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89327" y="-611687"/>
              <a:ext cx="6637923" cy="3269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Seeing the mode age I was able to decide the appropriate section for me. </a:t>
              </a:r>
            </a:p>
          </p:txBody>
        </p:sp>
      </p:grpSp>
      <p:sp>
        <p:nvSpPr>
          <p:cNvPr id="351" name="Shape 351"/>
          <p:cNvSpPr/>
          <p:nvPr/>
        </p:nvSpPr>
        <p:spPr>
          <a:xfrm>
            <a:off x="10337800" y="2400300"/>
            <a:ext cx="2554387" cy="2776885"/>
          </a:xfrm>
          <a:prstGeom prst="roundRect">
            <a:avLst>
              <a:gd name="adj" fmla="val 7458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 50 years old user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pSp>
        <p:nvGrpSpPr>
          <p:cNvPr id="357" name="Group 357"/>
          <p:cNvGrpSpPr/>
          <p:nvPr/>
        </p:nvGrpSpPr>
        <p:grpSpPr>
          <a:xfrm>
            <a:off x="5288445" y="3512550"/>
            <a:ext cx="5686296" cy="1405021"/>
            <a:chOff x="0" y="0"/>
            <a:chExt cx="5686295" cy="1405020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5686296" cy="140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09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309" y="21600"/>
                  </a:lnTo>
                  <a:lnTo>
                    <a:pt x="6309" y="18000"/>
                  </a:lnTo>
                  <a:lnTo>
                    <a:pt x="0" y="19286"/>
                  </a:lnTo>
                  <a:lnTo>
                    <a:pt x="6309" y="12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528E"/>
                </a:gs>
                <a:gs pos="80000">
                  <a:srgbClr val="516CBA"/>
                </a:gs>
                <a:gs pos="100000">
                  <a:srgbClr val="4F6CBD"/>
                </a:gs>
              </a:gsLst>
              <a:lin ang="16200000" scaled="0"/>
            </a:gradFill>
            <a:ln w="12700" cap="flat">
              <a:solidFill>
                <a:srgbClr val="5C72B2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660827" y="378660"/>
              <a:ext cx="402546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Me too.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3892550" y="4102100"/>
            <a:ext cx="1270000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 30 years old user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There can be more than one mode in a series. Known as Bimodal </a:t>
            </a:r>
          </a:p>
          <a:p>
            <a:pPr lvl="0">
              <a:defRPr sz="1800"/>
            </a:pPr>
            <a:r>
              <a:rPr sz="3600"/>
              <a:t>And there can be no mode.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Introductory QA tools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/>
              <a:t>Data description</a:t>
            </a:r>
            <a:r>
              <a:rPr sz="3600"/>
              <a:t>: Using tables and  graphs (e.g., frequency, histograms, regression lines)</a:t>
            </a:r>
          </a:p>
          <a:p>
            <a:pPr lvl="0">
              <a:defRPr sz="1800"/>
            </a:pPr>
            <a:r>
              <a:rPr sz="3600" b="1"/>
              <a:t>Data summaries</a:t>
            </a:r>
            <a:r>
              <a:rPr sz="3600"/>
              <a:t> : Using descriptive data (e.g., measures of central tendency and variability)</a:t>
            </a:r>
          </a:p>
          <a:p>
            <a:pPr lvl="0">
              <a:defRPr sz="1800"/>
            </a:pPr>
            <a:r>
              <a:rPr sz="3600" b="1"/>
              <a:t>Data relationship</a:t>
            </a:r>
            <a:r>
              <a:rPr sz="3600"/>
              <a:t> : Correlation, chisquare test for independence</a:t>
            </a:r>
          </a:p>
          <a:p>
            <a:pPr lvl="0">
              <a:defRPr sz="1800"/>
            </a:pPr>
            <a:r>
              <a:rPr sz="3600" b="1"/>
              <a:t>Decision making</a:t>
            </a:r>
            <a:r>
              <a:rPr sz="3600"/>
              <a:t> : Estimation , Hypothesis testing ,  Analysis of  variance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build="p" bldLvl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Merits and demerits of Mode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lvl="0" indent="-413384" defTabSz="543305">
              <a:spcBef>
                <a:spcPts val="3900"/>
              </a:spcBef>
              <a:defRPr sz="1800"/>
            </a:pPr>
            <a:r>
              <a:rPr sz="3348"/>
              <a:t>Merits: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Easily understood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Located just by inspection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Can be graphically ascertained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Not affected by extreme values.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Arrangement of data is not necessary.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Best measure for categorical data.</a:t>
            </a:r>
          </a:p>
          <a:p>
            <a:pPr marL="413384" lvl="0" indent="-413384" defTabSz="543305">
              <a:spcBef>
                <a:spcPts val="3900"/>
              </a:spcBef>
              <a:defRPr sz="1800"/>
            </a:pPr>
            <a:r>
              <a:rPr sz="3348"/>
              <a:t>Demerits: 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More than two modes creates confusion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Algebraic treatments can not be done. 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endParaRPr sz="2046"/>
          </a:p>
          <a:p>
            <a:pPr marL="413384" lvl="0" indent="-413384" defTabSz="543305">
              <a:spcBef>
                <a:spcPts val="3900"/>
              </a:spcBef>
              <a:defRPr sz="1800"/>
            </a:pPr>
            <a:r>
              <a:rPr sz="3348"/>
              <a:t>Use</a:t>
            </a:r>
          </a:p>
          <a:p>
            <a:pPr marL="666009" lvl="1" indent="-252624" defTabSz="543305">
              <a:spcBef>
                <a:spcPts val="300"/>
              </a:spcBef>
              <a:buFont typeface="Courier New"/>
              <a:defRPr sz="1800"/>
            </a:pPr>
            <a:r>
              <a:rPr sz="2046"/>
              <a:t>To study most popular fashion.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1" build="p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 sum up: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71" name="image29.png" descr="Head_First_Statistics.pdf (page 118 of 717)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The curious case of Salary</a:t>
            </a:r>
          </a:p>
        </p:txBody>
      </p:sp>
      <p:sp>
        <p:nvSpPr>
          <p:cNvPr id="374" name="Shape 3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80" lvl="0" indent="-411480" defTabSz="514095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2640"/>
              <a:t>The staff at a The StatsLib are feeling mutinous about perceived unfair pay. Most of them are paid Rs 500 per week, a few managers are on a higher salary, and the Head Librarian takes home Rs 49,000 per week.</a:t>
            </a:r>
          </a:p>
          <a:p>
            <a:pPr marL="411480" lvl="0" indent="-411480" defTabSz="514095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2640"/>
              <a:t>“The average salary here is Rs 2,500 per week, and we’re only paid Rs 500,” say the para-professional staff . “This is unfair, and we demand more money.”</a:t>
            </a:r>
          </a:p>
          <a:p>
            <a:pPr marL="411480" lvl="0" indent="-411480" defTabSz="514095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2640"/>
              <a:t>One of the managers overhears this and joins in with the demands. “The average salary here is Rs 10,000 per week, and I’m only paid Rs. 4,000. I want a raise.”</a:t>
            </a:r>
          </a:p>
          <a:p>
            <a:pPr marL="411480" lvl="0" indent="-411480" defTabSz="514095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2640"/>
              <a:t>The Head Librarian looks at them all. “You’re all wrong; the average salary is Rs 500 per week. Nobody is underpaid. Now get back to work.”</a:t>
            </a:r>
          </a:p>
          <a:p>
            <a:pPr marL="411480" lvl="0" indent="-411480" defTabSz="514095">
              <a:lnSpc>
                <a:spcPct val="90000"/>
              </a:lnSpc>
              <a:spcBef>
                <a:spcPts val="400"/>
              </a:spcBef>
              <a:defRPr sz="1800"/>
            </a:pPr>
            <a:endParaRPr sz="2640"/>
          </a:p>
          <a:p>
            <a:pPr marL="493776" lvl="0" indent="-493776" defTabSz="514095">
              <a:lnSpc>
                <a:spcPct val="90000"/>
              </a:lnSpc>
              <a:spcBef>
                <a:spcPts val="3600"/>
              </a:spcBef>
              <a:buClr>
                <a:srgbClr val="0000FF"/>
              </a:buClr>
              <a:defRPr sz="1800"/>
            </a:pPr>
            <a:r>
              <a:rPr sz="3168"/>
              <a:t>What do you think is right?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Para-professionals – median</a:t>
            </a:r>
          </a:p>
          <a:p>
            <a:pPr lvl="0">
              <a:defRPr sz="1800"/>
            </a:pPr>
            <a:r>
              <a:rPr sz="3600"/>
              <a:t>Managers – mean (CEO salary is skewing the data to right)</a:t>
            </a:r>
          </a:p>
          <a:p>
            <a:pPr lvl="0">
              <a:defRPr sz="1800"/>
            </a:pPr>
            <a:r>
              <a:rPr sz="3600"/>
              <a:t>Head Librarian - mode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/>
            </a:pPr>
            <a:r>
              <a:rPr sz="6480"/>
              <a:t>Scales of measurement and Measures of central tendency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6155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graphicFrame>
        <p:nvGraphicFramePr>
          <p:cNvPr id="381" name="Table 381"/>
          <p:cNvGraphicFramePr/>
          <p:nvPr/>
        </p:nvGraphicFramePr>
        <p:xfrm>
          <a:off x="656589" y="3498093"/>
          <a:ext cx="11691620" cy="32201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84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855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Nominal Data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Calculation of proportions, percentages, ratios, rates of change, mode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55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Ordinal Data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Calculation of mode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55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Ratio or Interval Data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300"/>
                        <a:t>Calculation of mean, median, mode (mean deviation, standard deviation, coefficient of variability)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4" name="Shape 3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Measures of dispersion</a:t>
            </a:r>
          </a:p>
        </p:txBody>
      </p:sp>
      <p:sp>
        <p:nvSpPr>
          <p:cNvPr id="387" name="Shape 3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Dr. Vinit Kumar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Measure of central tendency gives us a single central value that represents the entire data.</a:t>
            </a:r>
          </a:p>
          <a:p>
            <a:pPr lvl="0">
              <a:defRPr sz="1800"/>
            </a:pPr>
            <a:r>
              <a:rPr sz="3600"/>
              <a:t>But they do not reveal the degree of spread or extent of variability of individual items in a distribution.</a:t>
            </a:r>
          </a:p>
          <a:p>
            <a:pPr lvl="0">
              <a:defRPr sz="1800"/>
            </a:pPr>
            <a:r>
              <a:rPr sz="3600"/>
              <a:t>Therefore the measure of central tendency is insufficient.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1" build="p" animBg="1" advAuto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965" lvl="0" indent="-47296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4000"/>
              <a:t>Here,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The mean is same i.e, 50 Marks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But the performance of Rahul is better than anjali, since anjali failed in one subject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Also Rahul’s marks vary between = Mean -10 to mean +10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For Anjali it is = Mean -30 to mean +30 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endParaRPr sz="3400"/>
          </a:p>
          <a:p>
            <a:pPr marL="472965" lvl="0" indent="-47296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4000"/>
              <a:t>Such a variation present in data is measured through measures of dispersion. </a:t>
            </a:r>
          </a:p>
        </p:txBody>
      </p:sp>
      <p:graphicFrame>
        <p:nvGraphicFramePr>
          <p:cNvPr id="394" name="Table 394"/>
          <p:cNvGraphicFramePr/>
          <p:nvPr/>
        </p:nvGraphicFramePr>
        <p:xfrm>
          <a:off x="1292482" y="514909"/>
          <a:ext cx="8669868" cy="1732493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216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26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Maths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Computer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Science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26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Rahul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26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Anjali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2" build="p" animBg="1" advAuto="0"/>
      <p:bldP spid="394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Summaries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3600"/>
              <a:t>Measures of central tendency. 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r>
              <a:rPr sz="2200"/>
              <a:t>Also known as measure of location.</a:t>
            </a:r>
          </a:p>
          <a:p>
            <a:pPr marL="716138" lvl="1" indent="-271638">
              <a:spcBef>
                <a:spcPts val="300"/>
              </a:spcBef>
              <a:buClr>
                <a:srgbClr val="000000"/>
              </a:buClr>
              <a:buFont typeface="Courier New"/>
              <a:defRPr sz="1800"/>
            </a:pPr>
            <a:endParaRPr sz="2200"/>
          </a:p>
          <a:p>
            <a:pPr marL="1160638" lvl="2" indent="-271638">
              <a:spcBef>
                <a:spcPts val="300"/>
              </a:spcBef>
              <a:buClr>
                <a:srgbClr val="000000"/>
              </a:buClr>
              <a:defRPr sz="1800"/>
            </a:pPr>
            <a:r>
              <a:rPr sz="2200"/>
              <a:t>Mean</a:t>
            </a:r>
          </a:p>
          <a:p>
            <a:pPr marL="1160638" lvl="2" indent="-271638">
              <a:spcBef>
                <a:spcPts val="300"/>
              </a:spcBef>
              <a:buClr>
                <a:srgbClr val="000000"/>
              </a:buClr>
              <a:defRPr sz="1800"/>
            </a:pPr>
            <a:r>
              <a:rPr sz="2200"/>
              <a:t>Median</a:t>
            </a:r>
          </a:p>
          <a:p>
            <a:pPr marL="1160638" lvl="2" indent="-271638">
              <a:spcBef>
                <a:spcPts val="300"/>
              </a:spcBef>
              <a:buClr>
                <a:srgbClr val="000000"/>
              </a:buClr>
              <a:defRPr sz="1800"/>
            </a:pPr>
            <a:r>
              <a:rPr sz="2200"/>
              <a:t>Mode</a:t>
            </a:r>
          </a:p>
          <a:p>
            <a:pPr lvl="0">
              <a:buClr>
                <a:srgbClr val="000000"/>
              </a:buClr>
              <a:defRPr sz="1800"/>
            </a:pPr>
            <a:r>
              <a:rPr sz="3600"/>
              <a:t>Measures of dispersion. </a:t>
            </a:r>
          </a:p>
          <a:p>
            <a:pPr marL="1160638" lvl="2" indent="-271638">
              <a:spcBef>
                <a:spcPts val="300"/>
              </a:spcBef>
              <a:buClr>
                <a:srgbClr val="000000"/>
              </a:buClr>
              <a:defRPr sz="1800"/>
            </a:pPr>
            <a:r>
              <a:rPr sz="2200"/>
              <a:t>Range</a:t>
            </a:r>
          </a:p>
          <a:p>
            <a:pPr marL="1160638" lvl="2" indent="-271638">
              <a:spcBef>
                <a:spcPts val="300"/>
              </a:spcBef>
              <a:buClr>
                <a:srgbClr val="000000"/>
              </a:buClr>
              <a:defRPr sz="1800"/>
            </a:pPr>
            <a:r>
              <a:rPr sz="2200"/>
              <a:t>Mean deviation</a:t>
            </a:r>
          </a:p>
          <a:p>
            <a:pPr marL="1160638" lvl="2" indent="-271638">
              <a:spcBef>
                <a:spcPts val="300"/>
              </a:spcBef>
              <a:buClr>
                <a:srgbClr val="000000"/>
              </a:buClr>
              <a:defRPr sz="1800"/>
            </a:pPr>
            <a:r>
              <a:rPr sz="2200"/>
              <a:t>Standard deviation</a:t>
            </a:r>
          </a:p>
          <a:p>
            <a:pPr marL="1160638" lvl="2" indent="-271638">
              <a:spcBef>
                <a:spcPts val="300"/>
              </a:spcBef>
              <a:buClr>
                <a:srgbClr val="000000"/>
              </a:buClr>
              <a:defRPr sz="1800"/>
            </a:pPr>
            <a:r>
              <a:rPr sz="2200"/>
              <a:t>Variance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build="p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graph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Definition	</a:t>
            </a:r>
          </a:p>
        </p:txBody>
      </p:sp>
      <p:sp>
        <p:nvSpPr>
          <p:cNvPr id="400" name="Shape 4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The degree to which numerical data tend to spread about an average value is called variation or dispersion of data. 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Dispersion or spread is the degree of the scatter or variation of the variable about a central value. 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Averages of second order.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Used in two senses:</a:t>
            </a:r>
          </a:p>
          <a:p>
            <a:pPr marL="824788" lvl="1" indent="-384733" defTabSz="578358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366"/>
              <a:t>Relates to the limits within which the data fall</a:t>
            </a:r>
          </a:p>
          <a:p>
            <a:pPr marL="824788" lvl="1" indent="-384733" defTabSz="578358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366"/>
              <a:t>Accounts to the amount, absolute of relative by which the values of the items differ from average.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1" build="p" animBg="1" advAuto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Significance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To determine the reliability of an average</a:t>
            </a:r>
          </a:p>
          <a:p>
            <a:pPr lvl="0">
              <a:defRPr sz="1800"/>
            </a:pPr>
            <a:r>
              <a:rPr sz="3600"/>
              <a:t>To serve as a basis for the control of variability</a:t>
            </a:r>
          </a:p>
          <a:p>
            <a:pPr lvl="0">
              <a:defRPr sz="1800"/>
            </a:pPr>
            <a:r>
              <a:rPr sz="3600"/>
              <a:t>To compare two or more series with regard to their variability</a:t>
            </a:r>
          </a:p>
          <a:p>
            <a:pPr lvl="0">
              <a:defRPr sz="1800"/>
            </a:pPr>
            <a:r>
              <a:rPr sz="3600"/>
              <a:t>To facilitate the use of other statistical measures, Such as correlation, regression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1" build="p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Methods of studying variation</a:t>
            </a: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Range</a:t>
            </a:r>
          </a:p>
          <a:p>
            <a:pPr lvl="0">
              <a:defRPr sz="1800"/>
            </a:pPr>
            <a:r>
              <a:rPr sz="3600"/>
              <a:t>The mean deviation</a:t>
            </a:r>
          </a:p>
          <a:p>
            <a:pPr lvl="0">
              <a:defRPr sz="1800"/>
            </a:pPr>
            <a:r>
              <a:rPr sz="3600"/>
              <a:t>The standard deviation</a:t>
            </a:r>
          </a:p>
          <a:p>
            <a:pPr lvl="0">
              <a:defRPr sz="1800"/>
            </a:pPr>
            <a:r>
              <a:rPr sz="3600"/>
              <a:t>The variance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build="p" animBg="1" advAuto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9" name="Shape 4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lvl="0" indent="-417830" defTabSz="549148">
              <a:lnSpc>
                <a:spcPct val="90000"/>
              </a:lnSpc>
              <a:spcBef>
                <a:spcPts val="3900"/>
              </a:spcBef>
              <a:defRPr sz="1800"/>
            </a:pPr>
            <a:r>
              <a:rPr sz="3384"/>
              <a:t>Absolute Measures of dispersion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Expressed in same statistical unit in which the original data are given such as Rs, KG, etc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Used to compare the variation in two distributions provided the variables are expressed in the same units and of same average size.</a:t>
            </a:r>
          </a:p>
          <a:p>
            <a:pPr marL="417830" lvl="0" indent="-417830" defTabSz="549148">
              <a:lnSpc>
                <a:spcPct val="90000"/>
              </a:lnSpc>
              <a:spcBef>
                <a:spcPts val="3900"/>
              </a:spcBef>
              <a:defRPr sz="1800"/>
            </a:pPr>
            <a:r>
              <a:rPr sz="3384"/>
              <a:t>Relative Measures of dispersion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The ratio of a measure of absolute dispersion to an appropriate average.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AKA “Coefficient of dispersion”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1" build="p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Range</a:t>
            </a:r>
          </a:p>
        </p:txBody>
      </p:sp>
      <p:sp>
        <p:nvSpPr>
          <p:cNvPr id="412" name="Shape 4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Simplest measure of dispersion</a:t>
            </a:r>
          </a:p>
          <a:p>
            <a:pPr lvl="0">
              <a:defRPr sz="1800"/>
            </a:pPr>
            <a:r>
              <a:rPr sz="3600"/>
              <a:t>It is the difference between the minimum and the maximum item of the series.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20,21,22,25,30,32,37,47,65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body" idx="1"/>
          </p:nvPr>
        </p:nvSpPr>
        <p:spPr>
          <a:xfrm>
            <a:off x="952500" y="1953260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Absolute Range= Xmax-Xmin</a:t>
            </a:r>
          </a:p>
          <a:p>
            <a:pPr marL="0" lvl="2" indent="800100">
              <a:spcBef>
                <a:spcPts val="500"/>
              </a:spcBef>
              <a:buSzTx/>
              <a:buNone/>
              <a:defRPr sz="1800"/>
            </a:pPr>
            <a:r>
              <a:rPr sz="3400"/>
              <a:t>=L-S</a:t>
            </a:r>
          </a:p>
          <a:p>
            <a:pPr marL="0" lvl="2" indent="800100">
              <a:spcBef>
                <a:spcPts val="500"/>
              </a:spcBef>
              <a:buSzTx/>
              <a:buNone/>
              <a:defRPr sz="1800"/>
            </a:pPr>
            <a:r>
              <a:rPr sz="3400"/>
              <a:t>L= Largest Item, and</a:t>
            </a:r>
          </a:p>
          <a:p>
            <a:pPr marL="0" lvl="2" indent="800100">
              <a:spcBef>
                <a:spcPts val="500"/>
              </a:spcBef>
              <a:buSzTx/>
              <a:buNone/>
              <a:defRPr sz="1800"/>
            </a:pPr>
            <a:r>
              <a:rPr sz="3400"/>
              <a:t>S= Smallest Item</a:t>
            </a:r>
          </a:p>
          <a:p>
            <a:pPr lvl="0">
              <a:defRPr sz="1800"/>
            </a:pPr>
            <a:r>
              <a:rPr sz="3600"/>
              <a:t>Relative,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Coefficient of Range= Absolute Range/Sum of two extremes</a:t>
            </a:r>
          </a:p>
        </p:txBody>
      </p:sp>
      <p:pic>
        <p:nvPicPr>
          <p:cNvPr id="416" name="image1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603" y="7287300"/>
            <a:ext cx="8380872" cy="1408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 we can say,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If the average of the two distributions are same, a comparison of the range indicates that the distribution with the smaller range has less dispersion, and the average of that distribution is more typical of the group.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The following are the books issued by The StatsLib in the last seven years.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Calculate the range and its coefficient. </a:t>
            </a:r>
          </a:p>
        </p:txBody>
      </p:sp>
      <p:graphicFrame>
        <p:nvGraphicFramePr>
          <p:cNvPr id="423" name="Table 423"/>
          <p:cNvGraphicFramePr/>
          <p:nvPr/>
        </p:nvGraphicFramePr>
        <p:xfrm>
          <a:off x="2444606" y="4145682"/>
          <a:ext cx="8128287" cy="404248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68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Year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Books issued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2011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160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220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grouped data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Two methods: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Find the difference between the upper limit of the highest class and the lower limit of the lowest class. 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Subtract the mid-point of the lowest class from the mid-point of the highest wage class.</a:t>
            </a:r>
          </a:p>
          <a:p>
            <a:pPr marL="913694" lvl="1" indent="-469194">
              <a:spcBef>
                <a:spcPts val="600"/>
              </a:spcBef>
              <a:defRPr sz="1800"/>
            </a:pPr>
            <a:endParaRPr sz="3800"/>
          </a:p>
          <a:p>
            <a:pPr lvl="0">
              <a:defRPr sz="1800"/>
            </a:pPr>
            <a:r>
              <a:rPr sz="3600"/>
              <a:t>In Practice both the methods are used.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5278</Words>
  <Application>Microsoft Office PowerPoint</Application>
  <PresentationFormat>Custom</PresentationFormat>
  <Paragraphs>1115</Paragraphs>
  <Slides>140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50" baseType="lpstr">
      <vt:lpstr>Andale Mono</vt:lpstr>
      <vt:lpstr>Arial</vt:lpstr>
      <vt:lpstr>Avenir Roman</vt:lpstr>
      <vt:lpstr>Century Gothic</vt:lpstr>
      <vt:lpstr>Courier New</vt:lpstr>
      <vt:lpstr>Helvetica Light</vt:lpstr>
      <vt:lpstr>Palatino Linotype</vt:lpstr>
      <vt:lpstr>Times New Roman</vt:lpstr>
      <vt:lpstr>Trebuchet MS</vt:lpstr>
      <vt:lpstr>White</vt:lpstr>
      <vt:lpstr>Data Analysis</vt:lpstr>
      <vt:lpstr>Data Analysis </vt:lpstr>
      <vt:lpstr>Qualitative analysis</vt:lpstr>
      <vt:lpstr>Quantitative Analysis  == Statistical Analysis</vt:lpstr>
      <vt:lpstr>Two types</vt:lpstr>
      <vt:lpstr>Descriptive Statistics</vt:lpstr>
      <vt:lpstr>Inferential Statistics</vt:lpstr>
      <vt:lpstr>Introductory QA tools</vt:lpstr>
      <vt:lpstr>Data Summaries</vt:lpstr>
      <vt:lpstr>PowerPoint Presentation</vt:lpstr>
      <vt:lpstr>PowerPoint Presentation</vt:lpstr>
      <vt:lpstr>PowerPoint Presentation</vt:lpstr>
      <vt:lpstr>PowerPoint Presentation</vt:lpstr>
      <vt:lpstr>Measures of central tendency</vt:lpstr>
      <vt:lpstr>Central Tendency</vt:lpstr>
      <vt:lpstr>What ?</vt:lpstr>
      <vt:lpstr>Where?</vt:lpstr>
      <vt:lpstr>Most common measures</vt:lpstr>
      <vt:lpstr>Let us learn by an example</vt:lpstr>
      <vt:lpstr>“The StatsLib”</vt:lpstr>
      <vt:lpstr>The StatsLib</vt:lpstr>
      <vt:lpstr>Important point</vt:lpstr>
      <vt:lpstr>Here are the current attendees of the comic reading section</vt:lpstr>
      <vt:lpstr>Let us see first: mean</vt:lpstr>
      <vt:lpstr>The formula for mean</vt:lpstr>
      <vt:lpstr>Methods to calculate mean</vt:lpstr>
      <vt:lpstr>For the Statslib example</vt:lpstr>
      <vt:lpstr>Ex#8</vt:lpstr>
      <vt:lpstr>Sol#8</vt:lpstr>
      <vt:lpstr>PowerPoint Presentation</vt:lpstr>
      <vt:lpstr>To do</vt:lpstr>
      <vt:lpstr>Arithmetic mean of grouped data</vt:lpstr>
      <vt:lpstr>PowerPoint Presentation</vt:lpstr>
      <vt:lpstr>Sol#9</vt:lpstr>
      <vt:lpstr>These were direct methods to calculate mean</vt:lpstr>
      <vt:lpstr>There is a shortcut method too</vt:lpstr>
      <vt:lpstr>For discrete data</vt:lpstr>
      <vt:lpstr>PowerPoint Presentation</vt:lpstr>
      <vt:lpstr>Working rules for shortcut method</vt:lpstr>
      <vt:lpstr>Ex</vt:lpstr>
      <vt:lpstr>PowerPoint Presentation</vt:lpstr>
      <vt:lpstr>Ex</vt:lpstr>
      <vt:lpstr>Step deviation method</vt:lpstr>
      <vt:lpstr>Ex</vt:lpstr>
      <vt:lpstr>PowerPoint Presentation</vt:lpstr>
      <vt:lpstr>Back to “The StatsLib”</vt:lpstr>
      <vt:lpstr>Check the library brochure</vt:lpstr>
      <vt:lpstr>Let us see what happened then </vt:lpstr>
      <vt:lpstr>What might have gone wrong ??</vt:lpstr>
      <vt:lpstr>PowerPoint Presentation</vt:lpstr>
      <vt:lpstr>Merits and demerits of Mean</vt:lpstr>
      <vt:lpstr>To sum up</vt:lpstr>
      <vt:lpstr>Median</vt:lpstr>
      <vt:lpstr>Median</vt:lpstr>
      <vt:lpstr>Let us define it.</vt:lpstr>
      <vt:lpstr>Methods to calculate</vt:lpstr>
      <vt:lpstr>Ex</vt:lpstr>
      <vt:lpstr>For a frequency distribution</vt:lpstr>
      <vt:lpstr>Ex</vt:lpstr>
      <vt:lpstr>PowerPoint Presentation</vt:lpstr>
      <vt:lpstr>PowerPoint Presentation</vt:lpstr>
      <vt:lpstr>For grouped data</vt:lpstr>
      <vt:lpstr>Ex</vt:lpstr>
      <vt:lpstr>PowerPoint Presentation</vt:lpstr>
      <vt:lpstr>Ex</vt:lpstr>
      <vt:lpstr>The StatsLib Members are soaring</vt:lpstr>
      <vt:lpstr>PowerPoint Presentation</vt:lpstr>
      <vt:lpstr>☹</vt:lpstr>
      <vt:lpstr>PowerPoint Presentation</vt:lpstr>
      <vt:lpstr>Let us see the data </vt:lpstr>
      <vt:lpstr>Merits and demerits of Median</vt:lpstr>
      <vt:lpstr>To sum up</vt:lpstr>
      <vt:lpstr>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Merits and demerits of Mode</vt:lpstr>
      <vt:lpstr>To sum up:</vt:lpstr>
      <vt:lpstr>PowerPoint Presentation</vt:lpstr>
      <vt:lpstr>The curious case of Salary</vt:lpstr>
      <vt:lpstr>PowerPoint Presentation</vt:lpstr>
      <vt:lpstr>Scales of measurement and Measures of central tendency</vt:lpstr>
      <vt:lpstr>PowerPoint Presentation</vt:lpstr>
      <vt:lpstr>Measures of dispersion</vt:lpstr>
      <vt:lpstr>PowerPoint Presentation</vt:lpstr>
      <vt:lpstr>PowerPoint Presentation</vt:lpstr>
      <vt:lpstr>graph</vt:lpstr>
      <vt:lpstr>Definition </vt:lpstr>
      <vt:lpstr>Significance</vt:lpstr>
      <vt:lpstr>Methods of studying variation</vt:lpstr>
      <vt:lpstr>PowerPoint Presentation</vt:lpstr>
      <vt:lpstr>Range</vt:lpstr>
      <vt:lpstr>PowerPoint Presentation</vt:lpstr>
      <vt:lpstr>So we can say,</vt:lpstr>
      <vt:lpstr>Ex.</vt:lpstr>
      <vt:lpstr>For grouped data</vt:lpstr>
      <vt:lpstr>Ex.</vt:lpstr>
      <vt:lpstr>Merits and demerits of Range</vt:lpstr>
      <vt:lpstr>Ex.</vt:lpstr>
      <vt:lpstr>Mean Deviation</vt:lpstr>
      <vt:lpstr>Mean Deviation</vt:lpstr>
      <vt:lpstr>In other words</vt:lpstr>
      <vt:lpstr>Computation</vt:lpstr>
      <vt:lpstr>PowerPoint Presentation</vt:lpstr>
      <vt:lpstr>PowerPoint Presentation</vt:lpstr>
      <vt:lpstr>Coefficient of MD</vt:lpstr>
      <vt:lpstr>Ex</vt:lpstr>
      <vt:lpstr>PowerPoint Presentation</vt:lpstr>
      <vt:lpstr>MD for grouped data</vt:lpstr>
      <vt:lpstr>ex</vt:lpstr>
      <vt:lpstr>ex</vt:lpstr>
      <vt:lpstr>Assignment :</vt:lpstr>
      <vt:lpstr>Variance</vt:lpstr>
      <vt:lpstr>PowerPoint Presentation</vt:lpstr>
      <vt:lpstr>Standard Deviation</vt:lpstr>
      <vt:lpstr>Use </vt:lpstr>
      <vt:lpstr>PowerPoint Presentation</vt:lpstr>
      <vt:lpstr>Coefficient of standard Deviation</vt:lpstr>
      <vt:lpstr>Calculation</vt:lpstr>
      <vt:lpstr>Ex.</vt:lpstr>
      <vt:lpstr>For grouped data</vt:lpstr>
      <vt:lpstr>Ex.</vt:lpstr>
      <vt:lpstr>Working rule</vt:lpstr>
      <vt:lpstr>PowerPoint Presentation</vt:lpstr>
      <vt:lpstr>PowerPoint Presentation</vt:lpstr>
      <vt:lpstr>For Continuous series</vt:lpstr>
      <vt:lpstr>Working rule</vt:lpstr>
      <vt:lpstr>Ex. </vt:lpstr>
      <vt:lpstr>PowerPoint Presentation</vt:lpstr>
      <vt:lpstr>Assignment </vt:lpstr>
      <vt:lpstr>PowerPoint Presentation</vt:lpstr>
      <vt:lpstr>PowerPoint Presentation</vt:lpstr>
      <vt:lpstr>PowerPoint Presentation</vt:lpstr>
      <vt:lpstr>Coefficient of variation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Analysis</dc:title>
  <dc:creator>Vinit Kumar</dc:creator>
  <cp:lastModifiedBy>Swami Kundan Kishor</cp:lastModifiedBy>
  <cp:revision>2</cp:revision>
  <dcterms:modified xsi:type="dcterms:W3CDTF">2018-10-10T06:40:07Z</dcterms:modified>
</cp:coreProperties>
</file>