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sldIdLst>
    <p:sldId id="345" r:id="rId2"/>
    <p:sldId id="346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1" r:id="rId38"/>
    <p:sldId id="382" r:id="rId39"/>
    <p:sldId id="383" r:id="rId40"/>
    <p:sldId id="384" r:id="rId41"/>
    <p:sldId id="385" r:id="rId42"/>
    <p:sldId id="386" r:id="rId43"/>
    <p:sldId id="387" r:id="rId44"/>
    <p:sldId id="388" r:id="rId45"/>
    <p:sldId id="389" r:id="rId46"/>
    <p:sldId id="390" r:id="rId47"/>
    <p:sldId id="391" r:id="rId48"/>
    <p:sldId id="392" r:id="rId49"/>
    <p:sldId id="393" r:id="rId50"/>
    <p:sldId id="394" r:id="rId51"/>
    <p:sldId id="395" r:id="rId52"/>
    <p:sldId id="396" r:id="rId53"/>
    <p:sldId id="397" r:id="rId54"/>
    <p:sldId id="398" r:id="rId55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1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mailto:mailvinitkumar@gmail.com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Measures of dispersion</a:t>
            </a:r>
          </a:p>
        </p:txBody>
      </p:sp>
      <p:sp>
        <p:nvSpPr>
          <p:cNvPr id="387" name="Shape 3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Dr. Vinit Kumar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15" name="Shape 415"/>
          <p:cNvSpPr>
            <a:spLocks noGrp="1"/>
          </p:cNvSpPr>
          <p:nvPr>
            <p:ph type="body" idx="1"/>
          </p:nvPr>
        </p:nvSpPr>
        <p:spPr>
          <a:xfrm>
            <a:off x="952500" y="1953260"/>
            <a:ext cx="11099800" cy="62865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Absolute Range= Xmax-Xmin</a:t>
            </a:r>
          </a:p>
          <a:p>
            <a:pPr marL="0" lvl="2" indent="800100">
              <a:spcBef>
                <a:spcPts val="500"/>
              </a:spcBef>
              <a:buSzTx/>
              <a:buNone/>
              <a:defRPr sz="1800"/>
            </a:pPr>
            <a:r>
              <a:rPr sz="3400"/>
              <a:t>=L-S</a:t>
            </a:r>
          </a:p>
          <a:p>
            <a:pPr marL="0" lvl="2" indent="800100">
              <a:spcBef>
                <a:spcPts val="500"/>
              </a:spcBef>
              <a:buSzTx/>
              <a:buNone/>
              <a:defRPr sz="1800"/>
            </a:pPr>
            <a:r>
              <a:rPr sz="3400"/>
              <a:t>L= Largest Item, and</a:t>
            </a:r>
          </a:p>
          <a:p>
            <a:pPr marL="0" lvl="2" indent="800100">
              <a:spcBef>
                <a:spcPts val="500"/>
              </a:spcBef>
              <a:buSzTx/>
              <a:buNone/>
              <a:defRPr sz="1800"/>
            </a:pPr>
            <a:r>
              <a:rPr sz="3400"/>
              <a:t>S= Smallest Item</a:t>
            </a:r>
          </a:p>
          <a:p>
            <a:pPr lvl="0">
              <a:defRPr sz="1800"/>
            </a:pPr>
            <a:r>
              <a:rPr sz="3600"/>
              <a:t>Relative,</a:t>
            </a:r>
          </a:p>
          <a:p>
            <a:pPr marL="913694" lvl="1" indent="-469194">
              <a:spcBef>
                <a:spcPts val="600"/>
              </a:spcBef>
              <a:defRPr sz="1800"/>
            </a:pPr>
            <a:r>
              <a:rPr sz="3800"/>
              <a:t>Coefficient of Range= Absolute Range/Sum of two extremes</a:t>
            </a:r>
          </a:p>
        </p:txBody>
      </p:sp>
      <p:pic>
        <p:nvPicPr>
          <p:cNvPr id="416" name="image1.pdf" descr="latex-image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8603" y="7287300"/>
            <a:ext cx="8380872" cy="14088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So we can say,</a:t>
            </a:r>
          </a:p>
        </p:txBody>
      </p:sp>
      <p:sp>
        <p:nvSpPr>
          <p:cNvPr id="419" name="Shape 4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If the average of the two distributions are same, a comparison of the range indicates that the distribution with the smaller range has less dispersion, and the average of that distribution is more typical of the group.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Ex.</a:t>
            </a:r>
          </a:p>
        </p:txBody>
      </p:sp>
      <p:sp>
        <p:nvSpPr>
          <p:cNvPr id="422" name="Shape 4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8235" lvl="0" indent="-468235" defTabSz="578358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959"/>
              <a:t>The following are the books issued by The StatsLib in the last seven years.</a:t>
            </a:r>
          </a:p>
          <a:p>
            <a:pPr marL="468235" lvl="0" indent="-468235" defTabSz="578358">
              <a:lnSpc>
                <a:spcPct val="90000"/>
              </a:lnSpc>
              <a:spcBef>
                <a:spcPts val="600"/>
              </a:spcBef>
              <a:defRPr sz="1800"/>
            </a:pPr>
            <a:endParaRPr sz="3959"/>
          </a:p>
          <a:p>
            <a:pPr marL="468235" lvl="0" indent="-468235" defTabSz="578358">
              <a:lnSpc>
                <a:spcPct val="90000"/>
              </a:lnSpc>
              <a:spcBef>
                <a:spcPts val="600"/>
              </a:spcBef>
              <a:defRPr sz="1800"/>
            </a:pPr>
            <a:endParaRPr sz="3959"/>
          </a:p>
          <a:p>
            <a:pPr marL="468235" lvl="0" indent="-468235" defTabSz="578358">
              <a:lnSpc>
                <a:spcPct val="90000"/>
              </a:lnSpc>
              <a:spcBef>
                <a:spcPts val="600"/>
              </a:spcBef>
              <a:defRPr sz="1800"/>
            </a:pPr>
            <a:endParaRPr sz="3959"/>
          </a:p>
          <a:p>
            <a:pPr marL="468235" lvl="0" indent="-468235" defTabSz="578358">
              <a:lnSpc>
                <a:spcPct val="90000"/>
              </a:lnSpc>
              <a:spcBef>
                <a:spcPts val="600"/>
              </a:spcBef>
              <a:defRPr sz="1800"/>
            </a:pPr>
            <a:endParaRPr sz="3959"/>
          </a:p>
          <a:p>
            <a:pPr marL="468235" lvl="0" indent="-468235" defTabSz="578358">
              <a:lnSpc>
                <a:spcPct val="90000"/>
              </a:lnSpc>
              <a:spcBef>
                <a:spcPts val="600"/>
              </a:spcBef>
              <a:defRPr sz="1800"/>
            </a:pPr>
            <a:endParaRPr sz="3959"/>
          </a:p>
          <a:p>
            <a:pPr marL="468235" lvl="0" indent="-468235" defTabSz="578358">
              <a:lnSpc>
                <a:spcPct val="90000"/>
              </a:lnSpc>
              <a:spcBef>
                <a:spcPts val="600"/>
              </a:spcBef>
              <a:defRPr sz="1800"/>
            </a:pPr>
            <a:endParaRPr sz="3959"/>
          </a:p>
          <a:p>
            <a:pPr marL="468235" lvl="0" indent="-468235" defTabSz="578358">
              <a:lnSpc>
                <a:spcPct val="90000"/>
              </a:lnSpc>
              <a:spcBef>
                <a:spcPts val="600"/>
              </a:spcBef>
              <a:defRPr sz="1800"/>
            </a:pPr>
            <a:endParaRPr sz="3959"/>
          </a:p>
          <a:p>
            <a:pPr marL="468235" lvl="0" indent="-468235" defTabSz="578358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959"/>
              <a:t>Calculate the range and its coefficient. </a:t>
            </a:r>
          </a:p>
        </p:txBody>
      </p:sp>
      <p:graphicFrame>
        <p:nvGraphicFramePr>
          <p:cNvPr id="423" name="Table 423"/>
          <p:cNvGraphicFramePr/>
          <p:nvPr/>
        </p:nvGraphicFramePr>
        <p:xfrm>
          <a:off x="2444606" y="4145682"/>
          <a:ext cx="8115585" cy="402977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78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682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Year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Books issued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682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2011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200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682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2010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210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682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2009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208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682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2008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160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5682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2007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220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5682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2006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250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For grouped data</a:t>
            </a:r>
          </a:p>
        </p:txBody>
      </p:sp>
      <p:sp>
        <p:nvSpPr>
          <p:cNvPr id="426" name="Shape 4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Two methods:</a:t>
            </a:r>
          </a:p>
          <a:p>
            <a:pPr marL="913694" lvl="1" indent="-469194">
              <a:spcBef>
                <a:spcPts val="600"/>
              </a:spcBef>
              <a:defRPr sz="1800"/>
            </a:pPr>
            <a:r>
              <a:rPr sz="3800"/>
              <a:t>Find the difference between the upper limit of the highest class and the lower limit of the lowest class. </a:t>
            </a:r>
          </a:p>
          <a:p>
            <a:pPr marL="913694" lvl="1" indent="-469194">
              <a:spcBef>
                <a:spcPts val="600"/>
              </a:spcBef>
              <a:defRPr sz="1800"/>
            </a:pPr>
            <a:r>
              <a:rPr sz="3800"/>
              <a:t>Subtract the mid-point of the lowest class from the mid-point of the highest wage class.</a:t>
            </a:r>
          </a:p>
          <a:p>
            <a:pPr marL="913694" lvl="1" indent="-469194">
              <a:spcBef>
                <a:spcPts val="600"/>
              </a:spcBef>
              <a:defRPr sz="1800"/>
            </a:pPr>
            <a:endParaRPr sz="3800"/>
          </a:p>
          <a:p>
            <a:pPr lvl="0">
              <a:defRPr sz="1800"/>
            </a:pPr>
            <a:r>
              <a:rPr sz="3600"/>
              <a:t>In Practice both the methods are used.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Ex.</a:t>
            </a:r>
          </a:p>
        </p:txBody>
      </p:sp>
      <p:sp>
        <p:nvSpPr>
          <p:cNvPr id="429" name="Shape 429"/>
          <p:cNvSpPr>
            <a:spLocks noGrp="1"/>
          </p:cNvSpPr>
          <p:nvPr>
            <p:ph type="body" idx="1"/>
          </p:nvPr>
        </p:nvSpPr>
        <p:spPr>
          <a:xfrm>
            <a:off x="952500" y="490219"/>
            <a:ext cx="11099800" cy="62865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Calculate Coefficient of range from the following data.</a:t>
            </a:r>
          </a:p>
        </p:txBody>
      </p:sp>
      <p:graphicFrame>
        <p:nvGraphicFramePr>
          <p:cNvPr id="430" name="Table 430"/>
          <p:cNvGraphicFramePr/>
          <p:nvPr/>
        </p:nvGraphicFramePr>
        <p:xfrm>
          <a:off x="2134401" y="4395309"/>
          <a:ext cx="8115585" cy="34522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78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380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Marks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No. of Students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38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10-20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8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38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20-30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10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38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30-40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12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38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40-50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8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538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50-60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4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1" name="Shape 431"/>
          <p:cNvSpPr/>
          <p:nvPr/>
        </p:nvSpPr>
        <p:spPr>
          <a:xfrm>
            <a:off x="2064263" y="8302257"/>
            <a:ext cx="562036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60-10/60+10=50/70=0.714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" grpId="1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Merits and demerits of Range</a:t>
            </a:r>
          </a:p>
        </p:txBody>
      </p:sp>
      <p:sp>
        <p:nvSpPr>
          <p:cNvPr id="434" name="Shape 4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9317" lvl="0" indent="-449317" defTabSz="55499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800"/>
              <a:t>Merits:</a:t>
            </a:r>
          </a:p>
          <a:p>
            <a:pPr marL="791463" lvl="1" indent="-369188" defTabSz="554990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3230"/>
              <a:t>Easiest to understand</a:t>
            </a:r>
          </a:p>
          <a:p>
            <a:pPr marL="791463" lvl="1" indent="-369188" defTabSz="554990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3230"/>
              <a:t>Simplest and easy to calculate</a:t>
            </a:r>
          </a:p>
          <a:p>
            <a:pPr marL="791463" lvl="1" indent="-369188" defTabSz="554990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3230"/>
              <a:t>Quick and dirty way to compute variability</a:t>
            </a:r>
          </a:p>
          <a:p>
            <a:pPr marL="791463" lvl="1" indent="-369188" defTabSz="554990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3230"/>
              <a:t>Algebraic treatments can be applied. </a:t>
            </a:r>
          </a:p>
          <a:p>
            <a:pPr marL="449317" lvl="0" indent="-449317" defTabSz="55499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800"/>
              <a:t>Demerits: </a:t>
            </a:r>
          </a:p>
          <a:p>
            <a:pPr marL="791463" lvl="1" indent="-369188" defTabSz="554990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3230"/>
              <a:t>Not based on each and every item of the distribution.</a:t>
            </a:r>
          </a:p>
          <a:p>
            <a:pPr marL="791463" lvl="1" indent="-369188" defTabSz="554990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3230"/>
              <a:t>Subject to sampling fluctuations </a:t>
            </a:r>
          </a:p>
          <a:p>
            <a:pPr marL="791463" lvl="1" indent="-369188" defTabSz="554990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3230"/>
              <a:t>Range only considers the extreme values, so it can’t tell us the character of the distribution. </a:t>
            </a:r>
          </a:p>
          <a:p>
            <a:pPr marL="791463" lvl="1" indent="-369188" defTabSz="554990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3230"/>
              <a:t>Range cannot be computed in an open ended distribution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" grpId="1" build="p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Ex.</a:t>
            </a:r>
          </a:p>
        </p:txBody>
      </p:sp>
      <p:sp>
        <p:nvSpPr>
          <p:cNvPr id="437" name="Shape 437"/>
          <p:cNvSpPr>
            <a:spLocks noGrp="1"/>
          </p:cNvSpPr>
          <p:nvPr>
            <p:ph type="body" idx="1"/>
          </p:nvPr>
        </p:nvSpPr>
        <p:spPr>
          <a:xfrm>
            <a:off x="392571" y="-105834"/>
            <a:ext cx="11099801" cy="62865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Observe the following three series:</a:t>
            </a:r>
          </a:p>
        </p:txBody>
      </p:sp>
      <p:graphicFrame>
        <p:nvGraphicFramePr>
          <p:cNvPr id="438" name="Table 438"/>
          <p:cNvGraphicFramePr/>
          <p:nvPr/>
        </p:nvGraphicFramePr>
        <p:xfrm>
          <a:off x="1702274" y="3902667"/>
          <a:ext cx="9887413" cy="2981598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217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3866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Series A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46, 6, 46, 46, 46, 46, 46, 46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3866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Series B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6, 10, 6, 6, 46, 46, 46, 46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3866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Series C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6, 6, 15, 25, 30, 32, 40, 46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9" name="Shape 439"/>
          <p:cNvSpPr/>
          <p:nvPr/>
        </p:nvSpPr>
        <p:spPr>
          <a:xfrm>
            <a:off x="1" y="6861937"/>
            <a:ext cx="13004801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/>
            </a:pPr>
            <a:r>
              <a:rPr sz="3800"/>
              <a:t>Here, in all the three series range is same, i.e., 46-6=40. but it does not mean that the distributions are alike.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1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Mean Deviation</a:t>
            </a:r>
          </a:p>
        </p:txBody>
      </p:sp>
      <p:sp>
        <p:nvSpPr>
          <p:cNvPr id="442" name="Shape 4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The range an the interquartile range are not measures of dispersion in the strict sense of the term because they do not show the scatteredness/spread around an average.</a:t>
            </a:r>
          </a:p>
          <a:p>
            <a:pPr lvl="0">
              <a:defRPr sz="1800"/>
            </a:pPr>
            <a:r>
              <a:rPr sz="3600"/>
              <a:t>The two other measures:</a:t>
            </a:r>
          </a:p>
          <a:p>
            <a:pPr marL="913694" lvl="1" indent="-469194">
              <a:spcBef>
                <a:spcPts val="600"/>
              </a:spcBef>
              <a:defRPr sz="1800"/>
            </a:pPr>
            <a:r>
              <a:rPr sz="3800"/>
              <a:t>Mean deviation</a:t>
            </a:r>
          </a:p>
          <a:p>
            <a:pPr marL="913694" lvl="1" indent="-469194">
              <a:spcBef>
                <a:spcPts val="600"/>
              </a:spcBef>
              <a:defRPr sz="1800"/>
            </a:pPr>
            <a:r>
              <a:rPr sz="3800"/>
              <a:t>Standard deviation</a:t>
            </a:r>
          </a:p>
          <a:p>
            <a:pPr marL="0" lvl="0" indent="0">
              <a:buSzTx/>
              <a:buNone/>
              <a:defRPr sz="1800"/>
            </a:pPr>
            <a:r>
              <a:rPr sz="3600"/>
              <a:t>Will help us in achieving this goal.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Mean Deviation</a:t>
            </a:r>
          </a:p>
        </p:txBody>
      </p:sp>
      <p:sp>
        <p:nvSpPr>
          <p:cNvPr id="445" name="Shape 445"/>
          <p:cNvSpPr>
            <a:spLocks noGrp="1"/>
          </p:cNvSpPr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Average deviation.</a:t>
            </a:r>
          </a:p>
          <a:p>
            <a:pPr lvl="0">
              <a:defRPr sz="1800"/>
            </a:pPr>
            <a:r>
              <a:rPr sz="3600"/>
              <a:t>Mean deviation of a series is the arithmetic mean of all the deviations, without their algebraic signs, taken from its central value(Mean or median or mode)</a:t>
            </a:r>
          </a:p>
          <a:p>
            <a:pPr lvl="0">
              <a:defRPr sz="1800"/>
            </a:pPr>
            <a:r>
              <a:rPr sz="3600"/>
              <a:t>“Average of the modulus of the deviations of the observations in a series taken from mean or median or  mode”.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" grpId="1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In other words</a:t>
            </a:r>
          </a:p>
        </p:txBody>
      </p:sp>
      <p:sp>
        <p:nvSpPr>
          <p:cNvPr id="448" name="Shape 4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5609" lvl="0" indent="-435609" defTabSz="572516">
              <a:spcBef>
                <a:spcPts val="4100"/>
              </a:spcBef>
              <a:defRPr sz="1800"/>
            </a:pPr>
            <a:r>
              <a:rPr sz="3528"/>
              <a:t>It calculates the variations of the value of individual items in the series: </a:t>
            </a:r>
          </a:p>
          <a:p>
            <a:pPr marL="895420" lvl="1" indent="-459810" defTabSz="572516">
              <a:spcBef>
                <a:spcPts val="600"/>
              </a:spcBef>
              <a:defRPr sz="1800"/>
            </a:pPr>
            <a:r>
              <a:rPr sz="3724"/>
              <a:t>The central value can be any average. </a:t>
            </a:r>
          </a:p>
          <a:p>
            <a:pPr marL="1282629" lvl="2" indent="-411409" defTabSz="572516">
              <a:spcBef>
                <a:spcPts val="500"/>
              </a:spcBef>
              <a:defRPr sz="1800"/>
            </a:pPr>
            <a:r>
              <a:rPr sz="3332"/>
              <a:t>The sum of deviations of items from median is minimum. </a:t>
            </a:r>
          </a:p>
          <a:p>
            <a:pPr marL="1282629" lvl="2" indent="-411409" defTabSz="572516">
              <a:spcBef>
                <a:spcPts val="500"/>
              </a:spcBef>
              <a:defRPr sz="1800"/>
            </a:pPr>
            <a:r>
              <a:rPr sz="3332"/>
              <a:t>In practice mean is more frequently used.</a:t>
            </a:r>
          </a:p>
          <a:p>
            <a:pPr marL="895420" lvl="1" indent="-459810" defTabSz="572516">
              <a:spcBef>
                <a:spcPts val="600"/>
              </a:spcBef>
              <a:defRPr sz="1800"/>
            </a:pPr>
            <a:r>
              <a:rPr sz="3724"/>
              <a:t>The algebraic signs of the deviations is always positive. </a:t>
            </a:r>
          </a:p>
          <a:p>
            <a:pPr marL="1282629" lvl="2" indent="-411409" defTabSz="572516">
              <a:spcBef>
                <a:spcPts val="500"/>
              </a:spcBef>
              <a:defRPr sz="1800"/>
            </a:pPr>
            <a:r>
              <a:rPr sz="3332"/>
              <a:t>B’coz the sum of all deviation will always be ZERO.</a:t>
            </a:r>
          </a:p>
          <a:p>
            <a:pPr marL="1282629" lvl="2" indent="-411409" defTabSz="572516">
              <a:spcBef>
                <a:spcPts val="500"/>
              </a:spcBef>
              <a:defRPr sz="1800"/>
            </a:pPr>
            <a:r>
              <a:rPr sz="3332"/>
              <a:t>3, 5, 13, 14, 15, 16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90" name="Shape 39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Measure of central tendency gives us a single central value that represents the entire data.</a:t>
            </a:r>
          </a:p>
          <a:p>
            <a:pPr lvl="0">
              <a:defRPr sz="1800"/>
            </a:pPr>
            <a:r>
              <a:rPr sz="3600"/>
              <a:t>But they do not reveal the degree of spread or extent of variability of individual items in a distribution.</a:t>
            </a:r>
          </a:p>
          <a:p>
            <a:pPr lvl="0">
              <a:defRPr sz="1800"/>
            </a:pPr>
            <a:r>
              <a:rPr sz="3600"/>
              <a:t>Therefore the measure of central tendency is insufficient.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" grpId="1" build="p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Computation</a:t>
            </a:r>
          </a:p>
        </p:txBody>
      </p:sp>
      <p:sp>
        <p:nvSpPr>
          <p:cNvPr id="451" name="Shape 451"/>
          <p:cNvSpPr>
            <a:spLocks noGrp="1"/>
          </p:cNvSpPr>
          <p:nvPr>
            <p:ph type="body" idx="1"/>
          </p:nvPr>
        </p:nvSpPr>
        <p:spPr>
          <a:xfrm>
            <a:off x="952500" y="2314504"/>
            <a:ext cx="11099800" cy="62865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If x1, x2, x3, ….. Xn are n given observations then the deviation about the average is given by : </a:t>
            </a:r>
          </a:p>
          <a:p>
            <a:pPr lvl="0">
              <a:defRPr sz="1800"/>
            </a:pPr>
            <a:r>
              <a:rPr sz="3600"/>
              <a:t>Disregarding the signs and considering only the absolute values it becomes: </a:t>
            </a:r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And the sum of each deviation: </a:t>
            </a:r>
          </a:p>
        </p:txBody>
      </p:sp>
      <p:pic>
        <p:nvPicPr>
          <p:cNvPr id="452" name="image2.pdf" descr="latex-image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5392" y="4016957"/>
            <a:ext cx="5400605" cy="55993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3" name="image3.pdf" descr="latex-image-1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44796" y="6179652"/>
            <a:ext cx="8435059" cy="668303"/>
          </a:xfrm>
          <a:prstGeom prst="rect">
            <a:avLst/>
          </a:prstGeom>
          <a:ln w="12700">
            <a:miter lim="400000"/>
          </a:ln>
        </p:spPr>
      </p:pic>
      <p:pic>
        <p:nvPicPr>
          <p:cNvPr id="454" name="image4.pdf" descr="latex-image-1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44796" y="8378614"/>
            <a:ext cx="7853572" cy="7450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57" name="Shape 4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458" name="image5.pdf" descr="latex-image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0239" y="2650312"/>
            <a:ext cx="10584464" cy="1336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59" name="image6.pdf" descr="latex-image-1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2793" y="4242182"/>
            <a:ext cx="9193673" cy="1336606"/>
          </a:xfrm>
          <a:prstGeom prst="rect">
            <a:avLst/>
          </a:prstGeom>
          <a:ln w="12700">
            <a:miter lim="400000"/>
          </a:ln>
        </p:spPr>
      </p:pic>
      <p:pic>
        <p:nvPicPr>
          <p:cNvPr id="460" name="image7.pdf" descr="latex-image-1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37940" y="6179228"/>
            <a:ext cx="2763521" cy="13907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63" name="Shape 4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464" name="image8.pdf" descr="latex-image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8159" y="2440305"/>
            <a:ext cx="9059028" cy="1872537"/>
          </a:xfrm>
          <a:prstGeom prst="rect">
            <a:avLst/>
          </a:prstGeom>
          <a:ln w="12700">
            <a:miter lim="400000"/>
          </a:ln>
        </p:spPr>
      </p:pic>
      <p:pic>
        <p:nvPicPr>
          <p:cNvPr id="465" name="image9.pdf" descr="latex-image-1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79707" y="4312840"/>
            <a:ext cx="8867478" cy="1585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6" name="image10.pdf" descr="latex-image-1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79707" y="6705386"/>
            <a:ext cx="8867480" cy="1543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Coefficient of MD</a:t>
            </a:r>
          </a:p>
        </p:txBody>
      </p:sp>
      <p:sp>
        <p:nvSpPr>
          <p:cNvPr id="469" name="Shape 469"/>
          <p:cNvSpPr>
            <a:spLocks noGrp="1"/>
          </p:cNvSpPr>
          <p:nvPr>
            <p:ph type="body" idx="1"/>
          </p:nvPr>
        </p:nvSpPr>
        <p:spPr>
          <a:xfrm>
            <a:off x="952500" y="634717"/>
            <a:ext cx="11099800" cy="62865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The relative measure for mean deviation is known as “coefficient of Mean Deviation” and is obtained by dividing mean deviation by the particular average used in computing MD. </a:t>
            </a:r>
          </a:p>
        </p:txBody>
      </p:sp>
      <p:pic>
        <p:nvPicPr>
          <p:cNvPr id="470" name="image11.pdf" descr="latex-image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0239" y="8369633"/>
            <a:ext cx="10075283" cy="13839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71" name="image12.pdf" descr="latex-image-1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0239" y="6604817"/>
            <a:ext cx="10927646" cy="1354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472" name="image13.pdf" descr="latex-image-1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0239" y="5166024"/>
            <a:ext cx="10647070" cy="14387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" grpId="3" animBg="1" advAuto="0"/>
      <p:bldP spid="471" grpId="2" animBg="1" advAuto="0"/>
      <p:bldP spid="472" grpId="1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</a:t>
            </a:r>
          </a:p>
        </p:txBody>
      </p:sp>
      <p:sp>
        <p:nvSpPr>
          <p:cNvPr id="475" name="Shape 4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72965" lvl="0" indent="-472965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4000"/>
              <a:t>Calculate the Mean Deviation about the mean for the following series: </a:t>
            </a:r>
          </a:p>
          <a:p>
            <a:pPr marL="0" lvl="0" indent="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sz="4000"/>
              <a:t>15, 20, 17, 19, 21, 13, 12, 10, 17, 9, 12</a:t>
            </a:r>
          </a:p>
          <a:p>
            <a:pPr marL="0" lvl="0" indent="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sz="4000"/>
              <a:t>Steps:</a:t>
            </a:r>
          </a:p>
          <a:p>
            <a:pPr marL="833119" lvl="1" indent="-388619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400"/>
              <a:t>Compute the mean of the series.</a:t>
            </a:r>
          </a:p>
          <a:p>
            <a:pPr marL="833119" lvl="1" indent="-388619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400"/>
              <a:t>The deviations of the items from mean and denote it by “|d |”</a:t>
            </a:r>
          </a:p>
          <a:p>
            <a:pPr marL="833119" lvl="1" indent="-388619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400"/>
              <a:t>Obtain the total of these deviations, i.e., ∑|d|</a:t>
            </a:r>
          </a:p>
          <a:p>
            <a:pPr marL="833119" lvl="1" indent="-388619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400"/>
              <a:t>Divide the total obtained in last step by the number of observations.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1" build="p" bldLvl="5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8" name="Shape 4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graphicFrame>
        <p:nvGraphicFramePr>
          <p:cNvPr id="479" name="Table 479"/>
          <p:cNvGraphicFramePr/>
          <p:nvPr/>
        </p:nvGraphicFramePr>
        <p:xfrm>
          <a:off x="650239" y="2275839"/>
          <a:ext cx="11691619" cy="7494760"/>
        </p:xfrm>
        <a:graphic>
          <a:graphicData uri="http://schemas.openxmlformats.org/drawingml/2006/table">
            <a:tbl>
              <a:tblPr firstRow="1" lastRow="1" bandRow="1">
                <a:tableStyleId>{4C3C2611-4C71-4FC5-86AE-919BDF0F9419}</a:tableStyleId>
              </a:tblPr>
              <a:tblGrid>
                <a:gridCol w="323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0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8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520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X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X-Mean=d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|d|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52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15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52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52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17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52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19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52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21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52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13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52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12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652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652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17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652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09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7652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12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7652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N=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∑|d|=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MD for grouped data</a:t>
            </a:r>
          </a:p>
        </p:txBody>
      </p:sp>
      <p:sp>
        <p:nvSpPr>
          <p:cNvPr id="482" name="Shape 4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lvl="0" indent="-422275" defTabSz="554990">
              <a:spcBef>
                <a:spcPts val="3900"/>
              </a:spcBef>
              <a:defRPr sz="1800"/>
            </a:pPr>
            <a:r>
              <a:rPr sz="3420"/>
              <a:t>For x1,x2,x3, … xn occur with frequencies f1,f2,f3,….fn respectively. </a:t>
            </a:r>
          </a:p>
          <a:p>
            <a:pPr marL="422275" lvl="0" indent="-422275" defTabSz="554990">
              <a:spcBef>
                <a:spcPts val="3900"/>
              </a:spcBef>
              <a:defRPr sz="1800"/>
            </a:pPr>
            <a:endParaRPr sz="3420"/>
          </a:p>
          <a:p>
            <a:pPr marL="422275" lvl="0" indent="-422275" defTabSz="554990">
              <a:spcBef>
                <a:spcPts val="3900"/>
              </a:spcBef>
              <a:defRPr sz="1800"/>
            </a:pPr>
            <a:endParaRPr sz="3420"/>
          </a:p>
          <a:p>
            <a:pPr marL="422275" lvl="0" indent="-422275" defTabSz="554990">
              <a:spcBef>
                <a:spcPts val="3900"/>
              </a:spcBef>
              <a:defRPr sz="1800"/>
            </a:pPr>
            <a:endParaRPr sz="3420"/>
          </a:p>
          <a:p>
            <a:pPr marL="422275" lvl="0" indent="-422275" defTabSz="554990">
              <a:spcBef>
                <a:spcPts val="3900"/>
              </a:spcBef>
              <a:defRPr sz="1800"/>
            </a:pPr>
            <a:endParaRPr sz="3420"/>
          </a:p>
          <a:p>
            <a:pPr marL="422275" lvl="0" indent="-422275" defTabSz="554990">
              <a:spcBef>
                <a:spcPts val="3900"/>
              </a:spcBef>
              <a:defRPr sz="1800"/>
            </a:pPr>
            <a:r>
              <a:rPr sz="3420"/>
              <a:t>M= Mean or Median or Mode</a:t>
            </a:r>
          </a:p>
        </p:txBody>
      </p:sp>
      <p:pic>
        <p:nvPicPr>
          <p:cNvPr id="483" name="image14.pdf" descr="latex-image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7971" y="3720500"/>
            <a:ext cx="8832428" cy="1517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84" name="image15.pdf" descr="latex-image-1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10070" y="5720105"/>
            <a:ext cx="3655905" cy="15968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</a:t>
            </a:r>
          </a:p>
        </p:txBody>
      </p:sp>
      <p:sp>
        <p:nvSpPr>
          <p:cNvPr id="487" name="Shape 4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Calculate the mean deviation about the mean for the following series.</a:t>
            </a:r>
          </a:p>
        </p:txBody>
      </p:sp>
      <p:graphicFrame>
        <p:nvGraphicFramePr>
          <p:cNvPr id="488" name="Table 488"/>
          <p:cNvGraphicFramePr/>
          <p:nvPr/>
        </p:nvGraphicFramePr>
        <p:xfrm>
          <a:off x="1921730" y="6670597"/>
          <a:ext cx="8657166" cy="1425052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1442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2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2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2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28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2526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X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11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12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13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14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526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f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3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12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18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12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3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</a:t>
            </a:r>
          </a:p>
        </p:txBody>
      </p:sp>
      <p:sp>
        <p:nvSpPr>
          <p:cNvPr id="491" name="Shape 4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Calculate the mean deviation about the mean for the following series.</a:t>
            </a:r>
          </a:p>
          <a:p>
            <a:pPr lvl="0">
              <a:defRPr sz="1800"/>
            </a:pPr>
            <a:r>
              <a:rPr sz="3600"/>
              <a:t>9,12,10,11,8,13,11,12,10,11,12,11,8,11,16,11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Assignment :</a:t>
            </a:r>
          </a:p>
        </p:txBody>
      </p:sp>
      <p:sp>
        <p:nvSpPr>
          <p:cNvPr id="494" name="Shape 494"/>
          <p:cNvSpPr>
            <a:spLocks noGrp="1"/>
          </p:cNvSpPr>
          <p:nvPr>
            <p:ph type="body" idx="1"/>
          </p:nvPr>
        </p:nvSpPr>
        <p:spPr>
          <a:xfrm>
            <a:off x="952500" y="436033"/>
            <a:ext cx="11099800" cy="62865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Calculate mean deviation about the median and its coefficient from the following data: </a:t>
            </a:r>
          </a:p>
        </p:txBody>
      </p:sp>
      <p:graphicFrame>
        <p:nvGraphicFramePr>
          <p:cNvPr id="495" name="Table 495"/>
          <p:cNvGraphicFramePr/>
          <p:nvPr/>
        </p:nvGraphicFramePr>
        <p:xfrm>
          <a:off x="2632658" y="4463590"/>
          <a:ext cx="8657166" cy="518477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4328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8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86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Class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Frequency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8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0-10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5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8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10-20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8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8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20-30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12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8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30-40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15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8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40-50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20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50-60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14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8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60-70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12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608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70-80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6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93" name="Shape 3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72965" lvl="0" indent="-472965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4000"/>
              <a:t>Here,</a:t>
            </a:r>
          </a:p>
          <a:p>
            <a:pPr marL="833119" lvl="1" indent="-388619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400"/>
              <a:t>The mean is same i.e, 50 Marks</a:t>
            </a:r>
          </a:p>
          <a:p>
            <a:pPr marL="833119" lvl="1" indent="-388619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400"/>
              <a:t>But the performance of Rahul is better than anjali, since anjali failed in one subject</a:t>
            </a:r>
          </a:p>
          <a:p>
            <a:pPr marL="833119" lvl="1" indent="-388619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400"/>
              <a:t>Also Rahul’s marks vary between = Mean -10 to mean +10</a:t>
            </a:r>
          </a:p>
          <a:p>
            <a:pPr marL="833119" lvl="1" indent="-388619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400"/>
              <a:t>For Anjali it is = Mean -30 to mean +30 </a:t>
            </a:r>
          </a:p>
          <a:p>
            <a:pPr marL="833119" lvl="1" indent="-388619">
              <a:lnSpc>
                <a:spcPct val="90000"/>
              </a:lnSpc>
              <a:spcBef>
                <a:spcPts val="600"/>
              </a:spcBef>
              <a:defRPr sz="1800"/>
            </a:pPr>
            <a:endParaRPr sz="3400"/>
          </a:p>
          <a:p>
            <a:pPr marL="472965" lvl="0" indent="-472965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4000"/>
              <a:t>Such a variation present in data is measured through measures of dispersion. </a:t>
            </a:r>
          </a:p>
        </p:txBody>
      </p:sp>
      <p:graphicFrame>
        <p:nvGraphicFramePr>
          <p:cNvPr id="394" name="Table 394"/>
          <p:cNvGraphicFramePr/>
          <p:nvPr/>
        </p:nvGraphicFramePr>
        <p:xfrm>
          <a:off x="1292482" y="514909"/>
          <a:ext cx="8657164" cy="171978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2164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4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4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42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3263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Maths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Computer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Science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263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Rahul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40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50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60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263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Anjali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50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80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2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2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" grpId="2" build="p" animBg="1" advAuto="0"/>
      <p:bldP spid="394" grpId="1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Variance</a:t>
            </a:r>
          </a:p>
        </p:txBody>
      </p:sp>
      <p:sp>
        <p:nvSpPr>
          <p:cNvPr id="498" name="Shape 49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In mean deviation if we consider the signs the average distance from the mean will cancle to zero.  </a:t>
            </a:r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1,2 and 9.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" grpId="1" build="p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01" name="Shape 501"/>
          <p:cNvSpPr>
            <a:spLocks noGrp="1"/>
          </p:cNvSpPr>
          <p:nvPr>
            <p:ph type="body" idx="1"/>
          </p:nvPr>
        </p:nvSpPr>
        <p:spPr>
          <a:xfrm>
            <a:off x="952500" y="1140460"/>
            <a:ext cx="11099800" cy="62865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Another way to make the distances positive is by taking square of them. </a:t>
            </a:r>
          </a:p>
          <a:p>
            <a:pPr lvl="0">
              <a:defRPr sz="1800"/>
            </a:pPr>
            <a:r>
              <a:rPr sz="3600"/>
              <a:t>We will always get a positive number and the average won’t cancel out. This kind of measure of dispersion is known as Variance.</a:t>
            </a:r>
          </a:p>
        </p:txBody>
      </p:sp>
      <p:pic>
        <p:nvPicPr>
          <p:cNvPr id="502" name="image16.pdf" descr="latex-image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9985" y="6610773"/>
            <a:ext cx="5085857" cy="1660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03" name="image17.pdf" descr="latex-image-1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50008" y="6610773"/>
            <a:ext cx="4804553" cy="15714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" grpId="1" build="p" animBg="1" advAuto="0"/>
      <p:bldP spid="502" grpId="2" animBg="1" advAuto="0"/>
      <p:bldP spid="503" grpId="3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Standard Deviation</a:t>
            </a:r>
          </a:p>
        </p:txBody>
      </p:sp>
      <p:sp>
        <p:nvSpPr>
          <p:cNvPr id="506" name="Shape 506"/>
          <p:cNvSpPr>
            <a:spLocks noGrp="1"/>
          </p:cNvSpPr>
          <p:nvPr>
            <p:ph type="body" idx="1"/>
          </p:nvPr>
        </p:nvSpPr>
        <p:spPr>
          <a:xfrm>
            <a:off x="952500" y="2025508"/>
            <a:ext cx="11099800" cy="6286501"/>
          </a:xfrm>
          <a:prstGeom prst="rect">
            <a:avLst/>
          </a:prstGeom>
        </p:spPr>
        <p:txBody>
          <a:bodyPr/>
          <a:lstStyle/>
          <a:p>
            <a:pPr marL="463506" lvl="0" indent="-463506" defTabSz="572516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3920"/>
              <a:t>Variance gives the spread in terms of  distance squared. So it becomes tough to understand it. </a:t>
            </a:r>
          </a:p>
          <a:p>
            <a:pPr marL="463506" lvl="0" indent="-463506" defTabSz="572516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3920"/>
              <a:t>So if we a take root of variance we will get spread which will be little more understandable.</a:t>
            </a:r>
          </a:p>
          <a:p>
            <a:pPr marL="463506" lvl="0" indent="-463506" defTabSz="572516">
              <a:lnSpc>
                <a:spcPct val="80000"/>
              </a:lnSpc>
              <a:spcBef>
                <a:spcPts val="600"/>
              </a:spcBef>
              <a:defRPr sz="1800"/>
            </a:pPr>
            <a:endParaRPr sz="3920"/>
          </a:p>
          <a:p>
            <a:pPr marL="463506" lvl="0" indent="-463506" defTabSz="572516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3920"/>
              <a:t>Introduced by Karl Pearson</a:t>
            </a:r>
          </a:p>
          <a:p>
            <a:pPr marL="463506" lvl="0" indent="-463506" defTabSz="572516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3920"/>
              <a:t>also known as </a:t>
            </a:r>
            <a:r>
              <a:rPr sz="3920" b="1"/>
              <a:t>root mean square deviation</a:t>
            </a:r>
            <a:r>
              <a:rPr sz="3920"/>
              <a:t>.</a:t>
            </a:r>
          </a:p>
          <a:p>
            <a:pPr marL="463506" lvl="0" indent="-463506" defTabSz="572516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3920"/>
              <a:t>It is positive square root of the mean of the squared deviations from the arithmetic mean. </a:t>
            </a:r>
          </a:p>
          <a:p>
            <a:pPr marL="463506" lvl="0" indent="-463506" defTabSz="572516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3920"/>
              <a:t>Denoted by small letter </a:t>
            </a:r>
          </a:p>
        </p:txBody>
      </p:sp>
      <p:pic>
        <p:nvPicPr>
          <p:cNvPr id="507" name="image18.pdf" descr="latex-image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15676" y="7657625"/>
            <a:ext cx="965153" cy="8635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Use </a:t>
            </a:r>
          </a:p>
        </p:txBody>
      </p:sp>
      <p:sp>
        <p:nvSpPr>
          <p:cNvPr id="510" name="Shape 5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Measures the absolute dispersion (variability)</a:t>
            </a:r>
          </a:p>
          <a:p>
            <a:pPr lvl="0">
              <a:defRPr sz="1800"/>
            </a:pPr>
            <a:r>
              <a:rPr sz="3600"/>
              <a:t>The greater the amount of dispersion the greater the standard deviation of the values from their mean. </a:t>
            </a:r>
          </a:p>
          <a:p>
            <a:pPr lvl="0">
              <a:defRPr sz="1800"/>
            </a:pPr>
            <a:r>
              <a:rPr sz="3600"/>
              <a:t>A small SD means a high degree of uniformity of the observation as well as the homogeneity of the series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13" name="Shape 5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Thus if we have two or more comparable series with identical or nearly identical means, it is the distribution with the smallest SD that has the most representative mean.</a:t>
            </a:r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SD is extremely useful in judging the representativeness of the mean. 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Coefficient of standard Deviation</a:t>
            </a:r>
          </a:p>
        </p:txBody>
      </p:sp>
      <p:sp>
        <p:nvSpPr>
          <p:cNvPr id="516" name="Shape 51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517" name="image19.pdf" descr="latex-image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8016" y="3623701"/>
            <a:ext cx="9203540" cy="35469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Calculation</a:t>
            </a:r>
          </a:p>
        </p:txBody>
      </p:sp>
      <p:sp>
        <p:nvSpPr>
          <p:cNvPr id="520" name="Shape 5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For ungrouped data</a:t>
            </a:r>
          </a:p>
        </p:txBody>
      </p:sp>
      <p:pic>
        <p:nvPicPr>
          <p:cNvPr id="521" name="image20.pdf" descr="latex-image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7224" y="2707279"/>
            <a:ext cx="5886280" cy="1896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522" name="image21.pdf" descr="latex-image-1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09995" y="4733701"/>
            <a:ext cx="5643509" cy="1744785"/>
          </a:xfrm>
          <a:prstGeom prst="rect">
            <a:avLst/>
          </a:prstGeom>
          <a:ln w="12700">
            <a:miter lim="400000"/>
          </a:ln>
        </p:spPr>
      </p:pic>
      <p:pic>
        <p:nvPicPr>
          <p:cNvPr id="523" name="image22.pdf" descr="latex-image-1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09995" y="6809720"/>
            <a:ext cx="5643509" cy="19030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" grpId="1" animBg="1" advAuto="0"/>
      <p:bldP spid="522" grpId="2" animBg="1" advAuto="0"/>
      <p:bldP spid="523" grpId="3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Ex.</a:t>
            </a:r>
          </a:p>
        </p:txBody>
      </p:sp>
      <p:sp>
        <p:nvSpPr>
          <p:cNvPr id="526" name="Shape 5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Find the standard deviation and variance of the following series: </a:t>
            </a:r>
          </a:p>
          <a:p>
            <a:pPr marL="0" lvl="0" indent="0">
              <a:buSzTx/>
              <a:buNone/>
              <a:defRPr sz="1800"/>
            </a:pPr>
            <a:r>
              <a:rPr sz="3600"/>
              <a:t>3, 4, 5, 6 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For grouped data</a:t>
            </a:r>
          </a:p>
        </p:txBody>
      </p:sp>
      <p:sp>
        <p:nvSpPr>
          <p:cNvPr id="529" name="Shape 5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5128" lvl="0" indent="-435128" defTabSz="537463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680"/>
              <a:t>Actual Mean method or direct method</a:t>
            </a:r>
          </a:p>
          <a:p>
            <a:pPr marL="435128" lvl="0" indent="-435128" defTabSz="537463">
              <a:lnSpc>
                <a:spcPct val="90000"/>
              </a:lnSpc>
              <a:spcBef>
                <a:spcPts val="600"/>
              </a:spcBef>
              <a:defRPr sz="1800"/>
            </a:pPr>
            <a:endParaRPr sz="3680"/>
          </a:p>
          <a:p>
            <a:pPr marL="435128" lvl="0" indent="-435128" defTabSz="537463">
              <a:lnSpc>
                <a:spcPct val="90000"/>
              </a:lnSpc>
              <a:spcBef>
                <a:spcPts val="600"/>
              </a:spcBef>
              <a:defRPr sz="1800"/>
            </a:pPr>
            <a:endParaRPr sz="3680"/>
          </a:p>
          <a:p>
            <a:pPr marL="435128" lvl="0" indent="-435128" defTabSz="537463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680"/>
              <a:t>Assumed mean method</a:t>
            </a:r>
          </a:p>
          <a:p>
            <a:pPr marL="435128" lvl="0" indent="-435128" defTabSz="537463">
              <a:lnSpc>
                <a:spcPct val="90000"/>
              </a:lnSpc>
              <a:spcBef>
                <a:spcPts val="600"/>
              </a:spcBef>
              <a:defRPr sz="1800"/>
            </a:pPr>
            <a:endParaRPr sz="3680"/>
          </a:p>
          <a:p>
            <a:pPr marL="435128" lvl="0" indent="-435128" defTabSz="537463">
              <a:lnSpc>
                <a:spcPct val="90000"/>
              </a:lnSpc>
              <a:spcBef>
                <a:spcPts val="600"/>
              </a:spcBef>
              <a:defRPr sz="1800"/>
            </a:pPr>
            <a:endParaRPr sz="3680"/>
          </a:p>
          <a:p>
            <a:pPr marL="435128" lvl="0" indent="-435128" defTabSz="537463">
              <a:lnSpc>
                <a:spcPct val="90000"/>
              </a:lnSpc>
              <a:spcBef>
                <a:spcPts val="600"/>
              </a:spcBef>
              <a:defRPr sz="1800"/>
            </a:pPr>
            <a:endParaRPr sz="3680"/>
          </a:p>
          <a:p>
            <a:pPr marL="435128" lvl="0" indent="-435128" defTabSz="537463">
              <a:lnSpc>
                <a:spcPct val="90000"/>
              </a:lnSpc>
              <a:spcBef>
                <a:spcPts val="600"/>
              </a:spcBef>
              <a:defRPr sz="1800"/>
            </a:pPr>
            <a:endParaRPr sz="3680"/>
          </a:p>
          <a:p>
            <a:pPr marL="0" lvl="0" indent="0" defTabSz="537463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sz="3680"/>
              <a:t>Here d= x-A</a:t>
            </a:r>
          </a:p>
          <a:p>
            <a:pPr marL="0" lvl="1" indent="408940" defTabSz="537463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r>
              <a:rPr sz="3128"/>
              <a:t>A = assumed mean</a:t>
            </a:r>
          </a:p>
          <a:p>
            <a:pPr marL="0" lvl="1" indent="408940" defTabSz="537463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r>
              <a:rPr sz="3128"/>
              <a:t>N= ∑f</a:t>
            </a:r>
          </a:p>
        </p:txBody>
      </p:sp>
      <p:pic>
        <p:nvPicPr>
          <p:cNvPr id="530" name="image23.pdf" descr="latex-image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12344" y="3268882"/>
            <a:ext cx="4768427" cy="1571414"/>
          </a:xfrm>
          <a:prstGeom prst="rect">
            <a:avLst/>
          </a:prstGeom>
          <a:ln w="12700">
            <a:miter lim="400000"/>
          </a:ln>
        </p:spPr>
      </p:pic>
      <p:pic>
        <p:nvPicPr>
          <p:cNvPr id="531" name="image24.pdf" descr="latex-image-1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39106" y="5188708"/>
            <a:ext cx="6484339" cy="15714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" grpId="1" build="p" animBg="1" advAuto="0"/>
      <p:bldP spid="530" grpId="2" animBg="1" advAuto="0"/>
      <p:bldP spid="531" grpId="3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Ex.</a:t>
            </a:r>
          </a:p>
        </p:txBody>
      </p:sp>
      <p:sp>
        <p:nvSpPr>
          <p:cNvPr id="534" name="Shape 534"/>
          <p:cNvSpPr>
            <a:spLocks noGrp="1"/>
          </p:cNvSpPr>
          <p:nvPr>
            <p:ph type="body" idx="1"/>
          </p:nvPr>
        </p:nvSpPr>
        <p:spPr>
          <a:xfrm>
            <a:off x="952500" y="-33585"/>
            <a:ext cx="11099800" cy="62865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Find S.D. and coefficient of SD for the following </a:t>
            </a:r>
          </a:p>
        </p:txBody>
      </p:sp>
      <p:graphicFrame>
        <p:nvGraphicFramePr>
          <p:cNvPr id="535" name="Table 535"/>
          <p:cNvGraphicFramePr/>
          <p:nvPr/>
        </p:nvGraphicFramePr>
        <p:xfrm>
          <a:off x="2167469" y="4450056"/>
          <a:ext cx="8957024" cy="2297375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111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42755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Size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11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12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13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14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15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16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4620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Frequency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7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11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15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4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graph</a:t>
            </a:r>
          </a:p>
        </p:txBody>
      </p:sp>
      <p:sp>
        <p:nvSpPr>
          <p:cNvPr id="397" name="Shape 3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Working rule</a:t>
            </a:r>
          </a:p>
        </p:txBody>
      </p:sp>
      <p:sp>
        <p:nvSpPr>
          <p:cNvPr id="538" name="Shape 5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72965" lvl="0" indent="-472965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4000"/>
              <a:t>Take any item of the given series as assumed mean A.</a:t>
            </a:r>
          </a:p>
          <a:p>
            <a:pPr marL="472965" lvl="0" indent="-472965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4000"/>
              <a:t>Take the deviations of the items from the assumed mean A and denote it by “d”.</a:t>
            </a:r>
          </a:p>
          <a:p>
            <a:pPr marL="472965" lvl="0" indent="-472965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4000"/>
              <a:t>Multiply the deviations by the respective frequency and denote it by fd. Obtain the total of this column.</a:t>
            </a:r>
          </a:p>
          <a:p>
            <a:pPr marL="472965" lvl="0" indent="-472965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4000"/>
              <a:t>Calculate d2. </a:t>
            </a:r>
          </a:p>
          <a:p>
            <a:pPr marL="472965" lvl="0" indent="-472965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4000"/>
              <a:t>Multiply the squared deviations by respective frequency to get fd2. Obtain the total of this column. 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1" name="Shape 5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Find the value of</a:t>
            </a:r>
          </a:p>
          <a:p>
            <a:pPr marL="0" lvl="0" indent="0">
              <a:buSzTx/>
              <a:buNone/>
              <a:defRPr sz="1800"/>
            </a:pPr>
            <a:endParaRPr sz="3600"/>
          </a:p>
          <a:p>
            <a:pPr marL="0" lvl="0" indent="0">
              <a:buSzTx/>
              <a:buNone/>
              <a:defRPr sz="1800"/>
            </a:pPr>
            <a:endParaRPr sz="3600"/>
          </a:p>
          <a:p>
            <a:pPr marL="0" lvl="0" indent="0">
              <a:buSzTx/>
              <a:buNone/>
              <a:defRPr sz="1800"/>
            </a:pPr>
            <a:endParaRPr sz="3600"/>
          </a:p>
          <a:p>
            <a:pPr marL="0" lvl="0" indent="0">
              <a:buSzTx/>
              <a:buNone/>
              <a:defRPr sz="1800"/>
            </a:pPr>
            <a:r>
              <a:rPr sz="3600"/>
              <a:t> </a:t>
            </a:r>
          </a:p>
        </p:txBody>
      </p:sp>
      <p:pic>
        <p:nvPicPr>
          <p:cNvPr id="542" name="image25.pdf" descr="latex-image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6326" y="3882999"/>
            <a:ext cx="6917833" cy="1968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5" name="Shape 5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graphicFrame>
        <p:nvGraphicFramePr>
          <p:cNvPr id="546" name="Table 546"/>
          <p:cNvGraphicFramePr/>
          <p:nvPr/>
        </p:nvGraphicFramePr>
        <p:xfrm>
          <a:off x="650239" y="2275839"/>
          <a:ext cx="11691618" cy="66473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948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8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8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8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86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86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342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900"/>
                        <a:t>Size of the  item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Frequency (f)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d=x-A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Fd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d2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fd2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342"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342"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342"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342"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342"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342"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342"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6342"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6342"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6342"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For Continuous series</a:t>
            </a:r>
          </a:p>
        </p:txBody>
      </p:sp>
      <p:sp>
        <p:nvSpPr>
          <p:cNvPr id="549" name="Shape 5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550" name="image26.pdf" descr="latex-image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2693" y="2852900"/>
            <a:ext cx="9911653" cy="4260272"/>
          </a:xfrm>
          <a:prstGeom prst="rect">
            <a:avLst/>
          </a:prstGeom>
          <a:ln w="12700">
            <a:miter lim="400000"/>
          </a:ln>
        </p:spPr>
      </p:pic>
      <p:sp>
        <p:nvSpPr>
          <p:cNvPr id="551" name="Shape 551"/>
          <p:cNvSpPr/>
          <p:nvPr/>
        </p:nvSpPr>
        <p:spPr>
          <a:xfrm>
            <a:off x="535556" y="7198106"/>
            <a:ext cx="11545927" cy="2311401"/>
          </a:xfrm>
          <a:prstGeom prst="rect">
            <a:avLst/>
          </a:prstGeom>
          <a:solidFill>
            <a:srgbClr val="FFFFFF"/>
          </a:solidFill>
          <a:ln w="25400">
            <a:solidFil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i=class interval (or the common factor in case the class intervals are unequal)</a:t>
            </a:r>
          </a:p>
          <a:p>
            <a:pPr lvl="0">
              <a:defRPr sz="1800"/>
            </a:pPr>
            <a:r>
              <a:rPr sz="3600"/>
              <a:t>m= mid value of the interval</a:t>
            </a:r>
          </a:p>
          <a:p>
            <a:pPr lvl="0">
              <a:defRPr sz="1800"/>
            </a:pPr>
            <a:r>
              <a:rPr sz="3600"/>
              <a:t>A = Assumed mean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Working rule</a:t>
            </a:r>
          </a:p>
        </p:txBody>
      </p:sp>
      <p:sp>
        <p:nvSpPr>
          <p:cNvPr id="554" name="Shape 5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2600" lvl="0" indent="-48260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3800"/>
              <a:t>Find the mid values or mid points of the various class and denote it by m.</a:t>
            </a:r>
          </a:p>
          <a:p>
            <a:pPr marL="482600" lvl="0" indent="-48260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3800"/>
              <a:t>Take any one value of ms as the assumed mean A.</a:t>
            </a:r>
          </a:p>
          <a:p>
            <a:pPr marL="482600" lvl="0" indent="-48260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3800"/>
              <a:t>Take the deviations of the mid-points from the assumed mean A and divide it by class interval or common factor i. Denote it by d’</a:t>
            </a:r>
          </a:p>
          <a:p>
            <a:pPr marL="482600" lvl="0" indent="-48260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3800"/>
              <a:t>Multiply the respective frequencies ‘f’ with the corresponding deviation d’ and obtain ∑fd</a:t>
            </a:r>
          </a:p>
          <a:p>
            <a:pPr marL="482600" lvl="0" indent="-48260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3800"/>
              <a:t>Square the deviations d’ and multiply it with their respective frequencies obtain ∑fd2</a:t>
            </a:r>
          </a:p>
          <a:p>
            <a:pPr marL="482600" lvl="0" indent="-48260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3800"/>
              <a:t>Put the values in the formula. 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Ex. </a:t>
            </a:r>
          </a:p>
        </p:txBody>
      </p:sp>
      <p:sp>
        <p:nvSpPr>
          <p:cNvPr id="557" name="Shape 557"/>
          <p:cNvSpPr>
            <a:spLocks noGrp="1"/>
          </p:cNvSpPr>
          <p:nvPr>
            <p:ph type="body" idx="1"/>
          </p:nvPr>
        </p:nvSpPr>
        <p:spPr>
          <a:xfrm>
            <a:off x="952500" y="20602"/>
            <a:ext cx="11099800" cy="62865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Find the SD for the following distribution</a:t>
            </a:r>
          </a:p>
        </p:txBody>
      </p:sp>
      <p:graphicFrame>
        <p:nvGraphicFramePr>
          <p:cNvPr id="558" name="Table 558"/>
          <p:cNvGraphicFramePr/>
          <p:nvPr/>
        </p:nvGraphicFramePr>
        <p:xfrm>
          <a:off x="852980" y="3943836"/>
          <a:ext cx="10623928" cy="1741423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1863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2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7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79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79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79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279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12526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Marks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10-20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20-30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30-40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40-50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50-60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60-70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70-80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897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No. of Students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5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12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15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4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61" name="Shape 5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graphicFrame>
        <p:nvGraphicFramePr>
          <p:cNvPr id="562" name="Table 562"/>
          <p:cNvGraphicFramePr/>
          <p:nvPr/>
        </p:nvGraphicFramePr>
        <p:xfrm>
          <a:off x="650239" y="2275839"/>
          <a:ext cx="11691618" cy="6993676"/>
        </p:xfrm>
        <a:graphic>
          <a:graphicData uri="http://schemas.openxmlformats.org/drawingml/2006/table">
            <a:tbl>
              <a:tblPr firstRow="1" lastRow="1" bandRow="1">
                <a:tableStyleId>{4C3C2611-4C71-4FC5-86AE-919BDF0F9419}</a:tableStyleId>
              </a:tblPr>
              <a:tblGrid>
                <a:gridCol w="1948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8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8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8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86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86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07633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Marks (class interval)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No. of student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mid-value (m)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d=m-A/i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fd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fd2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27"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FCD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27"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27"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227"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227"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227"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227"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solidFill>
                      <a:srgbClr val="FCD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6227"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FCD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6227"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Assignment </a:t>
            </a:r>
          </a:p>
        </p:txBody>
      </p:sp>
      <p:sp>
        <p:nvSpPr>
          <p:cNvPr id="565" name="Shape 565"/>
          <p:cNvSpPr>
            <a:spLocks noGrp="1"/>
          </p:cNvSpPr>
          <p:nvPr>
            <p:ph type="body" idx="1"/>
          </p:nvPr>
        </p:nvSpPr>
        <p:spPr>
          <a:xfrm>
            <a:off x="952500" y="-33585"/>
            <a:ext cx="11099800" cy="62865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Find the SD for the following data:</a:t>
            </a:r>
          </a:p>
        </p:txBody>
      </p:sp>
      <p:graphicFrame>
        <p:nvGraphicFramePr>
          <p:cNvPr id="566" name="Table 566"/>
          <p:cNvGraphicFramePr/>
          <p:nvPr/>
        </p:nvGraphicFramePr>
        <p:xfrm>
          <a:off x="852980" y="3943836"/>
          <a:ext cx="10950592" cy="1142294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1968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1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30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3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30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030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1147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CI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0-10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10-20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20-30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30-40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40-50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50-60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60-70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147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f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6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14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8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3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8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69" name="Shape 5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8235" lvl="0" indent="-468235" defTabSz="578358">
              <a:spcBef>
                <a:spcPts val="600"/>
              </a:spcBef>
              <a:defRPr sz="1800"/>
            </a:pPr>
            <a:r>
              <a:rPr sz="3959"/>
              <a:t>The SD enables us to determine, with a great deal of accuracy, where the values of a frequency distributions are located with the help of Tchebycheff’s theorem. </a:t>
            </a:r>
          </a:p>
          <a:p>
            <a:pPr marL="468235" lvl="0" indent="-468235" defTabSz="578358">
              <a:spcBef>
                <a:spcPts val="600"/>
              </a:spcBef>
              <a:defRPr sz="1800"/>
            </a:pPr>
            <a:r>
              <a:rPr sz="3959"/>
              <a:t>It says: No matter what the shape of the distribution is, at least 75 % of the values will fall within ±2 SDs from the mean of the distribution, </a:t>
            </a:r>
          </a:p>
          <a:p>
            <a:pPr marL="468235" lvl="0" indent="-468235" defTabSz="578358">
              <a:spcBef>
                <a:spcPts val="600"/>
              </a:spcBef>
              <a:defRPr sz="1800"/>
            </a:pPr>
            <a:r>
              <a:rPr sz="3959"/>
              <a:t>And at least 89 % will lie in ±3 SDs from the mean.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72" name="Shape 5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For a symmetrical distribution, the following relationships hold good:</a:t>
            </a:r>
          </a:p>
          <a:p>
            <a:pPr marL="913694" lvl="1" indent="-469194">
              <a:spcBef>
                <a:spcPts val="600"/>
              </a:spcBef>
              <a:defRPr sz="1800"/>
            </a:pPr>
            <a:r>
              <a:rPr sz="3800"/>
              <a:t>Mean ±1    covers 68.27% of the items.</a:t>
            </a:r>
          </a:p>
          <a:p>
            <a:pPr marL="913694" lvl="1" indent="-469194">
              <a:spcBef>
                <a:spcPts val="600"/>
              </a:spcBef>
              <a:defRPr sz="1800"/>
            </a:pPr>
            <a:r>
              <a:rPr sz="3800"/>
              <a:t>Mean ±2    covers 95.45% of the items.</a:t>
            </a:r>
          </a:p>
          <a:p>
            <a:pPr marL="913694" lvl="1" indent="-469194">
              <a:spcBef>
                <a:spcPts val="600"/>
              </a:spcBef>
              <a:defRPr sz="1800"/>
            </a:pPr>
            <a:r>
              <a:rPr sz="3800"/>
              <a:t>Mean ±3     covers 99.73% of the items.</a:t>
            </a:r>
          </a:p>
        </p:txBody>
      </p:sp>
      <p:pic>
        <p:nvPicPr>
          <p:cNvPr id="573" name="image18.pdf" descr="latex-image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7446" y="3994537"/>
            <a:ext cx="461839" cy="413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574" name="image18.pdf" descr="latex-image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7446" y="4722744"/>
            <a:ext cx="461839" cy="413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575" name="image18.pdf" descr="latex-image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93664" y="5440677"/>
            <a:ext cx="461839" cy="4132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Definition	</a:t>
            </a:r>
          </a:p>
        </p:txBody>
      </p:sp>
      <p:sp>
        <p:nvSpPr>
          <p:cNvPr id="400" name="Shape 40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8235" lvl="0" indent="-468235" defTabSz="578358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959"/>
              <a:t>The degree to which numerical data tend to spread about an average value is called variation or dispersion of data. </a:t>
            </a:r>
          </a:p>
          <a:p>
            <a:pPr marL="468235" lvl="0" indent="-468235" defTabSz="578358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959"/>
              <a:t>Dispersion or spread is the degree of the scatter or variation of the variable about a central value. </a:t>
            </a:r>
          </a:p>
          <a:p>
            <a:pPr marL="468235" lvl="0" indent="-468235" defTabSz="578358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959"/>
              <a:t>Averages of second order.</a:t>
            </a:r>
          </a:p>
          <a:p>
            <a:pPr marL="468235" lvl="0" indent="-468235" defTabSz="578358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959"/>
              <a:t>Used in two senses:</a:t>
            </a:r>
          </a:p>
          <a:p>
            <a:pPr marL="824788" lvl="1" indent="-384733" defTabSz="578358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3366"/>
              <a:t>Relates to the limits within which the data fall</a:t>
            </a:r>
          </a:p>
          <a:p>
            <a:pPr marL="824788" lvl="1" indent="-384733" defTabSz="578358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3366"/>
              <a:t>Accounts to the amount, absolute of relative by which the values of the items differ from average.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" grpId="1" build="p" animBg="1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78" name="Shape 5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579" name="image2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314" y="1183516"/>
            <a:ext cx="12168469" cy="71462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Coefficient of variation</a:t>
            </a:r>
          </a:p>
        </p:txBody>
      </p:sp>
      <p:sp>
        <p:nvSpPr>
          <p:cNvPr id="582" name="Shape 5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270" lvl="0" indent="-382270" defTabSz="502412">
              <a:lnSpc>
                <a:spcPct val="90000"/>
              </a:lnSpc>
              <a:spcBef>
                <a:spcPts val="3600"/>
              </a:spcBef>
              <a:defRPr sz="1800"/>
            </a:pPr>
            <a:r>
              <a:rPr sz="3096"/>
              <a:t>Relative measure of dispersion.</a:t>
            </a:r>
          </a:p>
          <a:p>
            <a:pPr marL="382270" lvl="0" indent="-382270" defTabSz="502412">
              <a:lnSpc>
                <a:spcPct val="90000"/>
              </a:lnSpc>
              <a:spcBef>
                <a:spcPts val="3600"/>
              </a:spcBef>
              <a:defRPr sz="1800"/>
            </a:pPr>
            <a:endParaRPr sz="3096"/>
          </a:p>
          <a:p>
            <a:pPr marL="382270" lvl="0" indent="-382270" defTabSz="502412">
              <a:lnSpc>
                <a:spcPct val="90000"/>
              </a:lnSpc>
              <a:spcBef>
                <a:spcPts val="3600"/>
              </a:spcBef>
              <a:defRPr sz="1800"/>
            </a:pPr>
            <a:endParaRPr sz="3096"/>
          </a:p>
          <a:p>
            <a:pPr marL="382270" lvl="0" indent="-382270" defTabSz="502412">
              <a:lnSpc>
                <a:spcPct val="90000"/>
              </a:lnSpc>
              <a:spcBef>
                <a:spcPts val="3600"/>
              </a:spcBef>
              <a:defRPr sz="1800"/>
            </a:pPr>
            <a:endParaRPr sz="3096"/>
          </a:p>
          <a:p>
            <a:pPr marL="382270" lvl="0" indent="-382270" defTabSz="502412">
              <a:lnSpc>
                <a:spcPct val="90000"/>
              </a:lnSpc>
              <a:spcBef>
                <a:spcPts val="3600"/>
              </a:spcBef>
              <a:defRPr sz="1800"/>
            </a:pPr>
            <a:r>
              <a:rPr sz="3096"/>
              <a:t>It is always in percentage.</a:t>
            </a:r>
          </a:p>
          <a:p>
            <a:pPr marL="382270" lvl="0" indent="-382270" defTabSz="502412">
              <a:lnSpc>
                <a:spcPct val="90000"/>
              </a:lnSpc>
              <a:spcBef>
                <a:spcPts val="3600"/>
              </a:spcBef>
              <a:defRPr sz="1800"/>
            </a:pPr>
            <a:r>
              <a:rPr sz="3096"/>
              <a:t>Used to compare the variability of two series. </a:t>
            </a:r>
          </a:p>
          <a:p>
            <a:pPr marL="382270" lvl="0" indent="-382270" defTabSz="502412">
              <a:lnSpc>
                <a:spcPct val="90000"/>
              </a:lnSpc>
              <a:spcBef>
                <a:spcPts val="3600"/>
              </a:spcBef>
              <a:defRPr sz="1800"/>
            </a:pPr>
            <a:r>
              <a:rPr sz="3096"/>
              <a:t>The series for which CV is greater is said to be more variable (or less consistent)</a:t>
            </a:r>
          </a:p>
        </p:txBody>
      </p:sp>
      <p:pic>
        <p:nvPicPr>
          <p:cNvPr id="583" name="image29.pdf" descr="latex-image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4055" y="3726219"/>
            <a:ext cx="4569743" cy="12101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86" name="Shape 586"/>
          <p:cNvSpPr>
            <a:spLocks noGrp="1"/>
          </p:cNvSpPr>
          <p:nvPr>
            <p:ph type="body" idx="1"/>
          </p:nvPr>
        </p:nvSpPr>
        <p:spPr>
          <a:xfrm>
            <a:off x="952500" y="508282"/>
            <a:ext cx="11099800" cy="62865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The quarterly circulation of three libraries are given below.</a:t>
            </a:r>
          </a:p>
        </p:txBody>
      </p:sp>
      <p:graphicFrame>
        <p:nvGraphicFramePr>
          <p:cNvPr id="587" name="Table 587"/>
          <p:cNvGraphicFramePr/>
          <p:nvPr/>
        </p:nvGraphicFramePr>
        <p:xfrm>
          <a:off x="2167466" y="4571077"/>
          <a:ext cx="8657164" cy="2874785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2164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4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4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42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4957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A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B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C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957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Jan-March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9.5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15.5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3.3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957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April-June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13.7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21.2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5.7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957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July-Sept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10.4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23.4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8.9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957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Oct-Dec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8.6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18.8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2.6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90" name="Shape 59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The arithmetic means of entries prepared by three cataloguers Jay, Viru and Gabbar in the StatsLib are 50, 48, 12 respectively. </a:t>
            </a:r>
          </a:p>
          <a:p>
            <a:pPr marL="0" lvl="0" indent="0">
              <a:buSzTx/>
              <a:buNone/>
              <a:defRPr sz="1800"/>
            </a:pPr>
            <a:r>
              <a:rPr sz="3600"/>
              <a:t>The SD of their efficiencies are 15, 12, 2. Who is most consistent cataloguer? Who should be promoted? 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Thanks</a:t>
            </a:r>
          </a:p>
        </p:txBody>
      </p:sp>
      <p:sp>
        <p:nvSpPr>
          <p:cNvPr id="593" name="Shape 5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defRPr sz="5500" u="sng">
                <a:latin typeface="Andale Mono"/>
                <a:ea typeface="Andale Mono"/>
                <a:cs typeface="Andale Mono"/>
                <a:sym typeface="Andale Mono"/>
                <a:hlinkClick r:id="rId2"/>
              </a:defRPr>
            </a:lvl2pPr>
          </a:lstStyle>
          <a:p>
            <a:pPr lvl="0">
              <a:defRPr sz="1800"/>
            </a:pPr>
            <a:r>
              <a:rPr sz="3600"/>
              <a:t>Send your queries to : </a:t>
            </a:r>
          </a:p>
          <a:p>
            <a:pPr lvl="1">
              <a:defRPr sz="1800" u="none"/>
            </a:pPr>
            <a:r>
              <a:rPr sz="5500" u="sng">
                <a:hlinkClick r:id="rId2"/>
              </a:rPr>
              <a:t>mailvinitkumar@gmail.com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Significance</a:t>
            </a:r>
          </a:p>
        </p:txBody>
      </p:sp>
      <p:sp>
        <p:nvSpPr>
          <p:cNvPr id="403" name="Shape 4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To determine the reliability of an average</a:t>
            </a:r>
          </a:p>
          <a:p>
            <a:pPr lvl="0">
              <a:defRPr sz="1800"/>
            </a:pPr>
            <a:r>
              <a:rPr sz="3600"/>
              <a:t>To serve as a basis for the control of variability</a:t>
            </a:r>
          </a:p>
          <a:p>
            <a:pPr lvl="0">
              <a:defRPr sz="1800"/>
            </a:pPr>
            <a:r>
              <a:rPr sz="3600"/>
              <a:t>To compare two or more series with regard to their variability</a:t>
            </a:r>
          </a:p>
          <a:p>
            <a:pPr lvl="0">
              <a:defRPr sz="1800"/>
            </a:pPr>
            <a:r>
              <a:rPr sz="3600"/>
              <a:t>To facilitate the use of other statistical measures, Such as correlation, regression etc.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" grpId="1" build="p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Methods of studying variation</a:t>
            </a:r>
          </a:p>
        </p:txBody>
      </p:sp>
      <p:sp>
        <p:nvSpPr>
          <p:cNvPr id="406" name="Shape 40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The Range</a:t>
            </a:r>
          </a:p>
          <a:p>
            <a:pPr lvl="0">
              <a:defRPr sz="1800"/>
            </a:pPr>
            <a:r>
              <a:rPr sz="3600"/>
              <a:t>The mean deviation</a:t>
            </a:r>
          </a:p>
          <a:p>
            <a:pPr lvl="0">
              <a:defRPr sz="1800"/>
            </a:pPr>
            <a:r>
              <a:rPr sz="3600"/>
              <a:t>The standard deviation</a:t>
            </a:r>
          </a:p>
          <a:p>
            <a:pPr lvl="0">
              <a:defRPr sz="1800"/>
            </a:pPr>
            <a:r>
              <a:rPr sz="3600"/>
              <a:t>The variance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" grpId="1" build="p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9" name="Shape 40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7830" lvl="0" indent="-417830" defTabSz="549148">
              <a:lnSpc>
                <a:spcPct val="90000"/>
              </a:lnSpc>
              <a:spcBef>
                <a:spcPts val="3900"/>
              </a:spcBef>
              <a:defRPr sz="1800"/>
            </a:pPr>
            <a:r>
              <a:rPr sz="3384"/>
              <a:t>Absolute Measures of dispersion</a:t>
            </a:r>
          </a:p>
          <a:p>
            <a:pPr marL="858872" lvl="1" indent="-441042" defTabSz="549148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572"/>
              <a:t>Expressed in same statistical unit in which the original data are given such as Rs, KG, etc</a:t>
            </a:r>
          </a:p>
          <a:p>
            <a:pPr marL="858872" lvl="1" indent="-441042" defTabSz="549148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572"/>
              <a:t>Used to compare the variation in two distributions provided the variables are expressed in the same units and of same average size.</a:t>
            </a:r>
          </a:p>
          <a:p>
            <a:pPr marL="417830" lvl="0" indent="-417830" defTabSz="549148">
              <a:lnSpc>
                <a:spcPct val="90000"/>
              </a:lnSpc>
              <a:spcBef>
                <a:spcPts val="3900"/>
              </a:spcBef>
              <a:defRPr sz="1800"/>
            </a:pPr>
            <a:r>
              <a:rPr sz="3384"/>
              <a:t>Relative Measures of dispersion</a:t>
            </a:r>
          </a:p>
          <a:p>
            <a:pPr marL="858872" lvl="1" indent="-441042" defTabSz="549148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572"/>
              <a:t>The ratio of a measure of absolute dispersion to an appropriate average.</a:t>
            </a:r>
          </a:p>
          <a:p>
            <a:pPr marL="858872" lvl="1" indent="-441042" defTabSz="549148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572"/>
              <a:t>AKA “Coefficient of dispersion”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" grpId="1" build="p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Range</a:t>
            </a:r>
          </a:p>
        </p:txBody>
      </p:sp>
      <p:sp>
        <p:nvSpPr>
          <p:cNvPr id="412" name="Shape 4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Simplest measure of dispersion</a:t>
            </a:r>
          </a:p>
          <a:p>
            <a:pPr lvl="0">
              <a:defRPr sz="1800"/>
            </a:pPr>
            <a:r>
              <a:rPr sz="3600"/>
              <a:t>It is the difference between the minimum and the maximum item of the series.</a:t>
            </a:r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20,21,22,25,30,32,37,47,65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2029</Words>
  <Application>Microsoft Office PowerPoint</Application>
  <PresentationFormat>Custom</PresentationFormat>
  <Paragraphs>385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Andale Mono</vt:lpstr>
      <vt:lpstr>Avenir Roman</vt:lpstr>
      <vt:lpstr>Helvetica Light</vt:lpstr>
      <vt:lpstr>White</vt:lpstr>
      <vt:lpstr>Measures of dispersion</vt:lpstr>
      <vt:lpstr>PowerPoint Presentation</vt:lpstr>
      <vt:lpstr>PowerPoint Presentation</vt:lpstr>
      <vt:lpstr>graph</vt:lpstr>
      <vt:lpstr>Definition </vt:lpstr>
      <vt:lpstr>Significance</vt:lpstr>
      <vt:lpstr>Methods of studying variation</vt:lpstr>
      <vt:lpstr>PowerPoint Presentation</vt:lpstr>
      <vt:lpstr>Range</vt:lpstr>
      <vt:lpstr>PowerPoint Presentation</vt:lpstr>
      <vt:lpstr>So we can say,</vt:lpstr>
      <vt:lpstr>Ex.</vt:lpstr>
      <vt:lpstr>For grouped data</vt:lpstr>
      <vt:lpstr>Ex.</vt:lpstr>
      <vt:lpstr>Merits and demerits of Range</vt:lpstr>
      <vt:lpstr>Ex.</vt:lpstr>
      <vt:lpstr>Mean Deviation</vt:lpstr>
      <vt:lpstr>Mean Deviation</vt:lpstr>
      <vt:lpstr>In other words</vt:lpstr>
      <vt:lpstr>Computation</vt:lpstr>
      <vt:lpstr>PowerPoint Presentation</vt:lpstr>
      <vt:lpstr>PowerPoint Presentation</vt:lpstr>
      <vt:lpstr>Coefficient of MD</vt:lpstr>
      <vt:lpstr>Ex</vt:lpstr>
      <vt:lpstr>PowerPoint Presentation</vt:lpstr>
      <vt:lpstr>MD for grouped data</vt:lpstr>
      <vt:lpstr>ex</vt:lpstr>
      <vt:lpstr>ex</vt:lpstr>
      <vt:lpstr>Assignment :</vt:lpstr>
      <vt:lpstr>Variance</vt:lpstr>
      <vt:lpstr>PowerPoint Presentation</vt:lpstr>
      <vt:lpstr>Standard Deviation</vt:lpstr>
      <vt:lpstr>Use </vt:lpstr>
      <vt:lpstr>PowerPoint Presentation</vt:lpstr>
      <vt:lpstr>Coefficient of standard Deviation</vt:lpstr>
      <vt:lpstr>Calculation</vt:lpstr>
      <vt:lpstr>Ex.</vt:lpstr>
      <vt:lpstr>For grouped data</vt:lpstr>
      <vt:lpstr>Ex.</vt:lpstr>
      <vt:lpstr>Working rule</vt:lpstr>
      <vt:lpstr>PowerPoint Presentation</vt:lpstr>
      <vt:lpstr>PowerPoint Presentation</vt:lpstr>
      <vt:lpstr>For Continuous series</vt:lpstr>
      <vt:lpstr>Working rule</vt:lpstr>
      <vt:lpstr>Ex. </vt:lpstr>
      <vt:lpstr>PowerPoint Presentation</vt:lpstr>
      <vt:lpstr>Assignment </vt:lpstr>
      <vt:lpstr>PowerPoint Presentation</vt:lpstr>
      <vt:lpstr>PowerPoint Presentation</vt:lpstr>
      <vt:lpstr>PowerPoint Presentation</vt:lpstr>
      <vt:lpstr>Coefficient of variation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Analysis</dc:title>
  <dc:creator>Vinit Kumar</dc:creator>
  <cp:lastModifiedBy>Swami Kundan Kishor</cp:lastModifiedBy>
  <cp:revision>3</cp:revision>
  <dcterms:modified xsi:type="dcterms:W3CDTF">2018-10-10T12:37:52Z</dcterms:modified>
</cp:coreProperties>
</file>