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83" r:id="rId5"/>
    <p:sldId id="258" r:id="rId6"/>
    <p:sldId id="272" r:id="rId7"/>
    <p:sldId id="259" r:id="rId8"/>
    <p:sldId id="260" r:id="rId9"/>
    <p:sldId id="279" r:id="rId10"/>
    <p:sldId id="280" r:id="rId11"/>
    <p:sldId id="277" r:id="rId12"/>
    <p:sldId id="262" r:id="rId13"/>
    <p:sldId id="263" r:id="rId14"/>
    <p:sldId id="264" r:id="rId15"/>
    <p:sldId id="282" r:id="rId16"/>
    <p:sldId id="265" r:id="rId17"/>
    <p:sldId id="266" r:id="rId18"/>
    <p:sldId id="267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764" autoAdjust="0"/>
  </p:normalViewPr>
  <p:slideViewPr>
    <p:cSldViewPr snapToGrid="0">
      <p:cViewPr>
        <p:scale>
          <a:sx n="53" d="100"/>
          <a:sy n="53" d="100"/>
        </p:scale>
        <p:origin x="13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Google%20Drive\Thesis\Presentation\Profile%20of%20auth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Google%20Drive\Thesis\Presentation\Profile%20of%20autho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Socius Authors by Occupation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3-45C1-B260-FD1BBF9B7DE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3-45C1-B260-FD1BBF9B7DE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73-45C1-B260-FD1BBF9B7DE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73-45C1-B260-FD1BBF9B7DE8}"/>
              </c:ext>
            </c:extLst>
          </c:dPt>
          <c:cat>
            <c:strRef>
              <c:f>Sheet1!$B$1:$E$1</c:f>
              <c:strCache>
                <c:ptCount val="4"/>
                <c:pt idx="0">
                  <c:v>Gradudate Student</c:v>
                </c:pt>
                <c:pt idx="1">
                  <c:v>Professor</c:v>
                </c:pt>
                <c:pt idx="2">
                  <c:v>Postdoc</c:v>
                </c:pt>
                <c:pt idx="3">
                  <c:v>Other</c:v>
                </c:pt>
              </c:strCache>
            </c:strRef>
          </c:cat>
          <c:val>
            <c:numRef>
              <c:f>Sheet1!$B$34:$E$34</c:f>
              <c:numCache>
                <c:formatCode>General</c:formatCode>
                <c:ptCount val="4"/>
                <c:pt idx="0">
                  <c:v>17</c:v>
                </c:pt>
                <c:pt idx="1">
                  <c:v>7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73-45C1-B260-FD1BBF9B7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Socius Authors by Discipline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3-47EF-B230-337811C5FF8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3-47EF-B230-337811C5FF8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13-47EF-B230-337811C5FF86}"/>
              </c:ext>
            </c:extLst>
          </c:dPt>
          <c:cat>
            <c:strRef>
              <c:f>Sheet1!$F$1:$H$1</c:f>
              <c:strCache>
                <c:ptCount val="3"/>
                <c:pt idx="0">
                  <c:v>Social</c:v>
                </c:pt>
                <c:pt idx="1">
                  <c:v>Data</c:v>
                </c:pt>
                <c:pt idx="2">
                  <c:v>Other</c:v>
                </c:pt>
              </c:strCache>
            </c:strRef>
          </c:cat>
          <c:val>
            <c:numRef>
              <c:f>Sheet1!$F$34:$H$34</c:f>
              <c:numCache>
                <c:formatCode>General</c:formatCode>
                <c:ptCount val="3"/>
                <c:pt idx="0">
                  <c:v>13</c:v>
                </c:pt>
                <c:pt idx="1">
                  <c:v>13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13-47EF-B230-337811C5F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B9619-5CB6-4080-967F-5DB6CCB50EB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AA288-4914-4764-A756-9D942D53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</a:t>
            </a:r>
            <a:r>
              <a:rPr lang="en-US" baseline="0" dirty="0"/>
              <a:t>y did I do it? </a:t>
            </a:r>
          </a:p>
          <a:p>
            <a:r>
              <a:rPr lang="en-US" baseline="0" dirty="0"/>
              <a:t>Some social science journals, you are required to submit code. Wrapping in Docker ensured reproducibility </a:t>
            </a:r>
          </a:p>
          <a:p>
            <a:r>
              <a:rPr lang="en-US" dirty="0"/>
              <a:t>Active</a:t>
            </a:r>
            <a:r>
              <a:rPr lang="en-US" baseline="0" dirty="0"/>
              <a:t> problem </a:t>
            </a:r>
          </a:p>
          <a:p>
            <a:r>
              <a:rPr lang="en-US" baseline="0" dirty="0"/>
              <a:t>Limits the effect of research </a:t>
            </a:r>
          </a:p>
          <a:p>
            <a:r>
              <a:rPr lang="en-US" baseline="0" dirty="0"/>
              <a:t>Goal that is easier to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6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somehow link to the memo itself as well as the</a:t>
            </a:r>
            <a:r>
              <a:rPr lang="en-US" baseline="0" dirty="0"/>
              <a:t> blog post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make this less anecdotal?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is a wide range of priority placed in reproducibility </a:t>
            </a:r>
          </a:p>
          <a:p>
            <a:endParaRPr lang="en-US" baseline="0" dirty="0"/>
          </a:p>
          <a:p>
            <a:r>
              <a:rPr lang="en-US" baseline="0" dirty="0"/>
              <a:t>Come back to why the challenge was helpful. Set the model. Write a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What,</a:t>
            </a:r>
            <a:r>
              <a:rPr lang="en-US" baseline="0" dirty="0"/>
              <a:t> Who, When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What,</a:t>
            </a:r>
            <a:r>
              <a:rPr lang="en-US" baseline="0" dirty="0"/>
              <a:t> Who, When </a:t>
            </a:r>
          </a:p>
          <a:p>
            <a:endParaRPr lang="en-US" baseline="0" dirty="0"/>
          </a:p>
          <a:p>
            <a:r>
              <a:rPr lang="en-US" baseline="0" dirty="0"/>
              <a:t>Not super helpful that COS 424 students were in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FFC</a:t>
            </a:r>
            <a:r>
              <a:rPr lang="en-US" baseline="0" dirty="0"/>
              <a:t> is already fairly advanced, can we take it further?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 into difference between</a:t>
            </a:r>
            <a:r>
              <a:rPr lang="en-US" baseline="0" dirty="0"/>
              <a:t> </a:t>
            </a:r>
            <a:r>
              <a:rPr lang="en-US" baseline="0" dirty="0" err="1"/>
              <a:t>docker</a:t>
            </a:r>
            <a:r>
              <a:rPr lang="en-US" baseline="0" dirty="0"/>
              <a:t> and virtual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6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 visuals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 visuals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advisor and I sat down to make sense</a:t>
            </a:r>
            <a:r>
              <a:rPr lang="en-US" baseline="0" dirty="0"/>
              <a:t> of the challenges </a:t>
            </a:r>
            <a:endParaRPr lang="en-US" dirty="0"/>
          </a:p>
          <a:p>
            <a:r>
              <a:rPr lang="en-US" dirty="0"/>
              <a:t>Good time to connect software experience</a:t>
            </a:r>
            <a:r>
              <a:rPr lang="en-US" baseline="0" dirty="0"/>
              <a:t> with social science setting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AA288-4914-4764-A756-9D942D53B4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5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8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306417-CFCE-440D-8E8F-DA037951E91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072B0B-3CCC-443E-927A-5D0334207B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Reproducibility in the Fragile Families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M. Liu</a:t>
            </a:r>
          </a:p>
          <a:p>
            <a:r>
              <a:rPr lang="en-US" dirty="0"/>
              <a:t>Advised by: </a:t>
            </a:r>
            <a:r>
              <a:rPr lang="en-US" dirty="0" err="1"/>
              <a:t>MAtthew</a:t>
            </a:r>
            <a:r>
              <a:rPr lang="en-US" dirty="0"/>
              <a:t> J. </a:t>
            </a:r>
            <a:r>
              <a:rPr lang="en-US" dirty="0" err="1"/>
              <a:t>Salganik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14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2950" y="2217420"/>
            <a:ext cx="7726680" cy="3131820"/>
            <a:chOff x="1097280" y="2217420"/>
            <a:chExt cx="7726680" cy="3131820"/>
          </a:xfrm>
        </p:grpSpPr>
        <p:sp>
          <p:nvSpPr>
            <p:cNvPr id="4" name="Rounded Rectangle 3"/>
            <p:cNvSpPr/>
            <p:nvPr/>
          </p:nvSpPr>
          <p:spPr>
            <a:xfrm>
              <a:off x="1097280" y="2217420"/>
              <a:ext cx="2766060" cy="31318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Feature Selection: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Lasso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Cross validation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Domain knowledge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None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137660" y="3617595"/>
              <a:ext cx="685800" cy="331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97780" y="2217420"/>
              <a:ext cx="2766060" cy="31318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Imputation: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Amelia (R Package)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MICE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Naïve methods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Deletion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138160" y="3617595"/>
              <a:ext cx="685800" cy="331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90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2950" y="2217420"/>
            <a:ext cx="10767060" cy="3131820"/>
            <a:chOff x="1097280" y="2217420"/>
            <a:chExt cx="10767060" cy="3131820"/>
          </a:xfrm>
        </p:grpSpPr>
        <p:sp>
          <p:nvSpPr>
            <p:cNvPr id="4" name="Rounded Rectangle 3"/>
            <p:cNvSpPr/>
            <p:nvPr/>
          </p:nvSpPr>
          <p:spPr>
            <a:xfrm>
              <a:off x="1097280" y="2217420"/>
              <a:ext cx="2766060" cy="31318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Feature Selection: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Lasso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Cross validation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Domain knowledge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None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137660" y="3617595"/>
              <a:ext cx="685800" cy="331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97780" y="2217420"/>
              <a:ext cx="2766060" cy="31318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Imputation: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Amelia (R Package)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MICE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Naïve methods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Deletion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138160" y="3617595"/>
              <a:ext cx="685800" cy="331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98280" y="2217420"/>
              <a:ext cx="2766060" cy="31318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Modeling: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Random Forest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GLM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Decision Trees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Neural Network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63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tool </a:t>
            </a:r>
            <a:r>
              <a:rPr lang="en-US" dirty="0">
                <a:sym typeface="Wingdings" panose="05000000000000000000" pitchFamily="2" charset="2"/>
              </a:rPr>
              <a:t> research</a:t>
            </a:r>
          </a:p>
          <a:p>
            <a:r>
              <a:rPr lang="en-US" dirty="0">
                <a:sym typeface="Wingdings" panose="05000000000000000000" pitchFamily="2" charset="2"/>
              </a:rPr>
              <a:t>Pros: </a:t>
            </a:r>
          </a:p>
          <a:p>
            <a:pPr lvl="1"/>
            <a:r>
              <a:rPr lang="en-US" dirty="0"/>
              <a:t>Lighter weight than virtual machines </a:t>
            </a:r>
          </a:p>
          <a:p>
            <a:pPr lvl="1"/>
            <a:r>
              <a:rPr lang="en-US" dirty="0"/>
              <a:t>Create a standardized environment 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Strong open source community </a:t>
            </a:r>
          </a:p>
          <a:p>
            <a:pPr marL="111125" indent="-111125"/>
            <a:r>
              <a:rPr lang="en-US" dirty="0">
                <a:sym typeface="Wingdings" panose="05000000000000000000" pitchFamily="2" charset="2"/>
              </a:rPr>
              <a:t>Cons </a:t>
            </a:r>
          </a:p>
          <a:p>
            <a:pPr marL="403733" lvl="1" indent="-111125"/>
            <a:r>
              <a:rPr lang="en-US" dirty="0">
                <a:sym typeface="Wingdings" panose="05000000000000000000" pitchFamily="2" charset="2"/>
              </a:rPr>
              <a:t>Additional layer of between researcher and the code </a:t>
            </a:r>
            <a:endParaRPr lang="en-US" dirty="0"/>
          </a:p>
        </p:txBody>
      </p:sp>
      <p:pic>
        <p:nvPicPr>
          <p:cNvPr id="4" name="Picture 2" descr="Container stack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02" y="2246914"/>
            <a:ext cx="3592654" cy="32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6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Work Flow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Code to Paper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</a:t>
            </a:r>
            <a:r>
              <a:rPr lang="en-US" dirty="0" err="1"/>
              <a:t>Dockerfile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Aggregate dependencies and assemble file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Troubleshoot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Relay with Author</a:t>
            </a:r>
          </a:p>
        </p:txBody>
      </p:sp>
      <p:sp>
        <p:nvSpPr>
          <p:cNvPr id="6" name="U-Turn Arrow 5"/>
          <p:cNvSpPr/>
          <p:nvPr/>
        </p:nvSpPr>
        <p:spPr>
          <a:xfrm rot="16200000">
            <a:off x="107373" y="4333009"/>
            <a:ext cx="1364673" cy="40178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Challenges</a:t>
            </a:r>
          </a:p>
        </p:txBody>
      </p:sp>
      <p:sp>
        <p:nvSpPr>
          <p:cNvPr id="4" name="Oval 3"/>
          <p:cNvSpPr/>
          <p:nvPr/>
        </p:nvSpPr>
        <p:spPr>
          <a:xfrm>
            <a:off x="1097280" y="1737360"/>
            <a:ext cx="5808134" cy="4561840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Concepts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Modularity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Abstraction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Portable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Maintainable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Practices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Quality Assurance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Test-Driven 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Reviews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47546" y="1737360"/>
            <a:ext cx="5808134" cy="4561840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Research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Goals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Result-Driven 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Minimize error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Habits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Sharing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 expected to share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Optimize for short term efficiency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Challenges</a:t>
            </a:r>
          </a:p>
        </p:txBody>
      </p:sp>
      <p:sp>
        <p:nvSpPr>
          <p:cNvPr id="4" name="Oval 3"/>
          <p:cNvSpPr/>
          <p:nvPr/>
        </p:nvSpPr>
        <p:spPr>
          <a:xfrm>
            <a:off x="1097280" y="1737360"/>
            <a:ext cx="5808134" cy="4561840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Engineering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Concepts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Modularity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Abstraction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Portable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Maintainable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Practices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Quality Assurance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Test-Driven 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Reviews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47546" y="1737360"/>
            <a:ext cx="5808134" cy="4561840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Research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Goals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Result-Driven Development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Minimize error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Habits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Sharing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 expected to share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Optimize for short term efficiency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3213" y="3793067"/>
            <a:ext cx="3166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10888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34" y="1897805"/>
            <a:ext cx="5681928" cy="3919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research pipeline:</a:t>
            </a:r>
          </a:p>
          <a:p>
            <a:pPr lvl="1"/>
            <a:r>
              <a:rPr lang="en-US" dirty="0"/>
              <a:t>Modular </a:t>
            </a:r>
          </a:p>
          <a:p>
            <a:pPr lvl="1"/>
            <a:r>
              <a:rPr lang="en-US" dirty="0"/>
              <a:t>Continuous </a:t>
            </a:r>
          </a:p>
          <a:p>
            <a:pPr lvl="1"/>
            <a:r>
              <a:rPr lang="en-US" dirty="0"/>
              <a:t>Automated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Two recommendations: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run-all executable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Standardized directory structure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Supported by third-parties such as </a:t>
            </a:r>
            <a:r>
              <a:rPr lang="en-US" dirty="0" err="1"/>
              <a:t>CodeOcean</a:t>
            </a: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4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2018: sent a reproducibility memo to all authors as part of the peer-review process</a:t>
            </a:r>
          </a:p>
          <a:p>
            <a:r>
              <a:rPr lang="en-US" dirty="0"/>
              <a:t>January – March: authors given two months to implement the guidelines.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5625" b="70937"/>
          <a:stretch/>
        </p:blipFill>
        <p:spPr>
          <a:xfrm>
            <a:off x="515389" y="2907757"/>
            <a:ext cx="11222182" cy="84782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830291" y="3061855"/>
            <a:ext cx="0" cy="123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30291" y="4294909"/>
            <a:ext cx="349134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Reproducibility guidelines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0088" t="47632" r="31366" b="19237"/>
          <a:stretch/>
        </p:blipFill>
        <p:spPr>
          <a:xfrm>
            <a:off x="1111135" y="3755583"/>
            <a:ext cx="5015345" cy="24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8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Authors have addressed bugs in the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Submissions have been standardized in format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models are executable and customizable. </a:t>
            </a:r>
          </a:p>
        </p:txBody>
      </p:sp>
    </p:spTree>
    <p:extLst>
      <p:ext uri="{BB962C8B-B14F-4D97-AF65-F5344CB8AC3E}">
        <p14:creationId xmlns:p14="http://schemas.microsoft.com/office/powerpoint/2010/main" val="231208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Reproducibility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9390"/>
            <a:ext cx="3675152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31" y="1929389"/>
            <a:ext cx="6103789" cy="38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Background: </a:t>
            </a:r>
            <a:r>
              <a:rPr lang="en-US" dirty="0"/>
              <a:t>Initial Involvement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Methodology: </a:t>
            </a:r>
            <a:r>
              <a:rPr lang="en-US" dirty="0"/>
              <a:t>Replication Stack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Results:</a:t>
            </a:r>
            <a:r>
              <a:rPr lang="en-US" dirty="0"/>
              <a:t> The Guidelines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Analysis: </a:t>
            </a:r>
            <a:r>
              <a:rPr lang="en-US" dirty="0"/>
              <a:t>Costs of Reproducibility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Extension: </a:t>
            </a:r>
            <a:r>
              <a:rPr lang="en-US" dirty="0"/>
              <a:t>Ensemble and Causal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625" b="70937"/>
          <a:stretch/>
        </p:blipFill>
        <p:spPr>
          <a:xfrm>
            <a:off x="515389" y="4417903"/>
            <a:ext cx="11222182" cy="8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29200" cy="4023360"/>
          </a:xfrm>
        </p:spPr>
        <p:txBody>
          <a:bodyPr/>
          <a:lstStyle/>
          <a:p>
            <a:endParaRPr lang="en-US" dirty="0"/>
          </a:p>
          <a:p>
            <a:r>
              <a:rPr lang="en-US" i="1" dirty="0"/>
              <a:t>Executing </a:t>
            </a:r>
            <a:r>
              <a:rPr lang="en-US" dirty="0"/>
              <a:t>the models allows for applications:</a:t>
            </a:r>
          </a:p>
          <a:p>
            <a:pPr lvl="1"/>
            <a:r>
              <a:rPr lang="en-US" dirty="0" err="1"/>
              <a:t>Ensembling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Causal inference </a:t>
            </a:r>
          </a:p>
          <a:p>
            <a:pPr lvl="1"/>
            <a:endParaRPr lang="en-US" dirty="0"/>
          </a:p>
          <a:p>
            <a:pPr marL="119063" indent="-119063"/>
            <a:r>
              <a:rPr lang="en-US" dirty="0"/>
              <a:t>Formalize guidelines into a research paper </a:t>
            </a:r>
          </a:p>
          <a:p>
            <a:r>
              <a:rPr lang="en-US" dirty="0"/>
              <a:t>Step in the direction of setting the norm.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26480" y="1886209"/>
            <a:ext cx="4793672" cy="39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3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Matthew J. </a:t>
            </a:r>
            <a:r>
              <a:rPr lang="en-US" b="1" dirty="0" err="1"/>
              <a:t>Salganik</a:t>
            </a:r>
            <a:r>
              <a:rPr lang="en-US" b="1" dirty="0"/>
              <a:t> </a:t>
            </a:r>
            <a:endParaRPr lang="en-US" dirty="0"/>
          </a:p>
          <a:p>
            <a:pPr algn="ctr"/>
            <a:r>
              <a:rPr lang="en-US" b="1" dirty="0"/>
              <a:t>The Fragile Families and Child Wellbeing Study:</a:t>
            </a:r>
          </a:p>
          <a:p>
            <a:pPr algn="ctr"/>
            <a:r>
              <a:rPr lang="en-US" b="1" dirty="0"/>
              <a:t>Sara </a:t>
            </a:r>
            <a:r>
              <a:rPr lang="en-US" b="1" dirty="0" err="1"/>
              <a:t>McLanahan</a:t>
            </a:r>
            <a:r>
              <a:rPr lang="en-US" b="1" dirty="0"/>
              <a:t>, Ian Lundberg, and Alex </a:t>
            </a:r>
            <a:r>
              <a:rPr lang="en-US" b="1" dirty="0" err="1"/>
              <a:t>Kindel</a:t>
            </a:r>
            <a:r>
              <a:rPr lang="en-US" b="1" dirty="0"/>
              <a:t> </a:t>
            </a:r>
          </a:p>
        </p:txBody>
      </p:sp>
      <p:pic>
        <p:nvPicPr>
          <p:cNvPr id="2050" name="Picture 2" descr="Fragile Families Faculty and Graduate Stud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22" y="3123475"/>
            <a:ext cx="5161915" cy="31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Reproducibility Crisis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Replicable results are key to scientific findings </a:t>
            </a:r>
          </a:p>
          <a:p>
            <a:r>
              <a:rPr lang="en-US" dirty="0"/>
              <a:t>Nature survey finds that 70% of respondents have attempted and failed to replicate a study. </a:t>
            </a:r>
          </a:p>
          <a:p>
            <a:r>
              <a:rPr lang="en-US" dirty="0"/>
              <a:t>Particularly significant in Stats / ML</a:t>
            </a:r>
          </a:p>
          <a:p>
            <a:pPr lvl="1"/>
            <a:r>
              <a:rPr lang="en-US" dirty="0"/>
              <a:t>Data is large and noisy </a:t>
            </a:r>
          </a:p>
          <a:p>
            <a:pPr lvl="1"/>
            <a:r>
              <a:rPr lang="en-US" dirty="0"/>
              <a:t>Algorithms are stochastic </a:t>
            </a:r>
          </a:p>
          <a:p>
            <a:pPr lvl="1"/>
            <a:r>
              <a:rPr lang="en-US" dirty="0"/>
              <a:t>Findings dependent on hardware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/>
              <a:t>Active, unsolved issue plaguing science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0" name="Picture 2" descr="https://www.nature.com/polopoly_fs/7.36719.1464174488!/image/reproducibility-graphic-online4.jpg_gen/derivatives/landscape_630/reproducibility-graphic-online4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86"/>
          <a:stretch/>
        </p:blipFill>
        <p:spPr bwMode="auto">
          <a:xfrm>
            <a:off x="6381133" y="1845734"/>
            <a:ext cx="4774547" cy="403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Reproducibility Crisis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12" y="1845734"/>
            <a:ext cx="4669536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Fragile Families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Facts:</a:t>
            </a:r>
          </a:p>
          <a:p>
            <a:r>
              <a:rPr lang="en-US" dirty="0"/>
              <a:t>Longitudinal study behind </a:t>
            </a:r>
            <a:r>
              <a:rPr lang="en-US" i="1" dirty="0"/>
              <a:t>Future of our Children </a:t>
            </a:r>
            <a:endParaRPr lang="en-US" dirty="0"/>
          </a:p>
          <a:p>
            <a:r>
              <a:rPr lang="en-US" dirty="0" err="1"/>
              <a:t>Kaggle</a:t>
            </a:r>
            <a:r>
              <a:rPr lang="en-US" dirty="0"/>
              <a:t>-style predictive modeling challenge </a:t>
            </a:r>
          </a:p>
          <a:p>
            <a:pPr lvl="1"/>
            <a:r>
              <a:rPr lang="en-US" dirty="0"/>
              <a:t>February  - July 2017 </a:t>
            </a:r>
          </a:p>
          <a:p>
            <a:r>
              <a:rPr lang="en-US" dirty="0"/>
              <a:t>Attracted submissions from social </a:t>
            </a:r>
            <a:r>
              <a:rPr lang="en-US" i="1" dirty="0"/>
              <a:t>and </a:t>
            </a:r>
            <a:r>
              <a:rPr lang="en-US" dirty="0"/>
              <a:t>data science </a:t>
            </a:r>
          </a:p>
          <a:p>
            <a:pPr lvl="1"/>
            <a:r>
              <a:rPr lang="en-US" dirty="0"/>
              <a:t>COS 424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Cover from Charter Schools and the Achievement G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95" y="1885738"/>
            <a:ext cx="1524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5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Fragile Families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Facts:</a:t>
            </a:r>
          </a:p>
          <a:p>
            <a:r>
              <a:rPr lang="en-US" dirty="0"/>
              <a:t>Longitudinal study behind </a:t>
            </a:r>
            <a:r>
              <a:rPr lang="en-US" i="1" dirty="0"/>
              <a:t>Future of our Children </a:t>
            </a:r>
            <a:endParaRPr lang="en-US" dirty="0"/>
          </a:p>
          <a:p>
            <a:r>
              <a:rPr lang="en-US" dirty="0" err="1"/>
              <a:t>Kaggle</a:t>
            </a:r>
            <a:r>
              <a:rPr lang="en-US" dirty="0"/>
              <a:t>-style predictive modeling challenge </a:t>
            </a:r>
          </a:p>
          <a:p>
            <a:pPr lvl="1"/>
            <a:r>
              <a:rPr lang="en-US" dirty="0"/>
              <a:t>February  - July 2017 </a:t>
            </a:r>
          </a:p>
          <a:p>
            <a:r>
              <a:rPr lang="en-US" dirty="0"/>
              <a:t>Attracted submissions from social </a:t>
            </a:r>
            <a:r>
              <a:rPr lang="en-US" i="1" dirty="0"/>
              <a:t>and </a:t>
            </a:r>
            <a:r>
              <a:rPr lang="en-US" dirty="0"/>
              <a:t>data science </a:t>
            </a:r>
          </a:p>
          <a:p>
            <a:pPr lvl="1"/>
            <a:r>
              <a:rPr lang="en-US" dirty="0"/>
              <a:t>COS 424</a:t>
            </a:r>
          </a:p>
          <a:p>
            <a:pPr lvl="1"/>
            <a:endParaRPr lang="en-US" dirty="0"/>
          </a:p>
          <a:p>
            <a:pPr marL="201168" lvl="1" indent="0" algn="ctr">
              <a:buNone/>
            </a:pPr>
            <a:r>
              <a:rPr lang="en-US" b="1" dirty="0"/>
              <a:t>Main Question:</a:t>
            </a:r>
          </a:p>
          <a:p>
            <a:pPr marL="201168" lvl="1" indent="0" algn="ctr">
              <a:buNone/>
            </a:pPr>
            <a:r>
              <a:rPr lang="en-US" b="1" dirty="0"/>
              <a:t>Can modern machine learning and statistical models be used for social prediction?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074" name="Picture 2" descr="Cover from Charter Schools and the Achievement G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95" y="1885738"/>
            <a:ext cx="1524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14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Socius</a:t>
            </a:r>
            <a:r>
              <a:rPr lang="en-US" i="1" dirty="0"/>
              <a:t> </a:t>
            </a:r>
            <a:r>
              <a:rPr lang="en-US" dirty="0"/>
              <a:t>and Computational Reproducibility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FFC submissions </a:t>
            </a:r>
            <a:r>
              <a:rPr lang="en-US" dirty="0">
                <a:sym typeface="Wingdings" panose="05000000000000000000" pitchFamily="2" charset="2"/>
              </a:rPr>
              <a:t> special edition of social-science journal </a:t>
            </a:r>
            <a:r>
              <a:rPr lang="en-US" i="1" dirty="0" err="1">
                <a:sym typeface="Wingdings" panose="05000000000000000000" pitchFamily="2" charset="2"/>
              </a:rPr>
              <a:t>Socius</a:t>
            </a:r>
            <a:endParaRPr lang="en-US" i="1" dirty="0"/>
          </a:p>
          <a:p>
            <a:r>
              <a:rPr lang="en-US" dirty="0"/>
              <a:t>Setting a new standard for reproducibility in the social sciences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Enhance the Challenge’s mission of collaboration </a:t>
            </a:r>
          </a:p>
          <a:p>
            <a:r>
              <a:rPr lang="en-US" dirty="0"/>
              <a:t>Effective contribution from computer science undergraduate </a:t>
            </a:r>
          </a:p>
        </p:txBody>
      </p:sp>
      <p:pic>
        <p:nvPicPr>
          <p:cNvPr id="4098" name="Picture 2" descr="Image result for american journal of political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95" y="289922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51" y="2893530"/>
            <a:ext cx="3711258" cy="191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2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Authors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48892"/>
              </p:ext>
            </p:extLst>
          </p:nvPr>
        </p:nvGraphicFramePr>
        <p:xfrm>
          <a:off x="1942783" y="1983422"/>
          <a:ext cx="4183697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535599"/>
              </p:ext>
            </p:extLst>
          </p:nvPr>
        </p:nvGraphicFramePr>
        <p:xfrm>
          <a:off x="6126480" y="1983422"/>
          <a:ext cx="489172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0735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2950" y="2217420"/>
            <a:ext cx="3726180" cy="3131820"/>
            <a:chOff x="1097280" y="2217420"/>
            <a:chExt cx="3726180" cy="3131820"/>
          </a:xfrm>
        </p:grpSpPr>
        <p:sp>
          <p:nvSpPr>
            <p:cNvPr id="4" name="Rounded Rectangle 3"/>
            <p:cNvSpPr/>
            <p:nvPr/>
          </p:nvSpPr>
          <p:spPr>
            <a:xfrm>
              <a:off x="1097280" y="2217420"/>
              <a:ext cx="2766060" cy="31318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Feature Selection: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Lasso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Cross validation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Domain knowledge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None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137660" y="3617595"/>
              <a:ext cx="685800" cy="331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1737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1940</TotalTime>
  <Words>701</Words>
  <Application>Microsoft Office PowerPoint</Application>
  <PresentationFormat>Widescreen</PresentationFormat>
  <Paragraphs>222</Paragraphs>
  <Slides>21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Computational Reproducibility in the Fragile Families Challenge</vt:lpstr>
      <vt:lpstr>Overview of the Presentation </vt:lpstr>
      <vt:lpstr>The Issue: Reproducibility Crisis </vt:lpstr>
      <vt:lpstr>The Issue: Reproducibility Crisis </vt:lpstr>
      <vt:lpstr>The Fragile Families Challenge</vt:lpstr>
      <vt:lpstr>The Fragile Families Challenge</vt:lpstr>
      <vt:lpstr>Socius and Computational Reproducibility</vt:lpstr>
      <vt:lpstr>The Authors </vt:lpstr>
      <vt:lpstr>The Models </vt:lpstr>
      <vt:lpstr>The Models </vt:lpstr>
      <vt:lpstr>The Models </vt:lpstr>
      <vt:lpstr>Docker</vt:lpstr>
      <vt:lpstr>Reproducibility Work Flow </vt:lpstr>
      <vt:lpstr>Initial Challenges</vt:lpstr>
      <vt:lpstr>Initial Challenges</vt:lpstr>
      <vt:lpstr>The Guidelines</vt:lpstr>
      <vt:lpstr>Implementation </vt:lpstr>
      <vt:lpstr>Improvement</vt:lpstr>
      <vt:lpstr>Cost of Reproducibility</vt:lpstr>
      <vt:lpstr>Final Steps and Future Work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Reproducibility in the Fragile Families Challenge</dc:title>
  <dc:creator>David Liu</dc:creator>
  <cp:lastModifiedBy>David Liu</cp:lastModifiedBy>
  <cp:revision>40</cp:revision>
  <dcterms:created xsi:type="dcterms:W3CDTF">2018-04-21T19:15:52Z</dcterms:created>
  <dcterms:modified xsi:type="dcterms:W3CDTF">2018-04-25T01:55:07Z</dcterms:modified>
</cp:coreProperties>
</file>