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1" name="Title Text"/>
          <p:cNvSpPr txBox="1"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“Type a quote here.”"/>
          <p:cNvSpPr txBox="1"/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58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5C86B9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108352003_2880x2057.jpeg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Line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108177208_1914x1620.jpeg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Line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117356722_2160x1620.jpeg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mage"/>
          <p:cNvSpPr/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Image"/>
          <p:cNvSpPr/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4" name="Image"/>
          <p:cNvSpPr/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331700" y="9220199"/>
            <a:ext cx="317500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loudbees.com/continuous-delivery/continuous-integration" TargetMode="External"/><Relationship Id="rId3" Type="http://schemas.openxmlformats.org/officeDocument/2006/relationships/hyperlink" Target="https://www.thoughtworks.com/continuous-integration" TargetMode="External"/><Relationship Id="rId4" Type="http://schemas.openxmlformats.org/officeDocument/2006/relationships/hyperlink" Target="https://www.atlassian.com/continuous-delivery/continuous-integratio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inuous Integr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Continuous Integration</a:t>
            </a:r>
          </a:p>
        </p:txBody>
      </p:sp>
      <p:sp>
        <p:nvSpPr>
          <p:cNvPr id="69" name="Web-430 Douglas Jenki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Web-430 Douglas Jenkins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inuous Integration Practices Deploy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Continuous Integration Practices Deployed</a:t>
            </a:r>
          </a:p>
        </p:txBody>
      </p:sp>
      <p:sp>
        <p:nvSpPr>
          <p:cNvPr id="96" name="Developers need to check out code into their private workspa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800" indent="-431800" defTabSz="496570">
              <a:spcBef>
                <a:spcPts val="3500"/>
              </a:spcBef>
              <a:defRPr sz="3230"/>
            </a:pPr>
            <a:r>
              <a:t>Developers need to check out code into their private workspaces</a:t>
            </a:r>
          </a:p>
          <a:p>
            <a:pPr marL="431800" indent="-431800" defTabSz="496570">
              <a:spcBef>
                <a:spcPts val="3500"/>
              </a:spcBef>
              <a:defRPr sz="3230"/>
            </a:pPr>
            <a:r>
              <a:t>When you finishes working you need to commit the changes to the repository</a:t>
            </a:r>
          </a:p>
          <a:p>
            <a:pPr marL="431800" indent="-431800" defTabSz="496570">
              <a:spcBef>
                <a:spcPts val="3500"/>
              </a:spcBef>
              <a:defRPr sz="3230"/>
            </a:pPr>
            <a:r>
              <a:t>The team will be notified if the have a successful build</a:t>
            </a:r>
          </a:p>
          <a:p>
            <a:pPr marL="431800" indent="-431800" defTabSz="496570">
              <a:spcBef>
                <a:spcPts val="3500"/>
              </a:spcBef>
              <a:defRPr sz="3230"/>
            </a:pPr>
            <a:r>
              <a:t>If the test should fail the team will be notified</a:t>
            </a:r>
          </a:p>
          <a:p>
            <a:pPr marL="431800" indent="-431800" defTabSz="496570">
              <a:spcBef>
                <a:spcPts val="3500"/>
              </a:spcBef>
              <a:defRPr sz="3230"/>
            </a:pPr>
            <a:r>
              <a:t>Fix the the issues at the first opportunity you are presented with</a:t>
            </a:r>
          </a:p>
          <a:p>
            <a:pPr marL="431800" indent="-431800" defTabSz="496570">
              <a:spcBef>
                <a:spcPts val="3500"/>
              </a:spcBef>
              <a:defRPr sz="3230"/>
            </a:pPr>
            <a:r>
              <a:t>Continue to add things and test throughout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sponsibilities for the team when it comes to Continuous Inte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Responsibilities for the team when it comes to Continuous Integration</a:t>
            </a:r>
          </a:p>
        </p:txBody>
      </p:sp>
      <p:sp>
        <p:nvSpPr>
          <p:cNvPr id="99" name="You need to make sure the code has no iss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959" indent="-441959" defTabSz="508254">
              <a:spcBef>
                <a:spcPts val="3600"/>
              </a:spcBef>
              <a:defRPr sz="3306"/>
            </a:pPr>
            <a:r>
              <a:t>You need to make sure the code has no issues</a:t>
            </a:r>
          </a:p>
          <a:p>
            <a:pPr marL="441959" indent="-441959" defTabSz="508254">
              <a:spcBef>
                <a:spcPts val="3600"/>
              </a:spcBef>
              <a:defRPr sz="3306"/>
            </a:pPr>
            <a:r>
              <a:t>Make sure to check in frequently</a:t>
            </a:r>
          </a:p>
          <a:p>
            <a:pPr marL="441959" indent="-441959" defTabSz="508254">
              <a:spcBef>
                <a:spcPts val="3600"/>
              </a:spcBef>
              <a:defRPr sz="3306"/>
            </a:pPr>
            <a:r>
              <a:t>Do not submit broken code</a:t>
            </a:r>
          </a:p>
          <a:p>
            <a:pPr marL="441959" indent="-441959" defTabSz="508254">
              <a:spcBef>
                <a:spcPts val="3600"/>
              </a:spcBef>
              <a:defRPr sz="3306"/>
            </a:pPr>
            <a:r>
              <a:t>Do not turn in untested code</a:t>
            </a:r>
          </a:p>
          <a:p>
            <a:pPr marL="441959" indent="-441959" defTabSz="508254">
              <a:spcBef>
                <a:spcPts val="3600"/>
              </a:spcBef>
              <a:defRPr sz="3306"/>
            </a:pPr>
            <a:r>
              <a:t>Do not check in when the build is broken</a:t>
            </a:r>
          </a:p>
          <a:p>
            <a:pPr marL="441959" indent="-441959" defTabSz="508254">
              <a:spcBef>
                <a:spcPts val="3600"/>
              </a:spcBef>
              <a:defRPr sz="3306"/>
            </a:pPr>
            <a:r>
              <a:t>Do not allow yourself to leave after checking until the system builds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 </a:t>
            </a:r>
          </a:p>
        </p:txBody>
      </p:sp>
      <p:sp>
        <p:nvSpPr>
          <p:cNvPr id="102" name="https://www.cloudbees.com/continuous-delivery/continuous-integ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https://www.cloudbees.com/continuous-delivery/continuous-integration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https://www.thoughtworks.com/continuous-integration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https://www.atlassian.com/continuous-delivery/continuous-integration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What is Continuous Inte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Continuous Integration</a:t>
            </a:r>
          </a:p>
        </p:txBody>
      </p:sp>
      <p:sp>
        <p:nvSpPr>
          <p:cNvPr id="72" name="Continuous Integration is a development practice where developers integrate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467359">
              <a:spcBef>
                <a:spcPts val="3300"/>
              </a:spcBef>
              <a:defRPr sz="3040"/>
            </a:pPr>
            <a:r>
              <a:t>Continuous Integration is a development practice where developers integrate code 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The code is then added into a shared repository frequently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It also will be updated several times a day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Each integration can then be verified by an automated build 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As well as the automated build it will use automated tests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While automated testing is not strictly part of Continuous Integration  it is typically implied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What is Continuous Inte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Continuous Integration</a:t>
            </a:r>
          </a:p>
        </p:txBody>
      </p:sp>
      <p:sp>
        <p:nvSpPr>
          <p:cNvPr id="75" name="There are many benefits when it comes to Continuous Integration some of them ar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1959" indent="-441959" defTabSz="508254">
              <a:spcBef>
                <a:spcPts val="3600"/>
              </a:spcBef>
              <a:defRPr sz="3306"/>
            </a:pPr>
            <a:r>
              <a:t>There are many benefits when it comes to Continuous Integration some of them are: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You can detect errors quickly </a:t>
            </a:r>
          </a:p>
          <a:p>
            <a:pPr lvl="1" marL="883919" indent="-441959" defTabSz="508254">
              <a:spcBef>
                <a:spcPts val="3600"/>
              </a:spcBef>
              <a:defRPr sz="3306"/>
            </a:pPr>
            <a:r>
              <a:t>Locate them more easily</a:t>
            </a:r>
          </a:p>
          <a:p>
            <a:pPr marL="441959" indent="-441959" defTabSz="508254">
              <a:spcBef>
                <a:spcPts val="3600"/>
              </a:spcBef>
              <a:defRPr sz="3306"/>
            </a:pPr>
            <a:r>
              <a:t>As each change is done it is typically a small specific change </a:t>
            </a:r>
          </a:p>
          <a:p>
            <a:pPr marL="441959" indent="-441959" defTabSz="508254">
              <a:spcBef>
                <a:spcPts val="3600"/>
              </a:spcBef>
              <a:defRPr sz="3306"/>
            </a:pPr>
            <a:r>
              <a:t>This is introduces a defect can be done quickly</a:t>
            </a:r>
          </a:p>
          <a:p>
            <a:pPr marL="441959" indent="-441959" defTabSz="508254">
              <a:spcBef>
                <a:spcPts val="3600"/>
              </a:spcBef>
              <a:defRPr sz="3306"/>
            </a:pPr>
            <a:r>
              <a:t>This potentially can save a lot of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What is Continuous Inte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Continuous Integration</a:t>
            </a:r>
          </a:p>
        </p:txBody>
      </p:sp>
      <p:sp>
        <p:nvSpPr>
          <p:cNvPr id="78" name="Continuous Integration has become one fo the best practices for software develop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119" indent="-325119" defTabSz="373887">
              <a:spcBef>
                <a:spcPts val="2600"/>
              </a:spcBef>
              <a:defRPr sz="2432"/>
            </a:pPr>
            <a:r>
              <a:t>Continuous Integration has become one fo the best practices for software development</a:t>
            </a:r>
          </a:p>
          <a:p>
            <a:pPr marL="325119" indent="-325119" defTabSz="373887">
              <a:spcBef>
                <a:spcPts val="2600"/>
              </a:spcBef>
              <a:defRPr sz="2432"/>
            </a:pPr>
            <a:r>
              <a:t>This is all thanks to a set of key principles</a:t>
            </a:r>
          </a:p>
          <a:p>
            <a:pPr marL="325119" indent="-325119" defTabSz="373887">
              <a:spcBef>
                <a:spcPts val="2600"/>
              </a:spcBef>
              <a:defRPr sz="2432"/>
            </a:pPr>
            <a:r>
              <a:t>To add on to the previous key principles some of  them are revision control, build automation and automated testing</a:t>
            </a:r>
          </a:p>
          <a:p>
            <a:pPr marL="325119" indent="-325119" defTabSz="373887">
              <a:spcBef>
                <a:spcPts val="2600"/>
              </a:spcBef>
              <a:defRPr sz="2432"/>
            </a:pPr>
            <a:r>
              <a:t>This can go hand to hand with continuous deployment and continuous delivery as they help keep your application deployable at any point</a:t>
            </a:r>
          </a:p>
          <a:p>
            <a:pPr marL="325119" indent="-325119" defTabSz="373887">
              <a:spcBef>
                <a:spcPts val="2600"/>
              </a:spcBef>
              <a:defRPr sz="2432"/>
            </a:pPr>
            <a:r>
              <a:t>This allows your team to move fast while keeping high quality standards that can be checked automatically</a:t>
            </a:r>
          </a:p>
          <a:p>
            <a:pPr marL="325119" indent="-325119" defTabSz="373887">
              <a:spcBef>
                <a:spcPts val="2600"/>
              </a:spcBef>
              <a:defRPr sz="2432"/>
            </a:pPr>
            <a:r>
              <a:t>A quote about  using Continuous Integration  is that “Continuous Integration doesn’t get rid of bugs, but it does make them dramatically easier to find and remove.” -Martin Fowler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st of Continuous Integration and Deployment tools and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List of Continuous Integration and Deployment tools and services</a:t>
            </a:r>
          </a:p>
        </p:txBody>
      </p:sp>
      <p:sp>
        <p:nvSpPr>
          <p:cNvPr id="81" name="Some of the tools I that was given on the articles I found ar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4959" indent="-314959" defTabSz="362204">
              <a:spcBef>
                <a:spcPts val="2600"/>
              </a:spcBef>
              <a:defRPr sz="2356"/>
            </a:pPr>
            <a:r>
              <a:t>Some of the tools I that was given on the articles I found are: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CloudBees CI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TravisCI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SemaphoreCI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CircleCI, 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Jenkins, 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Bamboo</a:t>
            </a:r>
          </a:p>
          <a:p>
            <a:pPr lvl="1" marL="629919" indent="-314959" defTabSz="362204">
              <a:spcBef>
                <a:spcPts val="2600"/>
              </a:spcBef>
              <a:defRPr sz="2356"/>
            </a:pPr>
            <a:r>
              <a:t>Teamcity</a:t>
            </a:r>
          </a:p>
          <a:p>
            <a:pPr marL="314959" indent="-314959" defTabSz="362204">
              <a:spcBef>
                <a:spcPts val="2600"/>
              </a:spcBef>
              <a:defRPr sz="2356"/>
            </a:pPr>
            <a:r>
              <a:t>You should prick you services by going by your requirements and you daily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enefits of using Continuous Inte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Benefits of using Continuous Integration</a:t>
            </a:r>
          </a:p>
        </p:txBody>
      </p:sp>
      <p:sp>
        <p:nvSpPr>
          <p:cNvPr id="84" name="Reduces overhead across the development and deployment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1320" indent="-401320" defTabSz="461518">
              <a:spcBef>
                <a:spcPts val="3300"/>
              </a:spcBef>
              <a:defRPr sz="3002"/>
            </a:pPr>
            <a:r>
              <a:t>Reduces overhead across the development and deployment process</a:t>
            </a:r>
          </a:p>
          <a:p>
            <a:pPr marL="401320" indent="-401320" defTabSz="461518">
              <a:spcBef>
                <a:spcPts val="3300"/>
              </a:spcBef>
              <a:defRPr sz="3002"/>
            </a:pPr>
            <a:r>
              <a:t>Reduces the time and effort for integrations of different code changes</a:t>
            </a:r>
          </a:p>
          <a:p>
            <a:pPr marL="401320" indent="-401320" defTabSz="461518">
              <a:spcBef>
                <a:spcPts val="3300"/>
              </a:spcBef>
              <a:defRPr sz="3002"/>
            </a:pPr>
            <a:r>
              <a:t>Enables a quicker feedback mechanism on every change</a:t>
            </a:r>
          </a:p>
          <a:p>
            <a:pPr marL="401320" indent="-401320" defTabSz="461518">
              <a:spcBef>
                <a:spcPts val="3300"/>
              </a:spcBef>
              <a:defRPr sz="3002"/>
            </a:pPr>
            <a:r>
              <a:t>Allows earlier detection and prevention of defects</a:t>
            </a:r>
          </a:p>
          <a:p>
            <a:pPr marL="401320" indent="-401320" defTabSz="461518">
              <a:spcBef>
                <a:spcPts val="3300"/>
              </a:spcBef>
              <a:defRPr sz="3002"/>
            </a:pPr>
            <a:r>
              <a:t>Helps collaboration between team members so recent code is always shared</a:t>
            </a:r>
          </a:p>
          <a:p>
            <a:pPr lvl="1" marL="802640" indent="-401320" defTabSz="461518">
              <a:spcBef>
                <a:spcPts val="3300"/>
              </a:spcBef>
              <a:defRPr sz="3002"/>
            </a:pPr>
            <a:r>
              <a:t>This helps keeping the team on track and everyone notified by what is going 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enefits of using Continuous Inte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-122" sz="6144"/>
            </a:lvl1pPr>
          </a:lstStyle>
          <a:p>
            <a:pPr/>
            <a:r>
              <a:t>Benefits of using Continuous Integration</a:t>
            </a:r>
          </a:p>
        </p:txBody>
      </p:sp>
      <p:sp>
        <p:nvSpPr>
          <p:cNvPr id="87" name="Reduces manual testing effort for every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467359">
              <a:spcBef>
                <a:spcPts val="3300"/>
              </a:spcBef>
              <a:defRPr sz="3040"/>
            </a:pPr>
            <a:r>
              <a:t>Reduces manual testing effort for everyone 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Building features saves time on the debugging side</a:t>
            </a:r>
          </a:p>
          <a:p>
            <a:pPr lvl="1" marL="812800" indent="-406400" defTabSz="467359">
              <a:spcBef>
                <a:spcPts val="3300"/>
              </a:spcBef>
              <a:defRPr sz="3040"/>
            </a:pPr>
            <a:r>
              <a:t>This allows you to focus on adding features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First step into fully automating the whole release process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Prevents divergence in different branches as they are integrated regularly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If you have a long running feature you're working on, you can continuously integrate but hold back the release with feature flags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ontinuous Integration Pract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Continuous Integration Practices</a:t>
            </a:r>
          </a:p>
        </p:txBody>
      </p:sp>
      <p:sp>
        <p:nvSpPr>
          <p:cNvPr id="90" name="Maintain a single source reposi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467359">
              <a:spcBef>
                <a:spcPts val="3300"/>
              </a:spcBef>
              <a:defRPr sz="3040"/>
            </a:pPr>
            <a:r>
              <a:t>Maintain a single source repository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Automate the build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Make your build </a:t>
            </a:r>
          </a:p>
          <a:p>
            <a:pPr lvl="1" marL="812800" indent="-406400" defTabSz="467359">
              <a:spcBef>
                <a:spcPts val="3300"/>
              </a:spcBef>
              <a:defRPr sz="3040"/>
            </a:pPr>
            <a:r>
              <a:t>Your own build will promote self testing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Every commit should build on an integration machine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Keep the build fast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ontinuous Integration Pract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Continuous Integration Practices</a:t>
            </a:r>
          </a:p>
        </p:txBody>
      </p:sp>
      <p:sp>
        <p:nvSpPr>
          <p:cNvPr id="93" name="Make it easy for anyone to get the latest executable ver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2440" indent="-472440" defTabSz="543305">
              <a:spcBef>
                <a:spcPts val="3900"/>
              </a:spcBef>
              <a:defRPr sz="3534"/>
            </a:pPr>
            <a:r>
              <a:t>Make it easy for anyone to get the latest executable version</a:t>
            </a:r>
          </a:p>
          <a:p>
            <a:pPr marL="472440" indent="-472440" defTabSz="543305">
              <a:spcBef>
                <a:spcPts val="3900"/>
              </a:spcBef>
              <a:defRPr sz="3534"/>
            </a:pPr>
            <a:r>
              <a:t>Everyone can see what’s happening </a:t>
            </a:r>
          </a:p>
          <a:p>
            <a:pPr marL="472440" indent="-472440" defTabSz="543305">
              <a:spcBef>
                <a:spcPts val="3900"/>
              </a:spcBef>
              <a:defRPr sz="3534"/>
            </a:pPr>
            <a:r>
              <a:t>Everyone will be kept on track </a:t>
            </a:r>
          </a:p>
          <a:p>
            <a:pPr marL="472440" indent="-472440" defTabSz="543305">
              <a:spcBef>
                <a:spcPts val="3900"/>
              </a:spcBef>
              <a:defRPr sz="3534"/>
            </a:pPr>
            <a:r>
              <a:t>Automate deployment</a:t>
            </a:r>
          </a:p>
          <a:p>
            <a:pPr marL="472440" indent="-472440" defTabSz="543305">
              <a:spcBef>
                <a:spcPts val="3900"/>
              </a:spcBef>
              <a:defRPr sz="3534"/>
            </a:pPr>
            <a:r>
              <a:t>Test in a clone of the production environment</a:t>
            </a:r>
          </a:p>
          <a:p>
            <a:pPr lvl="1" marL="944880" indent="-472440" defTabSz="543305">
              <a:spcBef>
                <a:spcPts val="3900"/>
              </a:spcBef>
              <a:defRPr sz="3534"/>
            </a:pPr>
            <a:r>
              <a:t>The clone will let you know quick fixes to apply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