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luxmagi.com/what-is-a-business-decision/" TargetMode="External"/><Relationship Id="rId3" Type="http://schemas.openxmlformats.org/officeDocument/2006/relationships/hyperlink" Target="https://warrenaverett.com/insights/eight-ways-to-make-sound-technology-decisions-for-your-organization/" TargetMode="External"/><Relationship Id="rId4" Type="http://schemas.openxmlformats.org/officeDocument/2006/relationships/hyperlink" Target="https://www.baselinemag.com/c/a/IT-Management/BusinessDriven-Technology-Strategies-895891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chnology Driven Decisions versus Business Driven Deci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80415">
              <a:defRPr sz="8160"/>
            </a:lvl1pPr>
          </a:lstStyle>
          <a:p>
            <a:pPr/>
            <a:r>
              <a:t>Technology Driven Decisions versus Business Driven Decisions</a:t>
            </a:r>
          </a:p>
        </p:txBody>
      </p:sp>
      <p:sp>
        <p:nvSpPr>
          <p:cNvPr id="167" name="WEB-430 Douglas Jenkin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WEB-430 Douglas Jenkins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hings to consider when making technology decisions"/>
          <p:cNvSpPr txBox="1"/>
          <p:nvPr>
            <p:ph type="title"/>
          </p:nvPr>
        </p:nvSpPr>
        <p:spPr>
          <a:xfrm>
            <a:off x="406400" y="182033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Things to consider when making technology decisions</a:t>
            </a:r>
          </a:p>
        </p:txBody>
      </p:sp>
      <p:sp>
        <p:nvSpPr>
          <p:cNvPr id="194" name="Education…"/>
          <p:cNvSpPr txBox="1"/>
          <p:nvPr>
            <p:ph type="body" idx="1"/>
          </p:nvPr>
        </p:nvSpPr>
        <p:spPr>
          <a:xfrm>
            <a:off x="406400" y="1692208"/>
            <a:ext cx="12192000" cy="7295159"/>
          </a:xfrm>
          <a:prstGeom prst="rect">
            <a:avLst/>
          </a:prstGeom>
        </p:spPr>
        <p:txBody>
          <a:bodyPr/>
          <a:lstStyle/>
          <a:p>
            <a:pPr/>
            <a:r>
              <a:t>Education</a:t>
            </a:r>
          </a:p>
          <a:p>
            <a:pPr lvl="1"/>
            <a:r>
              <a:t>Document the policy and control environment</a:t>
            </a:r>
          </a:p>
          <a:p>
            <a:pPr lvl="1"/>
            <a:r>
              <a:t>Assign appropriate compliance management oversight</a:t>
            </a:r>
          </a:p>
          <a:p>
            <a:pPr lvl="1"/>
            <a:r>
              <a:t>Require personnel screening and access control</a:t>
            </a:r>
          </a:p>
          <a:p>
            <a:pPr lvl="1"/>
            <a:r>
              <a:t>Implement regular maintenance </a:t>
            </a:r>
          </a:p>
          <a:p>
            <a:pPr lvl="1"/>
            <a:r>
              <a:t>Enforcing the control environment consistently</a:t>
            </a:r>
          </a:p>
          <a:p>
            <a:pPr lvl="1"/>
            <a:r>
              <a:t>Prevent and respond to incidents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hings to consider when making technology decisions"/>
          <p:cNvSpPr txBox="1"/>
          <p:nvPr>
            <p:ph type="title"/>
          </p:nvPr>
        </p:nvSpPr>
        <p:spPr>
          <a:xfrm>
            <a:off x="406400" y="182033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Things to consider when making technology decisions</a:t>
            </a:r>
          </a:p>
        </p:txBody>
      </p:sp>
      <p:sp>
        <p:nvSpPr>
          <p:cNvPr id="197" name="Partner with those who are willing to advise…"/>
          <p:cNvSpPr txBox="1"/>
          <p:nvPr>
            <p:ph type="body" idx="1"/>
          </p:nvPr>
        </p:nvSpPr>
        <p:spPr>
          <a:xfrm>
            <a:off x="406400" y="1692208"/>
            <a:ext cx="12192000" cy="7295159"/>
          </a:xfrm>
          <a:prstGeom prst="rect">
            <a:avLst/>
          </a:prstGeom>
        </p:spPr>
        <p:txBody>
          <a:bodyPr/>
          <a:lstStyle/>
          <a:p>
            <a:pPr/>
            <a:r>
              <a:t>Partner with those who are willing to advise</a:t>
            </a:r>
          </a:p>
          <a:p>
            <a:pPr lvl="1"/>
            <a:r>
              <a:t>Find a resource that cares about your organization</a:t>
            </a:r>
          </a:p>
          <a:p>
            <a:pPr lvl="1"/>
            <a:r>
              <a:t>Be careful of those who only care about their bottom line</a:t>
            </a:r>
          </a:p>
          <a:p>
            <a:pPr lvl="1"/>
            <a:r>
              <a:t>They tell you what your options </a:t>
            </a:r>
          </a:p>
          <a:p>
            <a:pPr lvl="1"/>
            <a:r>
              <a:t>As well as help you feel confident about the future of your organization</a:t>
            </a:r>
          </a:p>
          <a:p>
            <a:pPr lvl="1"/>
            <a:r>
              <a:t>This makes the dynamic between your business and technology a much more pleasant experience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ources"/>
          <p:cNvSpPr txBox="1"/>
          <p:nvPr>
            <p:ph type="title"/>
          </p:nvPr>
        </p:nvSpPr>
        <p:spPr>
          <a:xfrm>
            <a:off x="406400" y="182033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Sources</a:t>
            </a:r>
          </a:p>
        </p:txBody>
      </p:sp>
      <p:sp>
        <p:nvSpPr>
          <p:cNvPr id="200" name="http://www.luxmagi.com/what-is-a-business-decision/…"/>
          <p:cNvSpPr txBox="1"/>
          <p:nvPr>
            <p:ph type="body" idx="1"/>
          </p:nvPr>
        </p:nvSpPr>
        <p:spPr>
          <a:xfrm>
            <a:off x="406400" y="1692208"/>
            <a:ext cx="12192000" cy="7295159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http://www.luxmagi.com/what-is-a-business-decision/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https://warrenaverett.com/insights/eight-ways-to-make-sound-technology-decisions-for-your-organization/</a:t>
            </a:r>
          </a:p>
          <a:p>
            <a:pPr/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https://www.baselinemag.com/c/a/IT-Management/BusinessDriven-Technology-Strategies-895891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What is a business decision"/>
          <p:cNvSpPr txBox="1"/>
          <p:nvPr>
            <p:ph type="title"/>
          </p:nvPr>
        </p:nvSpPr>
        <p:spPr>
          <a:xfrm>
            <a:off x="406400" y="182033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a business decision </a:t>
            </a:r>
          </a:p>
        </p:txBody>
      </p:sp>
      <p:sp>
        <p:nvSpPr>
          <p:cNvPr id="170" name="A business decisions are choices are determinations that businesses make on a regular basis…"/>
          <p:cNvSpPr txBox="1"/>
          <p:nvPr>
            <p:ph type="body" idx="1"/>
          </p:nvPr>
        </p:nvSpPr>
        <p:spPr>
          <a:xfrm>
            <a:off x="406400" y="1692208"/>
            <a:ext cx="12192000" cy="7295159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t>A business decisions are choices are determinations that businesses make on a regular basis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It is a selection or calculation of outcomes that depends on a number of prevailing circumstances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This ultimately has an impact on the behavior of an organization 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Operational decisions determine the day to day profitability of the business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Effectively it retains customers or how well it manages risk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Often the quality and consistency of decision making determines your client reputation with the organization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at is a business decision"/>
          <p:cNvSpPr txBox="1"/>
          <p:nvPr>
            <p:ph type="title"/>
          </p:nvPr>
        </p:nvSpPr>
        <p:spPr>
          <a:xfrm>
            <a:off x="406400" y="182033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a business decision </a:t>
            </a:r>
          </a:p>
        </p:txBody>
      </p:sp>
      <p:sp>
        <p:nvSpPr>
          <p:cNvPr id="173" name="The logic of some decision making is intellectual capital…"/>
          <p:cNvSpPr txBox="1"/>
          <p:nvPr>
            <p:ph type="body" idx="1"/>
          </p:nvPr>
        </p:nvSpPr>
        <p:spPr>
          <a:xfrm>
            <a:off x="406400" y="1692208"/>
            <a:ext cx="12192000" cy="7295159"/>
          </a:xfrm>
          <a:prstGeom prst="rect">
            <a:avLst/>
          </a:prstGeom>
        </p:spPr>
        <p:txBody>
          <a:bodyPr/>
          <a:lstStyle/>
          <a:p>
            <a:pPr/>
            <a:r>
              <a:t>The logic of some decision making is intellectual capital</a:t>
            </a:r>
          </a:p>
          <a:p>
            <a:pPr/>
            <a:r>
              <a:t>It helps to establish or maintain a competitive advantage for the company </a:t>
            </a:r>
          </a:p>
          <a:p>
            <a:pPr/>
            <a:r>
              <a:t>It helps represents what you do to better your rivals</a:t>
            </a:r>
          </a:p>
          <a:p>
            <a:pPr/>
            <a:r>
              <a:t>This is your unique selling points</a:t>
            </a:r>
          </a:p>
          <a:p>
            <a:pPr/>
            <a:r>
              <a:t>This process of explicitly managing your decisions is business decision management</a:t>
            </a:r>
          </a:p>
          <a:p>
            <a:pPr/>
            <a:r>
              <a:t>The means of transparently representing decisions by using a decision modeling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"/>
          <p:cNvSpPr txBox="1"/>
          <p:nvPr>
            <p:ph type="title"/>
          </p:nvPr>
        </p:nvSpPr>
        <p:spPr>
          <a:xfrm>
            <a:off x="406400" y="182033"/>
            <a:ext cx="12192000" cy="723901"/>
          </a:xfrm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176" name="You need to identify the important decisions you are making…"/>
          <p:cNvSpPr txBox="1"/>
          <p:nvPr>
            <p:ph type="body" idx="1"/>
          </p:nvPr>
        </p:nvSpPr>
        <p:spPr>
          <a:xfrm>
            <a:off x="406400" y="1692208"/>
            <a:ext cx="12192000" cy="7295159"/>
          </a:xfrm>
          <a:prstGeom prst="rect">
            <a:avLst/>
          </a:prstGeom>
        </p:spPr>
        <p:txBody>
          <a:bodyPr/>
          <a:lstStyle/>
          <a:p>
            <a:pPr/>
            <a:r>
              <a:t>You need to identify the important decisions you are making</a:t>
            </a:r>
          </a:p>
          <a:p>
            <a:pPr/>
            <a:r>
              <a:t>This comes by:</a:t>
            </a:r>
          </a:p>
          <a:p>
            <a:pPr lvl="1"/>
            <a:r>
              <a:t>Defining the decision making process transparently </a:t>
            </a:r>
          </a:p>
          <a:p>
            <a:pPr lvl="1"/>
            <a:r>
              <a:t>Ensuring they are made accurately</a:t>
            </a:r>
          </a:p>
          <a:p>
            <a:pPr lvl="1"/>
            <a:r>
              <a:t>Monitor their performance  </a:t>
            </a:r>
          </a:p>
          <a:p>
            <a:pPr lvl="1"/>
            <a:r>
              <a:t>Manage their evolution and improvement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hings to consider when making technology decisions"/>
          <p:cNvSpPr txBox="1"/>
          <p:nvPr>
            <p:ph type="title"/>
          </p:nvPr>
        </p:nvSpPr>
        <p:spPr>
          <a:xfrm>
            <a:off x="406400" y="182033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Things to consider when making technology decisions</a:t>
            </a:r>
          </a:p>
        </p:txBody>
      </p:sp>
      <p:sp>
        <p:nvSpPr>
          <p:cNvPr id="179" name="Begin with security in mind…"/>
          <p:cNvSpPr txBox="1"/>
          <p:nvPr>
            <p:ph type="body" idx="1"/>
          </p:nvPr>
        </p:nvSpPr>
        <p:spPr>
          <a:xfrm>
            <a:off x="406399" y="1692208"/>
            <a:ext cx="12192001" cy="7295159"/>
          </a:xfrm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2400"/>
              </a:spcBef>
              <a:defRPr sz="2958"/>
            </a:pPr>
            <a:r>
              <a:t>Begin with security in mind</a:t>
            </a:r>
          </a:p>
          <a:p>
            <a:pPr lvl="1" marL="773430" indent="-386715" defTabSz="508254">
              <a:spcBef>
                <a:spcPts val="2400"/>
              </a:spcBef>
              <a:defRPr sz="2958"/>
            </a:pPr>
            <a:r>
              <a:t>Cybersecurity should be a consideration for every business in every technology decision</a:t>
            </a:r>
          </a:p>
          <a:p>
            <a:pPr lvl="1" marL="773430" indent="-386715" defTabSz="508254">
              <a:spcBef>
                <a:spcPts val="2400"/>
              </a:spcBef>
              <a:defRPr sz="2958"/>
            </a:pPr>
            <a:r>
              <a:t>This needs to be made a priority for your organization</a:t>
            </a:r>
          </a:p>
          <a:p>
            <a:pPr lvl="1" marL="773430" indent="-386715" defTabSz="508254">
              <a:spcBef>
                <a:spcPts val="2400"/>
              </a:spcBef>
              <a:defRPr sz="2958"/>
            </a:pPr>
            <a:r>
              <a:t>Security is a major point of concern in the world of technology and companies cannot afford to ignore this aspect </a:t>
            </a:r>
          </a:p>
          <a:p>
            <a:pPr lvl="1" marL="773430" indent="-386715" defTabSz="508254">
              <a:spcBef>
                <a:spcPts val="2400"/>
              </a:spcBef>
              <a:defRPr sz="2958"/>
            </a:pPr>
            <a:r>
              <a:t>The reasons are because no business that uses the internet as part of their operations is completely immune from a cyber attack</a:t>
            </a:r>
          </a:p>
          <a:p>
            <a:pPr lvl="1" marL="773430" indent="-386715" defTabSz="508254">
              <a:spcBef>
                <a:spcPts val="2400"/>
              </a:spcBef>
              <a:defRPr sz="2958"/>
            </a:pPr>
            <a:r>
              <a:t>This means that the sooner you can establish cybersecurity’s importance in your organization the better the outcome will 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hings to consider when making technology decisions"/>
          <p:cNvSpPr txBox="1"/>
          <p:nvPr>
            <p:ph type="title"/>
          </p:nvPr>
        </p:nvSpPr>
        <p:spPr>
          <a:xfrm>
            <a:off x="406400" y="182033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Things to consider when making technology decisions</a:t>
            </a:r>
          </a:p>
        </p:txBody>
      </p:sp>
      <p:sp>
        <p:nvSpPr>
          <p:cNvPr id="182" name="Expect the best, but plan for the worst…"/>
          <p:cNvSpPr txBox="1"/>
          <p:nvPr>
            <p:ph type="body" idx="1"/>
          </p:nvPr>
        </p:nvSpPr>
        <p:spPr>
          <a:xfrm>
            <a:off x="406400" y="1692208"/>
            <a:ext cx="12192000" cy="7295159"/>
          </a:xfrm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2600"/>
              </a:spcBef>
              <a:defRPr sz="3162"/>
            </a:pPr>
            <a:r>
              <a:t>Expect the best, but plan for the worst</a:t>
            </a:r>
          </a:p>
          <a:p>
            <a:pPr lvl="1" marL="826769" indent="-413384" defTabSz="543305">
              <a:spcBef>
                <a:spcPts val="2600"/>
              </a:spcBef>
              <a:defRPr sz="3162"/>
            </a:pPr>
            <a:r>
              <a:t>You should utilize a true backup and business continuity solution</a:t>
            </a:r>
          </a:p>
          <a:p>
            <a:pPr lvl="1" marL="826769" indent="-413384" defTabSz="543305">
              <a:spcBef>
                <a:spcPts val="2600"/>
              </a:spcBef>
              <a:defRPr sz="3162"/>
            </a:pPr>
            <a:r>
              <a:t>Your business’s success and longevity may depend on it</a:t>
            </a:r>
          </a:p>
          <a:p>
            <a:pPr lvl="1" marL="826769" indent="-413384" defTabSz="543305">
              <a:spcBef>
                <a:spcPts val="2600"/>
              </a:spcBef>
              <a:defRPr sz="3162"/>
            </a:pPr>
            <a:r>
              <a:t>Data loss and system outages due to natural disasters such as hardware failures and malicious attacks </a:t>
            </a:r>
          </a:p>
          <a:p>
            <a:pPr lvl="1" marL="826769" indent="-413384" defTabSz="543305">
              <a:spcBef>
                <a:spcPts val="2600"/>
              </a:spcBef>
              <a:defRPr sz="3162"/>
            </a:pPr>
            <a:r>
              <a:t>This needs to be at the forefront of a business owners or decision makers mind</a:t>
            </a:r>
          </a:p>
          <a:p>
            <a:pPr lvl="1" marL="826769" indent="-413384" defTabSz="543305">
              <a:spcBef>
                <a:spcPts val="2600"/>
              </a:spcBef>
              <a:defRPr sz="3162"/>
            </a:pPr>
            <a:r>
              <a:t>Your business also needs to have a response plan developed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hings to consider when making technology decisions"/>
          <p:cNvSpPr txBox="1"/>
          <p:nvPr>
            <p:ph type="title"/>
          </p:nvPr>
        </p:nvSpPr>
        <p:spPr>
          <a:xfrm>
            <a:off x="406400" y="182033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Things to consider when making technology decisions</a:t>
            </a:r>
          </a:p>
        </p:txBody>
      </p:sp>
      <p:sp>
        <p:nvSpPr>
          <p:cNvPr id="185" name="Consider costs for the long term…"/>
          <p:cNvSpPr txBox="1"/>
          <p:nvPr>
            <p:ph type="body" idx="1"/>
          </p:nvPr>
        </p:nvSpPr>
        <p:spPr>
          <a:xfrm>
            <a:off x="406400" y="1692208"/>
            <a:ext cx="12192000" cy="7295159"/>
          </a:xfrm>
          <a:prstGeom prst="rect">
            <a:avLst/>
          </a:prstGeom>
        </p:spPr>
        <p:txBody>
          <a:bodyPr/>
          <a:lstStyle/>
          <a:p>
            <a:pPr/>
            <a:r>
              <a:t>Consider costs for the long term</a:t>
            </a:r>
          </a:p>
          <a:p>
            <a:pPr/>
            <a:r>
              <a:t>You need to always ask yourself these important questions</a:t>
            </a:r>
          </a:p>
          <a:p>
            <a:pPr lvl="1"/>
            <a:r>
              <a:t>How much money would be spent to proactively mitigate risk or invest in a current solution?</a:t>
            </a:r>
          </a:p>
          <a:p>
            <a:pPr lvl="1"/>
            <a:r>
              <a:t>Have all costs been accounted for? </a:t>
            </a:r>
          </a:p>
          <a:p>
            <a:pPr lvl="1"/>
            <a:r>
              <a:t>Does your organization fail to address any compliance requirements?</a:t>
            </a:r>
          </a:p>
          <a:p>
            <a:pPr lvl="1"/>
            <a:r>
              <a:t>If so are there any fines and penalties for this failure?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hings to consider when making technology decisions"/>
          <p:cNvSpPr txBox="1"/>
          <p:nvPr>
            <p:ph type="title"/>
          </p:nvPr>
        </p:nvSpPr>
        <p:spPr>
          <a:xfrm>
            <a:off x="406400" y="182033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Things to consider when making technology decisions</a:t>
            </a:r>
          </a:p>
        </p:txBody>
      </p:sp>
      <p:sp>
        <p:nvSpPr>
          <p:cNvPr id="188" name="Know your vulnerabilities and limitations…"/>
          <p:cNvSpPr txBox="1"/>
          <p:nvPr>
            <p:ph type="body" idx="1"/>
          </p:nvPr>
        </p:nvSpPr>
        <p:spPr>
          <a:xfrm>
            <a:off x="406400" y="1692208"/>
            <a:ext cx="12192000" cy="7295159"/>
          </a:xfrm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2500"/>
              </a:spcBef>
              <a:defRPr sz="3094"/>
            </a:pPr>
            <a:r>
              <a:t>Know your vulnerabilities and limitations</a:t>
            </a:r>
          </a:p>
          <a:p>
            <a:pPr lvl="1" marL="808990" indent="-404495" defTabSz="531622">
              <a:spcBef>
                <a:spcPts val="2500"/>
              </a:spcBef>
              <a:defRPr sz="3094"/>
            </a:pPr>
            <a:r>
              <a:t>It is strongly recommended that every organization perform quarterly vulnerability scanning and penetration testing</a:t>
            </a:r>
          </a:p>
          <a:p>
            <a:pPr lvl="1" marL="808990" indent="-404495" defTabSz="531622">
              <a:spcBef>
                <a:spcPts val="2500"/>
              </a:spcBef>
              <a:defRPr sz="3094"/>
            </a:pPr>
            <a:r>
              <a:t>Vulnerability scanning will aid in discovering the internet facing technologies of the organization</a:t>
            </a:r>
          </a:p>
          <a:p>
            <a:pPr lvl="1" marL="808990" indent="-404495" defTabSz="531622">
              <a:spcBef>
                <a:spcPts val="2500"/>
              </a:spcBef>
              <a:defRPr sz="3094"/>
            </a:pPr>
            <a:r>
              <a:t>This will identify vulnerabilities that exist in your computer or network</a:t>
            </a:r>
          </a:p>
          <a:p>
            <a:pPr lvl="1" marL="808990" indent="-404495" defTabSz="531622">
              <a:spcBef>
                <a:spcPts val="2500"/>
              </a:spcBef>
              <a:defRPr sz="3094"/>
            </a:pPr>
            <a:r>
              <a:t>Penetration testing is the performance of an ethical hack</a:t>
            </a:r>
          </a:p>
          <a:p>
            <a:pPr lvl="1" marL="808990" indent="-404495" defTabSz="531622">
              <a:spcBef>
                <a:spcPts val="2500"/>
              </a:spcBef>
              <a:defRPr sz="3094"/>
            </a:pPr>
            <a:r>
              <a:t>This when someone who has good intentions tries to manually exploit vulnerabilities that exist within your organization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hings to consider when making technology decisions"/>
          <p:cNvSpPr txBox="1"/>
          <p:nvPr>
            <p:ph type="title"/>
          </p:nvPr>
        </p:nvSpPr>
        <p:spPr>
          <a:xfrm>
            <a:off x="406400" y="182033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Things to consider when making technology decisions</a:t>
            </a:r>
          </a:p>
        </p:txBody>
      </p:sp>
      <p:sp>
        <p:nvSpPr>
          <p:cNvPr id="191" name="Be aware of the current industry trends…"/>
          <p:cNvSpPr txBox="1"/>
          <p:nvPr>
            <p:ph type="body" idx="1"/>
          </p:nvPr>
        </p:nvSpPr>
        <p:spPr>
          <a:xfrm>
            <a:off x="406400" y="1692208"/>
            <a:ext cx="12192000" cy="7295159"/>
          </a:xfrm>
          <a:prstGeom prst="rect">
            <a:avLst/>
          </a:prstGeom>
        </p:spPr>
        <p:txBody>
          <a:bodyPr/>
          <a:lstStyle/>
          <a:p>
            <a:pPr/>
            <a:r>
              <a:t>Be aware of the current industry trends</a:t>
            </a:r>
          </a:p>
          <a:p>
            <a:pPr lvl="1"/>
            <a:r>
              <a:t>Technology has been trending towards using cloud services</a:t>
            </a:r>
          </a:p>
          <a:p>
            <a:pPr lvl="2"/>
            <a:r>
              <a:t>Better availability of options</a:t>
            </a:r>
          </a:p>
          <a:p>
            <a:pPr lvl="2"/>
            <a:r>
              <a:t>Accessibility</a:t>
            </a:r>
          </a:p>
          <a:p>
            <a:pPr lvl="2"/>
            <a:r>
              <a:t>Scalability</a:t>
            </a:r>
          </a:p>
          <a:p>
            <a:pPr lvl="2"/>
            <a:r>
              <a:t>Easy resource provisioning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