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satOff val="1848"/>
              <a:lumOff val="-15262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0" cap="flat">
              <a:noFill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0" cap="flat">
              <a:noFill/>
              <a:miter lim="400000"/>
            </a:ln>
          </a:insideH>
          <a:insideV>
            <a:ln w="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5E6E5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A5F5E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BEBEB"/>
          </a:solidFill>
        </a:fill>
      </a:tcStyle>
    </a:band2H>
    <a:firstCo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E5E6E5"/>
          </a:solidFill>
        </a:fill>
      </a:tcStyle>
    </a:firstCol>
    <a:la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lastRow>
    <a:fir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A5F5E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A5F5E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355600" y="2044700"/>
            <a:ext cx="12293600" cy="32385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355600" y="5270500"/>
            <a:ext cx="12293600" cy="1295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1pPr>
            <a:lvl2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2pPr>
            <a:lvl3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3pPr>
            <a:lvl4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4pPr>
            <a:lvl5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5689600"/>
            <a:ext cx="10464800" cy="5080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8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152900"/>
            <a:ext cx="10464800" cy="647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346200" y="520700"/>
            <a:ext cx="10388600" cy="586023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908800"/>
            <a:ext cx="10464800" cy="12827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1pPr>
            <a:lvl2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2pPr>
            <a:lvl3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3pPr>
            <a:lvl4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4pPr>
            <a:lvl5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355600" y="3251200"/>
            <a:ext cx="12293600" cy="32385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05600" y="609600"/>
            <a:ext cx="5359400" cy="7759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355600" y="1016000"/>
            <a:ext cx="5892800" cy="3886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355600" y="4889500"/>
            <a:ext cx="5892800" cy="3886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1pPr>
            <a:lvl2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2pPr>
            <a:lvl3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3pPr>
            <a:lvl4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4pPr>
            <a:lvl5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520700" indent="-520700">
              <a:lnSpc>
                <a:spcPct val="120000"/>
              </a:lnSpc>
              <a:spcBef>
                <a:spcPts val="4600"/>
              </a:spcBef>
              <a:defRPr sz="4600"/>
            </a:lvl1pPr>
            <a:lvl2pPr marL="1041400" indent="-520700">
              <a:lnSpc>
                <a:spcPct val="120000"/>
              </a:lnSpc>
              <a:spcBef>
                <a:spcPts val="4600"/>
              </a:spcBef>
              <a:defRPr sz="4600"/>
            </a:lvl2pPr>
            <a:lvl3pPr marL="1562100" indent="-520700">
              <a:lnSpc>
                <a:spcPct val="120000"/>
              </a:lnSpc>
              <a:spcBef>
                <a:spcPts val="4600"/>
              </a:spcBef>
              <a:defRPr sz="4600"/>
            </a:lvl3pPr>
            <a:lvl4pPr marL="2082800" indent="-520700">
              <a:lnSpc>
                <a:spcPct val="120000"/>
              </a:lnSpc>
              <a:spcBef>
                <a:spcPts val="4600"/>
              </a:spcBef>
              <a:defRPr sz="4600"/>
            </a:lvl4pPr>
            <a:lvl5pPr marL="2603500" indent="-520700">
              <a:lnSpc>
                <a:spcPct val="120000"/>
              </a:lnSpc>
              <a:spcBef>
                <a:spcPts val="4600"/>
              </a:spcBef>
              <a:defRPr sz="4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870700" y="2781300"/>
            <a:ext cx="5283200" cy="6184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355600" y="2730500"/>
            <a:ext cx="5892800" cy="62992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762000" y="762000"/>
            <a:ext cx="11468100" cy="8216900"/>
          </a:xfrm>
          <a:prstGeom prst="rect">
            <a:avLst/>
          </a:prstGeom>
        </p:spPr>
        <p:txBody>
          <a:bodyPr/>
          <a:lstStyle>
            <a:lvl1pPr marL="520700" indent="-520700">
              <a:lnSpc>
                <a:spcPct val="120000"/>
              </a:lnSpc>
              <a:spcBef>
                <a:spcPts val="4600"/>
              </a:spcBef>
              <a:defRPr sz="4600"/>
            </a:lvl1pPr>
            <a:lvl2pPr marL="1041400" indent="-520700">
              <a:lnSpc>
                <a:spcPct val="120000"/>
              </a:lnSpc>
              <a:spcBef>
                <a:spcPts val="4600"/>
              </a:spcBef>
              <a:defRPr sz="4600"/>
            </a:lvl2pPr>
            <a:lvl3pPr marL="1562100" indent="-520700">
              <a:lnSpc>
                <a:spcPct val="120000"/>
              </a:lnSpc>
              <a:spcBef>
                <a:spcPts val="4600"/>
              </a:spcBef>
              <a:defRPr sz="4600"/>
            </a:lvl3pPr>
            <a:lvl4pPr marL="2082800" indent="-520700">
              <a:lnSpc>
                <a:spcPct val="120000"/>
              </a:lnSpc>
              <a:spcBef>
                <a:spcPts val="4600"/>
              </a:spcBef>
              <a:defRPr sz="4600"/>
            </a:lvl4pPr>
            <a:lvl5pPr marL="2603500" indent="-520700">
              <a:lnSpc>
                <a:spcPct val="120000"/>
              </a:lnSpc>
              <a:spcBef>
                <a:spcPts val="4600"/>
              </a:spcBef>
              <a:defRPr sz="4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2-033_1302x975.jpeg"/>
          <p:cNvSpPr/>
          <p:nvPr>
            <p:ph type="pic" sz="quarter" idx="13"/>
          </p:nvPr>
        </p:nvSpPr>
        <p:spPr>
          <a:xfrm>
            <a:off x="6654800" y="5029200"/>
            <a:ext cx="5803900" cy="421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664613" y="508000"/>
            <a:ext cx="5803901" cy="421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2-10-superquadro_1631x2178.jpeg"/>
          <p:cNvSpPr/>
          <p:nvPr>
            <p:ph type="pic" idx="15"/>
          </p:nvPr>
        </p:nvSpPr>
        <p:spPr>
          <a:xfrm>
            <a:off x="533400" y="508000"/>
            <a:ext cx="580823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355600" y="254000"/>
            <a:ext cx="122936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355600" y="2730500"/>
            <a:ext cx="12293600" cy="629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4599" y="9270999"/>
            <a:ext cx="342901" cy="355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titleStyle>
    <p:bodyStyle>
      <a:lvl1pPr marL="4318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8636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12954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17272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21590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25908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30226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34544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38862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www.leapwork.com/blog/why-test-automation-is-critical-in-devops" TargetMode="External"/><Relationship Id="rId3" Type="http://schemas.openxmlformats.org/officeDocument/2006/relationships/hyperlink" Target="https://www.leapwork.com/blog/how-to-automate-testing-in-the-devops-lifecycle" TargetMode="Externa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sting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Testing</a:t>
            </a:r>
          </a:p>
        </p:txBody>
      </p:sp>
      <p:sp>
        <p:nvSpPr>
          <p:cNvPr id="120" name="WEB-430…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WEB-430</a:t>
            </a:r>
          </a:p>
          <a:p>
            <a:pPr/>
            <a:r>
              <a:t>Douglas Jenkins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hings a devops tool must hav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Things a devops tool must have</a:t>
            </a:r>
          </a:p>
        </p:txBody>
      </p:sp>
      <p:sp>
        <p:nvSpPr>
          <p:cNvPr id="147" name="Do not take time away from testers primary responsibility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16559" indent="-416559" defTabSz="467359">
              <a:spcBef>
                <a:spcPts val="3600"/>
              </a:spcBef>
              <a:defRPr sz="3680"/>
            </a:pPr>
            <a:r>
              <a:t>Do not take time away from testers primary responsibility</a:t>
            </a:r>
          </a:p>
          <a:p>
            <a:pPr marL="416559" indent="-416559" defTabSz="467359">
              <a:spcBef>
                <a:spcPts val="3600"/>
              </a:spcBef>
              <a:defRPr sz="3680"/>
            </a:pPr>
            <a:r>
              <a:t>Do not have a challenging the end-product</a:t>
            </a:r>
          </a:p>
          <a:p>
            <a:pPr marL="416559" indent="-416559" defTabSz="467359">
              <a:spcBef>
                <a:spcPts val="3600"/>
              </a:spcBef>
              <a:defRPr sz="3680"/>
            </a:pPr>
            <a:r>
              <a:t>Have a very short learning curve to not disrupt release cycles</a:t>
            </a:r>
          </a:p>
          <a:p>
            <a:pPr marL="416559" indent="-416559" defTabSz="467359">
              <a:spcBef>
                <a:spcPts val="3600"/>
              </a:spcBef>
              <a:defRPr sz="3680"/>
            </a:pPr>
            <a:r>
              <a:t>Make it easy to collaborate on automation cases</a:t>
            </a:r>
          </a:p>
          <a:p>
            <a:pPr marL="416559" indent="-416559" defTabSz="467359">
              <a:spcBef>
                <a:spcPts val="3600"/>
              </a:spcBef>
              <a:defRPr sz="3680"/>
            </a:pPr>
            <a:r>
              <a:t>Keep maintenance of automation cases at an absolute minimum</a:t>
            </a:r>
          </a:p>
          <a:p>
            <a:pPr lvl="1" marL="833119" indent="-416559" defTabSz="467359">
              <a:spcBef>
                <a:spcPts val="3600"/>
              </a:spcBef>
              <a:defRPr sz="3680"/>
            </a:pPr>
            <a:r>
              <a:t>You need to have this ready to be tested at any point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hings a devops tool must hav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Things a devops tool must have</a:t>
            </a:r>
          </a:p>
        </p:txBody>
      </p:sp>
      <p:sp>
        <p:nvSpPr>
          <p:cNvPr id="150" name="Be usable by testers, developers, operations personnel, and managemen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74904" indent="-374904" defTabSz="420624">
              <a:spcBef>
                <a:spcPts val="3300"/>
              </a:spcBef>
              <a:defRPr sz="3312"/>
            </a:pPr>
            <a:r>
              <a:t>Be usable by testers, developers, operations personnel, and management</a:t>
            </a:r>
          </a:p>
          <a:p>
            <a:pPr lvl="1" marL="749808" indent="-374904" defTabSz="420624">
              <a:spcBef>
                <a:spcPts val="3300"/>
              </a:spcBef>
              <a:defRPr sz="3312"/>
            </a:pPr>
            <a:r>
              <a:t>The more that can use the more flexibility you will have</a:t>
            </a:r>
          </a:p>
          <a:p>
            <a:pPr marL="374904" indent="-374904" defTabSz="420624">
              <a:spcBef>
                <a:spcPts val="3300"/>
              </a:spcBef>
              <a:defRPr sz="3312"/>
            </a:pPr>
            <a:r>
              <a:t>Integrate seamlessly into your pipeline</a:t>
            </a:r>
          </a:p>
          <a:p>
            <a:pPr marL="374904" indent="-374904" defTabSz="420624">
              <a:spcBef>
                <a:spcPts val="3300"/>
              </a:spcBef>
              <a:defRPr sz="3312"/>
            </a:pPr>
            <a:r>
              <a:t>Be able to run in any kind of infrastructure</a:t>
            </a:r>
          </a:p>
          <a:p>
            <a:pPr marL="374904" indent="-374904" defTabSz="420624">
              <a:spcBef>
                <a:spcPts val="3300"/>
              </a:spcBef>
              <a:defRPr sz="3312"/>
            </a:pPr>
            <a:r>
              <a:t>Not rely on users to write code</a:t>
            </a:r>
          </a:p>
          <a:p>
            <a:pPr marL="374904" indent="-374904" defTabSz="420624">
              <a:spcBef>
                <a:spcPts val="3300"/>
              </a:spcBef>
              <a:defRPr sz="3312"/>
            </a:pPr>
            <a:r>
              <a:t>This need to work no matter how complex their automation needs are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our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Sources</a:t>
            </a:r>
          </a:p>
        </p:txBody>
      </p:sp>
      <p:sp>
        <p:nvSpPr>
          <p:cNvPr id="153" name="https://www.leapwork.com/blog/why-test-automation-is-critical-in-devop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u="sng">
                <a:hlinkClick r:id="rId2" invalidUrl="" action="" tgtFrame="" tooltip="" history="1" highlightClick="0" endSnd="0"/>
              </a:rPr>
              <a:t>https://www.leapwork.com/blog/why-test-automation-is-critical-in-devops</a:t>
            </a:r>
          </a:p>
          <a:p>
            <a:pPr/>
            <a:r>
              <a:rPr u="sng">
                <a:hlinkClick r:id="rId3" invalidUrl="" action="" tgtFrame="" tooltip="" history="1" highlightClick="0" endSnd="0"/>
              </a:rPr>
              <a:t>https://www.leapwork.com/blog/how-to-automate-testing-in-the-devops-lifecycle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Why should you use automate test in devops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Why should you use automate test in devops?</a:t>
            </a:r>
          </a:p>
        </p:txBody>
      </p:sp>
      <p:sp>
        <p:nvSpPr>
          <p:cNvPr id="123" name="Automation can show instant feedback loop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33247" indent="-333247" defTabSz="373887">
              <a:spcBef>
                <a:spcPts val="2900"/>
              </a:spcBef>
              <a:defRPr sz="2943"/>
            </a:pPr>
            <a:r>
              <a:t>Automation can show instant feedback loops</a:t>
            </a:r>
          </a:p>
          <a:p>
            <a:pPr marL="333247" indent="-333247" defTabSz="373887">
              <a:spcBef>
                <a:spcPts val="2900"/>
              </a:spcBef>
              <a:defRPr sz="2943"/>
            </a:pPr>
            <a:r>
              <a:t>Code can move from development to build at a faster rate</a:t>
            </a:r>
          </a:p>
          <a:p>
            <a:pPr marL="333247" indent="-333247" defTabSz="373887">
              <a:spcBef>
                <a:spcPts val="2900"/>
              </a:spcBef>
              <a:defRPr sz="2943"/>
            </a:pPr>
            <a:r>
              <a:t>This even allows developers to be notified about any bugs or errors in code </a:t>
            </a:r>
          </a:p>
          <a:p>
            <a:pPr marL="333247" indent="-333247" defTabSz="373887">
              <a:spcBef>
                <a:spcPts val="2900"/>
              </a:spcBef>
              <a:defRPr sz="2943"/>
            </a:pPr>
            <a:r>
              <a:t>This will show up within days or possibly hours of after them writing the code</a:t>
            </a:r>
          </a:p>
          <a:p>
            <a:pPr marL="333247" indent="-333247" defTabSz="373887">
              <a:spcBef>
                <a:spcPts val="2900"/>
              </a:spcBef>
              <a:defRPr sz="2943"/>
            </a:pPr>
            <a:r>
              <a:t>Automation will also reduces the risk of error that can occur when a tester is tasked with highly repetitive work </a:t>
            </a:r>
          </a:p>
          <a:p>
            <a:pPr marL="333247" indent="-333247" defTabSz="373887">
              <a:spcBef>
                <a:spcPts val="2900"/>
              </a:spcBef>
              <a:defRPr sz="2943"/>
            </a:pPr>
            <a:r>
              <a:t>Some businesses that have large amounts of sensitive data will be able to benefit from retracting human interaction from the equation as a means to lower risk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Why should you use automate test in devops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Why should you use automate test in devops?</a:t>
            </a:r>
          </a:p>
        </p:txBody>
      </p:sp>
      <p:sp>
        <p:nvSpPr>
          <p:cNvPr id="126" name="A type of testing that can be used is regression testing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54076" indent="-354076" defTabSz="397256">
              <a:spcBef>
                <a:spcPts val="3100"/>
              </a:spcBef>
              <a:defRPr sz="3128"/>
            </a:pPr>
            <a:r>
              <a:t>A type of testing that can be used is regression testing </a:t>
            </a:r>
          </a:p>
          <a:p>
            <a:pPr marL="354076" indent="-354076" defTabSz="397256">
              <a:spcBef>
                <a:spcPts val="3100"/>
              </a:spcBef>
              <a:defRPr sz="3128"/>
            </a:pPr>
            <a:r>
              <a:t>This is a type of testing that can be automated and highly critical but it at times can be repetitive and time-consuming</a:t>
            </a:r>
          </a:p>
          <a:p>
            <a:pPr marL="354076" indent="-354076" defTabSz="397256">
              <a:spcBef>
                <a:spcPts val="3100"/>
              </a:spcBef>
              <a:defRPr sz="3128"/>
            </a:pPr>
            <a:r>
              <a:t>Automation also makes it possible to increase the scope of testing</a:t>
            </a:r>
          </a:p>
          <a:p>
            <a:pPr marL="354076" indent="-354076" defTabSz="397256">
              <a:spcBef>
                <a:spcPts val="3100"/>
              </a:spcBef>
              <a:defRPr sz="3128"/>
            </a:pPr>
            <a:r>
              <a:t>Many applications today need to be tested against several environments</a:t>
            </a:r>
          </a:p>
          <a:p>
            <a:pPr marL="354076" indent="-354076" defTabSz="397256">
              <a:spcBef>
                <a:spcPts val="3100"/>
              </a:spcBef>
              <a:defRPr sz="3128"/>
            </a:pPr>
            <a:r>
              <a:t>Test can be done on multiple devices and in multiple browsers </a:t>
            </a:r>
          </a:p>
          <a:p>
            <a:pPr lvl="1" marL="708152" indent="-354076" defTabSz="397256">
              <a:spcBef>
                <a:spcPts val="3100"/>
              </a:spcBef>
              <a:defRPr sz="3128"/>
            </a:pPr>
            <a:r>
              <a:t>This most of times is done with something that can be done in parallel with the right automation tool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Why should you use automate test in devops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Why should you use automate test in devops?</a:t>
            </a:r>
          </a:p>
        </p:txBody>
      </p:sp>
      <p:sp>
        <p:nvSpPr>
          <p:cNvPr id="129" name="When tests are automated it becomes possible to run tests more ofte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69696" indent="-369696" defTabSz="414781">
              <a:spcBef>
                <a:spcPts val="3200"/>
              </a:spcBef>
              <a:defRPr sz="3266"/>
            </a:pPr>
            <a:r>
              <a:t>When tests are automated it becomes possible to run tests more often</a:t>
            </a:r>
          </a:p>
          <a:p>
            <a:pPr marL="369696" indent="-369696" defTabSz="414781">
              <a:spcBef>
                <a:spcPts val="3200"/>
              </a:spcBef>
              <a:defRPr sz="3266"/>
            </a:pPr>
            <a:r>
              <a:t>When the test are automated it works with different specialties: </a:t>
            </a:r>
          </a:p>
          <a:p>
            <a:pPr lvl="1" marL="739393" indent="-369696" defTabSz="414781">
              <a:spcBef>
                <a:spcPts val="3200"/>
              </a:spcBef>
              <a:defRPr sz="3266"/>
            </a:pPr>
            <a:r>
              <a:t>Higher speed</a:t>
            </a:r>
          </a:p>
          <a:p>
            <a:pPr lvl="1" marL="739393" indent="-369696" defTabSz="414781">
              <a:spcBef>
                <a:spcPts val="3200"/>
              </a:spcBef>
              <a:defRPr sz="3266"/>
            </a:pPr>
            <a:r>
              <a:t>Lower costs </a:t>
            </a:r>
          </a:p>
          <a:p>
            <a:pPr lvl="1" marL="739393" indent="-369696" defTabSz="414781">
              <a:spcBef>
                <a:spcPts val="3200"/>
              </a:spcBef>
              <a:defRPr sz="3266"/>
            </a:pPr>
            <a:r>
              <a:t>Lower risk</a:t>
            </a:r>
          </a:p>
          <a:p>
            <a:pPr marL="369696" indent="-369696" defTabSz="414781">
              <a:spcBef>
                <a:spcPts val="3200"/>
              </a:spcBef>
              <a:defRPr sz="3266"/>
            </a:pPr>
            <a:r>
              <a:t>Testers always spend their time on exploratory testing, test design, and other tasks that require their skill and critical thinking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Building a test autom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Building a test automation</a:t>
            </a:r>
          </a:p>
        </p:txBody>
      </p:sp>
      <p:sp>
        <p:nvSpPr>
          <p:cNvPr id="132" name="When it comes to implementing automated testing you must map out your release pipeli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22834" indent="-322834" defTabSz="362204">
              <a:spcBef>
                <a:spcPts val="2800"/>
              </a:spcBef>
              <a:defRPr sz="2852"/>
            </a:pPr>
            <a:r>
              <a:t>When it comes to implementing automated testing you must map out your release pipeline</a:t>
            </a:r>
          </a:p>
          <a:p>
            <a:pPr lvl="1" marL="645668" indent="-322834" defTabSz="362204">
              <a:spcBef>
                <a:spcPts val="2800"/>
              </a:spcBef>
              <a:defRPr sz="2852"/>
            </a:pPr>
            <a:r>
              <a:t>Identify all the stages of your release</a:t>
            </a:r>
          </a:p>
          <a:p>
            <a:pPr lvl="1" marL="645668" indent="-322834" defTabSz="362204">
              <a:spcBef>
                <a:spcPts val="2800"/>
              </a:spcBef>
              <a:defRPr sz="2852"/>
            </a:pPr>
            <a:r>
              <a:t>Identify the gates and requirements necessary in a builds journey to production</a:t>
            </a:r>
          </a:p>
          <a:p>
            <a:pPr lvl="1" marL="645668" indent="-322834" defTabSz="362204">
              <a:spcBef>
                <a:spcPts val="2800"/>
              </a:spcBef>
              <a:defRPr sz="2852"/>
            </a:pPr>
            <a:r>
              <a:t>Identify the feedback mechanism required for quick error detection and solving</a:t>
            </a:r>
          </a:p>
          <a:p>
            <a:pPr lvl="1" marL="645668" indent="-322834" defTabSz="362204">
              <a:spcBef>
                <a:spcPts val="2800"/>
              </a:spcBef>
              <a:defRPr sz="2852"/>
            </a:pPr>
            <a:r>
              <a:t>List operational procedures and services</a:t>
            </a:r>
          </a:p>
          <a:p>
            <a:pPr lvl="1" marL="645668" indent="-322834" defTabSz="362204">
              <a:spcBef>
                <a:spcPts val="2800"/>
              </a:spcBef>
              <a:defRPr sz="2852"/>
            </a:pPr>
            <a:r>
              <a:t>Make sure you note actions that are involved with a release cycle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est practices for test autom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Best practices for test automation</a:t>
            </a:r>
          </a:p>
        </p:txBody>
      </p:sp>
      <p:sp>
        <p:nvSpPr>
          <p:cNvPr id="135" name="Build your automation flows gradually and increase coverage over time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54076" indent="-354076" defTabSz="397256">
              <a:spcBef>
                <a:spcPts val="3100"/>
              </a:spcBef>
              <a:defRPr sz="3128"/>
            </a:pPr>
            <a:r>
              <a:t>Build your automation flows gradually and increase coverage over time: </a:t>
            </a:r>
          </a:p>
          <a:p>
            <a:pPr lvl="1" marL="708152" indent="-354076" defTabSz="397256">
              <a:spcBef>
                <a:spcPts val="3100"/>
              </a:spcBef>
              <a:defRPr sz="3128"/>
            </a:pPr>
            <a:r>
              <a:t>You should first start off with flows that are easy to automate</a:t>
            </a:r>
          </a:p>
          <a:p>
            <a:pPr lvl="1" marL="708152" indent="-354076" defTabSz="397256">
              <a:spcBef>
                <a:spcPts val="3100"/>
              </a:spcBef>
              <a:defRPr sz="3128"/>
            </a:pPr>
            <a:r>
              <a:t>When starting of with a easy flow it will make the process of following along smoother</a:t>
            </a:r>
          </a:p>
          <a:p>
            <a:pPr lvl="1" marL="708152" indent="-354076" defTabSz="397256">
              <a:spcBef>
                <a:spcPts val="3100"/>
              </a:spcBef>
              <a:defRPr sz="3128"/>
            </a:pPr>
            <a:r>
              <a:t>Makes  sure that it is both predictable and repetitive in nature </a:t>
            </a:r>
          </a:p>
          <a:p>
            <a:pPr lvl="1" marL="708152" indent="-354076" defTabSz="397256">
              <a:spcBef>
                <a:spcPts val="3100"/>
              </a:spcBef>
              <a:defRPr sz="3128"/>
            </a:pPr>
            <a:r>
              <a:t>Since it is relatively simple and very repetitive flows that it will be more relaxing </a:t>
            </a:r>
          </a:p>
          <a:p>
            <a:pPr lvl="1" marL="708152" indent="-354076" defTabSz="397256">
              <a:spcBef>
                <a:spcPts val="3100"/>
              </a:spcBef>
              <a:defRPr sz="3128"/>
            </a:pPr>
            <a:r>
              <a:t>This will take up most of the testing time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Best practices for test autom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Best practices for test automation</a:t>
            </a:r>
          </a:p>
        </p:txBody>
      </p:sp>
      <p:sp>
        <p:nvSpPr>
          <p:cNvPr id="138" name="Start by testing one thing at a time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28040" indent="-328040" defTabSz="368045">
              <a:spcBef>
                <a:spcPts val="2800"/>
              </a:spcBef>
              <a:defRPr sz="2898"/>
            </a:pPr>
            <a:r>
              <a:t>Start by testing one thing at a time: </a:t>
            </a:r>
          </a:p>
          <a:p>
            <a:pPr lvl="1" marL="656081" indent="-328040" defTabSz="368045">
              <a:spcBef>
                <a:spcPts val="2800"/>
              </a:spcBef>
              <a:defRPr sz="2898"/>
            </a:pPr>
            <a:r>
              <a:t>By limiting the complexity of a single test flow it is easier to detect what goes wrong when a test case fails</a:t>
            </a:r>
          </a:p>
          <a:p>
            <a:pPr lvl="1" marL="656081" indent="-328040" defTabSz="368045">
              <a:spcBef>
                <a:spcPts val="2800"/>
              </a:spcBef>
              <a:defRPr sz="2898"/>
            </a:pPr>
            <a:r>
              <a:t>This is the best practice to use</a:t>
            </a:r>
          </a:p>
          <a:p>
            <a:pPr lvl="1" marL="656081" indent="-328040" defTabSz="368045">
              <a:spcBef>
                <a:spcPts val="2800"/>
              </a:spcBef>
              <a:defRPr sz="2898"/>
            </a:pPr>
            <a:r>
              <a:t>Instead of bundling up multiple tests in one test case you should build reusable components with your test automation tools</a:t>
            </a:r>
          </a:p>
          <a:p>
            <a:pPr lvl="1" marL="656081" indent="-328040" defTabSz="368045">
              <a:spcBef>
                <a:spcPts val="2800"/>
              </a:spcBef>
              <a:defRPr sz="2898"/>
            </a:pPr>
            <a:r>
              <a:t>By using this method it is easy to reuse the logic contained in other test cases</a:t>
            </a:r>
          </a:p>
          <a:p>
            <a:pPr lvl="1" marL="656081" indent="-328040" defTabSz="368045">
              <a:spcBef>
                <a:spcPts val="2800"/>
              </a:spcBef>
              <a:defRPr sz="2898"/>
            </a:pPr>
            <a:r>
              <a:t>The time required to create a new test case is will be cut back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Best practices for test autom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Best practices for test automation</a:t>
            </a:r>
          </a:p>
        </p:txBody>
      </p:sp>
      <p:sp>
        <p:nvSpPr>
          <p:cNvPr id="141" name="Build automated test cases that are independent and self-contained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95731" indent="-395731" defTabSz="443991">
              <a:spcBef>
                <a:spcPts val="3400"/>
              </a:spcBef>
              <a:defRPr sz="3496"/>
            </a:pPr>
            <a:r>
              <a:t>Build automated test cases that are independent and self-contained: </a:t>
            </a:r>
          </a:p>
          <a:p>
            <a:pPr lvl="1" marL="791463" indent="-395731" defTabSz="443991">
              <a:spcBef>
                <a:spcPts val="3400"/>
              </a:spcBef>
              <a:defRPr sz="3496"/>
            </a:pPr>
            <a:r>
              <a:t>You can reuse the structure of flows across test </a:t>
            </a:r>
          </a:p>
          <a:p>
            <a:pPr lvl="1" marL="791463" indent="-395731" defTabSz="443991">
              <a:spcBef>
                <a:spcPts val="3400"/>
              </a:spcBef>
              <a:defRPr sz="3496"/>
            </a:pPr>
            <a:r>
              <a:t>However it is a good idea to keep tests separate</a:t>
            </a:r>
          </a:p>
          <a:p>
            <a:pPr lvl="1" marL="791463" indent="-395731" defTabSz="443991">
              <a:spcBef>
                <a:spcPts val="3400"/>
              </a:spcBef>
              <a:defRPr sz="3496"/>
            </a:pPr>
            <a:r>
              <a:t>By doing it this way they can all be scheduled at once </a:t>
            </a:r>
          </a:p>
          <a:p>
            <a:pPr lvl="1" marL="791463" indent="-395731" defTabSz="443991">
              <a:spcBef>
                <a:spcPts val="3400"/>
              </a:spcBef>
              <a:defRPr sz="3496"/>
            </a:pPr>
            <a:r>
              <a:t>Then will be to be executed anytime and in parallel</a:t>
            </a:r>
          </a:p>
          <a:p>
            <a:pPr lvl="1" marL="791463" indent="-395731" defTabSz="443991">
              <a:spcBef>
                <a:spcPts val="3400"/>
              </a:spcBef>
              <a:defRPr sz="3496"/>
            </a:pPr>
            <a:r>
              <a:t> When in parallel it will work across different environments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Best practices for test autom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Best practices for test automation</a:t>
            </a:r>
          </a:p>
        </p:txBody>
      </p:sp>
      <p:sp>
        <p:nvSpPr>
          <p:cNvPr id="144" name="Ensure collective ownership of test automation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17627" indent="-317627" defTabSz="356362">
              <a:spcBef>
                <a:spcPts val="2800"/>
              </a:spcBef>
              <a:defRPr sz="2806"/>
            </a:pPr>
            <a:r>
              <a:t>Ensure collective ownership of test automation: </a:t>
            </a:r>
          </a:p>
          <a:p>
            <a:pPr lvl="1" marL="635254" indent="-317627" defTabSz="356362">
              <a:spcBef>
                <a:spcPts val="2800"/>
              </a:spcBef>
              <a:defRPr sz="2806"/>
            </a:pPr>
            <a:r>
              <a:t>Remember that success with automation is dependent on a teams collective knowledge</a:t>
            </a:r>
          </a:p>
          <a:p>
            <a:pPr lvl="1" marL="635254" indent="-317627" defTabSz="356362">
              <a:spcBef>
                <a:spcPts val="2800"/>
              </a:spcBef>
              <a:defRPr sz="2806"/>
            </a:pPr>
            <a:r>
              <a:t>The more you know the better it will when it comes down to testing</a:t>
            </a:r>
          </a:p>
          <a:p>
            <a:pPr lvl="1" marL="635254" indent="-317627" defTabSz="356362">
              <a:spcBef>
                <a:spcPts val="2800"/>
              </a:spcBef>
              <a:defRPr sz="2806"/>
            </a:pPr>
            <a:r>
              <a:t>Adopt a test automation platform that all testers can work with</a:t>
            </a:r>
          </a:p>
          <a:p>
            <a:pPr lvl="1" marL="635254" indent="-317627" defTabSz="356362">
              <a:spcBef>
                <a:spcPts val="2800"/>
              </a:spcBef>
              <a:defRPr sz="2806"/>
            </a:pPr>
            <a:r>
              <a:t>This will make sure that automation becomes a natural part of the daily work of all team members</a:t>
            </a:r>
          </a:p>
          <a:p>
            <a:pPr lvl="1" marL="635254" indent="-317627" defTabSz="356362">
              <a:spcBef>
                <a:spcPts val="2800"/>
              </a:spcBef>
              <a:defRPr sz="2806"/>
            </a:pPr>
            <a:r>
              <a:t>Everyone will become more comfortable testing and make others more independent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howroom">
  <a:themeElements>
    <a:clrScheme name="Showroom">
      <a:dk1>
        <a:srgbClr val="535353"/>
      </a:dk1>
      <a:lt1>
        <a:srgbClr val="340053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howroom">
  <a:themeElements>
    <a:clrScheme name="Showroom">
      <a:dk1>
        <a:srgbClr val="000000"/>
      </a:dk1>
      <a:lt1>
        <a:srgbClr val="FFFFFF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