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BD8CD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EBE2">
              <a:alpha val="85000"/>
            </a:srgbClr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A8A49D"/>
              </a:solidFill>
              <a:prstDash val="solid"/>
              <a:miter lim="400000"/>
            </a:ln>
          </a:left>
          <a:right>
            <a:ln w="12700" cap="flat">
              <a:solidFill>
                <a:srgbClr val="A8A49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8A49D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solidFill>
            <a:srgbClr val="8C8982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D6D3CB"/>
              </a:solidFill>
              <a:prstDash val="solid"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D6D3CB"/>
              </a:solidFill>
              <a:prstDash val="solid"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406400" y="86233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Line"/>
          <p:cNvSpPr/>
          <p:nvPr/>
        </p:nvSpPr>
        <p:spPr>
          <a:xfrm>
            <a:off x="406400" y="86741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Date"/>
          <p:cNvSpPr txBox="1"/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i="1" sz="1800">
                <a:solidFill>
                  <a:srgbClr val="5C86B9"/>
                </a:solidFill>
              </a:defRPr>
            </a:lvl1pPr>
          </a:lstStyle>
          <a:p>
            <a:pPr/>
            <a:r>
              <a:t>Date</a:t>
            </a: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355600" y="5905500"/>
            <a:ext cx="12293600" cy="210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“Type a quote here.”"/>
          <p:cNvSpPr txBox="1"/>
          <p:nvPr>
            <p:ph type="body" sz="quarter" idx="13"/>
          </p:nvPr>
        </p:nvSpPr>
        <p:spPr>
          <a:xfrm>
            <a:off x="1270000" y="4305300"/>
            <a:ext cx="10464800" cy="609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ClrTx/>
              <a:buSzTx/>
              <a:buFontTx/>
              <a:buNone/>
              <a:defRPr sz="30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8" name="–Johnny Appleseed"/>
          <p:cNvSpPr txBox="1"/>
          <p:nvPr>
            <p:ph type="body" sz="quarter" idx="14"/>
          </p:nvPr>
        </p:nvSpPr>
        <p:spPr>
          <a:xfrm>
            <a:off x="1270000" y="6362700"/>
            <a:ext cx="104648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>
                <a:solidFill>
                  <a:srgbClr val="5C86B9"/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sx="100000" sy="100000" kx="0" ky="0" algn="b" rotWithShape="0" blurRad="38100" dist="15537" dir="5392174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"/>
          <p:cNvSpPr/>
          <p:nvPr/>
        </p:nvSpPr>
        <p:spPr>
          <a:xfrm>
            <a:off x="406400" y="86233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" name="Line"/>
          <p:cNvSpPr/>
          <p:nvPr/>
        </p:nvSpPr>
        <p:spPr>
          <a:xfrm>
            <a:off x="406400" y="86741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Date"/>
          <p:cNvSpPr txBox="1"/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i="1" sz="1800">
                <a:solidFill>
                  <a:srgbClr val="5C86B9"/>
                </a:solidFill>
              </a:defRPr>
            </a:lvl1pPr>
          </a:lstStyle>
          <a:p>
            <a:pPr/>
            <a:r>
              <a:t>Date</a:t>
            </a:r>
          </a:p>
        </p:txBody>
      </p:sp>
      <p:sp>
        <p:nvSpPr>
          <p:cNvPr id="28" name="108352003_2880x2057.jpeg"/>
          <p:cNvSpPr/>
          <p:nvPr>
            <p:ph type="pic" idx="14"/>
          </p:nvPr>
        </p:nvSpPr>
        <p:spPr>
          <a:xfrm>
            <a:off x="368300" y="444500"/>
            <a:ext cx="12268200" cy="6324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9" name="Title Text"/>
          <p:cNvSpPr txBox="1"/>
          <p:nvPr>
            <p:ph type="title"/>
          </p:nvPr>
        </p:nvSpPr>
        <p:spPr>
          <a:xfrm>
            <a:off x="355600" y="6908800"/>
            <a:ext cx="12293600" cy="11049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"/>
          <p:cNvSpPr/>
          <p:nvPr/>
        </p:nvSpPr>
        <p:spPr>
          <a:xfrm>
            <a:off x="406400" y="48641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" name="Line"/>
          <p:cNvSpPr/>
          <p:nvPr/>
        </p:nvSpPr>
        <p:spPr>
          <a:xfrm>
            <a:off x="406400" y="49149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" name="Title Text"/>
          <p:cNvSpPr txBox="1"/>
          <p:nvPr>
            <p:ph type="title"/>
          </p:nvPr>
        </p:nvSpPr>
        <p:spPr>
          <a:xfrm>
            <a:off x="355600" y="2628900"/>
            <a:ext cx="12293600" cy="210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"/>
          <p:cNvSpPr/>
          <p:nvPr/>
        </p:nvSpPr>
        <p:spPr>
          <a:xfrm>
            <a:off x="406400" y="52705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9" name="Line"/>
          <p:cNvSpPr/>
          <p:nvPr/>
        </p:nvSpPr>
        <p:spPr>
          <a:xfrm>
            <a:off x="406400" y="53213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108177208_1914x1620.jpeg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1" name="Title Text"/>
          <p:cNvSpPr txBox="1"/>
          <p:nvPr>
            <p:ph type="title"/>
          </p:nvPr>
        </p:nvSpPr>
        <p:spPr>
          <a:xfrm>
            <a:off x="355600" y="1930400"/>
            <a:ext cx="5816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355600" y="5410200"/>
            <a:ext cx="5816600" cy="3365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sx="100000" sy="100000" kx="0" ky="0" algn="b" rotWithShape="0" blurRad="38100" dist="15537" dir="5392174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4200"/>
              </a:spcBef>
            </a:lvl1pPr>
            <a:lvl2pPr>
              <a:spcBef>
                <a:spcPts val="4200"/>
              </a:spcBef>
            </a:lvl2pPr>
            <a:lvl3pPr>
              <a:spcBef>
                <a:spcPts val="4200"/>
              </a:spcBef>
            </a:lvl3pPr>
            <a:lvl4pPr>
              <a:spcBef>
                <a:spcPts val="4200"/>
              </a:spcBef>
            </a:lvl4pPr>
            <a:lvl5pPr>
              <a:spcBef>
                <a:spcPts val="42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Line"/>
          <p:cNvSpPr/>
          <p:nvPr/>
        </p:nvSpPr>
        <p:spPr>
          <a:xfrm>
            <a:off x="406400" y="25654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8" name="Line"/>
          <p:cNvSpPr/>
          <p:nvPr/>
        </p:nvSpPr>
        <p:spPr>
          <a:xfrm>
            <a:off x="406400" y="26162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9" name="117356722_2160x1620.jpeg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Title Text"/>
          <p:cNvSpPr txBox="1"/>
          <p:nvPr>
            <p:ph type="title"/>
          </p:nvPr>
        </p:nvSpPr>
        <p:spPr>
          <a:xfrm>
            <a:off x="355600" y="444500"/>
            <a:ext cx="5816600" cy="2044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half" idx="1"/>
          </p:nvPr>
        </p:nvSpPr>
        <p:spPr>
          <a:xfrm>
            <a:off x="355600" y="2984500"/>
            <a:ext cx="5816600" cy="6324600"/>
          </a:xfrm>
          <a:prstGeom prst="rect">
            <a:avLst/>
          </a:prstGeom>
        </p:spPr>
        <p:txBody>
          <a:bodyPr/>
          <a:lstStyle>
            <a:lvl1pPr marL="381000" indent="-381000">
              <a:defRPr sz="3000"/>
            </a:lvl1pPr>
            <a:lvl2pPr marL="762000" indent="-381000">
              <a:defRPr sz="3000"/>
            </a:lvl2pPr>
            <a:lvl3pPr marL="1143000" indent="-381000">
              <a:defRPr sz="3000"/>
            </a:lvl3pPr>
            <a:lvl4pPr marL="1524000" indent="-381000">
              <a:defRPr sz="3000"/>
            </a:lvl4pPr>
            <a:lvl5pPr marL="1905000" indent="-381000"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sx="100000" sy="100000" kx="0" ky="0" algn="b" rotWithShape="0" blurRad="38100" dist="15537" dir="5392174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/>
          <p:nvPr>
            <p:ph type="body" idx="1"/>
          </p:nvPr>
        </p:nvSpPr>
        <p:spPr>
          <a:xfrm>
            <a:off x="355600" y="444500"/>
            <a:ext cx="12293600" cy="8864600"/>
          </a:xfrm>
          <a:prstGeom prst="rect">
            <a:avLst/>
          </a:prstGeom>
        </p:spPr>
        <p:txBody>
          <a:bodyPr/>
          <a:lstStyle>
            <a:lvl1pPr>
              <a:spcBef>
                <a:spcPts val="4200"/>
              </a:spcBef>
            </a:lvl1pPr>
            <a:lvl2pPr>
              <a:spcBef>
                <a:spcPts val="4200"/>
              </a:spcBef>
            </a:lvl2pPr>
            <a:lvl3pPr>
              <a:spcBef>
                <a:spcPts val="4200"/>
              </a:spcBef>
            </a:lvl3pPr>
            <a:lvl4pPr>
              <a:spcBef>
                <a:spcPts val="4200"/>
              </a:spcBef>
            </a:lvl4pPr>
            <a:lvl5pPr>
              <a:spcBef>
                <a:spcPts val="42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sz="half" idx="13"/>
          </p:nvPr>
        </p:nvSpPr>
        <p:spPr>
          <a:xfrm>
            <a:off x="6502400" y="4813300"/>
            <a:ext cx="6121400" cy="4356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Image"/>
          <p:cNvSpPr/>
          <p:nvPr>
            <p:ph type="pic" sz="half" idx="14"/>
          </p:nvPr>
        </p:nvSpPr>
        <p:spPr>
          <a:xfrm>
            <a:off x="6502400" y="444500"/>
            <a:ext cx="6121400" cy="436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Image"/>
          <p:cNvSpPr/>
          <p:nvPr>
            <p:ph type="pic" idx="15"/>
          </p:nvPr>
        </p:nvSpPr>
        <p:spPr>
          <a:xfrm>
            <a:off x="368300" y="444500"/>
            <a:ext cx="6121400" cy="872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406400" y="25654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406400" y="26162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355600" y="444500"/>
            <a:ext cx="12293600" cy="204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355600" y="2984500"/>
            <a:ext cx="12293600" cy="632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2331700" y="9220199"/>
            <a:ext cx="317500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chemeClr val="accent1">
                    <a:hueOff val="54750"/>
                    <a:satOff val="-1697"/>
                    <a:lumOff val="-18038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9pPr>
    </p:titleStyle>
    <p:bodyStyle>
      <a:lvl1pPr marL="508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1pPr>
      <a:lvl2pPr marL="1016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2pPr>
      <a:lvl3pPr marL="1524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3pPr>
      <a:lvl4pPr marL="2032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4pPr>
      <a:lvl5pPr marL="2540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5pPr>
      <a:lvl6pPr marL="3048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6pPr>
      <a:lvl7pPr marL="3556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7pPr>
      <a:lvl8pPr marL="4064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8pPr>
      <a:lvl9pPr marL="4572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Douglas Jenkin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Douglas Jenkins</a:t>
            </a:r>
          </a:p>
        </p:txBody>
      </p:sp>
      <p:sp>
        <p:nvSpPr>
          <p:cNvPr id="134" name="The Technology Value Stream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Technology Value Stream</a:t>
            </a:r>
          </a:p>
        </p:txBody>
      </p:sp>
      <p:sp>
        <p:nvSpPr>
          <p:cNvPr id="135" name="Web-430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Web-430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Our DevOps Ideal: Deployment Lead Times of Minu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pc="-122" sz="6144"/>
            </a:lvl1pPr>
          </a:lstStyle>
          <a:p>
            <a:pPr/>
            <a:r>
              <a:t>Our DevOps Ideal: Deployment Lead Times of Minutes</a:t>
            </a:r>
          </a:p>
        </p:txBody>
      </p:sp>
      <p:sp>
        <p:nvSpPr>
          <p:cNvPr id="164" name="When it comes to DevOps developers try to receive fast and constant feedback of their wor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1959" indent="-441959" defTabSz="508254">
              <a:spcBef>
                <a:spcPts val="3600"/>
              </a:spcBef>
              <a:defRPr sz="3306"/>
            </a:pPr>
            <a:r>
              <a:t>When it comes to DevOps developers try to receive fast and constant feedback of their work</a:t>
            </a:r>
          </a:p>
          <a:p>
            <a:pPr marL="441959" indent="-441959" defTabSz="508254">
              <a:spcBef>
                <a:spcPts val="3600"/>
              </a:spcBef>
              <a:defRPr sz="3306"/>
            </a:pPr>
            <a:r>
              <a:t>This allows the following to happen:</a:t>
            </a:r>
          </a:p>
          <a:p>
            <a:pPr lvl="1" marL="883919" indent="-441959" defTabSz="508254">
              <a:spcBef>
                <a:spcPts val="3600"/>
              </a:spcBef>
              <a:defRPr sz="3306"/>
            </a:pPr>
            <a:r>
              <a:t>It enables them to quickly</a:t>
            </a:r>
          </a:p>
          <a:p>
            <a:pPr lvl="1" marL="883919" indent="-441959" defTabSz="508254">
              <a:spcBef>
                <a:spcPts val="3600"/>
              </a:spcBef>
              <a:defRPr sz="3306"/>
            </a:pPr>
            <a:r>
              <a:t>Enables them to independently implement things</a:t>
            </a:r>
          </a:p>
          <a:p>
            <a:pPr lvl="1" marL="883919" indent="-441959" defTabSz="508254">
              <a:spcBef>
                <a:spcPts val="3600"/>
              </a:spcBef>
              <a:defRPr sz="3306"/>
            </a:pPr>
            <a:r>
              <a:t>Integrate and validate their code</a:t>
            </a:r>
          </a:p>
          <a:p>
            <a:pPr lvl="1" marL="883919" indent="-441959" defTabSz="508254">
              <a:spcBef>
                <a:spcPts val="3600"/>
              </a:spcBef>
              <a:defRPr sz="3306"/>
            </a:pPr>
            <a:r>
              <a:t>Have the code deployed into the production environment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Our DevOps Ideal: Deployment Lead Times of Minu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pc="-122" sz="6144"/>
            </a:lvl1pPr>
          </a:lstStyle>
          <a:p>
            <a:pPr/>
            <a:r>
              <a:t>Our DevOps Ideal: Deployment Lead Times of Minutes</a:t>
            </a:r>
          </a:p>
        </p:txBody>
      </p:sp>
      <p:sp>
        <p:nvSpPr>
          <p:cNvPr id="167" name="The feedback is often times achieved by continually checking small code chang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6400" indent="-406400" defTabSz="467359">
              <a:spcBef>
                <a:spcPts val="3300"/>
              </a:spcBef>
              <a:defRPr sz="3040"/>
            </a:pPr>
            <a:r>
              <a:t>The feedback is often times achieved by continually checking small code changes</a:t>
            </a:r>
          </a:p>
          <a:p>
            <a:pPr marL="406400" indent="-406400" defTabSz="467359">
              <a:spcBef>
                <a:spcPts val="3300"/>
              </a:spcBef>
              <a:defRPr sz="3040"/>
            </a:pPr>
            <a:r>
              <a:t>This are the following that checked every time there is a code change:</a:t>
            </a:r>
          </a:p>
          <a:p>
            <a:pPr lvl="1" marL="812800" indent="-406400" defTabSz="467359">
              <a:spcBef>
                <a:spcPts val="3300"/>
              </a:spcBef>
              <a:defRPr sz="3040"/>
            </a:pPr>
            <a:r>
              <a:t>Version control repository</a:t>
            </a:r>
          </a:p>
          <a:p>
            <a:pPr lvl="1" marL="812800" indent="-406400" defTabSz="467359">
              <a:spcBef>
                <a:spcPts val="3300"/>
              </a:spcBef>
              <a:defRPr sz="3040"/>
            </a:pPr>
            <a:r>
              <a:t>Performance automated and exploratory</a:t>
            </a:r>
          </a:p>
          <a:p>
            <a:pPr lvl="1" marL="812800" indent="-406400" defTabSz="467359">
              <a:spcBef>
                <a:spcPts val="3300"/>
              </a:spcBef>
              <a:defRPr sz="3040"/>
            </a:pPr>
            <a:r>
              <a:t>Testing against the performance automated and exploratory</a:t>
            </a:r>
          </a:p>
          <a:p>
            <a:pPr lvl="1" marL="812800" indent="-406400" defTabSz="467359">
              <a:spcBef>
                <a:spcPts val="3300"/>
              </a:spcBef>
              <a:defRPr sz="3040"/>
            </a:pPr>
            <a:r>
              <a:t>Deploying it into production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ur DevOps Ideal: Deployment Lead Times of Minu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pc="-122" sz="6144"/>
            </a:lvl1pPr>
          </a:lstStyle>
          <a:p>
            <a:pPr/>
            <a:r>
              <a:t>Our DevOps Ideal: Deployment Lead Times of Minutes</a:t>
            </a:r>
          </a:p>
        </p:txBody>
      </p:sp>
      <p:sp>
        <p:nvSpPr>
          <p:cNvPr id="170" name="When working with the constant checking of the small code you will see improvem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08940">
              <a:spcBef>
                <a:spcPts val="2900"/>
              </a:spcBef>
              <a:defRPr sz="2660"/>
            </a:pPr>
            <a:r>
              <a:t>When working with the constant checking of the small code you will see improvements</a:t>
            </a:r>
          </a:p>
          <a:p>
            <a:pPr marL="355600" indent="-355600" defTabSz="408940">
              <a:spcBef>
                <a:spcPts val="2900"/>
              </a:spcBef>
              <a:defRPr sz="2660"/>
            </a:pPr>
            <a:r>
              <a:t>This will allow higher degree of confidence that the changes will operate as designed in production</a:t>
            </a:r>
          </a:p>
          <a:p>
            <a:pPr marL="355600" indent="-355600" defTabSz="408940">
              <a:spcBef>
                <a:spcPts val="2900"/>
              </a:spcBef>
              <a:defRPr sz="2660"/>
            </a:pPr>
            <a:r>
              <a:t>With this method any problems can and will be quickly detected and corrected</a:t>
            </a:r>
          </a:p>
          <a:p>
            <a:pPr marL="355600" indent="-355600" defTabSz="408940">
              <a:spcBef>
                <a:spcPts val="2900"/>
              </a:spcBef>
              <a:defRPr sz="2660"/>
            </a:pPr>
            <a:r>
              <a:t>This is easier to operate when you have a n architecture that is a modular</a:t>
            </a:r>
          </a:p>
          <a:p>
            <a:pPr marL="355600" indent="-355600" defTabSz="408940">
              <a:spcBef>
                <a:spcPts val="2900"/>
              </a:spcBef>
              <a:defRPr sz="2660"/>
            </a:pPr>
            <a:r>
              <a:t>One that is particularly well encapsulated and loosely coupled so that small teams are able to work with high degrees of autonomy</a:t>
            </a:r>
          </a:p>
          <a:p>
            <a:pPr marL="355600" indent="-355600" defTabSz="408940">
              <a:spcBef>
                <a:spcPts val="2900"/>
              </a:spcBef>
              <a:defRPr sz="2660"/>
            </a:pPr>
            <a:r>
              <a:t>Doing this way will help contain failures big and small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ur DevOps Ideal: Deployment Lead Times of Minutes Graphi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pc="-122" sz="6144"/>
            </a:lvl1pPr>
          </a:lstStyle>
          <a:p>
            <a:pPr/>
            <a:r>
              <a:t>Our DevOps Ideal: Deployment Lead Times of Minutes Graphic</a:t>
            </a:r>
          </a:p>
        </p:txBody>
      </p:sp>
      <p:pic>
        <p:nvPicPr>
          <p:cNvPr id="173" name="Screen Shot 2020-12-21 at 7.16.55 PM.png" descr="Screen Shot 2020-12-21 at 7.16.5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1049" y="5175250"/>
            <a:ext cx="6362701" cy="194310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The technology value stream…"/>
          <p:cNvSpPr txBox="1"/>
          <p:nvPr/>
        </p:nvSpPr>
        <p:spPr>
          <a:xfrm>
            <a:off x="3968899" y="3810000"/>
            <a:ext cx="5070836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technology value stream </a:t>
            </a:r>
          </a:p>
          <a:p>
            <a:pPr/>
            <a:r>
              <a:t>with a lead time of minutes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Sources</a:t>
            </a:r>
          </a:p>
        </p:txBody>
      </p:sp>
      <p:sp>
        <p:nvSpPr>
          <p:cNvPr id="177" name="Kim, Gene; Humble, Jez; Debois, Patrick; Willis, John. The DevOps Handbook: (p. 55-57). IT Revolution Press. Kindle Edition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Kim, Gene; Humble, Jez; Debois, Patrick; Willis, John. The DevOps Handbook: (p. 55-57). IT Revolution Press. Kindle Edition.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Defining Lead Time vs. Processing Ti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pc="-122" sz="6144"/>
            </a:lvl1pPr>
          </a:lstStyle>
          <a:p>
            <a:pPr/>
            <a:r>
              <a:t>Defining Lead Time vs. Processing Time</a:t>
            </a:r>
          </a:p>
        </p:txBody>
      </p:sp>
      <p:sp>
        <p:nvSpPr>
          <p:cNvPr id="138" name="When it comes to the lean community lead time is often times going to be one of two measur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6400" indent="-406400" defTabSz="467359">
              <a:spcBef>
                <a:spcPts val="3300"/>
              </a:spcBef>
              <a:defRPr sz="3040"/>
            </a:pPr>
            <a:r>
              <a:t>When it comes to the lean community lead time is often times going to be one of two measures</a:t>
            </a:r>
          </a:p>
          <a:p>
            <a:pPr marL="406400" indent="-406400" defTabSz="467359">
              <a:spcBef>
                <a:spcPts val="3300"/>
              </a:spcBef>
              <a:defRPr sz="3040"/>
            </a:pPr>
            <a:r>
              <a:t>The measures are commonly used to measure performance in value streams</a:t>
            </a:r>
          </a:p>
          <a:p>
            <a:pPr marL="406400" indent="-406400" defTabSz="467359">
              <a:spcBef>
                <a:spcPts val="3300"/>
              </a:spcBef>
              <a:defRPr sz="3040"/>
            </a:pPr>
            <a:r>
              <a:t>The other one is being processing time</a:t>
            </a:r>
          </a:p>
          <a:p>
            <a:pPr marL="406400" indent="-406400" defTabSz="467359">
              <a:spcBef>
                <a:spcPts val="3300"/>
              </a:spcBef>
              <a:defRPr sz="3040"/>
            </a:pPr>
            <a:r>
              <a:t>Processing time is also know as touch time or task time</a:t>
            </a:r>
          </a:p>
          <a:p>
            <a:pPr marL="406400" indent="-406400" defTabSz="467359">
              <a:spcBef>
                <a:spcPts val="3300"/>
              </a:spcBef>
              <a:defRPr sz="3040"/>
            </a:pPr>
            <a:r>
              <a:t>The lead clock time starts when the request is made</a:t>
            </a:r>
          </a:p>
          <a:p>
            <a:pPr marL="406400" indent="-406400" defTabSz="467359">
              <a:spcBef>
                <a:spcPts val="3300"/>
              </a:spcBef>
              <a:defRPr sz="3040"/>
            </a:pPr>
            <a:r>
              <a:t>It ends when the request that was created is fulfilled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Defining Lead Time vs. Processing Ti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pc="-122" sz="6144"/>
            </a:lvl1pPr>
          </a:lstStyle>
          <a:p>
            <a:pPr/>
            <a:r>
              <a:t>Defining Lead Time vs. Processing Time</a:t>
            </a:r>
          </a:p>
        </p:txBody>
      </p:sp>
      <p:sp>
        <p:nvSpPr>
          <p:cNvPr id="141" name="The process time will only start when the work that has begu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5760" indent="-365760" defTabSz="420624">
              <a:spcBef>
                <a:spcPts val="3000"/>
              </a:spcBef>
              <a:defRPr sz="2736"/>
            </a:pPr>
            <a:r>
              <a:t>The process time will only start when the work that has begun</a:t>
            </a:r>
          </a:p>
          <a:p>
            <a:pPr marL="365760" indent="-365760" defTabSz="420624">
              <a:spcBef>
                <a:spcPts val="3000"/>
              </a:spcBef>
              <a:defRPr sz="2736"/>
            </a:pPr>
            <a:r>
              <a:t>The process time will often fall into work started and work completed </a:t>
            </a:r>
          </a:p>
          <a:p>
            <a:pPr marL="365760" indent="-365760" defTabSz="420624">
              <a:spcBef>
                <a:spcPts val="3000"/>
              </a:spcBef>
              <a:defRPr sz="2736"/>
            </a:pPr>
            <a:r>
              <a:t>Not to long after the ticket is created is when this all will be taking into affect</a:t>
            </a:r>
          </a:p>
          <a:p>
            <a:pPr marL="365760" indent="-365760" defTabSz="420624">
              <a:spcBef>
                <a:spcPts val="3000"/>
              </a:spcBef>
              <a:defRPr sz="2736"/>
            </a:pPr>
            <a:r>
              <a:t>Lead time is mostly what the customer will be experiencing during their process</a:t>
            </a:r>
          </a:p>
          <a:p>
            <a:pPr marL="365760" indent="-365760" defTabSz="420624">
              <a:spcBef>
                <a:spcPts val="3000"/>
              </a:spcBef>
              <a:defRPr sz="2736"/>
            </a:pPr>
            <a:r>
              <a:t>While the customer is going through their experience the would be a emphasis on improvement</a:t>
            </a:r>
          </a:p>
          <a:p>
            <a:pPr marL="365760" indent="-365760" defTabSz="420624">
              <a:spcBef>
                <a:spcPts val="3000"/>
              </a:spcBef>
              <a:defRPr sz="2736"/>
            </a:pPr>
            <a:r>
              <a:t>This will be done during the process timing as you will be trying to multitask in this environment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Defining Lead Time vs. Processing Ti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pc="-122" sz="6144"/>
            </a:lvl1pPr>
          </a:lstStyle>
          <a:p>
            <a:pPr/>
            <a:r>
              <a:t>Defining Lead Time vs. Processing Time</a:t>
            </a:r>
          </a:p>
        </p:txBody>
      </p:sp>
      <p:sp>
        <p:nvSpPr>
          <p:cNvPr id="144" name="The proportion of process time to lead time serves as an important measure of efficienc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679" indent="-360679" defTabSz="414781">
              <a:spcBef>
                <a:spcPts val="2900"/>
              </a:spcBef>
              <a:defRPr sz="2698"/>
            </a:pPr>
            <a:r>
              <a:t>The proportion of process time to lead time serves as an important measure of efficiency</a:t>
            </a:r>
          </a:p>
          <a:p>
            <a:pPr marL="360679" indent="-360679" defTabSz="414781">
              <a:spcBef>
                <a:spcPts val="2900"/>
              </a:spcBef>
              <a:defRPr sz="2698"/>
            </a:pPr>
            <a:r>
              <a:t>It is important to achieve fast flow times</a:t>
            </a:r>
          </a:p>
          <a:p>
            <a:pPr marL="360679" indent="-360679" defTabSz="414781">
              <a:spcBef>
                <a:spcPts val="2900"/>
              </a:spcBef>
              <a:defRPr sz="2698"/>
            </a:pPr>
            <a:r>
              <a:t>It is also important that you get short lead times to go with the fast flow times</a:t>
            </a:r>
          </a:p>
          <a:p>
            <a:pPr marL="360679" indent="-360679" defTabSz="414781">
              <a:spcBef>
                <a:spcPts val="2900"/>
              </a:spcBef>
              <a:defRPr sz="2698"/>
            </a:pPr>
            <a:r>
              <a:t>When you are doing this you also may need to reduce the time that the work is waiting in queues</a:t>
            </a:r>
          </a:p>
          <a:p>
            <a:pPr marL="360679" indent="-360679" defTabSz="414781">
              <a:spcBef>
                <a:spcPts val="2900"/>
              </a:spcBef>
              <a:defRPr sz="2698"/>
            </a:pPr>
            <a:r>
              <a:t>It may seem tough but the balance is what can make all this </a:t>
            </a:r>
          </a:p>
          <a:p>
            <a:pPr marL="360679" indent="-360679" defTabSz="414781">
              <a:spcBef>
                <a:spcPts val="2900"/>
              </a:spcBef>
              <a:defRPr sz="2698"/>
            </a:pPr>
            <a:r>
              <a:t>You will need two manage the efficiency closely so that you will be able to make the best of your lead time and processing time.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Defining Lead Time vs. Processing Time Graphic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pc="-122" sz="6144"/>
            </a:lvl1pPr>
          </a:lstStyle>
          <a:p>
            <a:pPr/>
            <a:r>
              <a:t>Defining Lead Time vs. Processing Time Graphic Example</a:t>
            </a:r>
          </a:p>
        </p:txBody>
      </p:sp>
      <p:pic>
        <p:nvPicPr>
          <p:cNvPr id="147" name="Screen Shot 2020-12-21 at 7.16.21 PM.png" descr="Screen Shot 2020-12-21 at 7.16.2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5449" y="4737100"/>
            <a:ext cx="7073901" cy="281940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Lead time vs Process time of a deployment operation"/>
          <p:cNvSpPr txBox="1"/>
          <p:nvPr/>
        </p:nvSpPr>
        <p:spPr>
          <a:xfrm>
            <a:off x="1981021" y="4064000"/>
            <a:ext cx="9046593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Lead time vs Process time of a deployment operation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he Common Scenario: Deployment Lead Timers Requiring Month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pc="-120" sz="6016"/>
            </a:lvl1pPr>
          </a:lstStyle>
          <a:p>
            <a:pPr/>
            <a:r>
              <a:t>The Common Scenario: Deployment Lead Timers Requiring Months</a:t>
            </a:r>
          </a:p>
        </p:txBody>
      </p:sp>
      <p:sp>
        <p:nvSpPr>
          <p:cNvPr id="151" name="The next scenario comes when you find yourself in a situation where the deployment lead time can require month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6239" indent="-396239" defTabSz="455675">
              <a:spcBef>
                <a:spcPts val="3200"/>
              </a:spcBef>
              <a:defRPr sz="2964"/>
            </a:pPr>
            <a:r>
              <a:t>The next scenario comes when you find yourself in a situation where the deployment lead time can require months</a:t>
            </a:r>
          </a:p>
          <a:p>
            <a:pPr marL="396239" indent="-396239" defTabSz="455675">
              <a:spcBef>
                <a:spcPts val="3200"/>
              </a:spcBef>
              <a:defRPr sz="2964"/>
            </a:pPr>
            <a:r>
              <a:t>There can be various reasons that cost for the time to be that much when it comes to this</a:t>
            </a:r>
          </a:p>
          <a:p>
            <a:pPr marL="396239" indent="-396239" defTabSz="455675">
              <a:spcBef>
                <a:spcPts val="3200"/>
              </a:spcBef>
              <a:defRPr sz="2964"/>
            </a:pPr>
            <a:r>
              <a:t>This is something that is known to happen in large complex organizations</a:t>
            </a:r>
          </a:p>
          <a:p>
            <a:pPr marL="396239" indent="-396239" defTabSz="455675">
              <a:spcBef>
                <a:spcPts val="3200"/>
              </a:spcBef>
              <a:defRPr sz="2964"/>
            </a:pPr>
            <a:r>
              <a:t>Typically when the large organizations work with tightly coupled, monolithic applications.</a:t>
            </a:r>
          </a:p>
          <a:p>
            <a:pPr marL="396239" indent="-396239" defTabSz="455675">
              <a:spcBef>
                <a:spcPts val="3200"/>
              </a:spcBef>
              <a:defRPr sz="2964"/>
            </a:pPr>
            <a:r>
              <a:t>All this should be considered when looking at large organizations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he Common Scenario: Deployment Lead Timers Requiring Month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pc="-120" sz="6016"/>
            </a:lvl1pPr>
          </a:lstStyle>
          <a:p>
            <a:pPr/>
            <a:r>
              <a:t>The Common Scenario: Deployment Lead Timers Requiring Months</a:t>
            </a:r>
          </a:p>
        </p:txBody>
      </p:sp>
      <p:sp>
        <p:nvSpPr>
          <p:cNvPr id="154" name="The organization will deal with deployment lead times because of the follow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1959" indent="-441959" defTabSz="508254">
              <a:spcBef>
                <a:spcPts val="3600"/>
              </a:spcBef>
              <a:defRPr sz="3306"/>
            </a:pPr>
            <a:r>
              <a:t>The organization will deal with deployment lead times because of the following</a:t>
            </a:r>
          </a:p>
          <a:p>
            <a:pPr lvl="1" marL="883919" indent="-441959" defTabSz="508254">
              <a:spcBef>
                <a:spcPts val="3600"/>
              </a:spcBef>
              <a:defRPr sz="3306"/>
            </a:pPr>
            <a:r>
              <a:t>Scarce integration test environments</a:t>
            </a:r>
          </a:p>
          <a:p>
            <a:pPr lvl="1" marL="883919" indent="-441959" defTabSz="508254">
              <a:spcBef>
                <a:spcPts val="3600"/>
              </a:spcBef>
              <a:defRPr sz="3306"/>
            </a:pPr>
            <a:r>
              <a:t>Long test environment lead times</a:t>
            </a:r>
          </a:p>
          <a:p>
            <a:pPr lvl="1" marL="883919" indent="-441959" defTabSz="508254">
              <a:spcBef>
                <a:spcPts val="3600"/>
              </a:spcBef>
              <a:defRPr sz="3306"/>
            </a:pPr>
            <a:r>
              <a:t>Production environment lead times</a:t>
            </a:r>
          </a:p>
          <a:p>
            <a:pPr lvl="1" marL="883919" indent="-441959" defTabSz="508254">
              <a:spcBef>
                <a:spcPts val="3600"/>
              </a:spcBef>
              <a:defRPr sz="3306"/>
            </a:pPr>
            <a:r>
              <a:t>High reliance on manual testing</a:t>
            </a:r>
          </a:p>
          <a:p>
            <a:pPr lvl="1" marL="883919" indent="-441959" defTabSz="508254">
              <a:spcBef>
                <a:spcPts val="3600"/>
              </a:spcBef>
              <a:defRPr sz="3306"/>
            </a:pPr>
            <a:r>
              <a:t>Multiple required approval processes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he Common Scenario: Deployment Lead Timers Requiring Month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pc="-120" sz="6016"/>
            </a:lvl1pPr>
          </a:lstStyle>
          <a:p>
            <a:pPr/>
            <a:r>
              <a:t>The Common Scenario: Deployment Lead Timers Requiring Months</a:t>
            </a:r>
          </a:p>
        </p:txBody>
      </p:sp>
      <p:sp>
        <p:nvSpPr>
          <p:cNvPr id="157" name="With the addition of the long deployment lead times heroics are requir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679" indent="-360679" defTabSz="414781">
              <a:spcBef>
                <a:spcPts val="2900"/>
              </a:spcBef>
              <a:defRPr sz="2698"/>
            </a:pPr>
            <a:r>
              <a:t>With the addition of the long deployment lead times heroics are required</a:t>
            </a:r>
          </a:p>
          <a:p>
            <a:pPr marL="360679" indent="-360679" defTabSz="414781">
              <a:spcBef>
                <a:spcPts val="2900"/>
              </a:spcBef>
              <a:defRPr sz="2698"/>
            </a:pPr>
            <a:r>
              <a:t>Someone and/or everyone needs to step up the process at almost ever stage of the value stream</a:t>
            </a:r>
          </a:p>
          <a:p>
            <a:pPr marL="360679" indent="-360679" defTabSz="414781">
              <a:spcBef>
                <a:spcPts val="2900"/>
              </a:spcBef>
              <a:defRPr sz="2698"/>
            </a:pPr>
            <a:r>
              <a:t>Sometimes you may discover that nothing works when you get to the end of the project</a:t>
            </a:r>
          </a:p>
          <a:p>
            <a:pPr marL="360679" indent="-360679" defTabSz="414781">
              <a:spcBef>
                <a:spcPts val="2900"/>
              </a:spcBef>
              <a:defRPr sz="2698"/>
            </a:pPr>
            <a:r>
              <a:t>The things that can typically happen are the code no longer builds correctly or passes any of our test when they merge all the development teams together..</a:t>
            </a:r>
          </a:p>
          <a:p>
            <a:pPr marL="360679" indent="-360679" defTabSz="414781">
              <a:spcBef>
                <a:spcPts val="2900"/>
              </a:spcBef>
              <a:defRPr sz="2698"/>
            </a:pPr>
            <a:r>
              <a:t>Fixing the problems that arise can take days or weeks of investigation</a:t>
            </a:r>
          </a:p>
          <a:p>
            <a:pPr marL="360679" indent="-360679" defTabSz="414781">
              <a:spcBef>
                <a:spcPts val="2900"/>
              </a:spcBef>
              <a:defRPr sz="2698"/>
            </a:pPr>
            <a:r>
              <a:t>During the investigation it determines who the code and how can it be fixed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he Common Scenario: Deployment Lead Timers Requiring Months Graphic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5">
              <a:defRPr spc="-99" sz="4992"/>
            </a:lvl1pPr>
          </a:lstStyle>
          <a:p>
            <a:pPr/>
            <a:r>
              <a:t>The Common Scenario: Deployment Lead Timers Requiring Months Graphic Example</a:t>
            </a:r>
          </a:p>
        </p:txBody>
      </p:sp>
      <p:pic>
        <p:nvPicPr>
          <p:cNvPr id="160" name="Screen Shot 2020-12-21 at 7.16.38 PM.png" descr="Screen Shot 2020-12-21 at 7.16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4399" y="5480049"/>
            <a:ext cx="6096001" cy="1333501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A technology value stream with a…"/>
          <p:cNvSpPr txBox="1"/>
          <p:nvPr/>
        </p:nvSpPr>
        <p:spPr>
          <a:xfrm>
            <a:off x="3222154" y="4064000"/>
            <a:ext cx="6564326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 technology value stream with a </a:t>
            </a:r>
          </a:p>
          <a:p>
            <a:pPr/>
            <a:r>
              <a:t>deployment lead time of three months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324863"/>
      </a:dk1>
      <a:lt1>
        <a:srgbClr val="634D31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>
              <a:hueOff val="109193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000000"/>
      </a:dk1>
      <a:lt1>
        <a:srgbClr val="FFFFFF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>
              <a:hueOff val="109193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