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auth0.com/learn/rest-vs-soap/" TargetMode="External"/><Relationship Id="rId3" Type="http://schemas.openxmlformats.org/officeDocument/2006/relationships/hyperlink" Target="https://www.w3schools.in/restful-web-services/rest-methods/" TargetMode="External"/><Relationship Id="rId4" Type="http://schemas.openxmlformats.org/officeDocument/2006/relationships/hyperlink" Target="https://www.tutorialspoint.com/restful/restful_messages.htm" TargetMode="External"/><Relationship Id="rId5" Type="http://schemas.openxmlformats.org/officeDocument/2006/relationships/hyperlink" Target="https://www.restapitutorial.com/lessons/httpmethods.html" TargetMode="External"/><Relationship Id="rId6" Type="http://schemas.openxmlformats.org/officeDocument/2006/relationships/hyperlink" Target="https://restfulapi.net/statelessnes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REST Presentation"/>
          <p:cNvSpPr txBox="1"/>
          <p:nvPr>
            <p:ph type="title"/>
          </p:nvPr>
        </p:nvSpPr>
        <p:spPr>
          <a:prstGeom prst="rect">
            <a:avLst/>
          </a:prstGeom>
        </p:spPr>
        <p:txBody>
          <a:bodyPr/>
          <a:lstStyle>
            <a:lvl1pPr defTabSz="525779">
              <a:defRPr sz="15300"/>
            </a:lvl1pPr>
          </a:lstStyle>
          <a:p>
            <a:pPr/>
            <a:r>
              <a:t>REST Presentation </a:t>
            </a:r>
          </a:p>
        </p:txBody>
      </p:sp>
      <p:sp>
        <p:nvSpPr>
          <p:cNvPr id="167" name="Web-420  Douglas Jenkins"/>
          <p:cNvSpPr txBox="1"/>
          <p:nvPr>
            <p:ph type="body" sz="quarter" idx="1"/>
          </p:nvPr>
        </p:nvSpPr>
        <p:spPr>
          <a:prstGeom prst="rect">
            <a:avLst/>
          </a:prstGeom>
        </p:spPr>
        <p:txBody>
          <a:bodyPr/>
          <a:lstStyle/>
          <a:p>
            <a:pPr/>
            <a:r>
              <a:t>Web-420  </a:t>
            </a:r>
            <a:r>
              <a:rPr sz="3600"/>
              <a:t>Douglas Jenkins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HTTP Response has four major parts"/>
          <p:cNvSpPr txBox="1"/>
          <p:nvPr>
            <p:ph type="body" idx="13"/>
          </p:nvPr>
        </p:nvSpPr>
        <p:spPr>
          <a:prstGeom prst="rect">
            <a:avLst/>
          </a:prstGeom>
        </p:spPr>
        <p:txBody>
          <a:bodyPr/>
          <a:lstStyle/>
          <a:p>
            <a:pPr/>
            <a:r>
              <a:t>HTTP Response has four major parts</a:t>
            </a:r>
          </a:p>
        </p:txBody>
      </p:sp>
      <p:sp>
        <p:nvSpPr>
          <p:cNvPr id="194" name="Below is the response part for the relationship with the HTTP portion.…"/>
          <p:cNvSpPr txBox="1"/>
          <p:nvPr>
            <p:ph type="body" idx="1"/>
          </p:nvPr>
        </p:nvSpPr>
        <p:spPr>
          <a:xfrm>
            <a:off x="406400" y="1388401"/>
            <a:ext cx="12192000" cy="7463499"/>
          </a:xfrm>
          <a:prstGeom prst="rect">
            <a:avLst/>
          </a:prstGeom>
        </p:spPr>
        <p:txBody>
          <a:bodyPr/>
          <a:lstStyle/>
          <a:p>
            <a:pPr marL="395604" indent="-395604" defTabSz="519937">
              <a:spcBef>
                <a:spcPts val="2400"/>
              </a:spcBef>
              <a:defRPr sz="3026"/>
            </a:pPr>
            <a:r>
              <a:t>Below is the response part for the relationship with the HTTP portion.</a:t>
            </a:r>
          </a:p>
          <a:p>
            <a:pPr marL="395604" indent="-395604" defTabSz="519937">
              <a:spcBef>
                <a:spcPts val="2400"/>
              </a:spcBef>
              <a:defRPr sz="3026"/>
            </a:pPr>
            <a:r>
              <a:t>The first part is the status code which will indicate the server status for the resource.</a:t>
            </a:r>
          </a:p>
          <a:p>
            <a:pPr marL="395604" indent="-395604" defTabSz="519937">
              <a:spcBef>
                <a:spcPts val="2400"/>
              </a:spcBef>
              <a:defRPr sz="3026"/>
            </a:pPr>
            <a:r>
              <a:t>The second part is the HTTP version</a:t>
            </a:r>
          </a:p>
          <a:p>
            <a:pPr marL="395604" indent="-395604" defTabSz="519937">
              <a:spcBef>
                <a:spcPts val="2400"/>
              </a:spcBef>
              <a:defRPr sz="3026"/>
            </a:pPr>
            <a:r>
              <a:t>The third part is the Request header that contains the metadata for the request message as a key-value pair.</a:t>
            </a:r>
          </a:p>
          <a:p>
            <a:pPr marL="395604" indent="-395604" defTabSz="519937">
              <a:spcBef>
                <a:spcPts val="2400"/>
              </a:spcBef>
              <a:defRPr sz="3026"/>
            </a:pPr>
            <a:r>
              <a:t>The final part is the response body that will relay the message or resource representation.</a:t>
            </a:r>
          </a:p>
          <a:p>
            <a:pPr marL="395604" indent="-395604" defTabSz="519937">
              <a:spcBef>
                <a:spcPts val="2400"/>
              </a:spcBef>
              <a:defRPr sz="3026"/>
            </a:pPr>
            <a:r>
              <a:t>The final three share similarities with the final ones for the request part.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tateless client/server protocol"/>
          <p:cNvSpPr txBox="1"/>
          <p:nvPr>
            <p:ph type="body" idx="13"/>
          </p:nvPr>
        </p:nvSpPr>
        <p:spPr>
          <a:prstGeom prst="rect">
            <a:avLst/>
          </a:prstGeom>
        </p:spPr>
        <p:txBody>
          <a:bodyPr/>
          <a:lstStyle/>
          <a:p>
            <a:pPr/>
            <a:r>
              <a:t>Stateless client/server protocol</a:t>
            </a:r>
          </a:p>
        </p:txBody>
      </p:sp>
      <p:sp>
        <p:nvSpPr>
          <p:cNvPr id="197" name="When it comes to the REST architecture the server of it will not store any state about the session that the clients will be using on the server side.…"/>
          <p:cNvSpPr txBox="1"/>
          <p:nvPr>
            <p:ph type="body" idx="1"/>
          </p:nvPr>
        </p:nvSpPr>
        <p:spPr>
          <a:xfrm>
            <a:off x="406400" y="1807898"/>
            <a:ext cx="12192000" cy="7044002"/>
          </a:xfrm>
          <a:prstGeom prst="rect">
            <a:avLst/>
          </a:prstGeom>
        </p:spPr>
        <p:txBody>
          <a:bodyPr/>
          <a:lstStyle/>
          <a:p>
            <a:pPr marL="355600" indent="-355600" defTabSz="467359">
              <a:spcBef>
                <a:spcPts val="2200"/>
              </a:spcBef>
              <a:defRPr sz="2720"/>
            </a:pPr>
            <a:r>
              <a:t>When it comes to the REST architecture the server of it will not store any state about the session that the clients will be using on the server side.</a:t>
            </a:r>
          </a:p>
          <a:p>
            <a:pPr marL="355600" indent="-355600" defTabSz="467359">
              <a:spcBef>
                <a:spcPts val="2200"/>
              </a:spcBef>
              <a:defRPr sz="2720"/>
            </a:pPr>
            <a:r>
              <a:t>The restriction is know as statelessness and has a big effect of the server protocol.</a:t>
            </a:r>
          </a:p>
          <a:p>
            <a:pPr marL="355600" indent="-355600" defTabSz="467359">
              <a:spcBef>
                <a:spcPts val="2200"/>
              </a:spcBef>
              <a:defRPr sz="2720"/>
            </a:pPr>
            <a:r>
              <a:t>When each request from the client is made or created to the server it must have all the correct information to understand what is being asked of it.</a:t>
            </a:r>
          </a:p>
          <a:p>
            <a:pPr marL="355600" indent="-355600" defTabSz="467359">
              <a:spcBef>
                <a:spcPts val="2200"/>
              </a:spcBef>
              <a:defRPr sz="2720"/>
            </a:pPr>
            <a:r>
              <a:t>It also will not be able to try to use ant stored context that is going to be on the server.</a:t>
            </a:r>
          </a:p>
          <a:p>
            <a:pPr marL="355600" indent="-355600" defTabSz="467359">
              <a:spcBef>
                <a:spcPts val="2200"/>
              </a:spcBef>
              <a:defRPr sz="2720"/>
            </a:pPr>
            <a:r>
              <a:t>This when you will need a session state that will be kept by the client.</a:t>
            </a:r>
          </a:p>
          <a:p>
            <a:pPr marL="355600" indent="-355600" defTabSz="467359">
              <a:spcBef>
                <a:spcPts val="2200"/>
              </a:spcBef>
              <a:defRPr sz="2720"/>
            </a:pPr>
            <a:r>
              <a:t>This is meaning that the client will be responsible for storing and handling all the application state information.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ources"/>
          <p:cNvSpPr txBox="1"/>
          <p:nvPr>
            <p:ph type="body" idx="13"/>
          </p:nvPr>
        </p:nvSpPr>
        <p:spPr>
          <a:prstGeom prst="rect">
            <a:avLst/>
          </a:prstGeom>
        </p:spPr>
        <p:txBody>
          <a:bodyPr/>
          <a:lstStyle/>
          <a:p>
            <a:pPr/>
            <a:r>
              <a:t>Sources</a:t>
            </a:r>
          </a:p>
        </p:txBody>
      </p:sp>
      <p:sp>
        <p:nvSpPr>
          <p:cNvPr id="200" name="https://auth0.com/learn/rest-vs-soap/…"/>
          <p:cNvSpPr txBox="1"/>
          <p:nvPr>
            <p:ph type="body" idx="1"/>
          </p:nvPr>
        </p:nvSpPr>
        <p:spPr>
          <a:xfrm>
            <a:off x="406400" y="1531342"/>
            <a:ext cx="12192000" cy="7320558"/>
          </a:xfrm>
          <a:prstGeom prst="rect">
            <a:avLst/>
          </a:prstGeom>
        </p:spPr>
        <p:txBody>
          <a:bodyPr/>
          <a:lstStyle/>
          <a:p>
            <a:pPr/>
            <a:r>
              <a:rPr u="sng">
                <a:solidFill>
                  <a:schemeClr val="accent1"/>
                </a:solidFill>
                <a:hlinkClick r:id="rId2" invalidUrl="" action="" tgtFrame="" tooltip="" history="1" highlightClick="0" endSnd="0"/>
              </a:rPr>
              <a:t>https://auth0.com/learn/rest-vs-soap/</a:t>
            </a:r>
          </a:p>
          <a:p>
            <a:pPr/>
            <a:r>
              <a:rPr u="sng">
                <a:solidFill>
                  <a:schemeClr val="accent1"/>
                </a:solidFill>
                <a:hlinkClick r:id="rId3" invalidUrl="" action="" tgtFrame="" tooltip="" history="1" highlightClick="0" endSnd="0"/>
              </a:rPr>
              <a:t>https://www.w3schools.in/restful-web-services/rest-methods/</a:t>
            </a:r>
          </a:p>
          <a:p>
            <a:pPr/>
            <a:r>
              <a:rPr u="sng">
                <a:solidFill>
                  <a:schemeClr val="accent1"/>
                </a:solidFill>
                <a:hlinkClick r:id="rId4" invalidUrl="" action="" tgtFrame="" tooltip="" history="1" highlightClick="0" endSnd="0"/>
              </a:rPr>
              <a:t>https://www.tutorialspoint.com/restful/restful_messages.htm</a:t>
            </a:r>
          </a:p>
          <a:p>
            <a:pPr/>
            <a:r>
              <a:rPr u="sng">
                <a:solidFill>
                  <a:schemeClr val="accent1"/>
                </a:solidFill>
                <a:hlinkClick r:id="rId5" invalidUrl="" action="" tgtFrame="" tooltip="" history="1" highlightClick="0" endSnd="0"/>
              </a:rPr>
              <a:t>https://www.restapitutorial.com/lessons/httpmethods.html</a:t>
            </a:r>
          </a:p>
          <a:p>
            <a:pPr/>
            <a:r>
              <a:rPr u="sng">
                <a:solidFill>
                  <a:schemeClr val="accent1"/>
                </a:solidFill>
                <a:hlinkClick r:id="rId6" invalidUrl="" action="" tgtFrame="" tooltip="" history="1" highlightClick="0" endSnd="0"/>
              </a:rPr>
              <a:t>https://restfulapi.net/statelessness/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hat role Does REST plays in modern web applications?"/>
          <p:cNvSpPr txBox="1"/>
          <p:nvPr>
            <p:ph type="body" idx="13"/>
          </p:nvPr>
        </p:nvSpPr>
        <p:spPr>
          <a:prstGeom prst="rect">
            <a:avLst/>
          </a:prstGeom>
        </p:spPr>
        <p:txBody>
          <a:bodyPr/>
          <a:lstStyle/>
          <a:p>
            <a:pPr/>
            <a:r>
              <a:t>What role Does REST plays in modern web applications?</a:t>
            </a:r>
          </a:p>
        </p:txBody>
      </p:sp>
      <p:sp>
        <p:nvSpPr>
          <p:cNvPr id="170" name="Representational State Transfer (REST) is a pattern that is used to help develop Morden web applications…"/>
          <p:cNvSpPr txBox="1"/>
          <p:nvPr>
            <p:ph type="body" idx="1"/>
          </p:nvPr>
        </p:nvSpPr>
        <p:spPr>
          <a:xfrm>
            <a:off x="406400" y="1475647"/>
            <a:ext cx="12192000" cy="7376253"/>
          </a:xfrm>
          <a:prstGeom prst="rect">
            <a:avLst/>
          </a:prstGeom>
        </p:spPr>
        <p:txBody>
          <a:bodyPr/>
          <a:lstStyle/>
          <a:p>
            <a:pPr marL="368934" indent="-368934" defTabSz="484886">
              <a:spcBef>
                <a:spcPts val="2300"/>
              </a:spcBef>
              <a:defRPr sz="2822"/>
            </a:pPr>
            <a:r>
              <a:t>Representational State Transfer (REST) is a pattern that is used to help develop Morden web applications</a:t>
            </a:r>
          </a:p>
          <a:p>
            <a:pPr marL="368934" indent="-368934" defTabSz="484886">
              <a:spcBef>
                <a:spcPts val="2300"/>
              </a:spcBef>
              <a:defRPr sz="2822"/>
            </a:pPr>
            <a:r>
              <a:t>Rest on a website is great with things such as building websites, apps, games and more. </a:t>
            </a:r>
          </a:p>
          <a:p>
            <a:pPr marL="368934" indent="-368934" defTabSz="484886">
              <a:spcBef>
                <a:spcPts val="2300"/>
              </a:spcBef>
              <a:defRPr sz="2822"/>
            </a:pPr>
            <a:r>
              <a:t>Using REST will allow you to show the how the service of your web works over HTTP and interacts with it while it is on the web. </a:t>
            </a:r>
          </a:p>
          <a:p>
            <a:pPr marL="368934" indent="-368934" defTabSz="484886">
              <a:spcBef>
                <a:spcPts val="2300"/>
              </a:spcBef>
              <a:defRPr sz="2822"/>
            </a:pPr>
            <a:r>
              <a:t>By using this you will be using HTTP verbs  such as GET and Post that will notify the clients to retrieve or create resources.</a:t>
            </a:r>
          </a:p>
          <a:p>
            <a:pPr marL="368934" indent="-368934" defTabSz="484886">
              <a:spcBef>
                <a:spcPts val="2300"/>
              </a:spcBef>
              <a:defRPr sz="2822"/>
            </a:pPr>
            <a:r>
              <a:t>With the capabilities of using rest it has gained a large number of people trying too using it.</a:t>
            </a:r>
          </a:p>
          <a:p>
            <a:pPr marL="368934" indent="-368934" defTabSz="484886">
              <a:spcBef>
                <a:spcPts val="2300"/>
              </a:spcBef>
              <a:defRPr sz="2822"/>
            </a:pPr>
            <a:r>
              <a:t>Many people are also drawn to it and use it to build applications because it can evolve independently.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he key features of REST"/>
          <p:cNvSpPr txBox="1"/>
          <p:nvPr>
            <p:ph type="body" idx="13"/>
          </p:nvPr>
        </p:nvSpPr>
        <p:spPr>
          <a:prstGeom prst="rect">
            <a:avLst/>
          </a:prstGeom>
        </p:spPr>
        <p:txBody>
          <a:bodyPr/>
          <a:lstStyle/>
          <a:p>
            <a:pPr/>
            <a:r>
              <a:t>The key features of REST</a:t>
            </a:r>
          </a:p>
        </p:txBody>
      </p:sp>
      <p:sp>
        <p:nvSpPr>
          <p:cNvPr id="173" name="HTTP is stateless ( which means that every HTTP request is done in complete isolation).…"/>
          <p:cNvSpPr txBox="1"/>
          <p:nvPr>
            <p:ph type="body" idx="1"/>
          </p:nvPr>
        </p:nvSpPr>
        <p:spPr>
          <a:xfrm>
            <a:off x="406400" y="1480409"/>
            <a:ext cx="12192000" cy="7371491"/>
          </a:xfrm>
          <a:prstGeom prst="rect">
            <a:avLst/>
          </a:prstGeom>
        </p:spPr>
        <p:txBody>
          <a:bodyPr/>
          <a:lstStyle/>
          <a:p>
            <a:pPr marL="364489" indent="-364489" defTabSz="479044">
              <a:spcBef>
                <a:spcPts val="2200"/>
              </a:spcBef>
              <a:defRPr sz="2788"/>
            </a:pPr>
            <a:r>
              <a:t>HTTP is stateless ( which means that every HTTP request is done in complete isolation).</a:t>
            </a:r>
          </a:p>
          <a:p>
            <a:pPr marL="364489" indent="-364489" defTabSz="479044">
              <a:spcBef>
                <a:spcPts val="2200"/>
              </a:spcBef>
              <a:defRPr sz="2788"/>
            </a:pPr>
            <a:r>
              <a:t>With HTTP being stateless the server and the client both will keep track of the last request.</a:t>
            </a:r>
          </a:p>
          <a:p>
            <a:pPr marL="364489" indent="-364489" defTabSz="479044">
              <a:spcBef>
                <a:spcPts val="2200"/>
              </a:spcBef>
              <a:defRPr sz="2788"/>
            </a:pPr>
            <a:r>
              <a:t>HTTP is going to be a connectionless protocol so this means the communication between two networks end points where a message is sent is without a prior arrangement.</a:t>
            </a:r>
          </a:p>
          <a:p>
            <a:pPr marL="364489" indent="-364489" defTabSz="479044">
              <a:spcBef>
                <a:spcPts val="2200"/>
              </a:spcBef>
              <a:defRPr sz="2788"/>
            </a:pPr>
            <a:r>
              <a:t>Any data can be transmitted and received via through the HTTP protocol.</a:t>
            </a:r>
          </a:p>
          <a:p>
            <a:pPr marL="364489" indent="-364489" defTabSz="479044">
              <a:spcBef>
                <a:spcPts val="2200"/>
              </a:spcBef>
              <a:defRPr sz="2788"/>
            </a:pPr>
            <a:r>
              <a:t>Responses are a cacheable which will help the improvement of the performance by eliminating unnecessary calls.</a:t>
            </a:r>
          </a:p>
          <a:p>
            <a:pPr marL="364489" indent="-364489" defTabSz="479044">
              <a:spcBef>
                <a:spcPts val="2200"/>
              </a:spcBef>
              <a:defRPr sz="2788"/>
            </a:pPr>
            <a:r>
              <a:t>It is flexible and can accept and serve data in different forms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HTTP verbs (Post and GET)"/>
          <p:cNvSpPr txBox="1"/>
          <p:nvPr>
            <p:ph type="body" idx="13"/>
          </p:nvPr>
        </p:nvSpPr>
        <p:spPr>
          <a:prstGeom prst="rect">
            <a:avLst/>
          </a:prstGeom>
        </p:spPr>
        <p:txBody>
          <a:bodyPr/>
          <a:lstStyle/>
          <a:p>
            <a:pPr/>
            <a:r>
              <a:t>HTTP verbs (Post and GET)</a:t>
            </a:r>
          </a:p>
        </p:txBody>
      </p:sp>
      <p:sp>
        <p:nvSpPr>
          <p:cNvPr id="176" name="These below are known as the most commonly used HTTP verbs.…"/>
          <p:cNvSpPr txBox="1"/>
          <p:nvPr>
            <p:ph type="body" idx="1"/>
          </p:nvPr>
        </p:nvSpPr>
        <p:spPr>
          <a:xfrm>
            <a:off x="406400" y="1316698"/>
            <a:ext cx="12192000" cy="7535202"/>
          </a:xfrm>
          <a:prstGeom prst="rect">
            <a:avLst/>
          </a:prstGeom>
        </p:spPr>
        <p:txBody>
          <a:bodyPr/>
          <a:lstStyle/>
          <a:p>
            <a:pPr marL="368934" indent="-368934" defTabSz="484886">
              <a:spcBef>
                <a:spcPts val="2300"/>
              </a:spcBef>
              <a:defRPr sz="2822"/>
            </a:pPr>
            <a:r>
              <a:t>These below are known as the most commonly used HTTP verbs.</a:t>
            </a:r>
          </a:p>
          <a:p>
            <a:pPr marL="368934" indent="-368934" defTabSz="484886">
              <a:spcBef>
                <a:spcPts val="2300"/>
              </a:spcBef>
              <a:defRPr sz="2822"/>
            </a:pPr>
            <a:r>
              <a:t>Post which is focuses on the create part of CRUD (Create, Read, Update and Delete).</a:t>
            </a:r>
          </a:p>
          <a:p>
            <a:pPr marL="368934" indent="-368934" defTabSz="484886">
              <a:spcBef>
                <a:spcPts val="2300"/>
              </a:spcBef>
              <a:defRPr sz="2822"/>
            </a:pPr>
            <a:r>
              <a:t>Post is used to create new resources and when it does this it Post  to the parent and the service is taken care of associating the new resource with the parent by assigning an ID.</a:t>
            </a:r>
          </a:p>
          <a:p>
            <a:pPr marL="368934" indent="-368934" defTabSz="484886">
              <a:spcBef>
                <a:spcPts val="2300"/>
              </a:spcBef>
              <a:defRPr sz="2822"/>
            </a:pPr>
            <a:r>
              <a:t>Get is the read part of CRUD.</a:t>
            </a:r>
          </a:p>
          <a:p>
            <a:pPr marL="368934" indent="-368934" defTabSz="484886">
              <a:spcBef>
                <a:spcPts val="2300"/>
              </a:spcBef>
              <a:defRPr sz="2822"/>
            </a:pPr>
            <a:r>
              <a:t>The Get method is used to read and/or retrieve a representation of a resource.</a:t>
            </a:r>
          </a:p>
          <a:p>
            <a:pPr marL="368934" indent="-368934" defTabSz="484886">
              <a:spcBef>
                <a:spcPts val="2300"/>
              </a:spcBef>
              <a:defRPr sz="2822"/>
            </a:pPr>
            <a:r>
              <a:t>The Get requests are only used to read data and not change it. Using it this is considered safe as you can call it as many times as you like without the risk of data getting modified or corrupted.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HTTP verbs (Put)"/>
          <p:cNvSpPr txBox="1"/>
          <p:nvPr>
            <p:ph type="body" idx="13"/>
          </p:nvPr>
        </p:nvSpPr>
        <p:spPr>
          <a:prstGeom prst="rect">
            <a:avLst/>
          </a:prstGeom>
        </p:spPr>
        <p:txBody>
          <a:bodyPr/>
          <a:lstStyle/>
          <a:p>
            <a:pPr/>
            <a:r>
              <a:t>HTTP verbs (Put)</a:t>
            </a:r>
          </a:p>
        </p:txBody>
      </p:sp>
      <p:sp>
        <p:nvSpPr>
          <p:cNvPr id="179" name="Put is often times used to update in CRUD…"/>
          <p:cNvSpPr txBox="1"/>
          <p:nvPr>
            <p:ph type="body" idx="1"/>
          </p:nvPr>
        </p:nvSpPr>
        <p:spPr>
          <a:xfrm>
            <a:off x="406400" y="1521354"/>
            <a:ext cx="12192000" cy="7330546"/>
          </a:xfrm>
          <a:prstGeom prst="rect">
            <a:avLst/>
          </a:prstGeom>
        </p:spPr>
        <p:txBody>
          <a:bodyPr/>
          <a:lstStyle/>
          <a:p>
            <a:pPr marL="320040" indent="-320040" defTabSz="420624">
              <a:spcBef>
                <a:spcPts val="2000"/>
              </a:spcBef>
              <a:defRPr sz="2448"/>
            </a:pPr>
            <a:r>
              <a:t>Put is often times used to update in CRUD</a:t>
            </a:r>
          </a:p>
          <a:p>
            <a:pPr marL="320040" indent="-320040" defTabSz="420624">
              <a:spcBef>
                <a:spcPts val="2000"/>
              </a:spcBef>
              <a:defRPr sz="2448"/>
            </a:pPr>
            <a:r>
              <a:t>Put is used for putting a known resource with the request body containing the updated representation of the original resource.</a:t>
            </a:r>
          </a:p>
          <a:p>
            <a:pPr marL="320040" indent="-320040" defTabSz="420624">
              <a:spcBef>
                <a:spcPts val="2000"/>
              </a:spcBef>
              <a:defRPr sz="2448"/>
            </a:pPr>
            <a:r>
              <a:t>Post can also be used to create new resources and provide client-defined ID in the body when it is posted. It is stated that you rarely use this method if at all as it can make things get very difficult.</a:t>
            </a:r>
          </a:p>
          <a:p>
            <a:pPr marL="320040" indent="-320040" defTabSz="420624">
              <a:spcBef>
                <a:spcPts val="2000"/>
              </a:spcBef>
              <a:defRPr sz="2448"/>
            </a:pPr>
            <a:r>
              <a:t>When you are to have a successful update you should return 200 if you have updated content in the body from a Put or 204 if you are returning any content that will be in the body.</a:t>
            </a:r>
          </a:p>
          <a:p>
            <a:pPr marL="320040" indent="-320040" defTabSz="420624">
              <a:spcBef>
                <a:spcPts val="2000"/>
              </a:spcBef>
              <a:defRPr sz="2448"/>
            </a:pPr>
            <a:r>
              <a:t>According to the information have Put can not be a safe operation because it unchanged in value when it is multiplied. </a:t>
            </a:r>
          </a:p>
          <a:p>
            <a:pPr marL="320040" indent="-320040" defTabSz="420624">
              <a:spcBef>
                <a:spcPts val="2000"/>
              </a:spcBef>
              <a:defRPr sz="2448"/>
            </a:pPr>
            <a:r>
              <a:t>The reason for Put not always being safe is when you create or update a resource then make the same call again the resource will have the same state as it did with the first call.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TTP verbs (Patch)"/>
          <p:cNvSpPr txBox="1"/>
          <p:nvPr>
            <p:ph type="body" idx="13"/>
          </p:nvPr>
        </p:nvSpPr>
        <p:spPr>
          <a:prstGeom prst="rect">
            <a:avLst/>
          </a:prstGeom>
        </p:spPr>
        <p:txBody>
          <a:bodyPr/>
          <a:lstStyle/>
          <a:p>
            <a:pPr/>
            <a:r>
              <a:t>HTTP verbs (Patch)</a:t>
            </a:r>
          </a:p>
        </p:txBody>
      </p:sp>
      <p:sp>
        <p:nvSpPr>
          <p:cNvPr id="182" name="Patch is used to update/modify on CRUD.…"/>
          <p:cNvSpPr txBox="1"/>
          <p:nvPr>
            <p:ph type="body" idx="1"/>
          </p:nvPr>
        </p:nvSpPr>
        <p:spPr>
          <a:xfrm>
            <a:off x="406400" y="1513548"/>
            <a:ext cx="12192000" cy="7338352"/>
          </a:xfrm>
          <a:prstGeom prst="rect">
            <a:avLst/>
          </a:prstGeom>
        </p:spPr>
        <p:txBody>
          <a:bodyPr/>
          <a:lstStyle/>
          <a:p>
            <a:pPr marL="360045" indent="-360045" defTabSz="473201">
              <a:spcBef>
                <a:spcPts val="2200"/>
              </a:spcBef>
              <a:defRPr sz="2754"/>
            </a:pPr>
            <a:r>
              <a:t>Patch is used to update/modify on CRUD.</a:t>
            </a:r>
          </a:p>
          <a:p>
            <a:pPr marL="360045" indent="-360045" defTabSz="473201">
              <a:spcBef>
                <a:spcPts val="2200"/>
              </a:spcBef>
              <a:defRPr sz="2754"/>
            </a:pPr>
            <a:r>
              <a:t>Patch only needs to have changes that are going to be used on the resource.</a:t>
            </a:r>
          </a:p>
          <a:p>
            <a:pPr marL="360045" indent="-360045" defTabSz="473201">
              <a:spcBef>
                <a:spcPts val="2200"/>
              </a:spcBef>
              <a:defRPr sz="2754"/>
            </a:pPr>
            <a:r>
              <a:t>Patch resembles Put but it will contain a set of instructions describing how a resource should be modified to produce a new version.</a:t>
            </a:r>
          </a:p>
          <a:p>
            <a:pPr marL="360045" indent="-360045" defTabSz="473201">
              <a:spcBef>
                <a:spcPts val="2200"/>
              </a:spcBef>
              <a:defRPr sz="2754"/>
            </a:pPr>
            <a:r>
              <a:t>Patch is neither safe nor destructive however patch can be issued in a way where it can have a bad outcome or not have one.</a:t>
            </a:r>
          </a:p>
          <a:p>
            <a:pPr marL="360045" indent="-360045" defTabSz="473201">
              <a:spcBef>
                <a:spcPts val="2200"/>
              </a:spcBef>
              <a:defRPr sz="2754"/>
            </a:pPr>
            <a:r>
              <a:t>A bad outcome can happen if two requests are made at the same time which will cause a collision and it will corrupt the resource.</a:t>
            </a:r>
          </a:p>
          <a:p>
            <a:pPr marL="360045" indent="-360045" defTabSz="473201">
              <a:spcBef>
                <a:spcPts val="2200"/>
              </a:spcBef>
              <a:defRPr sz="2754"/>
            </a:pPr>
            <a:r>
              <a:t>It is recommend that clients use this kind of patch after you use some sort of conditional request incase the request should fail since it has been updated.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TTP verbs (delete)"/>
          <p:cNvSpPr txBox="1"/>
          <p:nvPr>
            <p:ph type="body" idx="13"/>
          </p:nvPr>
        </p:nvSpPr>
        <p:spPr>
          <a:prstGeom prst="rect">
            <a:avLst/>
          </a:prstGeom>
        </p:spPr>
        <p:txBody>
          <a:bodyPr/>
          <a:lstStyle/>
          <a:p>
            <a:pPr/>
            <a:r>
              <a:t>HTTP verbs (delete)</a:t>
            </a:r>
          </a:p>
        </p:txBody>
      </p:sp>
      <p:sp>
        <p:nvSpPr>
          <p:cNvPr id="185" name="The final HTTP verb is Delete which is the last part of CRUD.…"/>
          <p:cNvSpPr txBox="1"/>
          <p:nvPr>
            <p:ph type="body" idx="1"/>
          </p:nvPr>
        </p:nvSpPr>
        <p:spPr>
          <a:xfrm>
            <a:off x="406400" y="1606285"/>
            <a:ext cx="12192000" cy="7245615"/>
          </a:xfrm>
          <a:prstGeom prst="rect">
            <a:avLst/>
          </a:prstGeom>
        </p:spPr>
        <p:txBody>
          <a:bodyPr/>
          <a:lstStyle/>
          <a:p>
            <a:pPr marL="382270" indent="-382270" defTabSz="502412">
              <a:spcBef>
                <a:spcPts val="2400"/>
              </a:spcBef>
              <a:defRPr sz="2924"/>
            </a:pPr>
            <a:r>
              <a:t>The final HTTP verb is Delete which is the last part of CRUD.</a:t>
            </a:r>
          </a:p>
          <a:p>
            <a:pPr marL="382270" indent="-382270" defTabSz="502412">
              <a:spcBef>
                <a:spcPts val="2400"/>
              </a:spcBef>
              <a:defRPr sz="2924"/>
            </a:pPr>
            <a:r>
              <a:t>The Delete function is pretty straightforward  as when you tell it to delete it will delete the resource.</a:t>
            </a:r>
          </a:p>
          <a:p>
            <a:pPr marL="382270" indent="-382270" defTabSz="502412">
              <a:spcBef>
                <a:spcPts val="2400"/>
              </a:spcBef>
              <a:defRPr sz="2924"/>
            </a:pPr>
            <a:r>
              <a:t>Usually when you Delete something successfully a return of HTTP status 200 along with a response body.</a:t>
            </a:r>
          </a:p>
          <a:p>
            <a:pPr marL="382270" indent="-382270" defTabSz="502412">
              <a:spcBef>
                <a:spcPts val="2400"/>
              </a:spcBef>
              <a:defRPr sz="2924"/>
            </a:pPr>
            <a:r>
              <a:t>When using the delete operations it is not multiplied, so when you use Delete it will be removed.</a:t>
            </a:r>
          </a:p>
          <a:p>
            <a:pPr marL="382270" indent="-382270" defTabSz="502412">
              <a:spcBef>
                <a:spcPts val="2400"/>
              </a:spcBef>
              <a:defRPr sz="2924"/>
            </a:pPr>
            <a:r>
              <a:t>When calling delete on a resource a second time you should receive a return of 404 (Not Found)</a:t>
            </a:r>
          </a:p>
          <a:p>
            <a:pPr marL="382270" indent="-382270" defTabSz="502412">
              <a:spcBef>
                <a:spcPts val="2400"/>
              </a:spcBef>
              <a:defRPr sz="2924"/>
            </a:pPr>
            <a:r>
              <a:t>This meaning that the resource has already been deleted and the value is not there anymore.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he relationship between HTTP messages and REST"/>
          <p:cNvSpPr txBox="1"/>
          <p:nvPr>
            <p:ph type="body" idx="13"/>
          </p:nvPr>
        </p:nvSpPr>
        <p:spPr>
          <a:prstGeom prst="rect">
            <a:avLst/>
          </a:prstGeom>
        </p:spPr>
        <p:txBody>
          <a:bodyPr/>
          <a:lstStyle/>
          <a:p>
            <a:pPr/>
            <a:r>
              <a:t>The relationship between HTTP messages and REST</a:t>
            </a:r>
          </a:p>
        </p:txBody>
      </p:sp>
      <p:sp>
        <p:nvSpPr>
          <p:cNvPr id="188" name="Web services make use of HTTP protocols as a way of communicating between a client and a server.…"/>
          <p:cNvSpPr txBox="1"/>
          <p:nvPr>
            <p:ph type="body" idx="1"/>
          </p:nvPr>
        </p:nvSpPr>
        <p:spPr>
          <a:xfrm>
            <a:off x="406400" y="1462682"/>
            <a:ext cx="12192000" cy="7389218"/>
          </a:xfrm>
          <a:prstGeom prst="rect">
            <a:avLst/>
          </a:prstGeom>
        </p:spPr>
        <p:txBody>
          <a:bodyPr/>
          <a:lstStyle/>
          <a:p>
            <a:pPr marL="422275" indent="-422275" defTabSz="554990">
              <a:spcBef>
                <a:spcPts val="2600"/>
              </a:spcBef>
              <a:defRPr sz="3230"/>
            </a:pPr>
            <a:r>
              <a:t>Web services make use of HTTP protocols as a way of communicating between a client and a server.</a:t>
            </a:r>
          </a:p>
          <a:p>
            <a:pPr marL="422275" indent="-422275" defTabSz="554990">
              <a:spcBef>
                <a:spcPts val="2600"/>
              </a:spcBef>
              <a:defRPr sz="3230"/>
            </a:pPr>
            <a:r>
              <a:t>The client send a message in the form of an HTTP response and this is technique is called messaging.</a:t>
            </a:r>
          </a:p>
          <a:p>
            <a:pPr marL="422275" indent="-422275" defTabSz="554990">
              <a:spcBef>
                <a:spcPts val="2600"/>
              </a:spcBef>
              <a:defRPr sz="3230"/>
            </a:pPr>
            <a:r>
              <a:t>These messages contain message data and metadata.</a:t>
            </a:r>
          </a:p>
          <a:p>
            <a:pPr marL="422275" indent="-422275" defTabSz="554990">
              <a:spcBef>
                <a:spcPts val="2600"/>
              </a:spcBef>
              <a:defRPr sz="3230"/>
            </a:pPr>
            <a:r>
              <a:t>This basically is containing information about the message itself and. </a:t>
            </a:r>
          </a:p>
          <a:p>
            <a:pPr marL="422275" indent="-422275" defTabSz="554990">
              <a:spcBef>
                <a:spcPts val="2600"/>
              </a:spcBef>
              <a:defRPr sz="3230"/>
            </a:pPr>
            <a:r>
              <a:t>The HTTP Request has major of five parts that go hand to hand with the relationship of REST</a:t>
            </a:r>
          </a:p>
          <a:p>
            <a:pPr marL="422275" indent="-422275" defTabSz="554990">
              <a:spcBef>
                <a:spcPts val="2600"/>
              </a:spcBef>
              <a:defRPr sz="3230"/>
            </a:pPr>
            <a:r>
              <a:t>The HTTP Response however only has four major parts.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HTTP Request five major parts"/>
          <p:cNvSpPr txBox="1"/>
          <p:nvPr>
            <p:ph type="body" idx="13"/>
          </p:nvPr>
        </p:nvSpPr>
        <p:spPr>
          <a:prstGeom prst="rect">
            <a:avLst/>
          </a:prstGeom>
        </p:spPr>
        <p:txBody>
          <a:bodyPr/>
          <a:lstStyle/>
          <a:p>
            <a:pPr/>
            <a:r>
              <a:t>HTTP Request five major parts</a:t>
            </a:r>
          </a:p>
        </p:txBody>
      </p:sp>
      <p:sp>
        <p:nvSpPr>
          <p:cNvPr id="191" name="This is the major parts that helps HTTP messages for the request.…"/>
          <p:cNvSpPr txBox="1"/>
          <p:nvPr>
            <p:ph type="body" idx="1"/>
          </p:nvPr>
        </p:nvSpPr>
        <p:spPr>
          <a:xfrm>
            <a:off x="406400" y="1587830"/>
            <a:ext cx="12192000" cy="7264070"/>
          </a:xfrm>
          <a:prstGeom prst="rect">
            <a:avLst/>
          </a:prstGeom>
        </p:spPr>
        <p:txBody>
          <a:bodyPr/>
          <a:lstStyle/>
          <a:p>
            <a:pPr marL="382270" indent="-382270" defTabSz="502412">
              <a:spcBef>
                <a:spcPts val="2400"/>
              </a:spcBef>
              <a:defRPr sz="2924"/>
            </a:pPr>
            <a:r>
              <a:t>This is the major parts that helps HTTP messages for the request.</a:t>
            </a:r>
          </a:p>
          <a:p>
            <a:pPr marL="382270" indent="-382270" defTabSz="502412">
              <a:spcBef>
                <a:spcPts val="2400"/>
              </a:spcBef>
              <a:defRPr sz="2924"/>
            </a:pPr>
            <a:r>
              <a:t>Part one is the Verb that indicates the HTTP methods such as Get, Post, Delete, Put and more.</a:t>
            </a:r>
          </a:p>
          <a:p>
            <a:pPr marL="382270" indent="-382270" defTabSz="502412">
              <a:spcBef>
                <a:spcPts val="2400"/>
              </a:spcBef>
              <a:defRPr sz="2924"/>
            </a:pPr>
            <a:r>
              <a:t>Part two is the URI to identify what the resource is that is going to be on the server.</a:t>
            </a:r>
          </a:p>
          <a:p>
            <a:pPr marL="382270" indent="-382270" defTabSz="502412">
              <a:spcBef>
                <a:spcPts val="2400"/>
              </a:spcBef>
              <a:defRPr sz="2924"/>
            </a:pPr>
            <a:r>
              <a:t>Part three is the HTTP version that will show the HTTP version such as v2.5.</a:t>
            </a:r>
          </a:p>
          <a:p>
            <a:pPr marL="382270" indent="-382270" defTabSz="502412">
              <a:spcBef>
                <a:spcPts val="2400"/>
              </a:spcBef>
              <a:defRPr sz="2924"/>
            </a:pPr>
            <a:r>
              <a:t>Part four is the Request header that contains the metadata for the request message as a key-value pair.</a:t>
            </a:r>
          </a:p>
          <a:p>
            <a:pPr marL="382270" indent="-382270" defTabSz="502412">
              <a:spcBef>
                <a:spcPts val="2400"/>
              </a:spcBef>
              <a:defRPr sz="2924"/>
            </a:pPr>
            <a:r>
              <a:t>The final part is the Request body which is the message content or resource representation.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