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i="1" sz="2400"/>
            </a:lvl1pPr>
          </a:lstStyle>
          <a:p>
            <a:pPr/>
            <a:r>
              <a:t>–Johnny Appleseed</a:t>
            </a:r>
          </a:p>
        </p:txBody>
      </p:sp>
      <p:sp>
        <p:nvSpPr>
          <p:cNvPr id="94" name="“Type a quote here.”"/>
          <p:cNvSpPr txBox="1"/>
          <p:nvPr>
            <p:ph type="body" sz="quarter" idx="14"/>
          </p:nvPr>
        </p:nvSpPr>
        <p:spPr>
          <a:xfrm>
            <a:off x="1270000" y="4267112"/>
            <a:ext cx="10464800" cy="609776"/>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25600" y="673100"/>
            <a:ext cx="9753600" cy="5905500"/>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nchor="b"/>
          <a:lstStyle/>
          <a:p>
            <a:pPr/>
            <a:r>
              <a:t>Title Text</a:t>
            </a:r>
          </a:p>
        </p:txBody>
      </p:sp>
      <p:sp>
        <p:nvSpPr>
          <p:cNvPr id="22"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300" y="635000"/>
            <a:ext cx="5334000" cy="8216900"/>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Image"/>
          <p:cNvSpPr/>
          <p:nvPr>
            <p:ph type="pic" sz="quarter" idx="14"/>
          </p:nvPr>
        </p:nvSpPr>
        <p:spPr>
          <a:xfrm>
            <a:off x="6718300" y="889000"/>
            <a:ext cx="5334000" cy="3771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eg"/></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Hypermedia Design"/>
          <p:cNvSpPr txBox="1"/>
          <p:nvPr>
            <p:ph type="ctrTitle"/>
          </p:nvPr>
        </p:nvSpPr>
        <p:spPr>
          <a:prstGeom prst="rect">
            <a:avLst/>
          </a:prstGeom>
        </p:spPr>
        <p:txBody>
          <a:bodyPr/>
          <a:lstStyle/>
          <a:p>
            <a:pPr/>
            <a:r>
              <a:t>Hypermedia Design</a:t>
            </a:r>
          </a:p>
        </p:txBody>
      </p:sp>
      <p:sp>
        <p:nvSpPr>
          <p:cNvPr id="120" name="Web-420…"/>
          <p:cNvSpPr txBox="1"/>
          <p:nvPr>
            <p:ph type="subTitle" sz="quarter" idx="1"/>
          </p:nvPr>
        </p:nvSpPr>
        <p:spPr>
          <a:prstGeom prst="rect">
            <a:avLst/>
          </a:prstGeom>
        </p:spPr>
        <p:txBody>
          <a:bodyPr/>
          <a:lstStyle/>
          <a:p>
            <a:pPr defTabSz="537463">
              <a:defRPr sz="3404"/>
            </a:pPr>
            <a:r>
              <a:t>Web-420</a:t>
            </a:r>
          </a:p>
          <a:p>
            <a:pPr defTabSz="537463">
              <a:defRPr sz="3404"/>
            </a:pPr>
            <a:r>
              <a:t>Douglas Jenkins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Publication"/>
          <p:cNvSpPr txBox="1"/>
          <p:nvPr>
            <p:ph type="title"/>
          </p:nvPr>
        </p:nvSpPr>
        <p:spPr>
          <a:prstGeom prst="rect">
            <a:avLst/>
          </a:prstGeom>
        </p:spPr>
        <p:txBody>
          <a:bodyPr/>
          <a:lstStyle/>
          <a:p>
            <a:pPr/>
            <a:r>
              <a:t>Publication</a:t>
            </a:r>
          </a:p>
        </p:txBody>
      </p:sp>
      <p:sp>
        <p:nvSpPr>
          <p:cNvPr id="147" name="This app will be available to be added through common app stores such as google play, the apple app store and some that are compatible with laptops…"/>
          <p:cNvSpPr txBox="1"/>
          <p:nvPr>
            <p:ph type="body" idx="1"/>
          </p:nvPr>
        </p:nvSpPr>
        <p:spPr>
          <a:prstGeom prst="rect">
            <a:avLst/>
          </a:prstGeom>
        </p:spPr>
        <p:txBody>
          <a:bodyPr/>
          <a:lstStyle/>
          <a:p>
            <a:pPr marL="342264" indent="-342264" defTabSz="449833">
              <a:spcBef>
                <a:spcPts val="3200"/>
              </a:spcBef>
              <a:defRPr sz="2464"/>
            </a:pPr>
            <a:r>
              <a:t>This app will be available to be added through common app stores such as google play, the apple app store and some that are compatible with laptops</a:t>
            </a:r>
          </a:p>
          <a:p>
            <a:pPr marL="342264" indent="-342264" defTabSz="449833">
              <a:spcBef>
                <a:spcPts val="3200"/>
              </a:spcBef>
              <a:defRPr sz="2464"/>
            </a:pPr>
            <a:r>
              <a:t>You will run through some things then you will proceed to publish the billboard URI</a:t>
            </a:r>
          </a:p>
          <a:p>
            <a:pPr marL="342264" indent="-342264" defTabSz="449833">
              <a:spcBef>
                <a:spcPts val="3200"/>
              </a:spcBef>
              <a:defRPr sz="2464"/>
            </a:pPr>
            <a:r>
              <a:t>The next step is to publish the profile of this</a:t>
            </a:r>
          </a:p>
          <a:p>
            <a:pPr marL="342264" indent="-342264" defTabSz="449833">
              <a:spcBef>
                <a:spcPts val="3200"/>
              </a:spcBef>
              <a:defRPr sz="2464"/>
            </a:pPr>
            <a:r>
              <a:t>Since you do not use a new media design you will just register the new media types</a:t>
            </a:r>
          </a:p>
          <a:p>
            <a:pPr marL="342264" indent="-342264" defTabSz="449833">
              <a:spcBef>
                <a:spcPts val="3200"/>
              </a:spcBef>
              <a:defRPr sz="2464"/>
            </a:pPr>
            <a:r>
              <a:t>Next is using link relations which will be less trouble if you use extension relations</a:t>
            </a:r>
          </a:p>
          <a:p>
            <a:pPr marL="342264" indent="-342264" defTabSz="449833">
              <a:spcBef>
                <a:spcPts val="3200"/>
              </a:spcBef>
              <a:defRPr sz="2464"/>
            </a:pPr>
            <a:r>
              <a:t>The final step is now publish your documentation with this such as human readable documentation that is similar to your API.</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9" name="Sources"/>
          <p:cNvSpPr txBox="1"/>
          <p:nvPr>
            <p:ph type="title"/>
          </p:nvPr>
        </p:nvSpPr>
        <p:spPr>
          <a:prstGeom prst="rect">
            <a:avLst/>
          </a:prstGeom>
        </p:spPr>
        <p:txBody>
          <a:bodyPr/>
          <a:lstStyle/>
          <a:p>
            <a:pPr/>
            <a:r>
              <a:t>Sources</a:t>
            </a:r>
          </a:p>
        </p:txBody>
      </p:sp>
      <p:sp>
        <p:nvSpPr>
          <p:cNvPr id="150" name="Richardson, Leonard; Amundsen, Mike; Ruby, Sam. RESTful Web APIs: Services for a Changing World . O'Reilly Media. Kindle Edition."/>
          <p:cNvSpPr txBox="1"/>
          <p:nvPr>
            <p:ph type="body" idx="1"/>
          </p:nvPr>
        </p:nvSpPr>
        <p:spPr>
          <a:prstGeom prst="rect">
            <a:avLst/>
          </a:prstGeom>
        </p:spPr>
        <p:txBody>
          <a:bodyPr/>
          <a:lstStyle/>
          <a:p>
            <a:pPr/>
            <a:r>
              <a:t>Richardson, Leonard; Amundsen, Mike; Ruby, Sam. RESTful Web APIs: Services for a Changing World . O'Reilly Media. Kindle Edition. </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Santa Clarita Library"/>
          <p:cNvSpPr txBox="1"/>
          <p:nvPr>
            <p:ph type="title"/>
          </p:nvPr>
        </p:nvSpPr>
        <p:spPr>
          <a:prstGeom prst="rect">
            <a:avLst/>
          </a:prstGeom>
        </p:spPr>
        <p:txBody>
          <a:bodyPr/>
          <a:lstStyle/>
          <a:p>
            <a:pPr/>
            <a:r>
              <a:t>Santa Clarita Library</a:t>
            </a:r>
          </a:p>
        </p:txBody>
      </p:sp>
      <p:sp>
        <p:nvSpPr>
          <p:cNvPr id="123" name="Santa Clarita is opening up a new library in the close to where Newhall is located.…"/>
          <p:cNvSpPr txBox="1"/>
          <p:nvPr>
            <p:ph type="body" idx="1"/>
          </p:nvPr>
        </p:nvSpPr>
        <p:spPr>
          <a:prstGeom prst="rect">
            <a:avLst/>
          </a:prstGeom>
        </p:spPr>
        <p:txBody>
          <a:bodyPr/>
          <a:lstStyle/>
          <a:p>
            <a:pPr marL="342264" indent="-342264" defTabSz="449833">
              <a:spcBef>
                <a:spcPts val="3200"/>
              </a:spcBef>
              <a:defRPr sz="2464"/>
            </a:pPr>
            <a:r>
              <a:t>Santa Clarita is opening up a new library in the close to where Newhall is located.</a:t>
            </a:r>
          </a:p>
          <a:p>
            <a:pPr marL="342264" indent="-342264" defTabSz="449833">
              <a:spcBef>
                <a:spcPts val="3200"/>
              </a:spcBef>
              <a:defRPr sz="2464"/>
            </a:pPr>
            <a:r>
              <a:t>The have been getting information together on what books they will be having </a:t>
            </a:r>
          </a:p>
          <a:p>
            <a:pPr marL="342264" indent="-342264" defTabSz="449833">
              <a:spcBef>
                <a:spcPts val="3200"/>
              </a:spcBef>
              <a:defRPr sz="2464"/>
            </a:pPr>
            <a:r>
              <a:t>They are separating the books by age range and genre</a:t>
            </a:r>
          </a:p>
          <a:p>
            <a:pPr marL="342264" indent="-342264" defTabSz="449833">
              <a:spcBef>
                <a:spcPts val="3200"/>
              </a:spcBef>
              <a:defRPr sz="2464"/>
            </a:pPr>
            <a:r>
              <a:t>They wanted an API that will allow someone to put books on hold at the Library</a:t>
            </a:r>
          </a:p>
          <a:p>
            <a:pPr marL="342264" indent="-342264" defTabSz="449833">
              <a:spcBef>
                <a:spcPts val="3200"/>
              </a:spcBef>
              <a:defRPr sz="2464"/>
            </a:pPr>
            <a:r>
              <a:t>The point of this is so that they will save time by having to look for the book</a:t>
            </a:r>
          </a:p>
          <a:p>
            <a:pPr marL="342264" indent="-342264" defTabSz="449833">
              <a:spcBef>
                <a:spcPts val="3200"/>
              </a:spcBef>
              <a:defRPr sz="2464"/>
            </a:pPr>
            <a:r>
              <a:t>They also will have a certain amount of Tim to get the book before it is allowed to be placed on hold</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Return on Investment"/>
          <p:cNvSpPr txBox="1"/>
          <p:nvPr>
            <p:ph type="title"/>
          </p:nvPr>
        </p:nvSpPr>
        <p:spPr>
          <a:prstGeom prst="rect">
            <a:avLst/>
          </a:prstGeom>
        </p:spPr>
        <p:txBody>
          <a:bodyPr/>
          <a:lstStyle/>
          <a:p>
            <a:pPr/>
            <a:r>
              <a:t>Return on Investment</a:t>
            </a:r>
          </a:p>
        </p:txBody>
      </p:sp>
      <p:sp>
        <p:nvSpPr>
          <p:cNvPr id="126" name="With the creation of this it will help the library be to cut back the amount of time it takes for the public to have to get books and check them out…"/>
          <p:cNvSpPr txBox="1"/>
          <p:nvPr>
            <p:ph type="body" idx="1"/>
          </p:nvPr>
        </p:nvSpPr>
        <p:spPr>
          <a:prstGeom prst="rect">
            <a:avLst/>
          </a:prstGeom>
        </p:spPr>
        <p:txBody>
          <a:bodyPr/>
          <a:lstStyle/>
          <a:p>
            <a:pPr marL="342264" indent="-342264" defTabSz="449833">
              <a:spcBef>
                <a:spcPts val="3200"/>
              </a:spcBef>
              <a:defRPr sz="2464"/>
            </a:pPr>
            <a:r>
              <a:t>With the creation of this it will help the library be to cut back the amount of time it takes for the public to have to get books and check them out</a:t>
            </a:r>
          </a:p>
          <a:p>
            <a:pPr marL="342264" indent="-342264" defTabSz="449833">
              <a:spcBef>
                <a:spcPts val="3200"/>
              </a:spcBef>
              <a:defRPr sz="2464"/>
            </a:pPr>
            <a:r>
              <a:t>Library typically are non profit but with the ability to get more people in is what helps keep the library open</a:t>
            </a:r>
          </a:p>
          <a:p>
            <a:pPr marL="342264" indent="-342264" defTabSz="449833">
              <a:spcBef>
                <a:spcPts val="3200"/>
              </a:spcBef>
              <a:defRPr sz="2464"/>
            </a:pPr>
            <a:r>
              <a:t>A lot it will be based on many people come in and I believe that doing this will help bring in more people</a:t>
            </a:r>
          </a:p>
          <a:p>
            <a:pPr marL="342264" indent="-342264" defTabSz="449833">
              <a:spcBef>
                <a:spcPts val="3200"/>
              </a:spcBef>
              <a:defRPr sz="2464"/>
            </a:pPr>
            <a:r>
              <a:t>As well as it can give an indication on who is using the API</a:t>
            </a:r>
          </a:p>
          <a:p>
            <a:pPr marL="342264" indent="-342264" defTabSz="449833">
              <a:spcBef>
                <a:spcPts val="3200"/>
              </a:spcBef>
              <a:defRPr sz="2464"/>
            </a:pPr>
            <a:r>
              <a:t>Since the Return of Investment cannot really be determined with money and income that will be brought in when it comes to this site</a:t>
            </a:r>
          </a:p>
          <a:p>
            <a:pPr marL="342264" indent="-342264" defTabSz="449833">
              <a:spcBef>
                <a:spcPts val="3200"/>
              </a:spcBef>
              <a:defRPr sz="2464"/>
            </a:pPr>
            <a:r>
              <a:t>As I stated since it is a non profit we will only base it on how many people will come in which contributes to keeping it open</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Semantic Descriptors"/>
          <p:cNvSpPr txBox="1"/>
          <p:nvPr>
            <p:ph type="title"/>
          </p:nvPr>
        </p:nvSpPr>
        <p:spPr>
          <a:prstGeom prst="rect">
            <a:avLst/>
          </a:prstGeom>
        </p:spPr>
        <p:txBody>
          <a:bodyPr/>
          <a:lstStyle/>
          <a:p>
            <a:pPr/>
            <a:r>
              <a:t>Semantic Descriptors</a:t>
            </a:r>
          </a:p>
        </p:txBody>
      </p:sp>
      <p:sp>
        <p:nvSpPr>
          <p:cNvPr id="129" name="Library Member…"/>
          <p:cNvSpPr txBox="1"/>
          <p:nvPr>
            <p:ph type="body" idx="1"/>
          </p:nvPr>
        </p:nvSpPr>
        <p:spPr>
          <a:prstGeom prst="rect">
            <a:avLst/>
          </a:prstGeom>
        </p:spPr>
        <p:txBody>
          <a:bodyPr/>
          <a:lstStyle/>
          <a:p>
            <a:pPr marL="311150" indent="-311150" defTabSz="408940">
              <a:spcBef>
                <a:spcPts val="2900"/>
              </a:spcBef>
              <a:defRPr sz="2240"/>
            </a:pPr>
            <a:r>
              <a:t>Library Member</a:t>
            </a:r>
          </a:p>
          <a:p>
            <a:pPr lvl="1" marL="622300" indent="-311150" defTabSz="408940">
              <a:spcBef>
                <a:spcPts val="2900"/>
              </a:spcBef>
              <a:defRPr sz="2240"/>
            </a:pPr>
            <a:r>
              <a:t>First Name</a:t>
            </a:r>
          </a:p>
          <a:p>
            <a:pPr lvl="1" marL="622300" indent="-311150" defTabSz="408940">
              <a:spcBef>
                <a:spcPts val="2900"/>
              </a:spcBef>
              <a:defRPr sz="2240"/>
            </a:pPr>
            <a:r>
              <a:t>Last Name</a:t>
            </a:r>
          </a:p>
          <a:p>
            <a:pPr lvl="1" marL="622300" indent="-311150" defTabSz="408940">
              <a:spcBef>
                <a:spcPts val="2900"/>
              </a:spcBef>
              <a:defRPr sz="2240"/>
            </a:pPr>
            <a:r>
              <a:t>Library Card Number</a:t>
            </a:r>
          </a:p>
          <a:p>
            <a:pPr marL="311150" indent="-311150" defTabSz="408940">
              <a:spcBef>
                <a:spcPts val="2900"/>
              </a:spcBef>
              <a:defRPr sz="2240"/>
            </a:pPr>
            <a:r>
              <a:t>Book</a:t>
            </a:r>
          </a:p>
          <a:p>
            <a:pPr lvl="1" marL="622300" indent="-311150" defTabSz="408940">
              <a:spcBef>
                <a:spcPts val="2900"/>
              </a:spcBef>
              <a:defRPr sz="2240"/>
            </a:pPr>
            <a:r>
              <a:t>Title</a:t>
            </a:r>
          </a:p>
          <a:p>
            <a:pPr lvl="1" marL="622300" indent="-311150" defTabSz="408940">
              <a:spcBef>
                <a:spcPts val="2900"/>
              </a:spcBef>
              <a:defRPr sz="2240"/>
            </a:pPr>
            <a:r>
              <a:t>Author</a:t>
            </a:r>
          </a:p>
          <a:p>
            <a:pPr lvl="1" marL="622300" indent="-311150" defTabSz="408940">
              <a:spcBef>
                <a:spcPts val="2900"/>
              </a:spcBef>
              <a:defRPr sz="2240"/>
            </a:pPr>
            <a:r>
              <a:t>ISBN</a:t>
            </a:r>
          </a:p>
          <a:p>
            <a:pPr lvl="1" marL="622300" indent="-311150" defTabSz="408940">
              <a:spcBef>
                <a:spcPts val="2900"/>
              </a:spcBef>
              <a:defRPr sz="2240"/>
            </a:pPr>
            <a:r>
              <a:t>Reserve time</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State Diagram"/>
          <p:cNvSpPr txBox="1"/>
          <p:nvPr>
            <p:ph type="title"/>
          </p:nvPr>
        </p:nvSpPr>
        <p:spPr>
          <a:prstGeom prst="rect">
            <a:avLst/>
          </a:prstGeom>
        </p:spPr>
        <p:txBody>
          <a:bodyPr/>
          <a:lstStyle/>
          <a:p>
            <a:pPr/>
            <a:r>
              <a:t>State Diagram</a:t>
            </a:r>
          </a:p>
        </p:txBody>
      </p:sp>
      <p:pic>
        <p:nvPicPr>
          <p:cNvPr id="132" name="Untitled Diagram.jpg" descr="Untitled Diagram.jpg"/>
          <p:cNvPicPr>
            <a:picLocks noChangeAspect="1"/>
          </p:cNvPicPr>
          <p:nvPr/>
        </p:nvPicPr>
        <p:blipFill>
          <a:blip r:embed="rId2">
            <a:extLst/>
          </a:blip>
          <a:stretch>
            <a:fillRect/>
          </a:stretch>
        </p:blipFill>
        <p:spPr>
          <a:xfrm>
            <a:off x="1860550" y="2715106"/>
            <a:ext cx="9283701" cy="6870701"/>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 name="Reconcile Names"/>
          <p:cNvSpPr txBox="1"/>
          <p:nvPr>
            <p:ph type="title"/>
          </p:nvPr>
        </p:nvSpPr>
        <p:spPr>
          <a:prstGeom prst="rect">
            <a:avLst/>
          </a:prstGeom>
        </p:spPr>
        <p:txBody>
          <a:bodyPr/>
          <a:lstStyle/>
          <a:p>
            <a:pPr/>
            <a:r>
              <a:t>Reconcile Names</a:t>
            </a:r>
          </a:p>
        </p:txBody>
      </p:sp>
      <p:sp>
        <p:nvSpPr>
          <p:cNvPr id="135" name="First name = firstName…"/>
          <p:cNvSpPr txBox="1"/>
          <p:nvPr>
            <p:ph type="body" idx="1"/>
          </p:nvPr>
        </p:nvSpPr>
        <p:spPr>
          <a:prstGeom prst="rect">
            <a:avLst/>
          </a:prstGeom>
        </p:spPr>
        <p:txBody>
          <a:bodyPr/>
          <a:lstStyle/>
          <a:p>
            <a:pPr marL="413384" indent="-413384" defTabSz="543305">
              <a:spcBef>
                <a:spcPts val="3900"/>
              </a:spcBef>
              <a:defRPr sz="2976"/>
            </a:pPr>
            <a:r>
              <a:t>First name = firstName</a:t>
            </a:r>
          </a:p>
          <a:p>
            <a:pPr marL="413384" indent="-413384" defTabSz="543305">
              <a:spcBef>
                <a:spcPts val="3900"/>
              </a:spcBef>
              <a:defRPr sz="2976"/>
            </a:pPr>
            <a:r>
              <a:t>Last Name = lastName</a:t>
            </a:r>
          </a:p>
          <a:p>
            <a:pPr marL="413384" indent="-413384" defTabSz="543305">
              <a:spcBef>
                <a:spcPts val="3900"/>
              </a:spcBef>
              <a:defRPr sz="2976"/>
            </a:pPr>
            <a:r>
              <a:t>Library Card Number = cardNumber</a:t>
            </a:r>
          </a:p>
          <a:p>
            <a:pPr marL="413384" indent="-413384" defTabSz="543305">
              <a:spcBef>
                <a:spcPts val="3900"/>
              </a:spcBef>
              <a:defRPr sz="2976"/>
            </a:pPr>
            <a:r>
              <a:t>Title = bookTitle</a:t>
            </a:r>
          </a:p>
          <a:p>
            <a:pPr marL="413384" indent="-413384" defTabSz="543305">
              <a:spcBef>
                <a:spcPts val="3900"/>
              </a:spcBef>
              <a:defRPr sz="2976"/>
            </a:pPr>
            <a:r>
              <a:t>Author = authorName</a:t>
            </a:r>
          </a:p>
          <a:p>
            <a:pPr marL="413384" indent="-413384" defTabSz="543305">
              <a:spcBef>
                <a:spcPts val="3900"/>
              </a:spcBef>
              <a:defRPr sz="2976"/>
            </a:pPr>
            <a:r>
              <a:t>ISBN = bookIsbn</a:t>
            </a:r>
          </a:p>
          <a:p>
            <a:pPr marL="413384" indent="-413384" defTabSz="543305">
              <a:spcBef>
                <a:spcPts val="3900"/>
              </a:spcBef>
              <a:defRPr sz="2976"/>
            </a:pPr>
            <a:r>
              <a:t>Reserve time = reserveTime</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Media Type"/>
          <p:cNvSpPr txBox="1"/>
          <p:nvPr>
            <p:ph type="title"/>
          </p:nvPr>
        </p:nvSpPr>
        <p:spPr>
          <a:prstGeom prst="rect">
            <a:avLst/>
          </a:prstGeom>
        </p:spPr>
        <p:txBody>
          <a:bodyPr/>
          <a:lstStyle/>
          <a:p>
            <a:pPr/>
            <a:r>
              <a:t>Media Type</a:t>
            </a:r>
          </a:p>
        </p:txBody>
      </p:sp>
      <p:sp>
        <p:nvSpPr>
          <p:cNvPr id="138" name="The Media type I am selecting to use is AtomPub (The Atom Publishing Protocol)…"/>
          <p:cNvSpPr txBox="1"/>
          <p:nvPr>
            <p:ph type="body" idx="1"/>
          </p:nvPr>
        </p:nvSpPr>
        <p:spPr>
          <a:prstGeom prst="rect">
            <a:avLst/>
          </a:prstGeom>
        </p:spPr>
        <p:txBody>
          <a:bodyPr/>
          <a:lstStyle/>
          <a:p>
            <a:pPr marL="320040" indent="-320040" defTabSz="420624">
              <a:spcBef>
                <a:spcPts val="3000"/>
              </a:spcBef>
              <a:defRPr sz="2304"/>
            </a:pPr>
            <a:r>
              <a:t>The Media type I am selecting to use is AtomPub (The Atom Publishing Protocol)</a:t>
            </a:r>
          </a:p>
          <a:p>
            <a:pPr marL="320040" indent="-320040" defTabSz="420624">
              <a:spcBef>
                <a:spcPts val="3000"/>
              </a:spcBef>
              <a:defRPr sz="2304"/>
            </a:pPr>
            <a:r>
              <a:t>Below are what is provided from using AtomPub</a:t>
            </a:r>
          </a:p>
          <a:p>
            <a:pPr marL="320040" indent="-320040" defTabSz="420624">
              <a:spcBef>
                <a:spcPts val="3000"/>
              </a:spcBef>
              <a:defRPr sz="2304"/>
            </a:pPr>
            <a:r>
              <a:t>Media types such as application/atom+xml, application/atomsvc+xml, and application/atomcat+xml</a:t>
            </a:r>
          </a:p>
          <a:p>
            <a:pPr marL="320040" indent="-320040" defTabSz="420624">
              <a:spcBef>
                <a:spcPts val="3000"/>
              </a:spcBef>
              <a:defRPr sz="2304"/>
            </a:pPr>
            <a:r>
              <a:t>Defined in RFC 502 and RFC 4287</a:t>
            </a:r>
          </a:p>
          <a:p>
            <a:pPr marL="320040" indent="-320040" defTabSz="420624">
              <a:spcBef>
                <a:spcPts val="3000"/>
              </a:spcBef>
              <a:defRPr sz="2304"/>
            </a:pPr>
            <a:r>
              <a:t>Medium is XML</a:t>
            </a:r>
          </a:p>
          <a:p>
            <a:pPr marL="320040" indent="-320040" defTabSz="420624">
              <a:spcBef>
                <a:spcPts val="3000"/>
              </a:spcBef>
              <a:defRPr sz="2304"/>
            </a:pPr>
            <a:r>
              <a:t>Protocol semantics are collection pattern  that use GET, POST, PUT and DELETE</a:t>
            </a:r>
          </a:p>
          <a:p>
            <a:pPr marL="320040" indent="-320040" defTabSz="420624">
              <a:spcBef>
                <a:spcPts val="3000"/>
              </a:spcBef>
              <a:defRPr sz="2304"/>
            </a:pPr>
            <a:r>
              <a:t>The application semantics must have the semantics of a blog post such as using author, title and category which seem to fail in exactly what I am doing and planning for this API. </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 name="Profile"/>
          <p:cNvSpPr txBox="1"/>
          <p:nvPr>
            <p:ph type="title"/>
          </p:nvPr>
        </p:nvSpPr>
        <p:spPr>
          <a:prstGeom prst="rect">
            <a:avLst/>
          </a:prstGeom>
        </p:spPr>
        <p:txBody>
          <a:bodyPr/>
          <a:lstStyle/>
          <a:p>
            <a:pPr/>
            <a:r>
              <a:t>Profile</a:t>
            </a:r>
          </a:p>
        </p:txBody>
      </p:sp>
      <p:sp>
        <p:nvSpPr>
          <p:cNvPr id="141" name="Application-Level Profile Semantics (ALPS) is what I would be using to help with the Profile…"/>
          <p:cNvSpPr txBox="1"/>
          <p:nvPr>
            <p:ph type="body" idx="1"/>
          </p:nvPr>
        </p:nvSpPr>
        <p:spPr>
          <a:prstGeom prst="rect">
            <a:avLst/>
          </a:prstGeom>
        </p:spPr>
        <p:txBody>
          <a:bodyPr/>
          <a:lstStyle/>
          <a:p>
            <a:pPr/>
            <a:r>
              <a:t>Application-Level Profile Semantics (ALPS) is what I would be using to help with the Profile</a:t>
            </a:r>
          </a:p>
          <a:p>
            <a:pPr/>
            <a:r>
              <a:t>&lt;link rel="profile" href="http://alps.io/name"/&gt;</a:t>
            </a:r>
          </a:p>
          <a:p>
            <a:pPr/>
            <a:r>
              <a:t>&lt;link rel="profile" href=“http://alps.io/librarynumber“/&gt;</a:t>
            </a:r>
          </a:p>
          <a:p>
            <a:pPr/>
            <a:r>
              <a:t>&lt;link rel="profile" href=“http://alps.io/bookname"/&gt;</a:t>
            </a:r>
          </a:p>
          <a:p>
            <a:pPr/>
            <a:r>
              <a:t>&lt;link rel="profile" href=“http://alps.io/bookauthor"/&gt;</a:t>
            </a:r>
          </a:p>
          <a:p>
            <a:pPr/>
            <a:r>
              <a:t>&lt;link rel="profile" href=“http://alps.io/reservetime”/&gt;</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Implementation"/>
          <p:cNvSpPr txBox="1"/>
          <p:nvPr>
            <p:ph type="title"/>
          </p:nvPr>
        </p:nvSpPr>
        <p:spPr>
          <a:prstGeom prst="rect">
            <a:avLst/>
          </a:prstGeom>
        </p:spPr>
        <p:txBody>
          <a:bodyPr/>
          <a:lstStyle/>
          <a:p>
            <a:pPr/>
            <a:r>
              <a:t>Implementation</a:t>
            </a:r>
          </a:p>
        </p:txBody>
      </p:sp>
      <p:sp>
        <p:nvSpPr>
          <p:cNvPr id="144" name="This is where the code portion of the API creation will be done at…"/>
          <p:cNvSpPr txBox="1"/>
          <p:nvPr>
            <p:ph type="body" idx="1"/>
          </p:nvPr>
        </p:nvSpPr>
        <p:spPr>
          <a:prstGeom prst="rect">
            <a:avLst/>
          </a:prstGeom>
        </p:spPr>
        <p:txBody>
          <a:bodyPr/>
          <a:lstStyle/>
          <a:p>
            <a:pPr marL="360045" indent="-360045" defTabSz="473201">
              <a:spcBef>
                <a:spcPts val="3400"/>
              </a:spcBef>
              <a:defRPr sz="2592"/>
            </a:pPr>
            <a:r>
              <a:t>This is where the code portion of the API creation will be done at</a:t>
            </a:r>
          </a:p>
          <a:p>
            <a:pPr marL="360045" indent="-360045" defTabSz="473201">
              <a:spcBef>
                <a:spcPts val="3400"/>
              </a:spcBef>
              <a:defRPr sz="2592"/>
            </a:pPr>
            <a:r>
              <a:t>When it comes to implementing the code it will be the same as stated earlier</a:t>
            </a:r>
          </a:p>
          <a:p>
            <a:pPr marL="360045" indent="-360045" defTabSz="473201">
              <a:spcBef>
                <a:spcPts val="3400"/>
              </a:spcBef>
              <a:defRPr sz="2592"/>
            </a:pPr>
            <a:r>
              <a:t>The task is make a way where you can reserve books so that they will be on hold when you arrive to the library</a:t>
            </a:r>
          </a:p>
          <a:p>
            <a:pPr marL="360045" indent="-360045" defTabSz="473201">
              <a:spcBef>
                <a:spcPts val="3400"/>
              </a:spcBef>
              <a:defRPr sz="2592"/>
            </a:pPr>
            <a:r>
              <a:t>Once you reserve the book you have a certain amount of time before the reservation expires and it will not be on hold for you anymore</a:t>
            </a:r>
          </a:p>
          <a:p>
            <a:pPr marL="360045" indent="-360045" defTabSz="473201">
              <a:spcBef>
                <a:spcPts val="3400"/>
              </a:spcBef>
              <a:defRPr sz="2592"/>
            </a:pPr>
            <a:r>
              <a:t>It will be able to be done through app that can be download</a:t>
            </a:r>
          </a:p>
          <a:p>
            <a:pPr marL="360045" indent="-360045" defTabSz="473201">
              <a:spcBef>
                <a:spcPts val="3400"/>
              </a:spcBef>
              <a:defRPr sz="2592"/>
            </a:pPr>
            <a:r>
              <a:t>If you try to request in on the computer you will be redirected to the app</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