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2F01F-3F7C-FE77-EC8D-2E26A1730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3A62B-F9E1-E7D2-3090-C4856C708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5BEEF-FA78-2705-850C-A81F8975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A5339-8820-A57B-632C-237F6A16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AE90-DF94-1E77-5D2E-25D4AD8E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AECB-0A53-591A-9A96-E0C51D0C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B206B-966F-C148-BE6A-6DA5D7307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5DEAA-4B46-DA13-31A5-71112512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3A04B-4C08-4C67-B31F-33EEE52D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3B2F-0589-7B53-2C4D-43B55335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8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029E8-2638-8054-6A5E-776D3A532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CC5CD-E469-6851-E12F-476B429B3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0CFA6-DA9C-AD60-E155-6E94FD4C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CB2CF-6FFD-B5AE-7B66-44BEFA26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5B8E-EBBF-CAAD-0AC2-51BCA1F5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DC9A-22A5-90E8-A26A-A824A01D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DFC0B-39CA-1218-7F22-699C2AA18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EDDF3-CE47-7DB4-9661-A55552FD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9BEDA-E484-07F7-CFDD-E37DC262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D4EC9-DBD4-6593-7D45-7278DBC4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B6A4-4942-C989-AD4B-7781EA80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0F661-02FE-1303-3DE7-16A97F7DA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6CBF-5EED-9B5B-D2F7-6512B4F5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3CD69-39D4-8620-6304-E2C5BE63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ECEB-27CE-6B51-1BCD-C87F5E0C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C396-2189-5940-C921-41A17E2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2E7-DDF6-F70A-D795-7154B7ADB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08005-9D1D-66D8-C89F-B6234BF47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14A2E-2A38-70A4-AA53-708198B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519CC-8973-3B6F-95C7-EB60E285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5524D-4D89-EA40-BBE4-CEDE55C9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8FB3-7DA8-DD4D-AA90-CA226A2C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8B70F-7B69-8034-891D-FC37032E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56214-00F4-889F-2F2C-698D9F90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5EEBD-ED68-BF6E-25EF-09A63AFE7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7318E-B8DE-647D-98D3-DD2B50E6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E6F3B-A48E-7899-4AB7-46097FF7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8F0E2C-A33B-F204-8145-75C71364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6CC690-9F10-1D23-50A9-9FAD786E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598C-9F02-D52A-7406-B8015B1F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6DC0B-49E3-6251-D8DE-64612B24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81E00-31DD-6696-BF40-9FDAD710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9D21E-3067-5B7D-3F1D-130EB099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88E6D-7FE3-34CB-B45D-3C568F5F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04CEB0-E128-0883-A1F2-619E531F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3D3F4-F9F5-A38B-1685-D300BE2C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6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21CD-C40F-022E-C2DA-CC56CFF2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D9BB-5A35-ADAF-B235-05698D50A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66FD7-DF57-D0E9-4ACE-66DD37AF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C16F-1C3A-FCED-C0F4-DD2E671E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1BC50-E94E-F965-6A12-340C1930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864FF-D8F7-1F17-618B-B30117DC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BBC8-895F-3E42-9A19-91798425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BF8C5-60AE-72F4-6E02-B731139F3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F7664-F12A-43FC-E98E-EB5C8C217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A30ED-FE51-53FF-C935-C5142D0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5782-C3C8-A457-3186-7ED63983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0FC22-9987-6332-5C83-A345854D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06D8E-D005-F53B-5583-CCB37D76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7FFD1-EAF7-0A19-17D5-D317188D0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720D7-CC7B-BD0A-A441-9E35F39F0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1CFE-6231-439D-AE0E-10379266D2E7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451B-2C85-CED0-E594-28650CC42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F337-D4DA-902E-C7A7-DE84D0588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5052C-EC70-458D-BF2C-17B1CF36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5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2751-B6D6-AEBF-40B4-82C99BEE4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01D2B-6F4B-4548-48D9-F824CA28B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Kannan Lankaraman</a:t>
            </a:r>
            <a:br>
              <a:rPr lang="en-US" dirty="0"/>
            </a:br>
            <a:r>
              <a:rPr lang="en-US" dirty="0"/>
              <a:t>DMT2DMT3</a:t>
            </a:r>
          </a:p>
        </p:txBody>
      </p:sp>
    </p:spTree>
    <p:extLst>
      <p:ext uri="{BB962C8B-B14F-4D97-AF65-F5344CB8AC3E}">
        <p14:creationId xmlns:p14="http://schemas.microsoft.com/office/powerpoint/2010/main" val="18383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ea typeface="Arial MT"/>
                <a:cs typeface="Arial MT"/>
              </a:rPr>
              <a:t>Which</a:t>
            </a:r>
            <a:r>
              <a:rPr lang="en-US" sz="4400" spc="-15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region has</a:t>
            </a:r>
            <a:r>
              <a:rPr lang="en-US" sz="4400" spc="-10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performed</a:t>
            </a:r>
            <a:r>
              <a:rPr lang="en-US" sz="4400" spc="-10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well</a:t>
            </a:r>
            <a:r>
              <a:rPr lang="en-US" sz="4400" spc="-10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in</a:t>
            </a:r>
            <a:r>
              <a:rPr lang="en-US" sz="4400" spc="-10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terms</a:t>
            </a:r>
            <a:r>
              <a:rPr lang="en-US" sz="4400" spc="-5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of</a:t>
            </a:r>
            <a:r>
              <a:rPr lang="en-US" sz="4400" spc="-5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net</a:t>
            </a:r>
            <a:r>
              <a:rPr lang="en-US" sz="4400" spc="-10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revenue</a:t>
            </a:r>
            <a:r>
              <a:rPr lang="en-US" sz="4400" spc="5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across</a:t>
            </a:r>
            <a:r>
              <a:rPr lang="en-US" sz="4400" spc="-5" dirty="0">
                <a:effectLst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ea typeface="Arial MT"/>
                <a:cs typeface="Arial MT"/>
              </a:rPr>
              <a:t>Months?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>
                <a:tab pos="1435100" algn="l"/>
                <a:tab pos="1435735" algn="l"/>
              </a:tabLst>
            </a:pPr>
            <a:r>
              <a:rPr lang="en-US" sz="2000" dirty="0">
                <a:effectLst/>
                <a:ea typeface="Arial MT"/>
                <a:cs typeface="Arial MT"/>
              </a:rPr>
              <a:t>Total net revenue of $7 million over the period analyzed, comprising 76% of the $9.2 million gross revenue. </a:t>
            </a:r>
          </a:p>
          <a:p>
            <a:pPr marL="457200" marR="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>
                <a:tab pos="1435100" algn="l"/>
                <a:tab pos="1435735" algn="l"/>
              </a:tabLst>
            </a:pPr>
            <a:r>
              <a:rPr lang="en-US" sz="2000" dirty="0">
                <a:effectLst/>
                <a:ea typeface="Arial MT"/>
                <a:cs typeface="Arial MT"/>
              </a:rPr>
              <a:t>North America (NA) is the leading region in terms of net revenue generation consistently over time, contributing over $3.7 million. EU follows at $2 million and APJ at $652K.</a:t>
            </a:r>
          </a:p>
          <a:p>
            <a:pPr marL="457200" marR="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>
                <a:tab pos="1435100" algn="l"/>
                <a:tab pos="1435735" algn="l"/>
              </a:tabLst>
            </a:pPr>
            <a:r>
              <a:rPr lang="en-US" sz="2000" dirty="0">
                <a:effectLst/>
                <a:ea typeface="Arial MT"/>
                <a:cs typeface="Arial MT"/>
              </a:rPr>
              <a:t>Revenue is highest in Q1 at $1.2 million driven by NA, followed by Q4,Q2 and Q3.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42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lvl="1">
              <a:spcBef>
                <a:spcPts val="170"/>
              </a:spcBef>
              <a:spcAft>
                <a:spcPts val="0"/>
              </a:spcAft>
              <a:buSzPct val="100000"/>
              <a:tabLst>
                <a:tab pos="1435100" algn="l"/>
                <a:tab pos="1435735" algn="l"/>
              </a:tabLst>
            </a:pP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What</a:t>
            </a:r>
            <a:r>
              <a:rPr lang="en-US" sz="44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plans</a:t>
            </a:r>
            <a:r>
              <a:rPr lang="en-US" sz="44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are</a:t>
            </a:r>
            <a:r>
              <a:rPr lang="en-US" sz="44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preferred</a:t>
            </a:r>
            <a:r>
              <a:rPr lang="en-US" sz="44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by</a:t>
            </a:r>
            <a:r>
              <a:rPr lang="en-US" sz="44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the</a:t>
            </a:r>
            <a:r>
              <a:rPr lang="en-US" sz="44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customers</a:t>
            </a:r>
            <a:r>
              <a:rPr lang="en-US" sz="4400" spc="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across</a:t>
            </a:r>
            <a:r>
              <a:rPr lang="en-US" sz="44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months?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>
                <a:tab pos="1435100" algn="l"/>
                <a:tab pos="1435735" algn="l"/>
              </a:tabLst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Small Business plan has the maximum number of purchases over time at </a:t>
            </a:r>
            <a:br>
              <a:rPr lang="en-US" sz="2000" b="0" i="0" dirty="0">
                <a:solidFill>
                  <a:srgbClr val="29261B"/>
                </a:solidFill>
                <a:effectLst/>
              </a:rPr>
            </a:br>
            <a:r>
              <a:rPr lang="en-US" sz="2000" b="0" i="0" dirty="0">
                <a:solidFill>
                  <a:srgbClr val="29261B"/>
                </a:solidFill>
                <a:effectLst/>
              </a:rPr>
              <a:t>13,828</a:t>
            </a:r>
          </a:p>
          <a:p>
            <a:pPr marL="457200" marR="0" lvl="1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tabLst>
                <a:tab pos="1435100" algn="l"/>
                <a:tab pos="1435735" algn="l"/>
              </a:tabLst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followed by Medium Business at 7,752 purchases and Large Business at </a:t>
            </a:r>
            <a:br>
              <a:rPr lang="en-US" sz="2000" b="0" i="0" dirty="0">
                <a:solidFill>
                  <a:srgbClr val="29261B"/>
                </a:solidFill>
                <a:effectLst/>
              </a:rPr>
            </a:br>
            <a:r>
              <a:rPr lang="en-US" sz="2000" b="0" i="0" dirty="0">
                <a:solidFill>
                  <a:srgbClr val="29261B"/>
                </a:solidFill>
                <a:effectLst/>
              </a:rPr>
              <a:t>4,884 purchases.</a:t>
            </a:r>
          </a:p>
          <a:p>
            <a:pPr marL="457200" lvl="1" indent="-457200">
              <a:lnSpc>
                <a:spcPct val="100000"/>
              </a:lnSpc>
              <a:spcBef>
                <a:spcPts val="0"/>
              </a:spcBef>
              <a:buSzPct val="100000"/>
              <a:buFont typeface="+mj-lt"/>
              <a:buAutoNum type="arabicPeriod"/>
              <a:tabLst>
                <a:tab pos="1435100" algn="l"/>
                <a:tab pos="1435735" algn="l"/>
              </a:tabLst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Plan purchase behavior remains consistent over the period analyzed without significant fluctuations month-to-month.</a:t>
            </a:r>
          </a:p>
        </p:txBody>
      </p:sp>
    </p:spTree>
    <p:extLst>
      <p:ext uri="{BB962C8B-B14F-4D97-AF65-F5344CB8AC3E}">
        <p14:creationId xmlns:p14="http://schemas.microsoft.com/office/powerpoint/2010/main" val="17322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lvl="1">
              <a:spcBef>
                <a:spcPts val="170"/>
              </a:spcBef>
              <a:spcAft>
                <a:spcPts val="0"/>
              </a:spcAft>
              <a:buSzPct val="100000"/>
              <a:tabLst>
                <a:tab pos="1435100" algn="l"/>
                <a:tab pos="1435735" algn="l"/>
              </a:tabLst>
            </a:pP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Do</a:t>
            </a:r>
            <a:r>
              <a:rPr lang="en-US" sz="4400" spc="-1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Higher</a:t>
            </a:r>
            <a:r>
              <a:rPr lang="en-US" sz="44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plans</a:t>
            </a:r>
            <a:r>
              <a:rPr lang="en-US" sz="4400" spc="-5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correlate</a:t>
            </a:r>
            <a:r>
              <a:rPr lang="en-US" sz="44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with</a:t>
            </a:r>
            <a:r>
              <a:rPr lang="en-US" sz="4400" spc="-10" dirty="0">
                <a:effectLst/>
                <a:latin typeface="+mj-lt"/>
                <a:ea typeface="Arial MT"/>
                <a:cs typeface="Arial MT"/>
              </a:rPr>
              <a:t> 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higher discount%?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The data shows that higher plan types do not necessarily correlate with higher discount percentages.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In fact, the Large Business premium plan receives the lowest average discount historically at 18.76%.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The Small Business has higher average discounts of 18.95% and Medium plan has 18.66% respectively.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This indicates that the company provides lower discounts to premium Large Business customers compared to the small segment.</a:t>
            </a:r>
          </a:p>
        </p:txBody>
      </p:sp>
    </p:spTree>
    <p:extLst>
      <p:ext uri="{BB962C8B-B14F-4D97-AF65-F5344CB8AC3E}">
        <p14:creationId xmlns:p14="http://schemas.microsoft.com/office/powerpoint/2010/main" val="1839206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lvl="1">
              <a:spcBef>
                <a:spcPts val="170"/>
              </a:spcBef>
              <a:spcAft>
                <a:spcPts val="0"/>
              </a:spcAft>
              <a:buSzPct val="100000"/>
              <a:tabLst>
                <a:tab pos="1435100" algn="l"/>
                <a:tab pos="1435735" algn="l"/>
              </a:tabLst>
            </a:pP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How is the discount varying between different products?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The highest discounts are seen for PD10 at 20.92% and PD8 at 20.40%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At the other end, PD12 gets the lowest discount of 11.88% likely due to its niche target segment.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The top selling product PD1 receives a moderately low discount of 18.74% owing to its high sales velocity and volumes.</a:t>
            </a:r>
          </a:p>
        </p:txBody>
      </p:sp>
    </p:spTree>
    <p:extLst>
      <p:ext uri="{BB962C8B-B14F-4D97-AF65-F5344CB8AC3E}">
        <p14:creationId xmlns:p14="http://schemas.microsoft.com/office/powerpoint/2010/main" val="76749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lvl="1">
              <a:spcBef>
                <a:spcPts val="170"/>
              </a:spcBef>
              <a:spcAft>
                <a:spcPts val="0"/>
              </a:spcAft>
              <a:buSzPct val="100000"/>
              <a:tabLst>
                <a:tab pos="1435100" algn="l"/>
                <a:tab pos="1435735" algn="l"/>
              </a:tabLst>
            </a:pP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Do you see any </a:t>
            </a:r>
            <a:r>
              <a:rPr lang="en-US" sz="4400" dirty="0" err="1">
                <a:effectLst/>
                <a:latin typeface="+mj-lt"/>
                <a:ea typeface="Arial MT"/>
                <a:cs typeface="Arial MT"/>
              </a:rPr>
              <a:t>behavorial</a:t>
            </a: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 change in plan purchase, product sold, discount% over time?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The purchase volumes for Small, Medium and Large Business plans have remained relatively stable over the 2 year period.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Small Business plan continues to have the most number of purchases each month.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The top selling products PD1, PD4 and PD6 continue their dominance over the timeline.</a:t>
            </a:r>
          </a:p>
          <a:p>
            <a:pPr marL="514350" indent="-51435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9261B"/>
                </a:solidFill>
              </a:rPr>
              <a:t>The discounting for Large Business has been reduced at the 3rd Quarter and this has resulted slump in Large Business Plans.</a:t>
            </a:r>
            <a:endParaRPr lang="en-US" sz="2000" b="0" i="0" dirty="0">
              <a:solidFill>
                <a:srgbClr val="29261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867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lvl="1">
              <a:spcBef>
                <a:spcPts val="170"/>
              </a:spcBef>
              <a:spcAft>
                <a:spcPts val="0"/>
              </a:spcAft>
              <a:buSzPct val="100000"/>
              <a:tabLst>
                <a:tab pos="1435100" algn="l"/>
                <a:tab pos="1435735" algn="l"/>
              </a:tabLst>
            </a:pPr>
            <a:r>
              <a:rPr lang="en-US" sz="4400" dirty="0">
                <a:effectLst/>
                <a:latin typeface="+mj-lt"/>
                <a:ea typeface="Arial MT"/>
                <a:cs typeface="Arial MT"/>
              </a:rPr>
              <a:t>Which team sells more cross sell in terms of revenue achieved by the region?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Based on the data, </a:t>
            </a:r>
            <a:br>
              <a:rPr lang="en-US" sz="2000" b="0" i="0" dirty="0">
                <a:solidFill>
                  <a:srgbClr val="29261B"/>
                </a:solidFill>
                <a:effectLst/>
              </a:rPr>
            </a:br>
            <a:r>
              <a:rPr lang="en-US" sz="2000" b="0" i="0" dirty="0">
                <a:solidFill>
                  <a:srgbClr val="29261B"/>
                </a:solidFill>
                <a:effectLst/>
              </a:rPr>
              <a:t>a)   North America (NA) is the region with the highest cross sell revenue of </a:t>
            </a:r>
            <a:r>
              <a:rPr lang="en-US" sz="2000" b="1" i="0" dirty="0">
                <a:solidFill>
                  <a:srgbClr val="29261B"/>
                </a:solidFill>
                <a:effectLst/>
              </a:rPr>
              <a:t>$223K</a:t>
            </a:r>
            <a:r>
              <a:rPr lang="en-US" sz="2000" b="0" i="0" dirty="0">
                <a:solidFill>
                  <a:srgbClr val="29261B"/>
                </a:solidFill>
                <a:effectLst/>
              </a:rPr>
              <a:t>, </a:t>
            </a:r>
            <a:br>
              <a:rPr lang="en-US" sz="2000" b="0" i="0" dirty="0">
                <a:solidFill>
                  <a:srgbClr val="29261B"/>
                </a:solidFill>
                <a:effectLst/>
              </a:rPr>
            </a:br>
            <a:r>
              <a:rPr lang="en-US" sz="2000" b="0" i="0" dirty="0">
                <a:solidFill>
                  <a:srgbClr val="29261B"/>
                </a:solidFill>
                <a:effectLst/>
              </a:rPr>
              <a:t>b)   APJ has </a:t>
            </a:r>
            <a:r>
              <a:rPr lang="en-US" sz="2000" b="1" i="0" dirty="0">
                <a:solidFill>
                  <a:srgbClr val="29261B"/>
                </a:solidFill>
                <a:effectLst/>
              </a:rPr>
              <a:t>$95K </a:t>
            </a:r>
            <a:r>
              <a:rPr lang="en-US" sz="2000" b="0" i="0" dirty="0">
                <a:solidFill>
                  <a:srgbClr val="29261B"/>
                </a:solidFill>
                <a:effectLst/>
              </a:rPr>
              <a:t>for and </a:t>
            </a:r>
            <a:br>
              <a:rPr lang="en-US" sz="2000" b="0" i="0" dirty="0">
                <a:solidFill>
                  <a:srgbClr val="29261B"/>
                </a:solidFill>
                <a:effectLst/>
              </a:rPr>
            </a:br>
            <a:r>
              <a:rPr lang="en-US" sz="2000" b="0" i="0" dirty="0">
                <a:solidFill>
                  <a:srgbClr val="29261B"/>
                </a:solidFill>
                <a:effectLst/>
              </a:rPr>
              <a:t>c)   EU </a:t>
            </a:r>
            <a:r>
              <a:rPr lang="en-US" sz="2000" b="1" i="0" dirty="0">
                <a:solidFill>
                  <a:srgbClr val="29261B"/>
                </a:solidFill>
                <a:effectLst/>
              </a:rPr>
              <a:t>$59K</a:t>
            </a:r>
            <a:r>
              <a:rPr lang="en-US" sz="2000" b="0" i="0" dirty="0">
                <a:solidFill>
                  <a:srgbClr val="29261B"/>
                </a:solidFill>
                <a:effectLst/>
              </a:rPr>
              <a:t>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29261B"/>
                </a:solidFill>
              </a:rPr>
              <a:t>Also in Base Revenue, NA region records the highest revenue. </a:t>
            </a:r>
            <a:endParaRPr lang="en-US" sz="2000" b="0" i="0" dirty="0">
              <a:solidFill>
                <a:srgbClr val="29261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2102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lvl="1">
              <a:spcBef>
                <a:spcPts val="170"/>
              </a:spcBef>
              <a:spcAft>
                <a:spcPts val="0"/>
              </a:spcAft>
              <a:buSzPct val="100000"/>
              <a:tabLst>
                <a:tab pos="1435100" algn="l"/>
                <a:tab pos="1435735" algn="l"/>
              </a:tabLst>
            </a:pPr>
            <a:r>
              <a:rPr lang="en-US" sz="4400" spc="-100" dirty="0">
                <a:effectLst/>
                <a:latin typeface="+mj-lt"/>
                <a:ea typeface="Arial MT"/>
                <a:cs typeface="Arial MT"/>
              </a:rPr>
              <a:t>Create 2 metrics (with visualizations) that can be utilized to track the behavior of the customers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Customer Lifetime Value,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Total revenue generated per customer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Useful to identify high value customers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29261B"/>
                </a:solidFill>
              </a:rPr>
              <a:t>I have listed down the top 20 customers based on their lifetime value. (</a:t>
            </a:r>
            <a:r>
              <a:rPr lang="en-US" sz="2000" dirty="0" err="1">
                <a:solidFill>
                  <a:srgbClr val="29261B"/>
                </a:solidFill>
              </a:rPr>
              <a:t>PowerBI</a:t>
            </a:r>
            <a:r>
              <a:rPr lang="en-US" sz="2000" dirty="0">
                <a:solidFill>
                  <a:srgbClr val="29261B"/>
                </a:solidFill>
              </a:rPr>
              <a:t> table)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000" dirty="0">
              <a:solidFill>
                <a:srgbClr val="29261B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Monthly Active Customers (MAC)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Count of distinct active customers per month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Measure growth and engagement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Monthly active customers (MAC) peak </a:t>
            </a:r>
            <a:r>
              <a:rPr lang="en-US" sz="2000" dirty="0">
                <a:solidFill>
                  <a:srgbClr val="29261B"/>
                </a:solidFill>
              </a:rPr>
              <a:t>and </a:t>
            </a:r>
            <a:r>
              <a:rPr lang="en-US" sz="2000" b="0" i="0" dirty="0">
                <a:solidFill>
                  <a:srgbClr val="29261B"/>
                </a:solidFill>
                <a:effectLst/>
              </a:rPr>
              <a:t>remain elevated through Q1. MAC drops during Q2 and Q4 months.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A small subset of high value customers' accounts for majority of lifetime revenue. Top customers generate big revenues vis a vis the small customers. </a:t>
            </a:r>
          </a:p>
        </p:txBody>
      </p:sp>
    </p:spTree>
    <p:extLst>
      <p:ext uri="{BB962C8B-B14F-4D97-AF65-F5344CB8AC3E}">
        <p14:creationId xmlns:p14="http://schemas.microsoft.com/office/powerpoint/2010/main" val="409947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8A3E0-C8C9-DA0F-32F2-2B7DB777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R="0" lvl="1">
              <a:spcBef>
                <a:spcPts val="170"/>
              </a:spcBef>
              <a:spcAft>
                <a:spcPts val="0"/>
              </a:spcAft>
              <a:buSzPct val="100000"/>
              <a:tabLst>
                <a:tab pos="1435100" algn="l"/>
                <a:tab pos="1435735" algn="l"/>
              </a:tabLst>
            </a:pPr>
            <a:br>
              <a:rPr lang="en-US" sz="4400" spc="-150" dirty="0">
                <a:effectLst/>
                <a:latin typeface="+mj-lt"/>
                <a:ea typeface="Arial MT"/>
                <a:cs typeface="Arial MT"/>
              </a:rPr>
            </a:br>
            <a:r>
              <a:rPr lang="en-US" sz="4400" spc="-150" dirty="0">
                <a:effectLst/>
                <a:latin typeface="+mj-lt"/>
                <a:ea typeface="Arial MT"/>
                <a:cs typeface="Arial MT"/>
              </a:rPr>
              <a:t>Are there any pieces of information that would be useful to have in the next version of this data set?</a:t>
            </a:r>
            <a:br>
              <a:rPr lang="en-US" sz="4400" spc="-150" dirty="0">
                <a:effectLst/>
                <a:latin typeface="+mj-lt"/>
                <a:ea typeface="Arial MT"/>
                <a:cs typeface="Arial MT"/>
              </a:rPr>
            </a:br>
            <a:endParaRPr lang="en-US" sz="4400" spc="-150" dirty="0">
              <a:effectLst/>
              <a:latin typeface="+mj-lt"/>
              <a:ea typeface="Arial MT"/>
              <a:cs typeface="Arial M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178707-6A2A-CCBA-AF25-AEC70861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2000" dirty="0">
                <a:solidFill>
                  <a:srgbClr val="29261B"/>
                </a:solidFill>
              </a:rPr>
              <a:t>5</a:t>
            </a:r>
            <a:r>
              <a:rPr lang="en-US" sz="2000" b="0" i="0" dirty="0">
                <a:solidFill>
                  <a:srgbClr val="29261B"/>
                </a:solidFill>
                <a:effectLst/>
              </a:rPr>
              <a:t> additional useful data points: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Customer demographics - To analyze trends by age, gender, location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Marketing channels - To identify most effective acquisition sources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Retention/churn rates - To measure customer loyalty over time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Account manager info - To analyze performance by salesperson</a:t>
            </a:r>
          </a:p>
          <a:p>
            <a:pPr marL="457200" indent="-457200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rgbClr val="29261B"/>
                </a:solidFill>
                <a:effectLst/>
              </a:rPr>
              <a:t>Brand/SKU details - More granular purchase data to analyze product preferences</a:t>
            </a:r>
          </a:p>
        </p:txBody>
      </p:sp>
    </p:spTree>
    <p:extLst>
      <p:ext uri="{BB962C8B-B14F-4D97-AF65-F5344CB8AC3E}">
        <p14:creationId xmlns:p14="http://schemas.microsoft.com/office/powerpoint/2010/main" val="2631723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657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Project</vt:lpstr>
      <vt:lpstr>Which region has performed well in terms of net revenue across Months?</vt:lpstr>
      <vt:lpstr>What plans are preferred by the customers across months?</vt:lpstr>
      <vt:lpstr>Do Higher plans correlate with higher discount%?</vt:lpstr>
      <vt:lpstr>How is the discount varying between different products?</vt:lpstr>
      <vt:lpstr>Do you see any behavorial change in plan purchase, product sold, discount% over time?</vt:lpstr>
      <vt:lpstr>Which team sells more cross sell in terms of revenue achieved by the region? </vt:lpstr>
      <vt:lpstr>Create 2 metrics (with visualizations) that can be utilized to track the behavior of the customers</vt:lpstr>
      <vt:lpstr> Are there any pieces of information that would be useful to have in the next version of this data set?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Kannan Lankaraman</dc:creator>
  <cp:lastModifiedBy>Kannan Lankaraman</cp:lastModifiedBy>
  <cp:revision>3</cp:revision>
  <dcterms:created xsi:type="dcterms:W3CDTF">2024-01-28T13:09:02Z</dcterms:created>
  <dcterms:modified xsi:type="dcterms:W3CDTF">2024-01-28T13:49:25Z</dcterms:modified>
</cp:coreProperties>
</file>