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sldIdLst>
    <p:sldId id="256" r:id="rId2"/>
    <p:sldId id="259" r:id="rId3"/>
    <p:sldId id="261" r:id="rId4"/>
    <p:sldId id="262" r:id="rId5"/>
    <p:sldId id="265" r:id="rId6"/>
    <p:sldId id="264" r:id="rId7"/>
    <p:sldId id="266" r:id="rId8"/>
    <p:sldId id="267" r:id="rId9"/>
    <p:sldId id="269" r:id="rId10"/>
    <p:sldId id="272" r:id="rId11"/>
    <p:sldId id="273" r:id="rId12"/>
    <p:sldId id="274" r:id="rId13"/>
    <p:sldId id="275" r:id="rId14"/>
    <p:sldId id="277" r:id="rId15"/>
    <p:sldId id="278" r:id="rId16"/>
    <p:sldId id="279" r:id="rId17"/>
    <p:sldId id="276" r:id="rId18"/>
    <p:sldId id="281" r:id="rId19"/>
    <p:sldId id="280" r:id="rId20"/>
    <p:sldId id="283" r:id="rId21"/>
    <p:sldId id="284" r:id="rId22"/>
    <p:sldId id="286" r:id="rId23"/>
    <p:sldId id="287" r:id="rId24"/>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34F866-FAC0-403D-CECE-06C7D9F9F6FF}" v="5" dt="2021-08-13T14:02:00.516"/>
    <p1510:client id="{58BA0387-8CF6-43EF-937B-0F0B47FDAA2F}" v="2188" dt="2021-08-10T18:48:06.080"/>
    <p1510:client id="{E68F2C07-6A56-3FD0-A8CC-B40B217EBC25}" v="797" dt="2021-08-11T07:10:23.0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21:29:10.219"/>
    </inkml:context>
    <inkml:brush xml:id="br0">
      <inkml:brushProperty name="width" value="0.05" units="cm"/>
      <inkml:brushProperty name="height" value="0.05" units="cm"/>
    </inkml:brush>
  </inkml:definitions>
  <inkml:trace contextRef="#ctx0" brushRef="#br0">1 0 32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14:59:12.101"/>
    </inkml:context>
    <inkml:brush xml:id="br0">
      <inkml:brushProperty name="width" value="0.05" units="cm"/>
      <inkml:brushProperty name="height" value="0.05" units="cm"/>
    </inkml:brush>
  </inkml:definitions>
  <inkml:trace contextRef="#ctx0" brushRef="#br0">1 0 32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15:08:34.056"/>
    </inkml:context>
    <inkml:brush xml:id="br0">
      <inkml:brushProperty name="width" value="0.05" units="cm"/>
      <inkml:brushProperty name="height" value="0.05" units="cm"/>
    </inkml:brush>
  </inkml:definitions>
  <inkml:trace contextRef="#ctx0" brushRef="#br0">1 0 32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16:12:48.247"/>
    </inkml:context>
    <inkml:brush xml:id="br0">
      <inkml:brushProperty name="width" value="0.05" units="cm"/>
      <inkml:brushProperty name="height" value="0.05" units="cm"/>
    </inkml:brush>
  </inkml:definitions>
  <inkml:trace contextRef="#ctx0" brushRef="#br0">1 0 32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E56D6-F195-48D7-978E-7EE16D430469}"/>
              </a:ext>
            </a:extLst>
          </p:cNvPr>
          <p:cNvSpPr>
            <a:spLocks noGrp="1"/>
          </p:cNvSpPr>
          <p:nvPr>
            <p:ph type="ctrTitle"/>
          </p:nvPr>
        </p:nvSpPr>
        <p:spPr>
          <a:xfrm>
            <a:off x="1756946" y="1104900"/>
            <a:ext cx="8376514" cy="3120504"/>
          </a:xfrm>
        </p:spPr>
        <p:txBody>
          <a:bodyPr anchor="b">
            <a:normAutofit/>
          </a:bodyPr>
          <a:lstStyle>
            <a:lvl1pPr algn="ctr">
              <a:lnSpc>
                <a:spcPct val="110000"/>
              </a:lnSpc>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0A72F42-5C88-4F7D-803B-C371B570D784}"/>
              </a:ext>
            </a:extLst>
          </p:cNvPr>
          <p:cNvSpPr>
            <a:spLocks noGrp="1"/>
          </p:cNvSpPr>
          <p:nvPr>
            <p:ph type="subTitle" idx="1"/>
          </p:nvPr>
        </p:nvSpPr>
        <p:spPr>
          <a:xfrm>
            <a:off x="2908039" y="4442385"/>
            <a:ext cx="6074328" cy="984023"/>
          </a:xfrm>
        </p:spPr>
        <p:txBody>
          <a:bodyPr>
            <a:normAutofit/>
          </a:bodyPr>
          <a:lstStyle>
            <a:lvl1pPr marL="0" indent="0" algn="ctr">
              <a:lnSpc>
                <a:spcPct val="100000"/>
              </a:lnSpc>
              <a:buNone/>
              <a:defRPr sz="2000" i="0" spc="16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A0384F3-2D6A-49F6-8F79-F3955E90484E}"/>
              </a:ext>
            </a:extLst>
          </p:cNvPr>
          <p:cNvSpPr>
            <a:spLocks noGrp="1"/>
          </p:cNvSpPr>
          <p:nvPr>
            <p:ph type="dt" sz="half" idx="10"/>
          </p:nvPr>
        </p:nvSpPr>
        <p:spPr/>
        <p:txBody>
          <a:bodyPr/>
          <a:lstStyle/>
          <a:p>
            <a:fld id="{91F9259A-1FE3-4FF9-8A07-BDD8177164ED}" type="datetime4">
              <a:rPr lang="en-US" smtClean="0"/>
              <a:t>September 11, 2021</a:t>
            </a:fld>
            <a:endParaRPr lang="en-US"/>
          </a:p>
        </p:txBody>
      </p:sp>
      <p:sp>
        <p:nvSpPr>
          <p:cNvPr id="5" name="Footer Placeholder 4">
            <a:extLst>
              <a:ext uri="{FF2B5EF4-FFF2-40B4-BE49-F238E27FC236}">
                <a16:creationId xmlns:a16="http://schemas.microsoft.com/office/drawing/2014/main" id="{95363F32-CD31-4801-BAE4-09EEB12629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D5D34C-49ED-4ADB-8693-73B790764F39}"/>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108101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BF0171A2-02C1-4543-8B6B-FCF7E69712DF}"/>
              </a:ext>
            </a:extLst>
          </p:cNvPr>
          <p:cNvSpPr>
            <a:spLocks noGrp="1"/>
          </p:cNvSpPr>
          <p:nvPr>
            <p:ph type="body" orient="vert" idx="1"/>
          </p:nvPr>
        </p:nvSpPr>
        <p:spPr>
          <a:xfrm>
            <a:off x="1050879" y="1825625"/>
            <a:ext cx="9810604" cy="451669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F95027C-A386-44E4-AFE1-33AFFDA3AD8F}"/>
              </a:ext>
            </a:extLst>
          </p:cNvPr>
          <p:cNvSpPr>
            <a:spLocks noGrp="1"/>
          </p:cNvSpPr>
          <p:nvPr>
            <p:ph type="dt" sz="half" idx="10"/>
          </p:nvPr>
        </p:nvSpPr>
        <p:spPr/>
        <p:txBody>
          <a:bodyPr/>
          <a:lstStyle/>
          <a:p>
            <a:fld id="{E5CC3C8F-D4A7-4EAD-92AD-82C91CB8BB85}" type="datetime4">
              <a:rPr lang="en-US" smtClean="0"/>
              <a:t>September 11, 2021</a:t>
            </a:fld>
            <a:endParaRPr lang="en-US"/>
          </a:p>
        </p:txBody>
      </p:sp>
      <p:sp>
        <p:nvSpPr>
          <p:cNvPr id="5" name="Footer Placeholder 4">
            <a:extLst>
              <a:ext uri="{FF2B5EF4-FFF2-40B4-BE49-F238E27FC236}">
                <a16:creationId xmlns:a16="http://schemas.microsoft.com/office/drawing/2014/main" id="{FB1BF710-0558-4457-825D-48713CAED3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A7F93D-5DC3-4C36-AEB0-79CDB15C316A}"/>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7" name="Title 6">
            <a:extLst>
              <a:ext uri="{FF2B5EF4-FFF2-40B4-BE49-F238E27FC236}">
                <a16:creationId xmlns:a16="http://schemas.microsoft.com/office/drawing/2014/main" id="{87CFC0C8-11FE-4003-B2D6-B7B8E279056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15097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B41C5-3638-439D-BA61-4DAA142226E8}"/>
              </a:ext>
            </a:extLst>
          </p:cNvPr>
          <p:cNvSpPr>
            <a:spLocks noGrp="1"/>
          </p:cNvSpPr>
          <p:nvPr>
            <p:ph type="title" orient="vert"/>
          </p:nvPr>
        </p:nvSpPr>
        <p:spPr>
          <a:xfrm>
            <a:off x="8724901" y="464025"/>
            <a:ext cx="2161540" cy="580029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99B91A0-A376-483C-926E-189F376E5520}"/>
              </a:ext>
            </a:extLst>
          </p:cNvPr>
          <p:cNvSpPr>
            <a:spLocks noGrp="1"/>
          </p:cNvSpPr>
          <p:nvPr>
            <p:ph type="body" orient="vert" idx="1"/>
          </p:nvPr>
        </p:nvSpPr>
        <p:spPr>
          <a:xfrm>
            <a:off x="838200" y="464023"/>
            <a:ext cx="7886700" cy="58002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A14134E-B7D5-4664-BB2E-6A98ED630A9F}"/>
              </a:ext>
            </a:extLst>
          </p:cNvPr>
          <p:cNvSpPr>
            <a:spLocks noGrp="1"/>
          </p:cNvSpPr>
          <p:nvPr>
            <p:ph type="dt" sz="half" idx="10"/>
          </p:nvPr>
        </p:nvSpPr>
        <p:spPr/>
        <p:txBody>
          <a:bodyPr/>
          <a:lstStyle/>
          <a:p>
            <a:fld id="{BC011D41-E33C-4BC7-8272-37E8417FD097}" type="datetime4">
              <a:rPr lang="en-US" smtClean="0"/>
              <a:t>September 11, 2021</a:t>
            </a:fld>
            <a:endParaRPr lang="en-US"/>
          </a:p>
        </p:txBody>
      </p:sp>
      <p:sp>
        <p:nvSpPr>
          <p:cNvPr id="5" name="Footer Placeholder 4">
            <a:extLst>
              <a:ext uri="{FF2B5EF4-FFF2-40B4-BE49-F238E27FC236}">
                <a16:creationId xmlns:a16="http://schemas.microsoft.com/office/drawing/2014/main" id="{92A54E2A-B1CE-4F2E-9D9A-D47E514D5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7C304-46A8-4179-87A2-B8CC10BAAFAE}"/>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658016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7B333-9E16-4502-96B5-3F586B7E003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6ED0795-5EC7-4FF8-9FC7-22AFA3C552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A2DA5B-9862-4A23-8FEC-5C1ABC2EEF1B}"/>
              </a:ext>
            </a:extLst>
          </p:cNvPr>
          <p:cNvSpPr>
            <a:spLocks noGrp="1"/>
          </p:cNvSpPr>
          <p:nvPr>
            <p:ph type="dt" sz="half" idx="10"/>
          </p:nvPr>
        </p:nvSpPr>
        <p:spPr>
          <a:xfrm rot="5400000">
            <a:off x="10506456" y="5074920"/>
            <a:ext cx="2647667" cy="365125"/>
          </a:xfrm>
        </p:spPr>
        <p:txBody>
          <a:bodyPr/>
          <a:lstStyle/>
          <a:p>
            <a:fld id="{5D340FED-6E95-4177-A7EF-CD303B9E611D}" type="datetime4">
              <a:rPr lang="en-US" smtClean="0"/>
              <a:t>September 11, 2021</a:t>
            </a:fld>
            <a:endParaRPr lang="en-US"/>
          </a:p>
        </p:txBody>
      </p:sp>
      <p:sp>
        <p:nvSpPr>
          <p:cNvPr id="5" name="Footer Placeholder 4">
            <a:extLst>
              <a:ext uri="{FF2B5EF4-FFF2-40B4-BE49-F238E27FC236}">
                <a16:creationId xmlns:a16="http://schemas.microsoft.com/office/drawing/2014/main" id="{C63D9A4B-0DA7-46BB-9DCE-3F26075C44C6}"/>
              </a:ext>
            </a:extLst>
          </p:cNvPr>
          <p:cNvSpPr>
            <a:spLocks noGrp="1"/>
          </p:cNvSpPr>
          <p:nvPr>
            <p:ph type="ftr" sz="quarter" idx="11"/>
          </p:nvPr>
        </p:nvSpPr>
        <p:spPr>
          <a:xfrm rot="5400000">
            <a:off x="10451592" y="1408176"/>
            <a:ext cx="2770499" cy="365125"/>
          </a:xfrm>
        </p:spPr>
        <p:txBody>
          <a:bodyPr/>
          <a:lstStyle/>
          <a:p>
            <a:endParaRPr lang="en-US" dirty="0"/>
          </a:p>
        </p:txBody>
      </p:sp>
      <p:sp>
        <p:nvSpPr>
          <p:cNvPr id="6" name="Slide Number Placeholder 5">
            <a:extLst>
              <a:ext uri="{FF2B5EF4-FFF2-40B4-BE49-F238E27FC236}">
                <a16:creationId xmlns:a16="http://schemas.microsoft.com/office/drawing/2014/main" id="{EE6A7C47-81AC-431C-A7C3-2BC71AD14417}"/>
              </a:ext>
            </a:extLst>
          </p:cNvPr>
          <p:cNvSpPr>
            <a:spLocks noGrp="1"/>
          </p:cNvSpPr>
          <p:nvPr>
            <p:ph type="sldNum" sz="quarter" idx="12"/>
          </p:nvPr>
        </p:nvSpPr>
        <p:spPr>
          <a:xfrm>
            <a:off x="11558016" y="3136392"/>
            <a:ext cx="545911" cy="580029"/>
          </a:xfrm>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890836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D2E47-4DC7-46C4-9407-FA4CF7E0AAE3}"/>
              </a:ext>
            </a:extLst>
          </p:cNvPr>
          <p:cNvSpPr>
            <a:spLocks noGrp="1"/>
          </p:cNvSpPr>
          <p:nvPr>
            <p:ph type="title"/>
          </p:nvPr>
        </p:nvSpPr>
        <p:spPr>
          <a:xfrm>
            <a:off x="1052513" y="1709738"/>
            <a:ext cx="9087774" cy="3438524"/>
          </a:xfrm>
        </p:spPr>
        <p:txBody>
          <a:bodyPr anchor="b">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BF7B502-122E-4177-A408-FC436A254215}"/>
              </a:ext>
            </a:extLst>
          </p:cNvPr>
          <p:cNvSpPr>
            <a:spLocks noGrp="1"/>
          </p:cNvSpPr>
          <p:nvPr>
            <p:ph type="body" idx="1"/>
          </p:nvPr>
        </p:nvSpPr>
        <p:spPr>
          <a:xfrm>
            <a:off x="1052513" y="5148262"/>
            <a:ext cx="8844522" cy="113823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229696-2AEF-4765-B33E-7DA328E464FF}"/>
              </a:ext>
            </a:extLst>
          </p:cNvPr>
          <p:cNvSpPr>
            <a:spLocks noGrp="1"/>
          </p:cNvSpPr>
          <p:nvPr>
            <p:ph type="dt" sz="half" idx="10"/>
          </p:nvPr>
        </p:nvSpPr>
        <p:spPr/>
        <p:txBody>
          <a:bodyPr/>
          <a:lstStyle/>
          <a:p>
            <a:fld id="{477962CB-39AD-45A9-800F-54DAB53D6021}" type="datetime4">
              <a:rPr lang="en-US" smtClean="0"/>
              <a:t>September 11, 2021</a:t>
            </a:fld>
            <a:endParaRPr lang="en-US"/>
          </a:p>
        </p:txBody>
      </p:sp>
      <p:sp>
        <p:nvSpPr>
          <p:cNvPr id="5" name="Footer Placeholder 4">
            <a:extLst>
              <a:ext uri="{FF2B5EF4-FFF2-40B4-BE49-F238E27FC236}">
                <a16:creationId xmlns:a16="http://schemas.microsoft.com/office/drawing/2014/main" id="{4729B2E4-2F1C-4FEE-AAB2-4FCC3EEFD1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27D4B8-E107-480A-AA17-261CA49BBB5D}"/>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664499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8BAE8-3305-4F08-BECB-56AD7FD4E4B1}"/>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77021AC-6D8D-4D24-8B01-8AE8F41BE4B8}"/>
              </a:ext>
            </a:extLst>
          </p:cNvPr>
          <p:cNvSpPr>
            <a:spLocks noGrp="1"/>
          </p:cNvSpPr>
          <p:nvPr>
            <p:ph sz="half" idx="1"/>
          </p:nvPr>
        </p:nvSpPr>
        <p:spPr>
          <a:xfrm>
            <a:off x="1050878" y="1825624"/>
            <a:ext cx="4473622" cy="4460875"/>
          </a:xfrm>
        </p:spPr>
        <p:txBody>
          <a:bodyPr/>
          <a:lstStyle>
            <a:lvl2pPr marL="274320" indent="0">
              <a:buFontTx/>
              <a:buNone/>
              <a:defRPr/>
            </a:lvl2pPr>
            <a:lvl3pPr marL="502920">
              <a:defRPr/>
            </a:lvl3pPr>
            <a:lvl4pPr marL="548640" indent="0">
              <a:buFontTx/>
              <a:buNone/>
              <a:defRPr/>
            </a:lvl4pPr>
            <a:lvl5pPr marL="73152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8E7F49C-3DB3-40B7-89B3-E3BC32FC110F}"/>
              </a:ext>
            </a:extLst>
          </p:cNvPr>
          <p:cNvSpPr>
            <a:spLocks noGrp="1"/>
          </p:cNvSpPr>
          <p:nvPr>
            <p:ph sz="half" idx="2"/>
          </p:nvPr>
        </p:nvSpPr>
        <p:spPr>
          <a:xfrm>
            <a:off x="5844540" y="1825624"/>
            <a:ext cx="5016943" cy="4460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1E33D58-BDF5-4F1F-806B-0491CB3624A9}"/>
              </a:ext>
            </a:extLst>
          </p:cNvPr>
          <p:cNvSpPr>
            <a:spLocks noGrp="1"/>
          </p:cNvSpPr>
          <p:nvPr>
            <p:ph type="dt" sz="half" idx="10"/>
          </p:nvPr>
        </p:nvSpPr>
        <p:spPr/>
        <p:txBody>
          <a:bodyPr/>
          <a:lstStyle/>
          <a:p>
            <a:fld id="{2DEDF93D-55AB-4606-B9D7-742F1FC51983}" type="datetime4">
              <a:rPr lang="en-US" smtClean="0"/>
              <a:t>September 11, 2021</a:t>
            </a:fld>
            <a:endParaRPr lang="en-US" dirty="0"/>
          </a:p>
        </p:txBody>
      </p:sp>
      <p:sp>
        <p:nvSpPr>
          <p:cNvPr id="6" name="Footer Placeholder 5">
            <a:extLst>
              <a:ext uri="{FF2B5EF4-FFF2-40B4-BE49-F238E27FC236}">
                <a16:creationId xmlns:a16="http://schemas.microsoft.com/office/drawing/2014/main" id="{848BCBFD-1FE1-441A-B3AF-C3E7E7B8D11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70CE272-E6FB-455B-BACB-2471D66D956F}"/>
              </a:ext>
            </a:extLst>
          </p:cNvPr>
          <p:cNvSpPr>
            <a:spLocks noGrp="1"/>
          </p:cNvSpPr>
          <p:nvPr>
            <p:ph type="sldNum" sz="quarter" idx="12"/>
          </p:nvPr>
        </p:nvSpPr>
        <p:spPr/>
        <p:txBody>
          <a:bodyPr/>
          <a:lstStyle/>
          <a:p>
            <a:fld id="{9D4AEF59-F28E-467C-9EA3-92D1CFAD475A}" type="slidenum">
              <a:rPr lang="en-US" smtClean="0"/>
              <a:t>‹#›</a:t>
            </a:fld>
            <a:endParaRPr lang="en-US" dirty="0"/>
          </a:p>
        </p:txBody>
      </p:sp>
    </p:spTree>
    <p:extLst>
      <p:ext uri="{BB962C8B-B14F-4D97-AF65-F5344CB8AC3E}">
        <p14:creationId xmlns:p14="http://schemas.microsoft.com/office/powerpoint/2010/main" val="1602127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E73A4FB-9EF5-4D6C-A275-2DE1077A29E7}"/>
              </a:ext>
            </a:extLst>
          </p:cNvPr>
          <p:cNvSpPr>
            <a:spLocks noGrp="1"/>
          </p:cNvSpPr>
          <p:nvPr>
            <p:ph type="body" idx="1"/>
          </p:nvPr>
        </p:nvSpPr>
        <p:spPr>
          <a:xfrm>
            <a:off x="1071563" y="1835219"/>
            <a:ext cx="4452938"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DC9972A-4D34-4A9F-84EB-8D64A703B56C}"/>
              </a:ext>
            </a:extLst>
          </p:cNvPr>
          <p:cNvSpPr>
            <a:spLocks noGrp="1"/>
          </p:cNvSpPr>
          <p:nvPr>
            <p:ph sz="half" idx="2"/>
          </p:nvPr>
        </p:nvSpPr>
        <p:spPr>
          <a:xfrm>
            <a:off x="1071562" y="2717801"/>
            <a:ext cx="4452938" cy="3559452"/>
          </a:xfrm>
        </p:spPr>
        <p:txBody>
          <a:bodyPr/>
          <a:lstStyle>
            <a:lvl2pPr marL="274320" indent="0">
              <a:buFontTx/>
              <a:buNone/>
              <a:defRPr/>
            </a:lvl2pPr>
            <a:lvl3pPr marL="548640">
              <a:defRPr/>
            </a:lvl3pPr>
            <a:lvl4pPr marL="594360" indent="0">
              <a:buFontTx/>
              <a:buNone/>
              <a:defRPr/>
            </a:lvl4pPr>
            <a:lvl5pPr marL="82296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DBBDDE3-C8D7-4600-8259-24E1F8118A41}"/>
              </a:ext>
            </a:extLst>
          </p:cNvPr>
          <p:cNvSpPr>
            <a:spLocks noGrp="1"/>
          </p:cNvSpPr>
          <p:nvPr>
            <p:ph type="body" sz="quarter" idx="3"/>
          </p:nvPr>
        </p:nvSpPr>
        <p:spPr>
          <a:xfrm>
            <a:off x="5844540" y="1835219"/>
            <a:ext cx="5016943"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4649FFF-44C7-4256-AFE1-C5457C7AB501}"/>
              </a:ext>
            </a:extLst>
          </p:cNvPr>
          <p:cNvSpPr>
            <a:spLocks noGrp="1"/>
          </p:cNvSpPr>
          <p:nvPr>
            <p:ph sz="quarter" idx="4"/>
          </p:nvPr>
        </p:nvSpPr>
        <p:spPr>
          <a:xfrm>
            <a:off x="5844540" y="2717800"/>
            <a:ext cx="5016943" cy="3559453"/>
          </a:xfrm>
        </p:spPr>
        <p:txBody>
          <a:bodyPr/>
          <a:lstStyle>
            <a:lvl2pPr marL="457200" indent="0">
              <a:buNone/>
              <a:defRPr/>
            </a:lvl2pPr>
            <a:lvl3pPr marL="548640">
              <a:defRPr/>
            </a:lvl3pPr>
            <a:lvl4pPr marL="594360" indent="0">
              <a:buFontTx/>
              <a:buNone/>
              <a:defRPr/>
            </a:lvl4pPr>
            <a:lvl5pPr marL="82296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1BEC6ACF-080E-4B7C-B0C0-77E90C16E9F6}"/>
              </a:ext>
            </a:extLst>
          </p:cNvPr>
          <p:cNvSpPr>
            <a:spLocks noGrp="1"/>
          </p:cNvSpPr>
          <p:nvPr>
            <p:ph type="dt" sz="half" idx="10"/>
          </p:nvPr>
        </p:nvSpPr>
        <p:spPr/>
        <p:txBody>
          <a:bodyPr/>
          <a:lstStyle/>
          <a:p>
            <a:fld id="{DDF2841D-FB5C-47AB-B2FF-32E855C1EA71}" type="datetime4">
              <a:rPr lang="en-US" smtClean="0"/>
              <a:t>September 11, 2021</a:t>
            </a:fld>
            <a:endParaRPr lang="en-US"/>
          </a:p>
        </p:txBody>
      </p:sp>
      <p:sp>
        <p:nvSpPr>
          <p:cNvPr id="8" name="Footer Placeholder 7">
            <a:extLst>
              <a:ext uri="{FF2B5EF4-FFF2-40B4-BE49-F238E27FC236}">
                <a16:creationId xmlns:a16="http://schemas.microsoft.com/office/drawing/2014/main" id="{39A68C0B-BC90-4ADA-B6E6-2B30BFF9E7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BCE559-C82B-4E27-965B-4AC3C66FC8F8}"/>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12" name="Title 11">
            <a:extLst>
              <a:ext uri="{FF2B5EF4-FFF2-40B4-BE49-F238E27FC236}">
                <a16:creationId xmlns:a16="http://schemas.microsoft.com/office/drawing/2014/main" id="{3752B99E-38EC-4745-889B-124D3475964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36733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3DE7304-D393-47F0-ACCC-1F72EFCCE7CA}"/>
              </a:ext>
            </a:extLst>
          </p:cNvPr>
          <p:cNvSpPr>
            <a:spLocks noGrp="1"/>
          </p:cNvSpPr>
          <p:nvPr>
            <p:ph type="dt" sz="half" idx="10"/>
          </p:nvPr>
        </p:nvSpPr>
        <p:spPr/>
        <p:txBody>
          <a:bodyPr/>
          <a:lstStyle/>
          <a:p>
            <a:fld id="{118537E9-D174-424D-BEE8-AFC4CA5F9F97}" type="datetime4">
              <a:rPr lang="en-US" smtClean="0"/>
              <a:t>September 11, 2021</a:t>
            </a:fld>
            <a:endParaRPr lang="en-US"/>
          </a:p>
        </p:txBody>
      </p:sp>
      <p:sp>
        <p:nvSpPr>
          <p:cNvPr id="4" name="Footer Placeholder 3">
            <a:extLst>
              <a:ext uri="{FF2B5EF4-FFF2-40B4-BE49-F238E27FC236}">
                <a16:creationId xmlns:a16="http://schemas.microsoft.com/office/drawing/2014/main" id="{B68451FF-032D-4787-BA4B-5EB415494A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B7511D-7256-4A08-BF62-3B3F821A6F02}"/>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6" name="Title 5">
            <a:extLst>
              <a:ext uri="{FF2B5EF4-FFF2-40B4-BE49-F238E27FC236}">
                <a16:creationId xmlns:a16="http://schemas.microsoft.com/office/drawing/2014/main" id="{03FCDA27-1C47-4EA1-A160-EC91FD88BC3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73052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DE8ADA-7BF8-433A-8770-61C690F37DCB}"/>
              </a:ext>
            </a:extLst>
          </p:cNvPr>
          <p:cNvSpPr>
            <a:spLocks noGrp="1"/>
          </p:cNvSpPr>
          <p:nvPr>
            <p:ph type="dt" sz="half" idx="10"/>
          </p:nvPr>
        </p:nvSpPr>
        <p:spPr/>
        <p:txBody>
          <a:bodyPr/>
          <a:lstStyle/>
          <a:p>
            <a:fld id="{1C7A44C0-F7AC-49C2-8289-1E7A86D9FB50}" type="datetime4">
              <a:rPr lang="en-US" smtClean="0"/>
              <a:t>September 11, 2021</a:t>
            </a:fld>
            <a:endParaRPr lang="en-US"/>
          </a:p>
        </p:txBody>
      </p:sp>
      <p:sp>
        <p:nvSpPr>
          <p:cNvPr id="3" name="Footer Placeholder 2">
            <a:extLst>
              <a:ext uri="{FF2B5EF4-FFF2-40B4-BE49-F238E27FC236}">
                <a16:creationId xmlns:a16="http://schemas.microsoft.com/office/drawing/2014/main" id="{16357B86-EC22-49C6-BBC6-639D57D1AF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63764B-CF91-4C81-B4C3-5B5E5A973610}"/>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944149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E4801-B0C7-4458-B413-24D6E68FAA57}"/>
              </a:ext>
            </a:extLst>
          </p:cNvPr>
          <p:cNvSpPr>
            <a:spLocks noGrp="1"/>
          </p:cNvSpPr>
          <p:nvPr>
            <p:ph type="title"/>
          </p:nvPr>
        </p:nvSpPr>
        <p:spPr>
          <a:xfrm>
            <a:off x="1063633" y="457200"/>
            <a:ext cx="4170355" cy="1917509"/>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2FA0C76-733A-488A-89FB-7D04FD64BD68}"/>
              </a:ext>
            </a:extLst>
          </p:cNvPr>
          <p:cNvSpPr>
            <a:spLocks noGrp="1"/>
          </p:cNvSpPr>
          <p:nvPr>
            <p:ph idx="1"/>
          </p:nvPr>
        </p:nvSpPr>
        <p:spPr>
          <a:xfrm>
            <a:off x="5481637" y="457200"/>
            <a:ext cx="5562601" cy="59436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D45B9DE-016A-4B31-BB52-99C76E28B4B9}"/>
              </a:ext>
            </a:extLst>
          </p:cNvPr>
          <p:cNvSpPr>
            <a:spLocks noGrp="1"/>
          </p:cNvSpPr>
          <p:nvPr>
            <p:ph type="body" sz="half" idx="2"/>
          </p:nvPr>
        </p:nvSpPr>
        <p:spPr>
          <a:xfrm>
            <a:off x="1063633" y="2374708"/>
            <a:ext cx="4170355" cy="40260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ED6CC3-66DD-4D9A-A9C7-F588BA88C992}"/>
              </a:ext>
            </a:extLst>
          </p:cNvPr>
          <p:cNvSpPr>
            <a:spLocks noGrp="1"/>
          </p:cNvSpPr>
          <p:nvPr>
            <p:ph type="dt" sz="half" idx="10"/>
          </p:nvPr>
        </p:nvSpPr>
        <p:spPr/>
        <p:txBody>
          <a:bodyPr/>
          <a:lstStyle/>
          <a:p>
            <a:fld id="{73BB84BC-6E78-40D1-8831-40AB1F596614}" type="datetime4">
              <a:rPr lang="en-US" smtClean="0"/>
              <a:t>September 11, 2021</a:t>
            </a:fld>
            <a:endParaRPr lang="en-US"/>
          </a:p>
        </p:txBody>
      </p:sp>
      <p:sp>
        <p:nvSpPr>
          <p:cNvPr id="6" name="Footer Placeholder 5">
            <a:extLst>
              <a:ext uri="{FF2B5EF4-FFF2-40B4-BE49-F238E27FC236}">
                <a16:creationId xmlns:a16="http://schemas.microsoft.com/office/drawing/2014/main" id="{31359FC8-04EF-4F7D-8E43-4EE0E95DA9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71C964-4227-4DEE-87A1-026162DDF664}"/>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098871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0EB4E-D4BB-4C86-A820-63474E5A4086}"/>
              </a:ext>
            </a:extLst>
          </p:cNvPr>
          <p:cNvSpPr>
            <a:spLocks noGrp="1"/>
          </p:cNvSpPr>
          <p:nvPr>
            <p:ph type="title"/>
          </p:nvPr>
        </p:nvSpPr>
        <p:spPr>
          <a:xfrm>
            <a:off x="1062038" y="457199"/>
            <a:ext cx="3913241" cy="192881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4FA99A1-8FAF-415D-A399-1B2C2A0F2300}"/>
              </a:ext>
            </a:extLst>
          </p:cNvPr>
          <p:cNvSpPr>
            <a:spLocks noGrp="1"/>
          </p:cNvSpPr>
          <p:nvPr>
            <p:ph type="pic" idx="1"/>
          </p:nvPr>
        </p:nvSpPr>
        <p:spPr>
          <a:xfrm>
            <a:off x="5257752" y="457200"/>
            <a:ext cx="6110288"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4A15BEE-9915-4637-85A2-2AF2872C72BC}"/>
              </a:ext>
            </a:extLst>
          </p:cNvPr>
          <p:cNvSpPr>
            <a:spLocks noGrp="1"/>
          </p:cNvSpPr>
          <p:nvPr>
            <p:ph type="body" sz="half" idx="2"/>
          </p:nvPr>
        </p:nvSpPr>
        <p:spPr>
          <a:xfrm>
            <a:off x="1062038" y="2386013"/>
            <a:ext cx="3913241" cy="40147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73427C-3B67-4ED4-925D-04B9C09AA54B}"/>
              </a:ext>
            </a:extLst>
          </p:cNvPr>
          <p:cNvSpPr>
            <a:spLocks noGrp="1"/>
          </p:cNvSpPr>
          <p:nvPr>
            <p:ph type="dt" sz="half" idx="10"/>
          </p:nvPr>
        </p:nvSpPr>
        <p:spPr/>
        <p:txBody>
          <a:bodyPr/>
          <a:lstStyle/>
          <a:p>
            <a:fld id="{ADFA080F-3961-4D42-BEDE-84A1FED032F1}" type="datetime4">
              <a:rPr lang="en-US" smtClean="0"/>
              <a:t>September 11, 2021</a:t>
            </a:fld>
            <a:endParaRPr lang="en-US"/>
          </a:p>
        </p:txBody>
      </p:sp>
      <p:sp>
        <p:nvSpPr>
          <p:cNvPr id="6" name="Footer Placeholder 5">
            <a:extLst>
              <a:ext uri="{FF2B5EF4-FFF2-40B4-BE49-F238E27FC236}">
                <a16:creationId xmlns:a16="http://schemas.microsoft.com/office/drawing/2014/main" id="{EEB5DAFD-22DE-4E9E-9C72-B16C1F273D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E8EE99-49CC-4A30-8ADA-39EFD8DAAD22}"/>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67852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customXml" Target="../ink/ink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descr="A person in a dark room&#10;&#10;Description automatically generated">
            <a:extLst>
              <a:ext uri="{FF2B5EF4-FFF2-40B4-BE49-F238E27FC236}">
                <a16:creationId xmlns:a16="http://schemas.microsoft.com/office/drawing/2014/main" id="{DEB2E8C4-C3E7-4048-A43D-9859510CFA9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p:sp>
        <p:nvSpPr>
          <p:cNvPr id="2" name="Title Placeholder 1">
            <a:extLst>
              <a:ext uri="{FF2B5EF4-FFF2-40B4-BE49-F238E27FC236}">
                <a16:creationId xmlns:a16="http://schemas.microsoft.com/office/drawing/2014/main" id="{9AFBD2E1-C16B-4996-869C-DD03823A80A4}"/>
              </a:ext>
            </a:extLst>
          </p:cNvPr>
          <p:cNvSpPr>
            <a:spLocks noGrp="1"/>
          </p:cNvSpPr>
          <p:nvPr>
            <p:ph type="title"/>
          </p:nvPr>
        </p:nvSpPr>
        <p:spPr>
          <a:xfrm>
            <a:off x="1050879" y="609601"/>
            <a:ext cx="9810604" cy="12160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844DB6A-ED8E-4755-BC7A-B7AA65244231}"/>
              </a:ext>
            </a:extLst>
          </p:cNvPr>
          <p:cNvSpPr>
            <a:spLocks noGrp="1"/>
          </p:cNvSpPr>
          <p:nvPr>
            <p:ph type="body" idx="1"/>
          </p:nvPr>
        </p:nvSpPr>
        <p:spPr>
          <a:xfrm>
            <a:off x="1050879" y="1825624"/>
            <a:ext cx="9810604" cy="442875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F5CE27-B558-4B88-ACE3-B70423127730}"/>
              </a:ext>
            </a:extLst>
          </p:cNvPr>
          <p:cNvSpPr>
            <a:spLocks noGrp="1"/>
          </p:cNvSpPr>
          <p:nvPr>
            <p:ph type="dt" sz="half" idx="2"/>
          </p:nvPr>
        </p:nvSpPr>
        <p:spPr>
          <a:xfrm rot="5400000">
            <a:off x="10509243" y="5071825"/>
            <a:ext cx="2647667" cy="365125"/>
          </a:xfrm>
          <a:prstGeom prst="rect">
            <a:avLst/>
          </a:prstGeom>
        </p:spPr>
        <p:txBody>
          <a:bodyPr vert="horz" lIns="91440" tIns="45720" rIns="91440" bIns="45720" rtlCol="0" anchor="ctr"/>
          <a:lstStyle>
            <a:lvl1pPr algn="l">
              <a:defRPr sz="900" cap="all" spc="300" baseline="0">
                <a:solidFill>
                  <a:schemeClr val="tx1">
                    <a:lumMod val="85000"/>
                    <a:lumOff val="15000"/>
                  </a:schemeClr>
                </a:solidFill>
                <a:latin typeface="+mn-lt"/>
              </a:defRPr>
            </a:lvl1pPr>
          </a:lstStyle>
          <a:p>
            <a:fld id="{A33960BD-7AC1-4217-9611-AAA56D3EE38F}" type="datetime4">
              <a:rPr lang="en-US" smtClean="0"/>
              <a:pPr/>
              <a:t>September 11, 2021</a:t>
            </a:fld>
            <a:endParaRPr lang="en-US" dirty="0">
              <a:latin typeface="+mn-lt"/>
            </a:endParaRPr>
          </a:p>
        </p:txBody>
      </p:sp>
      <p:sp>
        <p:nvSpPr>
          <p:cNvPr id="5" name="Footer Placeholder 4">
            <a:extLst>
              <a:ext uri="{FF2B5EF4-FFF2-40B4-BE49-F238E27FC236}">
                <a16:creationId xmlns:a16="http://schemas.microsoft.com/office/drawing/2014/main" id="{4ACE5D61-F203-4F00-9CF1-AB0AE4937006}"/>
              </a:ext>
            </a:extLst>
          </p:cNvPr>
          <p:cNvSpPr>
            <a:spLocks noGrp="1"/>
          </p:cNvSpPr>
          <p:nvPr>
            <p:ph type="ftr" sz="quarter" idx="3"/>
          </p:nvPr>
        </p:nvSpPr>
        <p:spPr>
          <a:xfrm rot="5400000">
            <a:off x="10447827" y="1407402"/>
            <a:ext cx="2770499" cy="365125"/>
          </a:xfrm>
          <a:prstGeom prst="rect">
            <a:avLst/>
          </a:prstGeom>
        </p:spPr>
        <p:txBody>
          <a:bodyPr vert="horz" lIns="91440" tIns="45720" rIns="91440" bIns="45720" rtlCol="0" anchor="ctr"/>
          <a:lstStyle>
            <a:lvl1pPr algn="r">
              <a:defRPr sz="900" cap="all" spc="300" baseline="0">
                <a:solidFill>
                  <a:schemeClr val="tx1">
                    <a:lumMod val="85000"/>
                    <a:lumOff val="15000"/>
                  </a:schemeClr>
                </a:solidFill>
                <a:latin typeface="+mn-lt"/>
              </a:defRPr>
            </a:lvl1pPr>
          </a:lstStyle>
          <a:p>
            <a:endParaRPr lang="en-US" dirty="0">
              <a:latin typeface="+mn-lt"/>
            </a:endParaRPr>
          </a:p>
        </p:txBody>
      </p:sp>
      <p:sp>
        <p:nvSpPr>
          <p:cNvPr id="6" name="Slide Number Placeholder 5">
            <a:extLst>
              <a:ext uri="{FF2B5EF4-FFF2-40B4-BE49-F238E27FC236}">
                <a16:creationId xmlns:a16="http://schemas.microsoft.com/office/drawing/2014/main" id="{39FF38BD-5F38-4F6E-B5DD-EB1AF06002E2}"/>
              </a:ext>
            </a:extLst>
          </p:cNvPr>
          <p:cNvSpPr>
            <a:spLocks noGrp="1"/>
          </p:cNvSpPr>
          <p:nvPr>
            <p:ph type="sldNum" sz="quarter" idx="4"/>
          </p:nvPr>
        </p:nvSpPr>
        <p:spPr>
          <a:xfrm>
            <a:off x="11560121" y="3138985"/>
            <a:ext cx="545911" cy="580029"/>
          </a:xfrm>
          <a:prstGeom prst="rect">
            <a:avLst/>
          </a:prstGeom>
        </p:spPr>
        <p:txBody>
          <a:bodyPr vert="horz" lIns="91440" tIns="45720" rIns="91440" bIns="45720" rtlCol="0" anchor="ctr"/>
          <a:lstStyle>
            <a:lvl1pPr algn="ctr">
              <a:defRPr sz="1600">
                <a:solidFill>
                  <a:schemeClr val="tx1">
                    <a:lumMod val="85000"/>
                    <a:lumOff val="15000"/>
                  </a:schemeClr>
                </a:solidFill>
                <a:latin typeface="+mn-lt"/>
              </a:defRPr>
            </a:lvl1pPr>
          </a:lstStyle>
          <a:p>
            <a:fld id="{9D4AEF59-F28E-467C-9EA3-92D1CFAD475A}" type="slidenum">
              <a:rPr lang="en-US" smtClean="0"/>
              <a:pPr/>
              <a:t>‹#›</a:t>
            </a:fld>
            <a:endParaRPr lang="en-US">
              <a:latin typeface="+mn-lt"/>
            </a:endParaRPr>
          </a:p>
        </p:txBody>
      </p:sp>
      <mc:AlternateContent xmlns:mc="http://schemas.openxmlformats.org/markup-compatibility/2006" xmlns:p14="http://schemas.microsoft.com/office/powerpoint/2010/main">
        <mc:Choice Requires="p14">
          <p:contentPart p14:bwMode="auto" r:id="rId14">
            <p14:nvContentPartPr>
              <p14:cNvPr id="18" name="Ink 17">
                <a:extLst>
                  <a:ext uri="{FF2B5EF4-FFF2-40B4-BE49-F238E27FC236}">
                    <a16:creationId xmlns:a16="http://schemas.microsoft.com/office/drawing/2014/main" id="{24D29CCB-7956-4E3E-8880-304085F04BF4}"/>
                  </a:ext>
                </a:extLst>
              </p14:cNvPr>
              <p14:cNvContentPartPr/>
              <p14:nvPr/>
            </p14:nvContentPartPr>
            <p14:xfrm>
              <a:off x="12490710" y="6342652"/>
              <a:ext cx="360" cy="360"/>
            </p14:xfrm>
          </p:contentPart>
        </mc:Choice>
        <mc:Fallback xmlns="">
          <p:pic>
            <p:nvPicPr>
              <p:cNvPr id="18" name="Ink 17">
                <a:extLst>
                  <a:ext uri="{FF2B5EF4-FFF2-40B4-BE49-F238E27FC236}">
                    <a16:creationId xmlns:a16="http://schemas.microsoft.com/office/drawing/2014/main" id="{24D29CCB-7956-4E3E-8880-304085F04BF4}"/>
                  </a:ext>
                </a:extLst>
              </p:cNvPr>
              <p:cNvPicPr/>
              <p:nvPr/>
            </p:nvPicPr>
            <p:blipFill>
              <a:blip r:embed="rId15"/>
              <a:stretch>
                <a:fillRect/>
              </a:stretch>
            </p:blipFill>
            <p:spPr>
              <a:xfrm>
                <a:off x="12481710" y="6333652"/>
                <a:ext cx="18000" cy="18000"/>
              </a:xfrm>
              <a:prstGeom prst="rect">
                <a:avLst/>
              </a:prstGeom>
            </p:spPr>
          </p:pic>
        </mc:Fallback>
      </mc:AlternateContent>
    </p:spTree>
    <p:extLst>
      <p:ext uri="{BB962C8B-B14F-4D97-AF65-F5344CB8AC3E}">
        <p14:creationId xmlns:p14="http://schemas.microsoft.com/office/powerpoint/2010/main" val="1131396616"/>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7" r:id="rId7"/>
    <p:sldLayoutId id="2147483693" r:id="rId8"/>
    <p:sldLayoutId id="2147483694" r:id="rId9"/>
    <p:sldLayoutId id="2147483695" r:id="rId10"/>
    <p:sldLayoutId id="2147483696" r:id="rId11"/>
  </p:sldLayoutIdLst>
  <p:hf sldNum="0" hdr="0" ftr="0" dt="0"/>
  <p:txStyles>
    <p:title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000" kern="1200" spc="5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00000"/>
        </a:lnSpc>
        <a:spcBef>
          <a:spcPts val="500"/>
        </a:spcBef>
        <a:buFontTx/>
        <a:buNone/>
        <a:defRPr sz="1800" kern="1200" spc="5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00000"/>
        </a:lnSpc>
        <a:spcBef>
          <a:spcPts val="500"/>
        </a:spcBef>
        <a:buSzPct val="80000"/>
        <a:buFont typeface="Arial" panose="020B0604020202020204" pitchFamily="34" charset="0"/>
        <a:buChar char="•"/>
        <a:defRPr sz="1600" kern="1200" spc="5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00000"/>
        </a:lnSpc>
        <a:spcBef>
          <a:spcPts val="500"/>
        </a:spcBef>
        <a:buFontTx/>
        <a:buNone/>
        <a:defRPr sz="1400" kern="1200" spc="5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00000"/>
        </a:lnSpc>
        <a:spcBef>
          <a:spcPts val="500"/>
        </a:spcBef>
        <a:buSzPct val="80000"/>
        <a:buFont typeface="Arial" panose="020B0604020202020204" pitchFamily="34" charset="0"/>
        <a:buChar char="•"/>
        <a:defRPr sz="1400" kern="1200" spc="5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342306-C49E-412B-A56A-67DBDDD050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8E81931-EC11-4433-BB7B-ED42BAA244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Sphere of mesh and nodes">
            <a:extLst>
              <a:ext uri="{FF2B5EF4-FFF2-40B4-BE49-F238E27FC236}">
                <a16:creationId xmlns:a16="http://schemas.microsoft.com/office/drawing/2014/main" id="{288B2962-98FC-4BDF-A11D-608E24B8EA69}"/>
              </a:ext>
            </a:extLst>
          </p:cNvPr>
          <p:cNvPicPr>
            <a:picLocks noChangeAspect="1"/>
          </p:cNvPicPr>
          <p:nvPr/>
        </p:nvPicPr>
        <p:blipFill rotWithShape="1">
          <a:blip r:embed="rId2"/>
          <a:srcRect t="4803" r="-2" b="20195"/>
          <a:stretch/>
        </p:blipFill>
        <p:spPr>
          <a:xfrm>
            <a:off x="-1" y="10"/>
            <a:ext cx="12192000" cy="6857991"/>
          </a:xfrm>
          <a:custGeom>
            <a:avLst/>
            <a:gdLst/>
            <a:ahLst/>
            <a:cxnLst/>
            <a:rect l="l" t="t" r="r" b="b"/>
            <a:pathLst>
              <a:path w="12192000" h="6858001">
                <a:moveTo>
                  <a:pt x="424170" y="5138037"/>
                </a:moveTo>
                <a:cubicBezTo>
                  <a:pt x="420631" y="5139454"/>
                  <a:pt x="416160" y="5142711"/>
                  <a:pt x="409816" y="5148812"/>
                </a:cubicBezTo>
                <a:cubicBezTo>
                  <a:pt x="384513" y="5138857"/>
                  <a:pt x="376759" y="5150303"/>
                  <a:pt x="338986" y="5151800"/>
                </a:cubicBezTo>
                <a:cubicBezTo>
                  <a:pt x="325123" y="5143154"/>
                  <a:pt x="312164" y="5144939"/>
                  <a:pt x="298810" y="5149975"/>
                </a:cubicBezTo>
                <a:cubicBezTo>
                  <a:pt x="263615" y="5143861"/>
                  <a:pt x="229134" y="5149769"/>
                  <a:pt x="188339" y="5148846"/>
                </a:cubicBezTo>
                <a:cubicBezTo>
                  <a:pt x="146705" y="5135892"/>
                  <a:pt x="120710" y="5151713"/>
                  <a:pt x="77129" y="5150650"/>
                </a:cubicBezTo>
                <a:cubicBezTo>
                  <a:pt x="38418" y="5128290"/>
                  <a:pt x="43948" y="5173219"/>
                  <a:pt x="8098" y="5168295"/>
                </a:cubicBezTo>
                <a:lnTo>
                  <a:pt x="1" y="5165746"/>
                </a:lnTo>
                <a:lnTo>
                  <a:pt x="1" y="6858000"/>
                </a:lnTo>
                <a:lnTo>
                  <a:pt x="10232860" y="6858000"/>
                </a:lnTo>
                <a:lnTo>
                  <a:pt x="10220407" y="6835765"/>
                </a:lnTo>
                <a:cubicBezTo>
                  <a:pt x="10182003" y="6791243"/>
                  <a:pt x="10087600" y="6802565"/>
                  <a:pt x="10022026" y="6757762"/>
                </a:cubicBezTo>
                <a:cubicBezTo>
                  <a:pt x="9975094" y="6742036"/>
                  <a:pt x="9890498" y="6761609"/>
                  <a:pt x="9882203" y="6723651"/>
                </a:cubicBezTo>
                <a:cubicBezTo>
                  <a:pt x="9854598" y="6741435"/>
                  <a:pt x="9842217" y="6703212"/>
                  <a:pt x="9818566" y="6696063"/>
                </a:cubicBezTo>
                <a:cubicBezTo>
                  <a:pt x="9795728" y="6706492"/>
                  <a:pt x="9788960" y="6693053"/>
                  <a:pt x="9771904" y="6687476"/>
                </a:cubicBezTo>
                <a:cubicBezTo>
                  <a:pt x="9761819" y="6694575"/>
                  <a:pt x="9746945" y="6691639"/>
                  <a:pt x="9744274" y="6680895"/>
                </a:cubicBezTo>
                <a:cubicBezTo>
                  <a:pt x="9757100" y="6659288"/>
                  <a:pt x="9702280" y="6661999"/>
                  <a:pt x="9702272" y="6645623"/>
                </a:cubicBezTo>
                <a:cubicBezTo>
                  <a:pt x="9672878" y="6637308"/>
                  <a:pt x="9536850" y="6635434"/>
                  <a:pt x="9520815" y="6606549"/>
                </a:cubicBezTo>
                <a:cubicBezTo>
                  <a:pt x="9462694" y="6584419"/>
                  <a:pt x="9364629" y="6609780"/>
                  <a:pt x="9338854" y="6604752"/>
                </a:cubicBezTo>
                <a:cubicBezTo>
                  <a:pt x="9301826" y="6646470"/>
                  <a:pt x="9206253" y="6504340"/>
                  <a:pt x="9096712" y="6483405"/>
                </a:cubicBezTo>
                <a:cubicBezTo>
                  <a:pt x="9080776" y="6485371"/>
                  <a:pt x="9072854" y="6483990"/>
                  <a:pt x="9071445" y="6472839"/>
                </a:cubicBezTo>
                <a:cubicBezTo>
                  <a:pt x="9037733" y="6465416"/>
                  <a:pt x="9013244" y="6434113"/>
                  <a:pt x="8985766" y="6442932"/>
                </a:cubicBezTo>
                <a:cubicBezTo>
                  <a:pt x="8957782" y="6428350"/>
                  <a:pt x="8922645" y="6396528"/>
                  <a:pt x="8903538" y="6385345"/>
                </a:cubicBezTo>
                <a:lnTo>
                  <a:pt x="8874169" y="6368574"/>
                </a:lnTo>
                <a:lnTo>
                  <a:pt x="8861902" y="6365959"/>
                </a:lnTo>
                <a:lnTo>
                  <a:pt x="8853873" y="6369328"/>
                </a:lnTo>
                <a:lnTo>
                  <a:pt x="8834271" y="6361166"/>
                </a:lnTo>
                <a:cubicBezTo>
                  <a:pt x="8817275" y="6357159"/>
                  <a:pt x="8768811" y="6350946"/>
                  <a:pt x="8751898" y="6345286"/>
                </a:cubicBezTo>
                <a:cubicBezTo>
                  <a:pt x="8748776" y="6336482"/>
                  <a:pt x="8742014" y="6330840"/>
                  <a:pt x="8732794" y="6327212"/>
                </a:cubicBezTo>
                <a:lnTo>
                  <a:pt x="8711457" y="6323423"/>
                </a:lnTo>
                <a:lnTo>
                  <a:pt x="8698945" y="6311035"/>
                </a:lnTo>
                <a:cubicBezTo>
                  <a:pt x="8693307" y="6308234"/>
                  <a:pt x="8686288" y="6307695"/>
                  <a:pt x="8676966" y="6311045"/>
                </a:cubicBezTo>
                <a:cubicBezTo>
                  <a:pt x="8659160" y="6306470"/>
                  <a:pt x="8609036" y="6288869"/>
                  <a:pt x="8592109" y="6283578"/>
                </a:cubicBezTo>
                <a:lnTo>
                  <a:pt x="8575406" y="6279301"/>
                </a:lnTo>
                <a:lnTo>
                  <a:pt x="8567743" y="6271333"/>
                </a:lnTo>
                <a:cubicBezTo>
                  <a:pt x="8560971" y="6265479"/>
                  <a:pt x="8553359" y="6261637"/>
                  <a:pt x="8544105" y="6262067"/>
                </a:cubicBezTo>
                <a:lnTo>
                  <a:pt x="8534981" y="6264544"/>
                </a:lnTo>
                <a:cubicBezTo>
                  <a:pt x="8534770" y="6263238"/>
                  <a:pt x="8534558" y="6261934"/>
                  <a:pt x="8534347" y="6260628"/>
                </a:cubicBezTo>
                <a:cubicBezTo>
                  <a:pt x="8534165" y="6254552"/>
                  <a:pt x="8531548" y="6248727"/>
                  <a:pt x="8502329" y="6245007"/>
                </a:cubicBezTo>
                <a:cubicBezTo>
                  <a:pt x="8484064" y="6230757"/>
                  <a:pt x="8460296" y="6219075"/>
                  <a:pt x="8433327" y="6211089"/>
                </a:cubicBezTo>
                <a:cubicBezTo>
                  <a:pt x="8427709" y="6216009"/>
                  <a:pt x="8420390" y="6205541"/>
                  <a:pt x="8415974" y="6202794"/>
                </a:cubicBezTo>
                <a:cubicBezTo>
                  <a:pt x="8414286" y="6206457"/>
                  <a:pt x="8402161" y="6205639"/>
                  <a:pt x="8399490" y="6201686"/>
                </a:cubicBezTo>
                <a:cubicBezTo>
                  <a:pt x="8320765" y="6169327"/>
                  <a:pt x="8353074" y="6214472"/>
                  <a:pt x="8311484" y="6182351"/>
                </a:cubicBezTo>
                <a:cubicBezTo>
                  <a:pt x="8303469" y="6179348"/>
                  <a:pt x="8296282" y="6179741"/>
                  <a:pt x="8289612" y="6181576"/>
                </a:cubicBezTo>
                <a:lnTo>
                  <a:pt x="8279273" y="6185905"/>
                </a:lnTo>
                <a:lnTo>
                  <a:pt x="8247464" y="6169167"/>
                </a:lnTo>
                <a:cubicBezTo>
                  <a:pt x="8231409" y="6162506"/>
                  <a:pt x="8214145" y="6156986"/>
                  <a:pt x="8196077" y="6152768"/>
                </a:cubicBezTo>
                <a:cubicBezTo>
                  <a:pt x="8190058" y="6159824"/>
                  <a:pt x="8178350" y="6146423"/>
                  <a:pt x="8172107" y="6143116"/>
                </a:cubicBezTo>
                <a:cubicBezTo>
                  <a:pt x="8170795" y="6148161"/>
                  <a:pt x="8155185" y="6148083"/>
                  <a:pt x="8150882" y="6143014"/>
                </a:cubicBezTo>
                <a:cubicBezTo>
                  <a:pt x="8043325" y="6106278"/>
                  <a:pt x="8094757" y="6164012"/>
                  <a:pt x="8034498" y="6124492"/>
                </a:cubicBezTo>
                <a:cubicBezTo>
                  <a:pt x="8023614" y="6121142"/>
                  <a:pt x="8014563" y="6122270"/>
                  <a:pt x="8006497" y="6125284"/>
                </a:cubicBezTo>
                <a:lnTo>
                  <a:pt x="7991273" y="6133623"/>
                </a:lnTo>
                <a:lnTo>
                  <a:pt x="7982265" y="6128245"/>
                </a:lnTo>
                <a:cubicBezTo>
                  <a:pt x="7944891" y="6121713"/>
                  <a:pt x="7931226" y="6130583"/>
                  <a:pt x="7912085" y="6116164"/>
                </a:cubicBezTo>
                <a:cubicBezTo>
                  <a:pt x="7878698" y="6108552"/>
                  <a:pt x="7840370" y="6103928"/>
                  <a:pt x="7810187" y="6096690"/>
                </a:cubicBezTo>
                <a:cubicBezTo>
                  <a:pt x="7796246" y="6076752"/>
                  <a:pt x="7753799" y="6081964"/>
                  <a:pt x="7730989" y="6072734"/>
                </a:cubicBezTo>
                <a:cubicBezTo>
                  <a:pt x="7721214" y="6064442"/>
                  <a:pt x="7713300" y="6061979"/>
                  <a:pt x="7700459" y="6067006"/>
                </a:cubicBezTo>
                <a:cubicBezTo>
                  <a:pt x="7655845" y="6027129"/>
                  <a:pt x="7669185" y="6060343"/>
                  <a:pt x="7623221" y="6040209"/>
                </a:cubicBezTo>
                <a:cubicBezTo>
                  <a:pt x="7584174" y="6020582"/>
                  <a:pt x="7538418" y="6004445"/>
                  <a:pt x="7505047" y="5967561"/>
                </a:cubicBezTo>
                <a:cubicBezTo>
                  <a:pt x="7499654" y="5957788"/>
                  <a:pt x="7482081" y="5951500"/>
                  <a:pt x="7465796" y="5953517"/>
                </a:cubicBezTo>
                <a:cubicBezTo>
                  <a:pt x="7462992" y="5953864"/>
                  <a:pt x="7460335" y="5954450"/>
                  <a:pt x="7457905" y="5955255"/>
                </a:cubicBezTo>
                <a:cubicBezTo>
                  <a:pt x="7438909" y="5929939"/>
                  <a:pt x="7419483" y="5937312"/>
                  <a:pt x="7412223" y="5921118"/>
                </a:cubicBezTo>
                <a:cubicBezTo>
                  <a:pt x="7372805" y="5907834"/>
                  <a:pt x="7334821" y="5915363"/>
                  <a:pt x="7327761" y="5901038"/>
                </a:cubicBezTo>
                <a:cubicBezTo>
                  <a:pt x="7306340" y="5897895"/>
                  <a:pt x="7272477" y="5906823"/>
                  <a:pt x="7261184" y="5890673"/>
                </a:cubicBezTo>
                <a:cubicBezTo>
                  <a:pt x="7255248" y="5901086"/>
                  <a:pt x="7239803" y="5877939"/>
                  <a:pt x="7225085" y="5882795"/>
                </a:cubicBezTo>
                <a:cubicBezTo>
                  <a:pt x="7214264" y="5887405"/>
                  <a:pt x="7207054" y="5881458"/>
                  <a:pt x="7197451" y="5879354"/>
                </a:cubicBezTo>
                <a:cubicBezTo>
                  <a:pt x="7183450" y="5882063"/>
                  <a:pt x="7143816" y="5866354"/>
                  <a:pt x="7134462" y="5858264"/>
                </a:cubicBezTo>
                <a:cubicBezTo>
                  <a:pt x="7113779" y="5832126"/>
                  <a:pt x="7050656" y="5838460"/>
                  <a:pt x="7033126" y="5818152"/>
                </a:cubicBezTo>
                <a:cubicBezTo>
                  <a:pt x="7025879" y="5814394"/>
                  <a:pt x="7018444" y="5812123"/>
                  <a:pt x="7010931" y="5810784"/>
                </a:cubicBezTo>
                <a:lnTo>
                  <a:pt x="6965772" y="5809570"/>
                </a:lnTo>
                <a:cubicBezTo>
                  <a:pt x="6958379" y="5809773"/>
                  <a:pt x="6951122" y="5809811"/>
                  <a:pt x="6944112" y="5809138"/>
                </a:cubicBezTo>
                <a:cubicBezTo>
                  <a:pt x="6958919" y="5787231"/>
                  <a:pt x="6886934" y="5799790"/>
                  <a:pt x="6910662" y="5784032"/>
                </a:cubicBezTo>
                <a:cubicBezTo>
                  <a:pt x="6874725" y="5776519"/>
                  <a:pt x="6864413" y="5762624"/>
                  <a:pt x="6827210" y="5751855"/>
                </a:cubicBezTo>
                <a:lnTo>
                  <a:pt x="6687442" y="5719421"/>
                </a:lnTo>
                <a:cubicBezTo>
                  <a:pt x="6635980" y="5699070"/>
                  <a:pt x="6610828" y="5697607"/>
                  <a:pt x="6564352" y="5686060"/>
                </a:cubicBezTo>
                <a:cubicBezTo>
                  <a:pt x="6528033" y="5637185"/>
                  <a:pt x="6494010" y="5648754"/>
                  <a:pt x="6467880" y="5616169"/>
                </a:cubicBezTo>
                <a:cubicBezTo>
                  <a:pt x="6416367" y="5601837"/>
                  <a:pt x="6419822" y="5586932"/>
                  <a:pt x="6362159" y="5586807"/>
                </a:cubicBezTo>
                <a:lnTo>
                  <a:pt x="6310657" y="5553477"/>
                </a:lnTo>
                <a:cubicBezTo>
                  <a:pt x="6299083" y="5546856"/>
                  <a:pt x="6295885" y="5548752"/>
                  <a:pt x="6292713" y="5547078"/>
                </a:cubicBezTo>
                <a:lnTo>
                  <a:pt x="6291623" y="5543429"/>
                </a:lnTo>
                <a:lnTo>
                  <a:pt x="6281704" y="5538282"/>
                </a:lnTo>
                <a:lnTo>
                  <a:pt x="6264107" y="5526263"/>
                </a:lnTo>
                <a:lnTo>
                  <a:pt x="6258989" y="5525777"/>
                </a:lnTo>
                <a:lnTo>
                  <a:pt x="6229603" y="5510395"/>
                </a:lnTo>
                <a:lnTo>
                  <a:pt x="6228332" y="5511020"/>
                </a:lnTo>
                <a:cubicBezTo>
                  <a:pt x="6224808" y="5512072"/>
                  <a:pt x="6220944" y="5512187"/>
                  <a:pt x="6216260" y="5510345"/>
                </a:cubicBezTo>
                <a:cubicBezTo>
                  <a:pt x="6210740" y="5525445"/>
                  <a:pt x="6208492" y="5513908"/>
                  <a:pt x="6195167" y="5507142"/>
                </a:cubicBezTo>
                <a:cubicBezTo>
                  <a:pt x="6176634" y="5504447"/>
                  <a:pt x="6121193" y="5496797"/>
                  <a:pt x="6105064" y="5494176"/>
                </a:cubicBezTo>
                <a:lnTo>
                  <a:pt x="6098392" y="5491417"/>
                </a:lnTo>
                <a:lnTo>
                  <a:pt x="6098057" y="5491548"/>
                </a:lnTo>
                <a:cubicBezTo>
                  <a:pt x="6096177" y="5491345"/>
                  <a:pt x="6093821" y="5490586"/>
                  <a:pt x="6090617" y="5489007"/>
                </a:cubicBezTo>
                <a:lnTo>
                  <a:pt x="6086227" y="5486388"/>
                </a:lnTo>
                <a:lnTo>
                  <a:pt x="6073282" y="5481036"/>
                </a:lnTo>
                <a:lnTo>
                  <a:pt x="6067488" y="5480426"/>
                </a:lnTo>
                <a:cubicBezTo>
                  <a:pt x="6040063" y="5480093"/>
                  <a:pt x="5951728" y="5481604"/>
                  <a:pt x="5908730" y="5479037"/>
                </a:cubicBezTo>
                <a:cubicBezTo>
                  <a:pt x="5872265" y="5473380"/>
                  <a:pt x="5839094" y="5474990"/>
                  <a:pt x="5809501" y="5465027"/>
                </a:cubicBezTo>
                <a:cubicBezTo>
                  <a:pt x="5795691" y="5468278"/>
                  <a:pt x="5783378" y="5468468"/>
                  <a:pt x="5773910" y="5458581"/>
                </a:cubicBezTo>
                <a:cubicBezTo>
                  <a:pt x="5739320" y="5455590"/>
                  <a:pt x="5728309" y="5465623"/>
                  <a:pt x="5708984" y="5453146"/>
                </a:cubicBezTo>
                <a:cubicBezTo>
                  <a:pt x="5685394" y="5468413"/>
                  <a:pt x="5685992" y="5461186"/>
                  <a:pt x="5678327" y="5454412"/>
                </a:cubicBezTo>
                <a:lnTo>
                  <a:pt x="5677140" y="5453823"/>
                </a:lnTo>
                <a:lnTo>
                  <a:pt x="5673887" y="5456023"/>
                </a:lnTo>
                <a:lnTo>
                  <a:pt x="5668198" y="5456346"/>
                </a:lnTo>
                <a:lnTo>
                  <a:pt x="5653664" y="5453106"/>
                </a:lnTo>
                <a:lnTo>
                  <a:pt x="5648366" y="5451209"/>
                </a:lnTo>
                <a:cubicBezTo>
                  <a:pt x="5644655" y="5450154"/>
                  <a:pt x="5642109" y="5449779"/>
                  <a:pt x="5640260" y="5449878"/>
                </a:cubicBezTo>
                <a:lnTo>
                  <a:pt x="5640006" y="5450061"/>
                </a:lnTo>
                <a:lnTo>
                  <a:pt x="5632515" y="5448391"/>
                </a:lnTo>
                <a:cubicBezTo>
                  <a:pt x="5619998" y="5445077"/>
                  <a:pt x="5607933" y="5441385"/>
                  <a:pt x="5596539" y="5437486"/>
                </a:cubicBezTo>
                <a:cubicBezTo>
                  <a:pt x="5583544" y="5447920"/>
                  <a:pt x="5543214" y="5426318"/>
                  <a:pt x="5542416" y="5449938"/>
                </a:cubicBezTo>
                <a:cubicBezTo>
                  <a:pt x="5526882" y="5445355"/>
                  <a:pt x="5519529" y="5434267"/>
                  <a:pt x="5521246" y="5450133"/>
                </a:cubicBezTo>
                <a:cubicBezTo>
                  <a:pt x="5516029" y="5449054"/>
                  <a:pt x="5512471" y="5449786"/>
                  <a:pt x="5509658" y="5451392"/>
                </a:cubicBezTo>
                <a:lnTo>
                  <a:pt x="5508753" y="5452216"/>
                </a:lnTo>
                <a:lnTo>
                  <a:pt x="5469291" y="5441993"/>
                </a:lnTo>
                <a:lnTo>
                  <a:pt x="5447375" y="5432879"/>
                </a:lnTo>
                <a:lnTo>
                  <a:pt x="5435760" y="5429360"/>
                </a:lnTo>
                <a:lnTo>
                  <a:pt x="5433081" y="5425914"/>
                </a:lnTo>
                <a:cubicBezTo>
                  <a:pt x="5429853" y="5423556"/>
                  <a:pt x="5424794" y="5421926"/>
                  <a:pt x="5415630" y="5421963"/>
                </a:cubicBezTo>
                <a:lnTo>
                  <a:pt x="5413399" y="5422434"/>
                </a:lnTo>
                <a:lnTo>
                  <a:pt x="5399853" y="5415736"/>
                </a:lnTo>
                <a:cubicBezTo>
                  <a:pt x="5395637" y="5412982"/>
                  <a:pt x="5392091" y="5409780"/>
                  <a:pt x="5389520" y="5405967"/>
                </a:cubicBezTo>
                <a:cubicBezTo>
                  <a:pt x="5335580" y="5415065"/>
                  <a:pt x="5292600" y="5391357"/>
                  <a:pt x="5237937" y="5385377"/>
                </a:cubicBezTo>
                <a:cubicBezTo>
                  <a:pt x="5207993" y="5376752"/>
                  <a:pt x="5126456" y="5381084"/>
                  <a:pt x="5119496" y="5352643"/>
                </a:cubicBezTo>
                <a:cubicBezTo>
                  <a:pt x="5080107" y="5344358"/>
                  <a:pt x="5054089" y="5342197"/>
                  <a:pt x="5001601" y="5335667"/>
                </a:cubicBezTo>
                <a:cubicBezTo>
                  <a:pt x="4950440" y="5305462"/>
                  <a:pt x="4862311" y="5312335"/>
                  <a:pt x="4801046" y="5292281"/>
                </a:cubicBezTo>
                <a:cubicBezTo>
                  <a:pt x="4760767" y="5309390"/>
                  <a:pt x="4784753" y="5291346"/>
                  <a:pt x="4747748" y="5289636"/>
                </a:cubicBezTo>
                <a:cubicBezTo>
                  <a:pt x="4762748" y="5270206"/>
                  <a:pt x="4701198" y="5294183"/>
                  <a:pt x="4705062" y="5270079"/>
                </a:cubicBezTo>
                <a:cubicBezTo>
                  <a:pt x="4698206" y="5270532"/>
                  <a:pt x="4691442" y="5271728"/>
                  <a:pt x="4684625" y="5273113"/>
                </a:cubicBezTo>
                <a:lnTo>
                  <a:pt x="4681053" y="5273825"/>
                </a:lnTo>
                <a:lnTo>
                  <a:pt x="4667771" y="5272561"/>
                </a:lnTo>
                <a:lnTo>
                  <a:pt x="4662767" y="5277347"/>
                </a:lnTo>
                <a:lnTo>
                  <a:pt x="4641874" y="5279132"/>
                </a:lnTo>
                <a:cubicBezTo>
                  <a:pt x="4634243" y="5279004"/>
                  <a:pt x="4626260" y="5277939"/>
                  <a:pt x="4617779" y="5275371"/>
                </a:cubicBezTo>
                <a:cubicBezTo>
                  <a:pt x="4598555" y="5262359"/>
                  <a:pt x="4562195" y="5268321"/>
                  <a:pt x="4532041" y="5262571"/>
                </a:cubicBezTo>
                <a:lnTo>
                  <a:pt x="4518829" y="5257331"/>
                </a:lnTo>
                <a:lnTo>
                  <a:pt x="4472184" y="5254623"/>
                </a:lnTo>
                <a:cubicBezTo>
                  <a:pt x="4459012" y="5253412"/>
                  <a:pt x="4445463" y="5251669"/>
                  <a:pt x="4431409" y="5248968"/>
                </a:cubicBezTo>
                <a:lnTo>
                  <a:pt x="4405730" y="5242275"/>
                </a:lnTo>
                <a:lnTo>
                  <a:pt x="4398381" y="5243052"/>
                </a:lnTo>
                <a:cubicBezTo>
                  <a:pt x="4386449" y="5240842"/>
                  <a:pt x="4372252" y="5231428"/>
                  <a:pt x="4371649" y="5239888"/>
                </a:cubicBezTo>
                <a:lnTo>
                  <a:pt x="4358886" y="5234795"/>
                </a:lnTo>
                <a:lnTo>
                  <a:pt x="4343991" y="5239146"/>
                </a:lnTo>
                <a:cubicBezTo>
                  <a:pt x="4342160" y="5240427"/>
                  <a:pt x="4340669" y="5241867"/>
                  <a:pt x="4339562" y="5243414"/>
                </a:cubicBezTo>
                <a:lnTo>
                  <a:pt x="4321286" y="5238121"/>
                </a:lnTo>
                <a:lnTo>
                  <a:pt x="4304714" y="5240253"/>
                </a:lnTo>
                <a:lnTo>
                  <a:pt x="4292026" y="5234939"/>
                </a:lnTo>
                <a:lnTo>
                  <a:pt x="4286278" y="5234703"/>
                </a:lnTo>
                <a:lnTo>
                  <a:pt x="4271843" y="5234718"/>
                </a:lnTo>
                <a:cubicBezTo>
                  <a:pt x="4264335" y="5235163"/>
                  <a:pt x="4255896" y="5235803"/>
                  <a:pt x="4246654" y="5235901"/>
                </a:cubicBezTo>
                <a:lnTo>
                  <a:pt x="4239016" y="5235376"/>
                </a:lnTo>
                <a:lnTo>
                  <a:pt x="4220827" y="5240574"/>
                </a:lnTo>
                <a:cubicBezTo>
                  <a:pt x="4207542" y="5244578"/>
                  <a:pt x="4197250" y="5247055"/>
                  <a:pt x="4187718" y="5242092"/>
                </a:cubicBezTo>
                <a:cubicBezTo>
                  <a:pt x="4168223" y="5246878"/>
                  <a:pt x="4150621" y="5266466"/>
                  <a:pt x="4126557" y="5256449"/>
                </a:cubicBezTo>
                <a:cubicBezTo>
                  <a:pt x="4131887" y="5267539"/>
                  <a:pt x="4097973" y="5252921"/>
                  <a:pt x="4091247" y="5262278"/>
                </a:cubicBezTo>
                <a:cubicBezTo>
                  <a:pt x="4087295" y="5270061"/>
                  <a:pt x="4076085" y="5267439"/>
                  <a:pt x="4066683" y="5268982"/>
                </a:cubicBezTo>
                <a:cubicBezTo>
                  <a:pt x="4058472" y="5276231"/>
                  <a:pt x="4012988" y="5276524"/>
                  <a:pt x="3998089" y="5272801"/>
                </a:cubicBezTo>
                <a:cubicBezTo>
                  <a:pt x="3957293" y="5257428"/>
                  <a:pt x="3914679" y="5285025"/>
                  <a:pt x="3881853" y="5273593"/>
                </a:cubicBezTo>
                <a:cubicBezTo>
                  <a:pt x="3872698" y="5272881"/>
                  <a:pt x="3864806" y="5273518"/>
                  <a:pt x="3857744" y="5274992"/>
                </a:cubicBezTo>
                <a:lnTo>
                  <a:pt x="3839551" y="5281090"/>
                </a:lnTo>
                <a:lnTo>
                  <a:pt x="3837537" y="5286771"/>
                </a:lnTo>
                <a:lnTo>
                  <a:pt x="3824683" y="5288326"/>
                </a:lnTo>
                <a:lnTo>
                  <a:pt x="3821794" y="5289763"/>
                </a:lnTo>
                <a:cubicBezTo>
                  <a:pt x="3816288" y="5292529"/>
                  <a:pt x="3810733" y="5295104"/>
                  <a:pt x="3804690" y="5296977"/>
                </a:cubicBezTo>
                <a:cubicBezTo>
                  <a:pt x="3795266" y="5272832"/>
                  <a:pt x="3751743" y="5308922"/>
                  <a:pt x="3755041" y="5286973"/>
                </a:cubicBezTo>
                <a:cubicBezTo>
                  <a:pt x="3720203" y="5293060"/>
                  <a:pt x="3732482" y="5270571"/>
                  <a:pt x="3704762" y="5295563"/>
                </a:cubicBezTo>
                <a:cubicBezTo>
                  <a:pt x="3637817" y="5288966"/>
                  <a:pt x="3560727" y="5314057"/>
                  <a:pt x="3497584" y="5295519"/>
                </a:cubicBezTo>
                <a:cubicBezTo>
                  <a:pt x="3511130" y="5304942"/>
                  <a:pt x="3477973" y="5318025"/>
                  <a:pt x="3458496" y="5316179"/>
                </a:cubicBezTo>
                <a:cubicBezTo>
                  <a:pt x="3417933" y="5316399"/>
                  <a:pt x="3316199" y="5298099"/>
                  <a:pt x="3254204" y="5296839"/>
                </a:cubicBezTo>
                <a:cubicBezTo>
                  <a:pt x="3200880" y="5302485"/>
                  <a:pt x="3229929" y="5295584"/>
                  <a:pt x="3185377" y="5315679"/>
                </a:cubicBezTo>
                <a:cubicBezTo>
                  <a:pt x="3180970" y="5312524"/>
                  <a:pt x="3144223" y="5310167"/>
                  <a:pt x="3138878" y="5308383"/>
                </a:cubicBezTo>
                <a:lnTo>
                  <a:pt x="3101673" y="5301204"/>
                </a:lnTo>
                <a:lnTo>
                  <a:pt x="3071638" y="5298594"/>
                </a:lnTo>
                <a:cubicBezTo>
                  <a:pt x="3063259" y="5300547"/>
                  <a:pt x="3057747" y="5300029"/>
                  <a:pt x="3053518" y="5298419"/>
                </a:cubicBezTo>
                <a:lnTo>
                  <a:pt x="3049209" y="5295645"/>
                </a:lnTo>
                <a:lnTo>
                  <a:pt x="3011678" y="5290430"/>
                </a:lnTo>
                <a:lnTo>
                  <a:pt x="3007273" y="5291804"/>
                </a:lnTo>
                <a:lnTo>
                  <a:pt x="2969616" y="5289775"/>
                </a:lnTo>
                <a:cubicBezTo>
                  <a:pt x="2967901" y="5291919"/>
                  <a:pt x="2965033" y="5293372"/>
                  <a:pt x="2959671" y="5293419"/>
                </a:cubicBezTo>
                <a:cubicBezTo>
                  <a:pt x="2969778" y="5308421"/>
                  <a:pt x="2957077" y="5299224"/>
                  <a:pt x="2940370" y="5298037"/>
                </a:cubicBezTo>
                <a:cubicBezTo>
                  <a:pt x="2952343" y="5321071"/>
                  <a:pt x="2903756" y="5308593"/>
                  <a:pt x="2897455" y="5321415"/>
                </a:cubicBezTo>
                <a:cubicBezTo>
                  <a:pt x="2884914" y="5320025"/>
                  <a:pt x="2871868" y="5318973"/>
                  <a:pt x="2858612" y="5318386"/>
                </a:cubicBezTo>
                <a:lnTo>
                  <a:pt x="2850847" y="5318336"/>
                </a:lnTo>
                <a:cubicBezTo>
                  <a:pt x="2850802" y="5318412"/>
                  <a:pt x="2850758" y="5318489"/>
                  <a:pt x="2850713" y="5318566"/>
                </a:cubicBezTo>
                <a:cubicBezTo>
                  <a:pt x="2849071" y="5319049"/>
                  <a:pt x="2846535" y="5319218"/>
                  <a:pt x="2842565" y="5318974"/>
                </a:cubicBezTo>
                <a:lnTo>
                  <a:pt x="2836689" y="5318244"/>
                </a:lnTo>
                <a:lnTo>
                  <a:pt x="2821624" y="5318147"/>
                </a:lnTo>
                <a:lnTo>
                  <a:pt x="2816581" y="5319651"/>
                </a:lnTo>
                <a:lnTo>
                  <a:pt x="2814783" y="5322463"/>
                </a:lnTo>
                <a:lnTo>
                  <a:pt x="2813379" y="5322140"/>
                </a:lnTo>
                <a:cubicBezTo>
                  <a:pt x="2802709" y="5317184"/>
                  <a:pt x="2799370" y="5310064"/>
                  <a:pt x="2785957" y="5329779"/>
                </a:cubicBezTo>
                <a:cubicBezTo>
                  <a:pt x="2761532" y="5321742"/>
                  <a:pt x="2756836" y="5333761"/>
                  <a:pt x="2723518" y="5338101"/>
                </a:cubicBezTo>
                <a:cubicBezTo>
                  <a:pt x="2709522" y="5330511"/>
                  <a:pt x="2698336" y="5333270"/>
                  <a:pt x="2687427" y="5339308"/>
                </a:cubicBezTo>
                <a:cubicBezTo>
                  <a:pt x="2654941" y="5335853"/>
                  <a:pt x="2625399" y="5344352"/>
                  <a:pt x="2588930" y="5346504"/>
                </a:cubicBezTo>
                <a:cubicBezTo>
                  <a:pt x="2549402" y="5336705"/>
                  <a:pt x="2529317" y="5354466"/>
                  <a:pt x="2490342" y="5356688"/>
                </a:cubicBezTo>
                <a:cubicBezTo>
                  <a:pt x="2456446" y="5339697"/>
                  <a:pt x="2462590" y="5371614"/>
                  <a:pt x="2442656" y="5378373"/>
                </a:cubicBezTo>
                <a:lnTo>
                  <a:pt x="2437016" y="5378997"/>
                </a:lnTo>
                <a:lnTo>
                  <a:pt x="2422272" y="5376524"/>
                </a:lnTo>
                <a:lnTo>
                  <a:pt x="2416836" y="5374904"/>
                </a:lnTo>
                <a:cubicBezTo>
                  <a:pt x="2413051" y="5374047"/>
                  <a:pt x="2410484" y="5373805"/>
                  <a:pt x="2408651" y="5374002"/>
                </a:cubicBezTo>
                <a:lnTo>
                  <a:pt x="2408415" y="5374199"/>
                </a:lnTo>
                <a:lnTo>
                  <a:pt x="2400815" y="5372924"/>
                </a:lnTo>
                <a:cubicBezTo>
                  <a:pt x="2388069" y="5370271"/>
                  <a:pt x="2375744" y="5367214"/>
                  <a:pt x="2364067" y="5363916"/>
                </a:cubicBezTo>
                <a:cubicBezTo>
                  <a:pt x="2352019" y="5375037"/>
                  <a:pt x="2310029" y="5355562"/>
                  <a:pt x="2311247" y="5379223"/>
                </a:cubicBezTo>
                <a:cubicBezTo>
                  <a:pt x="2295391" y="5375459"/>
                  <a:pt x="2287126" y="5364760"/>
                  <a:pt x="2290188" y="5380535"/>
                </a:cubicBezTo>
                <a:cubicBezTo>
                  <a:pt x="2284902" y="5379730"/>
                  <a:pt x="2281422" y="5380650"/>
                  <a:pt x="2278760" y="5382406"/>
                </a:cubicBezTo>
                <a:lnTo>
                  <a:pt x="2277929" y="5383278"/>
                </a:lnTo>
                <a:lnTo>
                  <a:pt x="2242720" y="5374533"/>
                </a:lnTo>
                <a:lnTo>
                  <a:pt x="2237766" y="5375135"/>
                </a:lnTo>
                <a:lnTo>
                  <a:pt x="2215171" y="5367180"/>
                </a:lnTo>
                <a:lnTo>
                  <a:pt x="2203308" y="5364272"/>
                </a:lnTo>
                <a:lnTo>
                  <a:pt x="2200349" y="5360969"/>
                </a:lnTo>
                <a:cubicBezTo>
                  <a:pt x="2196931" y="5358779"/>
                  <a:pt x="2191757" y="5357418"/>
                  <a:pt x="2182639" y="5357939"/>
                </a:cubicBezTo>
                <a:lnTo>
                  <a:pt x="2180456" y="5358525"/>
                </a:lnTo>
                <a:lnTo>
                  <a:pt x="2166399" y="5352543"/>
                </a:lnTo>
                <a:cubicBezTo>
                  <a:pt x="2161969" y="5350011"/>
                  <a:pt x="2158166" y="5346997"/>
                  <a:pt x="2155279" y="5343320"/>
                </a:cubicBezTo>
                <a:cubicBezTo>
                  <a:pt x="2102354" y="5355262"/>
                  <a:pt x="2057543" y="5333823"/>
                  <a:pt x="2002613" y="5330726"/>
                </a:cubicBezTo>
                <a:cubicBezTo>
                  <a:pt x="1942330" y="5319731"/>
                  <a:pt x="1861746" y="5297679"/>
                  <a:pt x="1821825" y="5291472"/>
                </a:cubicBezTo>
                <a:cubicBezTo>
                  <a:pt x="1803546" y="5286648"/>
                  <a:pt x="1711733" y="5282438"/>
                  <a:pt x="1720721" y="5293484"/>
                </a:cubicBezTo>
                <a:cubicBezTo>
                  <a:pt x="1667212" y="5265981"/>
                  <a:pt x="1633016" y="5281032"/>
                  <a:pt x="1570313" y="5264210"/>
                </a:cubicBezTo>
                <a:cubicBezTo>
                  <a:pt x="1531674" y="5283444"/>
                  <a:pt x="1543422" y="5260603"/>
                  <a:pt x="1506438" y="5260847"/>
                </a:cubicBezTo>
                <a:cubicBezTo>
                  <a:pt x="1485083" y="5258087"/>
                  <a:pt x="1471128" y="5249703"/>
                  <a:pt x="1459837" y="5247653"/>
                </a:cubicBezTo>
                <a:lnTo>
                  <a:pt x="1438689" y="5248553"/>
                </a:lnTo>
                <a:lnTo>
                  <a:pt x="1425361" y="5247991"/>
                </a:lnTo>
                <a:lnTo>
                  <a:pt x="1420783" y="5253040"/>
                </a:lnTo>
                <a:lnTo>
                  <a:pt x="1400135" y="5255927"/>
                </a:lnTo>
                <a:cubicBezTo>
                  <a:pt x="1373565" y="5253054"/>
                  <a:pt x="1296003" y="5240364"/>
                  <a:pt x="1261360" y="5235803"/>
                </a:cubicBezTo>
                <a:cubicBezTo>
                  <a:pt x="1248435" y="5229929"/>
                  <a:pt x="1203652" y="5223011"/>
                  <a:pt x="1192275" y="5228564"/>
                </a:cubicBezTo>
                <a:cubicBezTo>
                  <a:pt x="1182340" y="5228536"/>
                  <a:pt x="1172533" y="5224286"/>
                  <a:pt x="1165093" y="5231015"/>
                </a:cubicBezTo>
                <a:cubicBezTo>
                  <a:pt x="1154213" y="5238795"/>
                  <a:pt x="1127605" y="5219618"/>
                  <a:pt x="1127765" y="5230940"/>
                </a:cubicBezTo>
                <a:cubicBezTo>
                  <a:pt x="1108724" y="5217668"/>
                  <a:pt x="1082488" y="5233396"/>
                  <a:pt x="1061159" y="5234834"/>
                </a:cubicBezTo>
                <a:cubicBezTo>
                  <a:pt x="1046983" y="5222442"/>
                  <a:pt x="1016217" y="5237680"/>
                  <a:pt x="972937" y="5233065"/>
                </a:cubicBezTo>
                <a:cubicBezTo>
                  <a:pt x="939888" y="5228513"/>
                  <a:pt x="905779" y="5219380"/>
                  <a:pt x="862867" y="5207522"/>
                </a:cubicBezTo>
                <a:cubicBezTo>
                  <a:pt x="812436" y="5178795"/>
                  <a:pt x="761812" y="5172745"/>
                  <a:pt x="715464" y="5161912"/>
                </a:cubicBezTo>
                <a:cubicBezTo>
                  <a:pt x="662499" y="5152035"/>
                  <a:pt x="692593" y="5181401"/>
                  <a:pt x="630248" y="5152128"/>
                </a:cubicBezTo>
                <a:cubicBezTo>
                  <a:pt x="621180" y="5159682"/>
                  <a:pt x="612603" y="5158955"/>
                  <a:pt x="599181" y="5152969"/>
                </a:cubicBezTo>
                <a:cubicBezTo>
                  <a:pt x="573307" y="5148806"/>
                  <a:pt x="570686" y="5170495"/>
                  <a:pt x="547181" y="5154111"/>
                </a:cubicBezTo>
                <a:cubicBezTo>
                  <a:pt x="549410" y="5166246"/>
                  <a:pt x="496844" y="5152022"/>
                  <a:pt x="506290" y="5165583"/>
                </a:cubicBezTo>
                <a:cubicBezTo>
                  <a:pt x="485788" y="5162904"/>
                  <a:pt x="440249" y="5140832"/>
                  <a:pt x="424170" y="5138037"/>
                </a:cubicBezTo>
                <a:close/>
                <a:moveTo>
                  <a:pt x="0" y="1"/>
                </a:moveTo>
                <a:lnTo>
                  <a:pt x="8566207" y="1"/>
                </a:lnTo>
                <a:lnTo>
                  <a:pt x="8580495" y="6325"/>
                </a:lnTo>
                <a:cubicBezTo>
                  <a:pt x="8596450" y="-2564"/>
                  <a:pt x="8595265" y="32752"/>
                  <a:pt x="8623441" y="22251"/>
                </a:cubicBezTo>
                <a:cubicBezTo>
                  <a:pt x="8636141" y="23328"/>
                  <a:pt x="8634367" y="8204"/>
                  <a:pt x="8656693" y="12785"/>
                </a:cubicBezTo>
                <a:cubicBezTo>
                  <a:pt x="8700150" y="13"/>
                  <a:pt x="8728803" y="25903"/>
                  <a:pt x="8760926" y="28552"/>
                </a:cubicBezTo>
                <a:cubicBezTo>
                  <a:pt x="8796379" y="33892"/>
                  <a:pt x="8767843" y="35157"/>
                  <a:pt x="8818432" y="25135"/>
                </a:cubicBezTo>
                <a:cubicBezTo>
                  <a:pt x="8835233" y="31594"/>
                  <a:pt x="8854495" y="41940"/>
                  <a:pt x="8865264" y="49656"/>
                </a:cubicBezTo>
                <a:cubicBezTo>
                  <a:pt x="8857890" y="60263"/>
                  <a:pt x="8895296" y="61476"/>
                  <a:pt x="8883048" y="71429"/>
                </a:cubicBezTo>
                <a:cubicBezTo>
                  <a:pt x="8889978" y="84293"/>
                  <a:pt x="8901886" y="68582"/>
                  <a:pt x="8909255" y="80078"/>
                </a:cubicBezTo>
                <a:cubicBezTo>
                  <a:pt x="8919916" y="81887"/>
                  <a:pt x="8934174" y="78230"/>
                  <a:pt x="8947015" y="82283"/>
                </a:cubicBezTo>
                <a:cubicBezTo>
                  <a:pt x="8966581" y="79993"/>
                  <a:pt x="8965299" y="92691"/>
                  <a:pt x="8986296" y="104392"/>
                </a:cubicBezTo>
                <a:cubicBezTo>
                  <a:pt x="8998619" y="100189"/>
                  <a:pt x="9005185" y="105378"/>
                  <a:pt x="9010342" y="113680"/>
                </a:cubicBezTo>
                <a:cubicBezTo>
                  <a:pt x="9033677" y="117644"/>
                  <a:pt x="9050566" y="132521"/>
                  <a:pt x="9074515" y="142811"/>
                </a:cubicBezTo>
                <a:cubicBezTo>
                  <a:pt x="9104989" y="142213"/>
                  <a:pt x="9112015" y="163935"/>
                  <a:pt x="9137640" y="174857"/>
                </a:cubicBezTo>
                <a:cubicBezTo>
                  <a:pt x="9156929" y="185799"/>
                  <a:pt x="9176414" y="202560"/>
                  <a:pt x="9190250" y="208462"/>
                </a:cubicBezTo>
                <a:lnTo>
                  <a:pt x="9220655" y="210269"/>
                </a:lnTo>
                <a:cubicBezTo>
                  <a:pt x="9224695" y="223750"/>
                  <a:pt x="9260439" y="214336"/>
                  <a:pt x="9250811" y="236979"/>
                </a:cubicBezTo>
                <a:cubicBezTo>
                  <a:pt x="9262973" y="236901"/>
                  <a:pt x="9272562" y="228397"/>
                  <a:pt x="9264615" y="242987"/>
                </a:cubicBezTo>
                <a:cubicBezTo>
                  <a:pt x="9268503" y="243398"/>
                  <a:pt x="9270522" y="245072"/>
                  <a:pt x="9271677" y="247371"/>
                </a:cubicBezTo>
                <a:cubicBezTo>
                  <a:pt x="9277419" y="248183"/>
                  <a:pt x="9288867" y="248375"/>
                  <a:pt x="9299065" y="247855"/>
                </a:cubicBezTo>
                <a:lnTo>
                  <a:pt x="9332868" y="244249"/>
                </a:lnTo>
                <a:cubicBezTo>
                  <a:pt x="9336002" y="242898"/>
                  <a:pt x="9340020" y="242743"/>
                  <a:pt x="9346015" y="245298"/>
                </a:cubicBezTo>
                <a:lnTo>
                  <a:pt x="9347277" y="246358"/>
                </a:lnTo>
                <a:lnTo>
                  <a:pt x="9387287" y="236666"/>
                </a:lnTo>
                <a:cubicBezTo>
                  <a:pt x="9391235" y="235211"/>
                  <a:pt x="9412590" y="236679"/>
                  <a:pt x="9415916" y="233766"/>
                </a:cubicBezTo>
                <a:cubicBezTo>
                  <a:pt x="9447394" y="257241"/>
                  <a:pt x="9471660" y="239495"/>
                  <a:pt x="9510093" y="248856"/>
                </a:cubicBezTo>
                <a:cubicBezTo>
                  <a:pt x="9555096" y="251770"/>
                  <a:pt x="9610638" y="251812"/>
                  <a:pt x="9640041" y="254782"/>
                </a:cubicBezTo>
                <a:cubicBezTo>
                  <a:pt x="9694482" y="260083"/>
                  <a:pt x="9729092" y="265495"/>
                  <a:pt x="9762595" y="273598"/>
                </a:cubicBezTo>
                <a:cubicBezTo>
                  <a:pt x="9781666" y="300921"/>
                  <a:pt x="9780748" y="280723"/>
                  <a:pt x="9805759" y="289280"/>
                </a:cubicBezTo>
                <a:cubicBezTo>
                  <a:pt x="9804269" y="266709"/>
                  <a:pt x="9869649" y="320524"/>
                  <a:pt x="9877476" y="296578"/>
                </a:cubicBezTo>
                <a:cubicBezTo>
                  <a:pt x="9881780" y="298894"/>
                  <a:pt x="9885702" y="301892"/>
                  <a:pt x="9889580" y="305081"/>
                </a:cubicBezTo>
                <a:lnTo>
                  <a:pt x="9891616" y="306739"/>
                </a:lnTo>
                <a:lnTo>
                  <a:pt x="9900873" y="309194"/>
                </a:lnTo>
                <a:lnTo>
                  <a:pt x="9902100" y="315114"/>
                </a:lnTo>
                <a:lnTo>
                  <a:pt x="9915042" y="322554"/>
                </a:lnTo>
                <a:cubicBezTo>
                  <a:pt x="9920101" y="324533"/>
                  <a:pt x="9925796" y="325716"/>
                  <a:pt x="9932465" y="325613"/>
                </a:cubicBezTo>
                <a:cubicBezTo>
                  <a:pt x="9956735" y="316194"/>
                  <a:pt x="9986500" y="347179"/>
                  <a:pt x="10016712" y="334288"/>
                </a:cubicBezTo>
                <a:cubicBezTo>
                  <a:pt x="10027669" y="331507"/>
                  <a:pt x="10060637" y="334882"/>
                  <a:pt x="10066292" y="342820"/>
                </a:cubicBezTo>
                <a:cubicBezTo>
                  <a:pt x="10073046" y="345028"/>
                  <a:pt x="10081283" y="343118"/>
                  <a:pt x="10083830" y="351309"/>
                </a:cubicBezTo>
                <a:cubicBezTo>
                  <a:pt x="10088320" y="361292"/>
                  <a:pt x="10113512" y="348705"/>
                  <a:pt x="10109192" y="359635"/>
                </a:cubicBezTo>
                <a:cubicBezTo>
                  <a:pt x="10127052" y="351064"/>
                  <a:pt x="10139009" y="372201"/>
                  <a:pt x="10152949" y="378393"/>
                </a:cubicBezTo>
                <a:cubicBezTo>
                  <a:pt x="10167179" y="369581"/>
                  <a:pt x="10185926" y="377139"/>
                  <a:pt x="10217015" y="382407"/>
                </a:cubicBezTo>
                <a:cubicBezTo>
                  <a:pt x="10232710" y="372150"/>
                  <a:pt x="10234405" y="400236"/>
                  <a:pt x="10263104" y="387329"/>
                </a:cubicBezTo>
                <a:cubicBezTo>
                  <a:pt x="10277138" y="387333"/>
                  <a:pt x="10293605" y="396852"/>
                  <a:pt x="10318870" y="396554"/>
                </a:cubicBezTo>
                <a:cubicBezTo>
                  <a:pt x="10363783" y="380077"/>
                  <a:pt x="10379208" y="385607"/>
                  <a:pt x="10414695" y="385544"/>
                </a:cubicBezTo>
                <a:cubicBezTo>
                  <a:pt x="10454315" y="387894"/>
                  <a:pt x="10422969" y="409565"/>
                  <a:pt x="10476169" y="395241"/>
                </a:cubicBezTo>
                <a:cubicBezTo>
                  <a:pt x="10479514" y="404597"/>
                  <a:pt x="10485606" y="405823"/>
                  <a:pt x="10496942" y="403045"/>
                </a:cubicBezTo>
                <a:cubicBezTo>
                  <a:pt x="10516050" y="404835"/>
                  <a:pt x="10509763" y="426432"/>
                  <a:pt x="10531810" y="415850"/>
                </a:cubicBezTo>
                <a:cubicBezTo>
                  <a:pt x="10525784" y="427103"/>
                  <a:pt x="10566751" y="425153"/>
                  <a:pt x="10555295" y="436163"/>
                </a:cubicBezTo>
                <a:cubicBezTo>
                  <a:pt x="10563894" y="440449"/>
                  <a:pt x="10579000" y="435050"/>
                  <a:pt x="10590465" y="434499"/>
                </a:cubicBezTo>
                <a:lnTo>
                  <a:pt x="10624082" y="432854"/>
                </a:lnTo>
                <a:lnTo>
                  <a:pt x="10650274" y="426692"/>
                </a:lnTo>
                <a:lnTo>
                  <a:pt x="10679600" y="425001"/>
                </a:lnTo>
                <a:cubicBezTo>
                  <a:pt x="10690906" y="436538"/>
                  <a:pt x="10711798" y="418711"/>
                  <a:pt x="10743440" y="420137"/>
                </a:cubicBezTo>
                <a:cubicBezTo>
                  <a:pt x="10755757" y="433383"/>
                  <a:pt x="10764779" y="420940"/>
                  <a:pt x="10788958" y="439490"/>
                </a:cubicBezTo>
                <a:cubicBezTo>
                  <a:pt x="10790141" y="438044"/>
                  <a:pt x="10791575" y="436742"/>
                  <a:pt x="10793215" y="435623"/>
                </a:cubicBezTo>
                <a:cubicBezTo>
                  <a:pt x="10802745" y="429122"/>
                  <a:pt x="10817024" y="430102"/>
                  <a:pt x="10825107" y="437813"/>
                </a:cubicBezTo>
                <a:cubicBezTo>
                  <a:pt x="10864000" y="463233"/>
                  <a:pt x="10894006" y="454973"/>
                  <a:pt x="10928403" y="462494"/>
                </a:cubicBezTo>
                <a:cubicBezTo>
                  <a:pt x="10967490" y="468543"/>
                  <a:pt x="10950288" y="451529"/>
                  <a:pt x="10997825" y="476604"/>
                </a:cubicBezTo>
                <a:cubicBezTo>
                  <a:pt x="11003717" y="468233"/>
                  <a:pt x="11009973" y="468325"/>
                  <a:pt x="11020180" y="473402"/>
                </a:cubicBezTo>
                <a:cubicBezTo>
                  <a:pt x="11039218" y="475682"/>
                  <a:pt x="11039233" y="453416"/>
                  <a:pt x="11057619" y="468313"/>
                </a:cubicBezTo>
                <a:cubicBezTo>
                  <a:pt x="11054960" y="456133"/>
                  <a:pt x="11094137" y="466636"/>
                  <a:pt x="11086145" y="453550"/>
                </a:cubicBezTo>
                <a:cubicBezTo>
                  <a:pt x="11099304" y="443716"/>
                  <a:pt x="11104259" y="462063"/>
                  <a:pt x="11117235" y="453639"/>
                </a:cubicBezTo>
                <a:cubicBezTo>
                  <a:pt x="11129084" y="455268"/>
                  <a:pt x="11142094" y="452520"/>
                  <a:pt x="11157240" y="452736"/>
                </a:cubicBezTo>
                <a:cubicBezTo>
                  <a:pt x="11176367" y="460954"/>
                  <a:pt x="11180975" y="459313"/>
                  <a:pt x="11208113" y="454938"/>
                </a:cubicBezTo>
                <a:cubicBezTo>
                  <a:pt x="11218869" y="462688"/>
                  <a:pt x="11228070" y="459893"/>
                  <a:pt x="11237272" y="453759"/>
                </a:cubicBezTo>
                <a:cubicBezTo>
                  <a:pt x="11263210" y="457321"/>
                  <a:pt x="11287590" y="448707"/>
                  <a:pt x="11317118" y="446565"/>
                </a:cubicBezTo>
                <a:cubicBezTo>
                  <a:pt x="11348294" y="456600"/>
                  <a:pt x="11365692" y="438539"/>
                  <a:pt x="11397244" y="436328"/>
                </a:cubicBezTo>
                <a:cubicBezTo>
                  <a:pt x="11430655" y="434974"/>
                  <a:pt x="11419244" y="410859"/>
                  <a:pt x="11445551" y="413161"/>
                </a:cubicBezTo>
                <a:cubicBezTo>
                  <a:pt x="11487482" y="431762"/>
                  <a:pt x="11445376" y="398242"/>
                  <a:pt x="11511323" y="406594"/>
                </a:cubicBezTo>
                <a:cubicBezTo>
                  <a:pt x="11536725" y="407483"/>
                  <a:pt x="11575643" y="413680"/>
                  <a:pt x="11597961" y="418494"/>
                </a:cubicBezTo>
                <a:cubicBezTo>
                  <a:pt x="11639085" y="409038"/>
                  <a:pt x="11615701" y="437546"/>
                  <a:pt x="11645230" y="435478"/>
                </a:cubicBezTo>
                <a:cubicBezTo>
                  <a:pt x="11669338" y="423894"/>
                  <a:pt x="11677700" y="434234"/>
                  <a:pt x="11705300" y="426891"/>
                </a:cubicBezTo>
                <a:cubicBezTo>
                  <a:pt x="11713932" y="447476"/>
                  <a:pt x="11731056" y="425554"/>
                  <a:pt x="11741537" y="431597"/>
                </a:cubicBezTo>
                <a:cubicBezTo>
                  <a:pt x="11759214" y="408416"/>
                  <a:pt x="11789606" y="440304"/>
                  <a:pt x="11807360" y="440354"/>
                </a:cubicBezTo>
                <a:cubicBezTo>
                  <a:pt x="11837349" y="436802"/>
                  <a:pt x="11863234" y="427342"/>
                  <a:pt x="11879039" y="451064"/>
                </a:cubicBezTo>
                <a:cubicBezTo>
                  <a:pt x="11900042" y="450060"/>
                  <a:pt x="11907251" y="444749"/>
                  <a:pt x="11926320" y="448453"/>
                </a:cubicBezTo>
                <a:cubicBezTo>
                  <a:pt x="11947469" y="458311"/>
                  <a:pt x="11989353" y="463338"/>
                  <a:pt x="12007572" y="469756"/>
                </a:cubicBezTo>
                <a:cubicBezTo>
                  <a:pt x="12033154" y="476583"/>
                  <a:pt x="12062750" y="486163"/>
                  <a:pt x="12079811" y="489415"/>
                </a:cubicBezTo>
                <a:cubicBezTo>
                  <a:pt x="12083484" y="497368"/>
                  <a:pt x="12087992" y="497010"/>
                  <a:pt x="12095813" y="492801"/>
                </a:cubicBezTo>
                <a:cubicBezTo>
                  <a:pt x="12119374" y="491449"/>
                  <a:pt x="12146391" y="502966"/>
                  <a:pt x="12171404" y="515934"/>
                </a:cubicBezTo>
                <a:lnTo>
                  <a:pt x="12191999" y="527050"/>
                </a:lnTo>
                <a:lnTo>
                  <a:pt x="12191999" y="6858001"/>
                </a:lnTo>
                <a:lnTo>
                  <a:pt x="0" y="6858001"/>
                </a:lnTo>
                <a:close/>
                <a:moveTo>
                  <a:pt x="8566205" y="0"/>
                </a:moveTo>
                <a:lnTo>
                  <a:pt x="12192000" y="0"/>
                </a:lnTo>
                <a:lnTo>
                  <a:pt x="12192000" y="527050"/>
                </a:lnTo>
                <a:lnTo>
                  <a:pt x="12191999" y="527050"/>
                </a:lnTo>
                <a:lnTo>
                  <a:pt x="12191999" y="1"/>
                </a:lnTo>
                <a:lnTo>
                  <a:pt x="8566207" y="1"/>
                </a:lnTo>
                <a:close/>
              </a:path>
            </a:pathLst>
          </a:custGeom>
        </p:spPr>
      </p:pic>
      <p:sp>
        <p:nvSpPr>
          <p:cNvPr id="2" name="Title 1"/>
          <p:cNvSpPr>
            <a:spLocks noGrp="1"/>
          </p:cNvSpPr>
          <p:nvPr>
            <p:ph type="ctrTitle"/>
          </p:nvPr>
        </p:nvSpPr>
        <p:spPr>
          <a:xfrm>
            <a:off x="516482" y="5886450"/>
            <a:ext cx="6989548" cy="752889"/>
          </a:xfrm>
        </p:spPr>
        <p:txBody>
          <a:bodyPr anchor="t">
            <a:normAutofit/>
          </a:bodyPr>
          <a:lstStyle/>
          <a:p>
            <a:pPr algn="l"/>
            <a:r>
              <a:rPr lang="en-GB" sz="2400">
                <a:cs typeface="Calibri Light"/>
              </a:rPr>
              <a:t>FREE5GC INSTALLATION</a:t>
            </a:r>
            <a:endParaRPr lang="en-GB" sz="2400"/>
          </a:p>
        </p:txBody>
      </p:sp>
      <p:sp>
        <p:nvSpPr>
          <p:cNvPr id="3" name="Subtitle 2"/>
          <p:cNvSpPr>
            <a:spLocks noGrp="1"/>
          </p:cNvSpPr>
          <p:nvPr>
            <p:ph type="subTitle" idx="1"/>
          </p:nvPr>
        </p:nvSpPr>
        <p:spPr>
          <a:xfrm flipV="1">
            <a:off x="4911030" y="7754914"/>
            <a:ext cx="83632" cy="60195"/>
          </a:xfrm>
        </p:spPr>
        <p:txBody>
          <a:bodyPr anchor="b">
            <a:normAutofit fontScale="25000" lnSpcReduction="20000"/>
          </a:bodyPr>
          <a:lstStyle/>
          <a:p>
            <a:pPr algn="l"/>
            <a:endParaRPr lang="en-GB" sz="1800"/>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782A17-94DB-4927-8E58-E86E286487F6}"/>
              </a:ext>
            </a:extLst>
          </p:cNvPr>
          <p:cNvSpPr txBox="1"/>
          <p:nvPr/>
        </p:nvSpPr>
        <p:spPr>
          <a:xfrm>
            <a:off x="612476" y="900023"/>
            <a:ext cx="9687463"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a:t>As shown in figure, MEC server consists</a:t>
            </a:r>
            <a:r>
              <a:rPr lang="en-GB">
                <a:ea typeface="+mn-lt"/>
                <a:cs typeface="+mn-lt"/>
              </a:rPr>
              <a:t> of three layers, namely MEC Host Infrastructure, MEC Application Platform, MEC Applications.</a:t>
            </a:r>
            <a:endParaRPr lang="en-GB" dirty="0">
              <a:ea typeface="+mn-lt"/>
              <a:cs typeface="+mn-lt"/>
            </a:endParaRPr>
          </a:p>
          <a:p>
            <a:pPr marL="285750" indent="-285750">
              <a:buFont typeface="Arial" panose="020B0604020202020204" pitchFamily="34" charset="0"/>
              <a:buChar char="•"/>
            </a:pPr>
            <a:endParaRPr lang="en-GB" dirty="0"/>
          </a:p>
          <a:p>
            <a:pPr marL="285750" indent="-285750">
              <a:buFont typeface="Arial"/>
              <a:buChar char="•"/>
            </a:pPr>
            <a:r>
              <a:rPr lang="en-GB">
                <a:ea typeface="+mn-lt"/>
                <a:cs typeface="+mn-lt"/>
              </a:rPr>
              <a:t>The Host Infrastructure consists of a virtualization layer over the hardware resources.</a:t>
            </a:r>
          </a:p>
          <a:p>
            <a:pPr marL="285750" indent="-285750">
              <a:buFont typeface="Arial" panose="020B0604020202020204" pitchFamily="34" charset="0"/>
              <a:buChar char="•"/>
            </a:pPr>
            <a:endParaRPr lang="en-GB" dirty="0"/>
          </a:p>
          <a:p>
            <a:pPr marL="285750" indent="-285750">
              <a:buFont typeface="Arial"/>
              <a:buChar char="•"/>
            </a:pPr>
            <a:r>
              <a:rPr lang="en-GB">
                <a:ea typeface="+mn-lt"/>
                <a:cs typeface="+mn-lt"/>
              </a:rPr>
              <a:t>Above the Host Infrastructure is a MEC virtualization manager that provides Infrastructure as a Service to MEC applications.</a:t>
            </a:r>
            <a:endParaRPr lang="en-GB"/>
          </a:p>
          <a:p>
            <a:pPr marL="285750" indent="-285750">
              <a:buFont typeface="Arial" panose="020B0604020202020204" pitchFamily="34" charset="0"/>
              <a:buChar char="•"/>
            </a:pPr>
            <a:endParaRPr lang="en-GB" dirty="0"/>
          </a:p>
          <a:p>
            <a:pPr marL="285750" indent="-285750">
              <a:buFont typeface="Arial"/>
              <a:buChar char="•"/>
            </a:pPr>
            <a:r>
              <a:rPr lang="en-GB">
                <a:ea typeface="+mn-lt"/>
                <a:cs typeface="+mn-lt"/>
              </a:rPr>
              <a:t>At the top layer, we have an application for handling live video streaming cache service, referred to</a:t>
            </a:r>
            <a:endParaRPr lang="en-GB"/>
          </a:p>
          <a:p>
            <a:r>
              <a:rPr lang="en-GB">
                <a:ea typeface="+mn-lt"/>
                <a:cs typeface="+mn-lt"/>
              </a:rPr>
              <a:t>   as Live Streaming Cache Application (LSCA).</a:t>
            </a:r>
            <a:endParaRPr lang="en-GB"/>
          </a:p>
          <a:p>
            <a:pPr marL="285750" indent="-285750">
              <a:buFont typeface="Arial" panose="020B0604020202020204" pitchFamily="34" charset="0"/>
              <a:buChar char="•"/>
            </a:pPr>
            <a:endParaRPr lang="en-GB" dirty="0"/>
          </a:p>
          <a:p>
            <a:pPr marL="285750" indent="-285750">
              <a:buFont typeface="Arial"/>
              <a:buChar char="•"/>
            </a:pPr>
            <a:r>
              <a:rPr lang="en-GB">
                <a:ea typeface="+mn-lt"/>
                <a:cs typeface="+mn-lt"/>
              </a:rPr>
              <a:t>LSCA is the application that implements the live</a:t>
            </a:r>
            <a:r>
              <a:rPr lang="en-GB" dirty="0">
                <a:ea typeface="+mn-lt"/>
                <a:cs typeface="+mn-lt"/>
              </a:rPr>
              <a:t> streaming video proxy and caching mechanisms.</a:t>
            </a:r>
            <a:endParaRPr lang="en-GB" dirty="0"/>
          </a:p>
          <a:p>
            <a:pPr marL="285750" indent="-285750">
              <a:buFont typeface="Arial" panose="020B0604020202020204" pitchFamily="34" charset="0"/>
              <a:buChar char="•"/>
            </a:pPr>
            <a:endParaRPr lang="en-GB" dirty="0"/>
          </a:p>
          <a:p>
            <a:pPr marL="285750" indent="-285750">
              <a:buFont typeface="Arial"/>
              <a:buChar char="•"/>
            </a:pPr>
            <a:r>
              <a:rPr lang="en-GB" dirty="0">
                <a:ea typeface="+mn-lt"/>
                <a:cs typeface="+mn-lt"/>
              </a:rPr>
              <a:t>LSCA on each MEC server acts as a local video proxy and cache server, it can collect video </a:t>
            </a:r>
            <a:r>
              <a:rPr lang="en-GB">
                <a:ea typeface="+mn-lt"/>
                <a:cs typeface="+mn-lt"/>
              </a:rPr>
              <a:t>subscriber's</a:t>
            </a:r>
            <a:r>
              <a:rPr lang="en-GB" dirty="0">
                <a:ea typeface="+mn-lt"/>
                <a:cs typeface="+mn-lt"/>
              </a:rPr>
              <a:t> information. </a:t>
            </a:r>
          </a:p>
          <a:p>
            <a:pPr marL="285750" indent="-285750">
              <a:buFont typeface="Arial" panose="020B0604020202020204" pitchFamily="34" charset="0"/>
              <a:buChar char="•"/>
            </a:pPr>
            <a:endParaRPr lang="en-GB" dirty="0">
              <a:ea typeface="+mn-lt"/>
              <a:cs typeface="+mn-lt"/>
            </a:endParaRPr>
          </a:p>
          <a:p>
            <a:pPr marL="285750" indent="-285750">
              <a:buFont typeface="Arial" panose="020B0604020202020204" pitchFamily="34" charset="0"/>
              <a:buChar char="•"/>
            </a:pPr>
            <a:r>
              <a:rPr lang="en-GB">
                <a:ea typeface="+mn-lt"/>
                <a:cs typeface="+mn-lt"/>
              </a:rPr>
              <a:t>Since it is located close to base stations (gNB), thus it can also collect LTE/RAN network information from base stations within its service area.</a:t>
            </a:r>
            <a:endParaRPr lang="en-GB"/>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1613312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2F3B07-A152-4BD8-ADDC-9642F12AD71E}"/>
              </a:ext>
            </a:extLst>
          </p:cNvPr>
          <p:cNvSpPr txBox="1"/>
          <p:nvPr/>
        </p:nvSpPr>
        <p:spPr>
          <a:xfrm>
            <a:off x="713117" y="813759"/>
            <a:ext cx="9457425"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a:ea typeface="+mn-lt"/>
                <a:cs typeface="+mn-lt"/>
              </a:rPr>
              <a:t>At the control plane, a Virtualized Network Function (VNF), called Live Streaming Cache Application Management System (LSCA-M) is deployed.</a:t>
            </a:r>
            <a:endParaRPr lang="en-US"/>
          </a:p>
          <a:p>
            <a:pPr marL="285750" indent="-285750">
              <a:buFont typeface="Arial"/>
              <a:buChar char="•"/>
            </a:pPr>
            <a:endParaRPr lang="en-GB" dirty="0"/>
          </a:p>
          <a:p>
            <a:pPr>
              <a:buFont typeface="Arial"/>
              <a:buChar char="•"/>
            </a:pPr>
            <a:r>
              <a:rPr lang="en-GB">
                <a:ea typeface="+mn-lt"/>
                <a:cs typeface="+mn-lt"/>
              </a:rPr>
              <a:t>  Proposed live streaming service as a network function on both MEC (LSCA) and the 5G control plane (LCSA-M).       </a:t>
            </a:r>
            <a:endParaRPr lang="en-GB" dirty="0"/>
          </a:p>
        </p:txBody>
      </p:sp>
      <p:pic>
        <p:nvPicPr>
          <p:cNvPr id="3" name="Picture 3" descr="Diagram&#10;&#10;Description automatically generated">
            <a:extLst>
              <a:ext uri="{FF2B5EF4-FFF2-40B4-BE49-F238E27FC236}">
                <a16:creationId xmlns:a16="http://schemas.microsoft.com/office/drawing/2014/main" id="{6A7B1C84-636E-4A8E-A9C3-59B0C6259CFA}"/>
              </a:ext>
            </a:extLst>
          </p:cNvPr>
          <p:cNvPicPr>
            <a:picLocks noChangeAspect="1"/>
          </p:cNvPicPr>
          <p:nvPr/>
        </p:nvPicPr>
        <p:blipFill>
          <a:blip r:embed="rId2"/>
          <a:stretch>
            <a:fillRect/>
          </a:stretch>
        </p:blipFill>
        <p:spPr>
          <a:xfrm>
            <a:off x="3272287" y="2278215"/>
            <a:ext cx="4641011" cy="3595531"/>
          </a:xfrm>
          <a:prstGeom prst="rect">
            <a:avLst/>
          </a:prstGeom>
        </p:spPr>
      </p:pic>
    </p:spTree>
    <p:extLst>
      <p:ext uri="{BB962C8B-B14F-4D97-AF65-F5344CB8AC3E}">
        <p14:creationId xmlns:p14="http://schemas.microsoft.com/office/powerpoint/2010/main" val="1559149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F1102F-A118-4C20-AC53-FD0DAFA3C568}"/>
              </a:ext>
            </a:extLst>
          </p:cNvPr>
          <p:cNvSpPr txBox="1"/>
          <p:nvPr/>
        </p:nvSpPr>
        <p:spPr>
          <a:xfrm>
            <a:off x="569344" y="669985"/>
            <a:ext cx="9952851"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a:ea typeface="+mn-lt"/>
                <a:cs typeface="+mn-lt"/>
              </a:rPr>
              <a:t>The communication between LSCA and LSCA-M follows the MPEG Server And Network assisted DASH (SAND) standard.</a:t>
            </a:r>
            <a:endParaRPr lang="en-US"/>
          </a:p>
          <a:p>
            <a:endParaRPr lang="en-GB" dirty="0"/>
          </a:p>
          <a:p>
            <a:pPr marL="285750" indent="-285750">
              <a:buFont typeface="Arial"/>
              <a:buChar char="•"/>
            </a:pPr>
            <a:r>
              <a:rPr lang="en-GB" dirty="0">
                <a:ea typeface="+mn-lt"/>
                <a:cs typeface="+mn-lt"/>
              </a:rPr>
              <a:t>There are three types of elements in the SAND architecture: DASH Client, DASH assisting </a:t>
            </a:r>
            <a:r>
              <a:rPr lang="en-GB">
                <a:ea typeface="+mn-lt"/>
                <a:cs typeface="+mn-lt"/>
              </a:rPr>
              <a:t>network elements (DANE), Regular Network Elements (RNE).</a:t>
            </a:r>
          </a:p>
          <a:p>
            <a:endParaRPr lang="en-GB" dirty="0"/>
          </a:p>
          <a:p>
            <a:pPr marL="285750" indent="-285750">
              <a:buFont typeface="Arial"/>
              <a:buChar char="•"/>
            </a:pPr>
            <a:r>
              <a:rPr lang="en-GB">
                <a:ea typeface="+mn-lt"/>
                <a:cs typeface="+mn-lt"/>
              </a:rPr>
              <a:t>DASH client is the client that requests and receives video streams through MPEG-DASH </a:t>
            </a:r>
            <a:r>
              <a:rPr lang="en-GB" dirty="0">
                <a:ea typeface="+mn-lt"/>
                <a:cs typeface="+mn-lt"/>
              </a:rPr>
              <a:t>protocol.</a:t>
            </a:r>
            <a:endParaRPr lang="en-GB" dirty="0"/>
          </a:p>
          <a:p>
            <a:endParaRPr lang="en-GB" dirty="0">
              <a:ea typeface="+mn-lt"/>
              <a:cs typeface="+mn-lt"/>
            </a:endParaRPr>
          </a:p>
          <a:p>
            <a:pPr marL="285750" indent="-285750">
              <a:buFont typeface="Arial"/>
              <a:buChar char="•"/>
            </a:pPr>
            <a:r>
              <a:rPr lang="en-GB" dirty="0">
                <a:ea typeface="+mn-lt"/>
                <a:cs typeface="+mn-lt"/>
              </a:rPr>
              <a:t>DANE are network devices that can interpret some DASH messages, such as recognize and </a:t>
            </a:r>
            <a:r>
              <a:rPr lang="en-GB">
                <a:ea typeface="+mn-lt"/>
                <a:cs typeface="+mn-lt"/>
              </a:rPr>
              <a:t>analyze MPD files and DASH segments. But they have the flexibility to process these DASH </a:t>
            </a:r>
            <a:r>
              <a:rPr lang="en-GB" dirty="0">
                <a:ea typeface="+mn-lt"/>
                <a:cs typeface="+mn-lt"/>
              </a:rPr>
              <a:t>messages in their way.</a:t>
            </a:r>
            <a:endParaRPr lang="en-GB" dirty="0"/>
          </a:p>
          <a:p>
            <a:endParaRPr lang="en-GB" dirty="0"/>
          </a:p>
          <a:p>
            <a:pPr marL="285750" indent="-285750">
              <a:buFont typeface="Arial"/>
              <a:buChar char="•"/>
            </a:pPr>
            <a:r>
              <a:rPr lang="en-GB">
                <a:ea typeface="+mn-lt"/>
                <a:cs typeface="+mn-lt"/>
              </a:rPr>
              <a:t>RNE are general network devices who do not understand DASH messages and treat or transmit </a:t>
            </a:r>
            <a:r>
              <a:rPr lang="en-GB" dirty="0">
                <a:ea typeface="+mn-lt"/>
                <a:cs typeface="+mn-lt"/>
              </a:rPr>
              <a:t>DASH delivery objects just like any other object.</a:t>
            </a:r>
            <a:endParaRPr lang="en-GB"/>
          </a:p>
          <a:p>
            <a:pPr marL="285750" indent="-285750">
              <a:buFont typeface="Arial"/>
              <a:buChar char="•"/>
            </a:pPr>
            <a:endParaRPr lang="en-GB" dirty="0"/>
          </a:p>
          <a:p>
            <a:pPr>
              <a:buFont typeface="Arial"/>
              <a:buChar char="•"/>
            </a:pPr>
            <a:r>
              <a:rPr lang="en-GB">
                <a:ea typeface="+mn-lt"/>
                <a:cs typeface="+mn-lt"/>
              </a:rPr>
              <a:t>  The proposed LSCA and LSCA-M are DANE devices in SAND architecture. LSCA will send status messages containing local information it collected to LSCA-M. Upon receiving this information, LSCA-M provides information for the SDN controller for better multicast routing and resource allocation.</a:t>
            </a:r>
            <a:endParaRPr lang="en-GB" dirty="0"/>
          </a:p>
          <a:p>
            <a:endParaRPr lang="en-GB" dirty="0"/>
          </a:p>
          <a:p>
            <a:endParaRPr lang="en-GB" dirty="0"/>
          </a:p>
          <a:p>
            <a:endParaRPr lang="en-GB" dirty="0"/>
          </a:p>
        </p:txBody>
      </p:sp>
    </p:spTree>
    <p:extLst>
      <p:ext uri="{BB962C8B-B14F-4D97-AF65-F5344CB8AC3E}">
        <p14:creationId xmlns:p14="http://schemas.microsoft.com/office/powerpoint/2010/main" val="3329775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0EFB70-2F70-4A01-A746-06EE7BF6B759}"/>
              </a:ext>
            </a:extLst>
          </p:cNvPr>
          <p:cNvSpPr txBox="1"/>
          <p:nvPr/>
        </p:nvSpPr>
        <p:spPr>
          <a:xfrm>
            <a:off x="756249" y="1547005"/>
            <a:ext cx="9399917"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a:ea typeface="+mn-lt"/>
                <a:cs typeface="+mn-lt"/>
              </a:rPr>
              <a:t>When a user subscribes to a live video </a:t>
            </a:r>
            <a:r>
              <a:rPr lang="en-GB" dirty="0">
                <a:ea typeface="+mn-lt"/>
                <a:cs typeface="+mn-lt"/>
              </a:rPr>
              <a:t>streaming, it sends out an HTTP request for an MPD file first. The message is intercepted by the LSCA. </a:t>
            </a:r>
            <a:endParaRPr lang="en-GB">
              <a:ea typeface="+mn-lt"/>
              <a:cs typeface="+mn-lt"/>
            </a:endParaRPr>
          </a:p>
          <a:p>
            <a:endParaRPr lang="en-GB" dirty="0">
              <a:ea typeface="+mn-lt"/>
              <a:cs typeface="+mn-lt"/>
            </a:endParaRPr>
          </a:p>
          <a:p>
            <a:pPr marL="285750" indent="-285750">
              <a:buFont typeface="Arial"/>
              <a:buChar char="•"/>
            </a:pPr>
            <a:r>
              <a:rPr lang="en-GB">
                <a:ea typeface="+mn-lt"/>
                <a:cs typeface="+mn-lt"/>
              </a:rPr>
              <a:t>If this is a new request, i.e., not found in the cache, LSCA </a:t>
            </a:r>
            <a:r>
              <a:rPr lang="en-GB" dirty="0">
                <a:ea typeface="+mn-lt"/>
                <a:cs typeface="+mn-lt"/>
              </a:rPr>
              <a:t>redirects the request to the video source. The responded MPD file will be cached and also forwarded to the subscriber. </a:t>
            </a:r>
            <a:endParaRPr lang="en-GB"/>
          </a:p>
          <a:p>
            <a:endParaRPr lang="en-GB" dirty="0">
              <a:ea typeface="+mn-lt"/>
              <a:cs typeface="+mn-lt"/>
            </a:endParaRPr>
          </a:p>
          <a:p>
            <a:pPr marL="285750" indent="-285750">
              <a:buFont typeface="Arial"/>
              <a:buChar char="•"/>
            </a:pPr>
            <a:r>
              <a:rPr lang="en-GB">
                <a:ea typeface="+mn-lt"/>
                <a:cs typeface="+mn-lt"/>
              </a:rPr>
              <a:t>On the other hand, if the MPD file is found in the cache, LSCA retrieves the MPD </a:t>
            </a:r>
            <a:r>
              <a:rPr lang="en-GB" dirty="0">
                <a:ea typeface="+mn-lt"/>
                <a:cs typeface="+mn-lt"/>
              </a:rPr>
              <a:t>file and sends an HTTP response back to the subscriber on behalf of the video source. </a:t>
            </a:r>
            <a:endParaRPr lang="en-GB">
              <a:ea typeface="+mn-lt"/>
              <a:cs typeface="+mn-lt"/>
            </a:endParaRPr>
          </a:p>
          <a:p>
            <a:endParaRPr lang="en-GB" dirty="0">
              <a:ea typeface="+mn-lt"/>
              <a:cs typeface="+mn-lt"/>
            </a:endParaRPr>
          </a:p>
          <a:p>
            <a:pPr marL="285750" indent="-285750">
              <a:buFont typeface="Arial"/>
              <a:buChar char="•"/>
            </a:pPr>
            <a:r>
              <a:rPr lang="en-GB">
                <a:ea typeface="+mn-lt"/>
                <a:cs typeface="+mn-lt"/>
              </a:rPr>
              <a:t>When a subscriber received the </a:t>
            </a:r>
            <a:r>
              <a:rPr lang="en-GB" dirty="0">
                <a:ea typeface="+mn-lt"/>
                <a:cs typeface="+mn-lt"/>
              </a:rPr>
              <a:t>MPD file, it will send HTTP requests for video/audio segments (each video/audio segment is a file). Similar behavior will be performed at LSCA, either behaves as a proxy to forward request and relay response or a cache server to provide cached content.</a:t>
            </a:r>
            <a:endParaRPr lang="en-GB"/>
          </a:p>
        </p:txBody>
      </p:sp>
    </p:spTree>
    <p:extLst>
      <p:ext uri="{BB962C8B-B14F-4D97-AF65-F5344CB8AC3E}">
        <p14:creationId xmlns:p14="http://schemas.microsoft.com/office/powerpoint/2010/main" val="1144508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8">
            <a:extLst>
              <a:ext uri="{FF2B5EF4-FFF2-40B4-BE49-F238E27FC236}">
                <a16:creationId xmlns:a16="http://schemas.microsoft.com/office/drawing/2014/main" id="{DEB2E8C4-C3E7-4048-A43D-9859510C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xmlns:p14="http://schemas.microsoft.com/office/powerpoint/2010/main">
        <mc:Choice Requires="p14">
          <p:contentPart p14:bwMode="auto" r:id="rId3">
            <p14:nvContentPartPr>
              <p14:cNvPr id="7" name="Ink 10">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xmlns="">
          <p:pic>
            <p:nvPicPr>
              <p:cNvPr id="7" name="Ink 10">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12481710" y="6333652"/>
                <a:ext cx="18000" cy="18000"/>
              </a:xfrm>
              <a:prstGeom prst="rect">
                <a:avLst/>
              </a:prstGeom>
            </p:spPr>
          </p:pic>
        </mc:Fallback>
      </mc:AlternateContent>
      <p:sp useBgFill="1">
        <p:nvSpPr>
          <p:cNvPr id="8" name="Rectangle 12">
            <a:extLst>
              <a:ext uri="{FF2B5EF4-FFF2-40B4-BE49-F238E27FC236}">
                <a16:creationId xmlns:a16="http://schemas.microsoft.com/office/drawing/2014/main" id="{E914257E-1E2A-4AC7-89EC-1FB65C9C0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14">
            <a:extLst>
              <a:ext uri="{FF2B5EF4-FFF2-40B4-BE49-F238E27FC236}">
                <a16:creationId xmlns:a16="http://schemas.microsoft.com/office/drawing/2014/main" id="{03E1C8F1-97F5-489C-8308-958F09657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1269336" cy="2008639"/>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2" name="Title 1">
            <a:extLst>
              <a:ext uri="{FF2B5EF4-FFF2-40B4-BE49-F238E27FC236}">
                <a16:creationId xmlns:a16="http://schemas.microsoft.com/office/drawing/2014/main" id="{413BF8C0-5C54-47F9-AAAC-0999B50AE675}"/>
              </a:ext>
            </a:extLst>
          </p:cNvPr>
          <p:cNvSpPr>
            <a:spLocks noGrp="1"/>
          </p:cNvSpPr>
          <p:nvPr>
            <p:ph type="title"/>
          </p:nvPr>
        </p:nvSpPr>
        <p:spPr>
          <a:xfrm>
            <a:off x="723901" y="509587"/>
            <a:ext cx="7649239" cy="742951"/>
          </a:xfrm>
        </p:spPr>
        <p:txBody>
          <a:bodyPr vert="horz" lIns="91440" tIns="45720" rIns="91440" bIns="45720" rtlCol="0" anchor="ctr">
            <a:normAutofit/>
          </a:bodyPr>
          <a:lstStyle/>
          <a:p>
            <a:pPr>
              <a:lnSpc>
                <a:spcPct val="100000"/>
              </a:lnSpc>
            </a:pPr>
            <a:r>
              <a:rPr lang="en-US" sz="2000"/>
              <a:t>LSCA CACHE&amp;PRE-CACHE MECHANISM</a:t>
            </a:r>
          </a:p>
        </p:txBody>
      </p:sp>
      <p:pic>
        <p:nvPicPr>
          <p:cNvPr id="4" name="Picture 4">
            <a:extLst>
              <a:ext uri="{FF2B5EF4-FFF2-40B4-BE49-F238E27FC236}">
                <a16:creationId xmlns:a16="http://schemas.microsoft.com/office/drawing/2014/main" id="{CCC7B1FE-AFC7-4302-AE5A-1103DEA3B459}"/>
              </a:ext>
            </a:extLst>
          </p:cNvPr>
          <p:cNvPicPr>
            <a:picLocks noGrp="1" noChangeAspect="1"/>
          </p:cNvPicPr>
          <p:nvPr>
            <p:ph idx="1"/>
          </p:nvPr>
        </p:nvPicPr>
        <p:blipFill>
          <a:blip r:embed="rId5"/>
          <a:stretch>
            <a:fillRect/>
          </a:stretch>
        </p:blipFill>
        <p:spPr>
          <a:xfrm>
            <a:off x="3092489" y="2124075"/>
            <a:ext cx="5995146" cy="4076700"/>
          </a:xfrm>
          <a:prstGeom prst="rect">
            <a:avLst/>
          </a:prstGeom>
        </p:spPr>
      </p:pic>
      <p:sp>
        <p:nvSpPr>
          <p:cNvPr id="17" name="Freeform: Shape 16">
            <a:extLst>
              <a:ext uri="{FF2B5EF4-FFF2-40B4-BE49-F238E27FC236}">
                <a16:creationId xmlns:a16="http://schemas.microsoft.com/office/drawing/2014/main" id="{DEB62645-D4DA-4E99-8344-B1536F63D1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277971"/>
            <a:ext cx="6884912" cy="580030"/>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68825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44FBB-6365-400C-A7A2-B7D0EED76E99}"/>
              </a:ext>
            </a:extLst>
          </p:cNvPr>
          <p:cNvSpPr>
            <a:spLocks noGrp="1"/>
          </p:cNvSpPr>
          <p:nvPr>
            <p:ph type="title"/>
          </p:nvPr>
        </p:nvSpPr>
        <p:spPr/>
        <p:txBody>
          <a:bodyPr/>
          <a:lstStyle/>
          <a:p>
            <a:r>
              <a:rPr lang="en-GB">
                <a:ea typeface="Batang"/>
              </a:rPr>
              <a:t>CACHE MANAGEMENT</a:t>
            </a:r>
            <a:endParaRPr lang="en-GB"/>
          </a:p>
        </p:txBody>
      </p:sp>
      <p:pic>
        <p:nvPicPr>
          <p:cNvPr id="4" name="Picture 4" descr="A picture containing graphical user interface&#10;&#10;Description automatically generated">
            <a:extLst>
              <a:ext uri="{FF2B5EF4-FFF2-40B4-BE49-F238E27FC236}">
                <a16:creationId xmlns:a16="http://schemas.microsoft.com/office/drawing/2014/main" id="{E6FCB5CC-7BD0-402A-9E50-BCC8F0F4F481}"/>
              </a:ext>
            </a:extLst>
          </p:cNvPr>
          <p:cNvPicPr>
            <a:picLocks noGrp="1" noChangeAspect="1"/>
          </p:cNvPicPr>
          <p:nvPr>
            <p:ph idx="1"/>
          </p:nvPr>
        </p:nvPicPr>
        <p:blipFill>
          <a:blip r:embed="rId2"/>
          <a:stretch>
            <a:fillRect/>
          </a:stretch>
        </p:blipFill>
        <p:spPr>
          <a:xfrm>
            <a:off x="2317071" y="3568793"/>
            <a:ext cx="1809750" cy="476250"/>
          </a:xfrm>
        </p:spPr>
      </p:pic>
      <p:sp>
        <p:nvSpPr>
          <p:cNvPr id="5" name="TextBox 4">
            <a:extLst>
              <a:ext uri="{FF2B5EF4-FFF2-40B4-BE49-F238E27FC236}">
                <a16:creationId xmlns:a16="http://schemas.microsoft.com/office/drawing/2014/main" id="{7181E62B-69DC-4364-B04B-CA0D33D26662}"/>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dirty="0"/>
          </a:p>
        </p:txBody>
      </p:sp>
      <p:pic>
        <p:nvPicPr>
          <p:cNvPr id="6" name="Picture 6" descr="Text, letter&#10;&#10;Description automatically generated">
            <a:extLst>
              <a:ext uri="{FF2B5EF4-FFF2-40B4-BE49-F238E27FC236}">
                <a16:creationId xmlns:a16="http://schemas.microsoft.com/office/drawing/2014/main" id="{B4427A2D-8E1F-4F26-AB62-84413EA31963}"/>
              </a:ext>
            </a:extLst>
          </p:cNvPr>
          <p:cNvPicPr>
            <a:picLocks noChangeAspect="1"/>
          </p:cNvPicPr>
          <p:nvPr/>
        </p:nvPicPr>
        <p:blipFill>
          <a:blip r:embed="rId3"/>
          <a:stretch>
            <a:fillRect/>
          </a:stretch>
        </p:blipFill>
        <p:spPr>
          <a:xfrm>
            <a:off x="2312894" y="1723949"/>
            <a:ext cx="3290047" cy="1653019"/>
          </a:xfrm>
          <a:prstGeom prst="rect">
            <a:avLst/>
          </a:prstGeom>
        </p:spPr>
      </p:pic>
      <p:sp>
        <p:nvSpPr>
          <p:cNvPr id="7" name="TextBox 6">
            <a:extLst>
              <a:ext uri="{FF2B5EF4-FFF2-40B4-BE49-F238E27FC236}">
                <a16:creationId xmlns:a16="http://schemas.microsoft.com/office/drawing/2014/main" id="{E6AC76D4-3E14-4B4D-8600-16AC305D98B9}"/>
              </a:ext>
            </a:extLst>
          </p:cNvPr>
          <p:cNvSpPr txBox="1"/>
          <p:nvPr/>
        </p:nvSpPr>
        <p:spPr>
          <a:xfrm>
            <a:off x="1057276" y="4364067"/>
            <a:ext cx="80771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ea typeface="+mn-lt"/>
                <a:cs typeface="+mn-lt"/>
              </a:rPr>
              <a:t>MPEG-DASH encodes video into video segments, each segment contains t seconds of video data. Each video segment has its unique URL described in the MPD file.</a:t>
            </a:r>
            <a:endParaRPr lang="en-GB"/>
          </a:p>
        </p:txBody>
      </p:sp>
      <p:pic>
        <p:nvPicPr>
          <p:cNvPr id="3" name="Picture 7">
            <a:extLst>
              <a:ext uri="{FF2B5EF4-FFF2-40B4-BE49-F238E27FC236}">
                <a16:creationId xmlns:a16="http://schemas.microsoft.com/office/drawing/2014/main" id="{2003C4D1-0FAC-45DF-BB82-E14AFBFF8D5F}"/>
              </a:ext>
            </a:extLst>
          </p:cNvPr>
          <p:cNvPicPr>
            <a:picLocks noChangeAspect="1"/>
          </p:cNvPicPr>
          <p:nvPr/>
        </p:nvPicPr>
        <p:blipFill>
          <a:blip r:embed="rId4"/>
          <a:stretch>
            <a:fillRect/>
          </a:stretch>
        </p:blipFill>
        <p:spPr>
          <a:xfrm>
            <a:off x="5304864" y="3572156"/>
            <a:ext cx="1241612" cy="466725"/>
          </a:xfrm>
          <a:prstGeom prst="rect">
            <a:avLst/>
          </a:prstGeom>
        </p:spPr>
      </p:pic>
      <p:sp>
        <p:nvSpPr>
          <p:cNvPr id="10" name="TextBox 9">
            <a:extLst>
              <a:ext uri="{FF2B5EF4-FFF2-40B4-BE49-F238E27FC236}">
                <a16:creationId xmlns:a16="http://schemas.microsoft.com/office/drawing/2014/main" id="{0FE827E0-66A0-4D67-B88A-679B74CD3D2B}"/>
              </a:ext>
            </a:extLst>
          </p:cNvPr>
          <p:cNvSpPr txBox="1"/>
          <p:nvPr/>
        </p:nvSpPr>
        <p:spPr>
          <a:xfrm>
            <a:off x="3996017" y="3646394"/>
            <a:ext cx="40430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Subject to</a:t>
            </a:r>
            <a:endParaRPr lang="en-GB" dirty="0"/>
          </a:p>
        </p:txBody>
      </p:sp>
    </p:spTree>
    <p:extLst>
      <p:ext uri="{BB962C8B-B14F-4D97-AF65-F5344CB8AC3E}">
        <p14:creationId xmlns:p14="http://schemas.microsoft.com/office/powerpoint/2010/main" val="37556122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EEEBB-961F-465B-8B51-2A4E8D2E9568}"/>
              </a:ext>
            </a:extLst>
          </p:cNvPr>
          <p:cNvSpPr>
            <a:spLocks noGrp="1"/>
          </p:cNvSpPr>
          <p:nvPr>
            <p:ph type="title"/>
          </p:nvPr>
        </p:nvSpPr>
        <p:spPr/>
        <p:txBody>
          <a:bodyPr/>
          <a:lstStyle/>
          <a:p>
            <a:r>
              <a:rPr lang="en-GB">
                <a:ea typeface="Batang"/>
              </a:rPr>
              <a:t>PRE-CACHE MANAGEMENT</a:t>
            </a:r>
            <a:endParaRPr lang="en-GB"/>
          </a:p>
        </p:txBody>
      </p:sp>
      <p:sp>
        <p:nvSpPr>
          <p:cNvPr id="3" name="Content Placeholder 2">
            <a:extLst>
              <a:ext uri="{FF2B5EF4-FFF2-40B4-BE49-F238E27FC236}">
                <a16:creationId xmlns:a16="http://schemas.microsoft.com/office/drawing/2014/main" id="{73EB8961-090B-4B7C-BF49-1CD928FD1EDD}"/>
              </a:ext>
            </a:extLst>
          </p:cNvPr>
          <p:cNvSpPr>
            <a:spLocks noGrp="1"/>
          </p:cNvSpPr>
          <p:nvPr>
            <p:ph idx="1"/>
          </p:nvPr>
        </p:nvSpPr>
        <p:spPr/>
        <p:txBody>
          <a:bodyPr vert="horz" lIns="91440" tIns="45720" rIns="91440" bIns="45720" rtlCol="0" anchor="t">
            <a:normAutofit/>
          </a:bodyPr>
          <a:lstStyle/>
          <a:p>
            <a:r>
              <a:rPr lang="en-GB">
                <a:ea typeface="+mn-lt"/>
                <a:cs typeface="+mn-lt"/>
              </a:rPr>
              <a:t>LSCA at MEC also analyses the MPD file and deploys a pre-fetch mechanism to pre-fetch next available video segments from the video sources before the subscribers send out their DASH/HTTP requests.</a:t>
            </a:r>
          </a:p>
          <a:p>
            <a:endParaRPr lang="en-GB" dirty="0"/>
          </a:p>
        </p:txBody>
      </p:sp>
      <p:pic>
        <p:nvPicPr>
          <p:cNvPr id="4" name="Picture 4" descr="Diagram&#10;&#10;Description automatically generated">
            <a:extLst>
              <a:ext uri="{FF2B5EF4-FFF2-40B4-BE49-F238E27FC236}">
                <a16:creationId xmlns:a16="http://schemas.microsoft.com/office/drawing/2014/main" id="{458722EF-F55A-470D-B2A0-5A05C59FECD3}"/>
              </a:ext>
            </a:extLst>
          </p:cNvPr>
          <p:cNvPicPr>
            <a:picLocks noChangeAspect="1"/>
          </p:cNvPicPr>
          <p:nvPr/>
        </p:nvPicPr>
        <p:blipFill>
          <a:blip r:embed="rId2"/>
          <a:stretch>
            <a:fillRect/>
          </a:stretch>
        </p:blipFill>
        <p:spPr>
          <a:xfrm>
            <a:off x="4724400" y="2884753"/>
            <a:ext cx="6510067" cy="3460756"/>
          </a:xfrm>
          <a:prstGeom prst="rect">
            <a:avLst/>
          </a:prstGeom>
        </p:spPr>
      </p:pic>
    </p:spTree>
    <p:extLst>
      <p:ext uri="{BB962C8B-B14F-4D97-AF65-F5344CB8AC3E}">
        <p14:creationId xmlns:p14="http://schemas.microsoft.com/office/powerpoint/2010/main" val="25559000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F637B4-78DC-4822-9DB1-0A3A77AE56B4}"/>
              </a:ext>
            </a:extLst>
          </p:cNvPr>
          <p:cNvSpPr txBox="1"/>
          <p:nvPr/>
        </p:nvSpPr>
        <p:spPr>
          <a:xfrm>
            <a:off x="842514" y="540589"/>
            <a:ext cx="922738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ea typeface="+mn-lt"/>
                <a:cs typeface="+mn-lt"/>
              </a:rPr>
              <a:t>Example of a segment in a presentation frame. It contains the duration, data type (mimeType), data rate, size, URL of the video </a:t>
            </a:r>
            <a:r>
              <a:rPr lang="en-GB" dirty="0">
                <a:ea typeface="+mn-lt"/>
                <a:cs typeface="+mn-lt"/>
              </a:rPr>
              <a:t>segment.</a:t>
            </a:r>
            <a:endParaRPr lang="en-US"/>
          </a:p>
        </p:txBody>
      </p:sp>
      <p:pic>
        <p:nvPicPr>
          <p:cNvPr id="3" name="Picture 3" descr="Text&#10;&#10;Description automatically generated">
            <a:extLst>
              <a:ext uri="{FF2B5EF4-FFF2-40B4-BE49-F238E27FC236}">
                <a16:creationId xmlns:a16="http://schemas.microsoft.com/office/drawing/2014/main" id="{27751A5C-8AA7-4ECF-87FF-1F40C89500C9}"/>
              </a:ext>
            </a:extLst>
          </p:cNvPr>
          <p:cNvPicPr>
            <a:picLocks noChangeAspect="1"/>
          </p:cNvPicPr>
          <p:nvPr/>
        </p:nvPicPr>
        <p:blipFill>
          <a:blip r:embed="rId2"/>
          <a:stretch>
            <a:fillRect/>
          </a:stretch>
        </p:blipFill>
        <p:spPr>
          <a:xfrm>
            <a:off x="2265872" y="2153205"/>
            <a:ext cx="5201728" cy="2001021"/>
          </a:xfrm>
          <a:prstGeom prst="rect">
            <a:avLst/>
          </a:prstGeom>
        </p:spPr>
      </p:pic>
    </p:spTree>
    <p:extLst>
      <p:ext uri="{BB962C8B-B14F-4D97-AF65-F5344CB8AC3E}">
        <p14:creationId xmlns:p14="http://schemas.microsoft.com/office/powerpoint/2010/main" val="4305896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F30CD-89D3-4DBD-B347-1EA6595A46AC}"/>
              </a:ext>
            </a:extLst>
          </p:cNvPr>
          <p:cNvSpPr>
            <a:spLocks noGrp="1"/>
          </p:cNvSpPr>
          <p:nvPr>
            <p:ph type="title"/>
          </p:nvPr>
        </p:nvSpPr>
        <p:spPr/>
        <p:txBody>
          <a:bodyPr/>
          <a:lstStyle/>
          <a:p>
            <a:r>
              <a:rPr lang="en-GB">
                <a:ea typeface="Batang"/>
              </a:rPr>
              <a:t>PROTOTYPE NETWORK ARCHITECTURE</a:t>
            </a:r>
            <a:endParaRPr lang="en-GB"/>
          </a:p>
        </p:txBody>
      </p:sp>
      <p:pic>
        <p:nvPicPr>
          <p:cNvPr id="4" name="Picture 4" descr="Diagram&#10;&#10;Description automatically generated">
            <a:extLst>
              <a:ext uri="{FF2B5EF4-FFF2-40B4-BE49-F238E27FC236}">
                <a16:creationId xmlns:a16="http://schemas.microsoft.com/office/drawing/2014/main" id="{85683939-0774-49FC-8622-75F7B003638A}"/>
              </a:ext>
            </a:extLst>
          </p:cNvPr>
          <p:cNvPicPr>
            <a:picLocks noGrp="1" noChangeAspect="1"/>
          </p:cNvPicPr>
          <p:nvPr>
            <p:ph idx="1"/>
          </p:nvPr>
        </p:nvPicPr>
        <p:blipFill>
          <a:blip r:embed="rId2"/>
          <a:stretch>
            <a:fillRect/>
          </a:stretch>
        </p:blipFill>
        <p:spPr>
          <a:xfrm>
            <a:off x="1050879" y="3126098"/>
            <a:ext cx="9810604" cy="1827805"/>
          </a:xfrm>
        </p:spPr>
      </p:pic>
    </p:spTree>
    <p:extLst>
      <p:ext uri="{BB962C8B-B14F-4D97-AF65-F5344CB8AC3E}">
        <p14:creationId xmlns:p14="http://schemas.microsoft.com/office/powerpoint/2010/main" val="10514528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C6EA7D-A25F-4DF1-A592-700F8CAC763F}"/>
              </a:ext>
            </a:extLst>
          </p:cNvPr>
          <p:cNvSpPr txBox="1"/>
          <p:nvPr/>
        </p:nvSpPr>
        <p:spPr>
          <a:xfrm>
            <a:off x="884747" y="712219"/>
            <a:ext cx="6725728"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Software Architecture for the MEC prototype</a:t>
            </a:r>
          </a:p>
          <a:p>
            <a:endParaRPr lang="en-GB" dirty="0"/>
          </a:p>
          <a:p>
            <a:endParaRPr lang="en-GB" dirty="0"/>
          </a:p>
          <a:p>
            <a:endParaRPr lang="en-GB" dirty="0"/>
          </a:p>
        </p:txBody>
      </p:sp>
      <p:pic>
        <p:nvPicPr>
          <p:cNvPr id="6" name="Picture 6" descr="Diagram, text&#10;&#10;Description automatically generated">
            <a:extLst>
              <a:ext uri="{FF2B5EF4-FFF2-40B4-BE49-F238E27FC236}">
                <a16:creationId xmlns:a16="http://schemas.microsoft.com/office/drawing/2014/main" id="{DDDD94AC-3829-4776-A05D-F95A6E23E2D5}"/>
              </a:ext>
            </a:extLst>
          </p:cNvPr>
          <p:cNvPicPr>
            <a:picLocks noChangeAspect="1"/>
          </p:cNvPicPr>
          <p:nvPr/>
        </p:nvPicPr>
        <p:blipFill>
          <a:blip r:embed="rId2"/>
          <a:stretch>
            <a:fillRect/>
          </a:stretch>
        </p:blipFill>
        <p:spPr>
          <a:xfrm>
            <a:off x="2840967" y="2670801"/>
            <a:ext cx="5403011" cy="1516400"/>
          </a:xfrm>
          <a:prstGeom prst="rect">
            <a:avLst/>
          </a:prstGeom>
        </p:spPr>
      </p:pic>
    </p:spTree>
    <p:extLst>
      <p:ext uri="{BB962C8B-B14F-4D97-AF65-F5344CB8AC3E}">
        <p14:creationId xmlns:p14="http://schemas.microsoft.com/office/powerpoint/2010/main" val="2260850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F7A0F9-2317-413D-8C93-85BAA7DBC3E8}"/>
              </a:ext>
            </a:extLst>
          </p:cNvPr>
          <p:cNvSpPr txBox="1"/>
          <p:nvPr/>
        </p:nvSpPr>
        <p:spPr>
          <a:xfrm>
            <a:off x="546848" y="779930"/>
            <a:ext cx="10687619" cy="64633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1) Creating ubuntu machine on </a:t>
            </a:r>
            <a:r>
              <a:rPr lang="en-GB" err="1"/>
              <a:t>virtualbox</a:t>
            </a:r>
            <a:r>
              <a:rPr lang="en-GB" dirty="0"/>
              <a:t>.</a:t>
            </a:r>
          </a:p>
          <a:p>
            <a:endParaRPr lang="en-GB" dirty="0"/>
          </a:p>
          <a:p>
            <a:r>
              <a:rPr lang="en-GB" dirty="0"/>
              <a:t>2) Installing ubuntu.</a:t>
            </a:r>
          </a:p>
          <a:p>
            <a:endParaRPr lang="en-GB" dirty="0"/>
          </a:p>
          <a:p>
            <a:r>
              <a:rPr lang="en-GB" dirty="0"/>
              <a:t>3) Clone Virtual machine and name it as free5gc.</a:t>
            </a:r>
          </a:p>
          <a:p>
            <a:endParaRPr lang="en-GB" dirty="0"/>
          </a:p>
          <a:p>
            <a:r>
              <a:rPr lang="en-GB" dirty="0"/>
              <a:t>4) Edit the hostname and change IP of free5gc.</a:t>
            </a:r>
          </a:p>
          <a:p>
            <a:endParaRPr lang="en-GB" dirty="0"/>
          </a:p>
          <a:p>
            <a:r>
              <a:rPr lang="en-GB" dirty="0"/>
              <a:t>5) Install go and </a:t>
            </a:r>
            <a:r>
              <a:rPr lang="en-GB" err="1"/>
              <a:t>mongodb</a:t>
            </a:r>
            <a:r>
              <a:rPr lang="en-GB" dirty="0"/>
              <a:t>.</a:t>
            </a:r>
          </a:p>
          <a:p>
            <a:endParaRPr lang="en-GB" dirty="0"/>
          </a:p>
          <a:p>
            <a:r>
              <a:rPr lang="en-GB" dirty="0"/>
              <a:t>6) Setup Routing.</a:t>
            </a:r>
          </a:p>
          <a:p>
            <a:endParaRPr lang="en-GB" dirty="0"/>
          </a:p>
          <a:p>
            <a:r>
              <a:rPr lang="en-GB" dirty="0"/>
              <a:t>7) Install free5gc.</a:t>
            </a:r>
          </a:p>
          <a:p>
            <a:endParaRPr lang="en-GB" dirty="0"/>
          </a:p>
          <a:p>
            <a:r>
              <a:rPr lang="en-GB" dirty="0"/>
              <a:t>8) Testing free5gc.</a:t>
            </a:r>
          </a:p>
          <a:p>
            <a:endParaRPr lang="en-GB" dirty="0"/>
          </a:p>
          <a:p>
            <a:r>
              <a:rPr lang="en-GB" dirty="0"/>
              <a:t>9) Clone virtual machine and name it as </a:t>
            </a:r>
            <a:r>
              <a:rPr lang="en-GB" err="1"/>
              <a:t>ueransim</a:t>
            </a:r>
            <a:r>
              <a:rPr lang="en-GB" dirty="0"/>
              <a:t>.</a:t>
            </a:r>
          </a:p>
          <a:p>
            <a:endParaRPr lang="en-GB" dirty="0"/>
          </a:p>
          <a:p>
            <a:r>
              <a:rPr lang="en-GB"/>
              <a:t>10)</a:t>
            </a:r>
            <a:r>
              <a:rPr lang="en-GB">
                <a:ea typeface="+mn-lt"/>
                <a:cs typeface="+mn-lt"/>
              </a:rPr>
              <a:t> Edit the hostname and change IP of </a:t>
            </a:r>
            <a:r>
              <a:rPr lang="en-GB" err="1">
                <a:ea typeface="+mn-lt"/>
                <a:cs typeface="+mn-lt"/>
              </a:rPr>
              <a:t>ueransim</a:t>
            </a:r>
            <a:r>
              <a:rPr lang="en-GB" dirty="0">
                <a:ea typeface="+mn-lt"/>
                <a:cs typeface="+mn-lt"/>
              </a:rPr>
              <a:t>.</a:t>
            </a:r>
          </a:p>
          <a:p>
            <a:endParaRPr lang="en-GB" dirty="0"/>
          </a:p>
          <a:p>
            <a:r>
              <a:rPr lang="en-GB" dirty="0"/>
              <a:t>11) Install UERANSIM.</a:t>
            </a:r>
          </a:p>
          <a:p>
            <a:endParaRPr lang="en-GB" dirty="0"/>
          </a:p>
          <a:p>
            <a:endParaRPr lang="en-GB" dirty="0"/>
          </a:p>
        </p:txBody>
      </p:sp>
    </p:spTree>
    <p:extLst>
      <p:ext uri="{BB962C8B-B14F-4D97-AF65-F5344CB8AC3E}">
        <p14:creationId xmlns:p14="http://schemas.microsoft.com/office/powerpoint/2010/main" val="1249304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88427-90BA-4539-8A74-AB98CC42157F}"/>
              </a:ext>
            </a:extLst>
          </p:cNvPr>
          <p:cNvSpPr>
            <a:spLocks noGrp="1"/>
          </p:cNvSpPr>
          <p:nvPr>
            <p:ph type="title"/>
          </p:nvPr>
        </p:nvSpPr>
        <p:spPr/>
        <p:txBody>
          <a:bodyPr/>
          <a:lstStyle/>
          <a:p>
            <a:r>
              <a:rPr lang="en-GB">
                <a:ea typeface="Batang"/>
              </a:rPr>
              <a:t>Packet monitor</a:t>
            </a:r>
            <a:endParaRPr lang="en-GB"/>
          </a:p>
        </p:txBody>
      </p:sp>
      <p:sp>
        <p:nvSpPr>
          <p:cNvPr id="3" name="Content Placeholder 2">
            <a:extLst>
              <a:ext uri="{FF2B5EF4-FFF2-40B4-BE49-F238E27FC236}">
                <a16:creationId xmlns:a16="http://schemas.microsoft.com/office/drawing/2014/main" id="{8A454B0F-E280-432C-9524-1216FA1C8CE4}"/>
              </a:ext>
            </a:extLst>
          </p:cNvPr>
          <p:cNvSpPr>
            <a:spLocks noGrp="1"/>
          </p:cNvSpPr>
          <p:nvPr>
            <p:ph idx="1"/>
          </p:nvPr>
        </p:nvSpPr>
        <p:spPr>
          <a:xfrm>
            <a:off x="806464" y="1825624"/>
            <a:ext cx="10055019" cy="4428753"/>
          </a:xfrm>
        </p:spPr>
        <p:txBody>
          <a:bodyPr vert="horz" lIns="91440" tIns="45720" rIns="91440" bIns="45720" rtlCol="0" anchor="t">
            <a:normAutofit/>
          </a:bodyPr>
          <a:lstStyle/>
          <a:p>
            <a:r>
              <a:rPr lang="en-GB">
                <a:ea typeface="+mn-lt"/>
                <a:cs typeface="+mn-lt"/>
              </a:rPr>
              <a:t>It monitors the request packets transmitted from the UE to the core network, and the response packets from the Internet to the eNB/UE.</a:t>
            </a:r>
          </a:p>
          <a:p>
            <a:r>
              <a:rPr lang="en-GB">
                <a:ea typeface="+mn-lt"/>
                <a:cs typeface="+mn-lt"/>
              </a:rPr>
              <a:t>The HTTP GET request packet sent by the user who watches the live streaming video using the mobile phone will be intercepted and analyzed by this module such that the packet’s detailed information can be obtained, including ports, acknowledgment number, sequence number, etc.</a:t>
            </a:r>
            <a:endParaRPr lang="en-GB"/>
          </a:p>
          <a:p>
            <a:r>
              <a:rPr lang="en-GB">
                <a:ea typeface="+mn-lt"/>
                <a:cs typeface="+mn-lt"/>
              </a:rPr>
              <a:t>The information is passed to the packet packaging module for further process and analysis.</a:t>
            </a:r>
            <a:endParaRPr lang="en-GB" dirty="0"/>
          </a:p>
          <a:p>
            <a:endParaRPr lang="en-GB" dirty="0"/>
          </a:p>
          <a:p>
            <a:endParaRPr lang="en-GB" dirty="0"/>
          </a:p>
        </p:txBody>
      </p:sp>
    </p:spTree>
    <p:extLst>
      <p:ext uri="{BB962C8B-B14F-4D97-AF65-F5344CB8AC3E}">
        <p14:creationId xmlns:p14="http://schemas.microsoft.com/office/powerpoint/2010/main" val="37248251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88AAE-21AA-4C4C-B738-6486F089C536}"/>
              </a:ext>
            </a:extLst>
          </p:cNvPr>
          <p:cNvSpPr>
            <a:spLocks noGrp="1"/>
          </p:cNvSpPr>
          <p:nvPr>
            <p:ph type="title"/>
          </p:nvPr>
        </p:nvSpPr>
        <p:spPr/>
        <p:txBody>
          <a:bodyPr/>
          <a:lstStyle/>
          <a:p>
            <a:r>
              <a:rPr lang="en-GB">
                <a:ea typeface="Batang"/>
              </a:rPr>
              <a:t>PRE-FETCH CACHE</a:t>
            </a:r>
            <a:endParaRPr lang="en-GB"/>
          </a:p>
        </p:txBody>
      </p:sp>
      <p:sp>
        <p:nvSpPr>
          <p:cNvPr id="3" name="Content Placeholder 2">
            <a:extLst>
              <a:ext uri="{FF2B5EF4-FFF2-40B4-BE49-F238E27FC236}">
                <a16:creationId xmlns:a16="http://schemas.microsoft.com/office/drawing/2014/main" id="{59747CD7-02DD-47AA-B53F-E7B8AEE227F1}"/>
              </a:ext>
            </a:extLst>
          </p:cNvPr>
          <p:cNvSpPr>
            <a:spLocks noGrp="1"/>
          </p:cNvSpPr>
          <p:nvPr>
            <p:ph idx="1"/>
          </p:nvPr>
        </p:nvSpPr>
        <p:spPr/>
        <p:txBody>
          <a:bodyPr vert="horz" lIns="91440" tIns="45720" rIns="91440" bIns="45720" rtlCol="0" anchor="t">
            <a:normAutofit/>
          </a:bodyPr>
          <a:lstStyle/>
          <a:p>
            <a:r>
              <a:rPr lang="en-GB">
                <a:ea typeface="+mn-lt"/>
                <a:cs typeface="+mn-lt"/>
              </a:rPr>
              <a:t>After LSCA recognizes a live streaming video is demanded by more than one user, it actives the pre-fetch mode by sending requests to receive future video segments before users send their requests.</a:t>
            </a:r>
          </a:p>
          <a:p>
            <a:r>
              <a:rPr lang="en-GB">
                <a:ea typeface="+mn-lt"/>
                <a:cs typeface="+mn-lt"/>
              </a:rPr>
              <a:t>Upon receiving the segment files from the live streaming video sever, LSCA stores them in the cache repository. Later on, when LSCA receives requests from users, it retrieves the segment files from the cache repository and forwards them to the Packet Packaging module.</a:t>
            </a:r>
            <a:endParaRPr lang="en-GB" dirty="0"/>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7715385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4D662-75C1-49D5-8FCF-D70107A7DD1E}"/>
              </a:ext>
            </a:extLst>
          </p:cNvPr>
          <p:cNvSpPr>
            <a:spLocks noGrp="1"/>
          </p:cNvSpPr>
          <p:nvPr>
            <p:ph type="title"/>
          </p:nvPr>
        </p:nvSpPr>
        <p:spPr/>
        <p:txBody>
          <a:bodyPr/>
          <a:lstStyle/>
          <a:p>
            <a:r>
              <a:rPr lang="en-GB">
                <a:ea typeface="+mj-lt"/>
                <a:cs typeface="+mj-lt"/>
              </a:rPr>
              <a:t>Packet packaging</a:t>
            </a:r>
            <a:endParaRPr lang="en-US"/>
          </a:p>
        </p:txBody>
      </p:sp>
      <p:sp>
        <p:nvSpPr>
          <p:cNvPr id="3" name="Content Placeholder 2">
            <a:extLst>
              <a:ext uri="{FF2B5EF4-FFF2-40B4-BE49-F238E27FC236}">
                <a16:creationId xmlns:a16="http://schemas.microsoft.com/office/drawing/2014/main" id="{5CE2C957-7BB9-44B3-B0DF-6984FA04622F}"/>
              </a:ext>
            </a:extLst>
          </p:cNvPr>
          <p:cNvSpPr>
            <a:spLocks noGrp="1"/>
          </p:cNvSpPr>
          <p:nvPr>
            <p:ph idx="1"/>
          </p:nvPr>
        </p:nvSpPr>
        <p:spPr/>
        <p:txBody>
          <a:bodyPr vert="horz" lIns="91440" tIns="45720" rIns="91440" bIns="45720" rtlCol="0" anchor="t">
            <a:normAutofit/>
          </a:bodyPr>
          <a:lstStyle/>
          <a:p>
            <a:r>
              <a:rPr lang="en-GB">
                <a:ea typeface="+mn-lt"/>
                <a:cs typeface="+mn-lt"/>
              </a:rPr>
              <a:t>Whenever a UE sends an HTTP GET request packet to a live streaming video server, the user information obtained from the Packet Monitor mechanism is immediately stored and analyzed by the packet packaging module.</a:t>
            </a:r>
          </a:p>
          <a:p>
            <a:r>
              <a:rPr lang="en-GB">
                <a:ea typeface="+mn-lt"/>
                <a:cs typeface="+mn-lt"/>
              </a:rPr>
              <a:t>To send out the GET request to the live video stream server or clone response to the users, the packet packaging module use GPRS tunneling protocol.</a:t>
            </a:r>
            <a:endParaRPr lang="en-GB" dirty="0">
              <a:ea typeface="+mn-lt"/>
              <a:cs typeface="+mn-lt"/>
            </a:endParaRPr>
          </a:p>
          <a:p>
            <a:r>
              <a:rPr lang="en-GB">
                <a:ea typeface="+mn-lt"/>
                <a:cs typeface="+mn-lt"/>
              </a:rPr>
              <a:t>The header of packets includes following protocol headers (in order): IP → UDP → GTP →IP → TCP → HTTP.</a:t>
            </a:r>
            <a:endParaRPr lang="en-GB"/>
          </a:p>
          <a:p>
            <a:r>
              <a:rPr lang="en-GB">
                <a:ea typeface="+mn-lt"/>
                <a:cs typeface="+mn-lt"/>
              </a:rPr>
              <a:t>The first three headers are for transmission in the LTE/5G core network. LSCA retreives this information from MEC appication platform.</a:t>
            </a:r>
            <a:endParaRPr lang="en-GB">
              <a:cs typeface="+mn-lt"/>
            </a:endParaRPr>
          </a:p>
          <a:p>
            <a:r>
              <a:rPr lang="en-GB">
                <a:ea typeface="+mn-lt"/>
                <a:cs typeface="+mn-lt"/>
              </a:rPr>
              <a:t>The last three headers are for DASH/HTTP applications. The required information is passed from the packet monitor module.</a:t>
            </a:r>
            <a:endParaRPr lang="en-GB" dirty="0">
              <a:ea typeface="+mn-lt"/>
              <a:cs typeface="+mn-lt"/>
            </a:endParaRPr>
          </a:p>
          <a:p>
            <a:endParaRPr lang="en-GB" dirty="0"/>
          </a:p>
          <a:p>
            <a:endParaRPr lang="en-GB" dirty="0"/>
          </a:p>
          <a:p>
            <a:endParaRPr lang="en-GB" dirty="0"/>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23556176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13ACE-E41B-4766-9DA7-6266F5C737EA}"/>
              </a:ext>
            </a:extLst>
          </p:cNvPr>
          <p:cNvSpPr>
            <a:spLocks noGrp="1"/>
          </p:cNvSpPr>
          <p:nvPr>
            <p:ph type="title"/>
          </p:nvPr>
        </p:nvSpPr>
        <p:spPr/>
        <p:txBody>
          <a:bodyPr/>
          <a:lstStyle/>
          <a:p>
            <a:r>
              <a:rPr lang="en-GB">
                <a:ea typeface="Batang"/>
              </a:rPr>
              <a:t>FORWARDING CONTROLLER</a:t>
            </a:r>
            <a:endParaRPr lang="en-GB"/>
          </a:p>
        </p:txBody>
      </p:sp>
      <p:sp>
        <p:nvSpPr>
          <p:cNvPr id="3" name="Content Placeholder 2">
            <a:extLst>
              <a:ext uri="{FF2B5EF4-FFF2-40B4-BE49-F238E27FC236}">
                <a16:creationId xmlns:a16="http://schemas.microsoft.com/office/drawing/2014/main" id="{615F6570-7F72-4761-BE3B-007F12953E08}"/>
              </a:ext>
            </a:extLst>
          </p:cNvPr>
          <p:cNvSpPr>
            <a:spLocks noGrp="1"/>
          </p:cNvSpPr>
          <p:nvPr>
            <p:ph idx="1"/>
          </p:nvPr>
        </p:nvSpPr>
        <p:spPr/>
        <p:txBody>
          <a:bodyPr vert="horz" lIns="91440" tIns="45720" rIns="91440" bIns="45720" rtlCol="0" anchor="t">
            <a:normAutofit/>
          </a:bodyPr>
          <a:lstStyle/>
          <a:p>
            <a:r>
              <a:rPr lang="en-GB">
                <a:ea typeface="Batang"/>
              </a:rPr>
              <a:t>It is</a:t>
            </a:r>
            <a:r>
              <a:rPr lang="en-GB">
                <a:ea typeface="+mn-lt"/>
                <a:cs typeface="+mn-lt"/>
              </a:rPr>
              <a:t> mainly responsible for packets to be forwarded to the UEs through eNB.</a:t>
            </a:r>
          </a:p>
          <a:p>
            <a:r>
              <a:rPr lang="en-GB">
                <a:ea typeface="+mn-lt"/>
                <a:cs typeface="+mn-lt"/>
              </a:rPr>
              <a:t>When the packet monitor module intercepts an HTTP GET request, it may retrieve the response content from the cache repository, and send back the response to the UE.</a:t>
            </a:r>
            <a:endParaRPr lang="en-GB" dirty="0"/>
          </a:p>
          <a:p>
            <a:r>
              <a:rPr lang="en-GB">
                <a:ea typeface="+mn-lt"/>
                <a:cs typeface="+mn-lt"/>
              </a:rPr>
              <a:t>The response packet will be packaged by the packet packaging module and then sent to the eNB.</a:t>
            </a:r>
            <a:endParaRPr lang="en-GB"/>
          </a:p>
          <a:p>
            <a:r>
              <a:rPr lang="en-GB">
                <a:ea typeface="+mn-lt"/>
                <a:cs typeface="+mn-lt"/>
              </a:rPr>
              <a:t>The eNB will then forward the response to the UE.</a:t>
            </a:r>
            <a:endParaRPr lang="en-GB" dirty="0"/>
          </a:p>
          <a:p>
            <a:endParaRPr lang="en-GB" dirty="0"/>
          </a:p>
          <a:p>
            <a:endParaRPr lang="en-GB" dirty="0"/>
          </a:p>
        </p:txBody>
      </p:sp>
    </p:spTree>
    <p:extLst>
      <p:ext uri="{BB962C8B-B14F-4D97-AF65-F5344CB8AC3E}">
        <p14:creationId xmlns:p14="http://schemas.microsoft.com/office/powerpoint/2010/main" val="3221143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F7A0F9-2317-413D-8C93-85BAA7DBC3E8}"/>
              </a:ext>
            </a:extLst>
          </p:cNvPr>
          <p:cNvSpPr txBox="1"/>
          <p:nvPr/>
        </p:nvSpPr>
        <p:spPr>
          <a:xfrm>
            <a:off x="546848" y="779930"/>
            <a:ext cx="10687619"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12) Building </a:t>
            </a:r>
            <a:r>
              <a:rPr lang="en-GB" err="1"/>
              <a:t>Webconsole</a:t>
            </a:r>
            <a:r>
              <a:rPr lang="en-GB" dirty="0"/>
              <a:t>.</a:t>
            </a:r>
          </a:p>
          <a:p>
            <a:endParaRPr lang="en-GB" dirty="0"/>
          </a:p>
          <a:p>
            <a:r>
              <a:rPr lang="en-GB" dirty="0"/>
              <a:t>13) Add a UE using </a:t>
            </a:r>
            <a:r>
              <a:rPr lang="en-GB" err="1"/>
              <a:t>webconsole</a:t>
            </a:r>
            <a:r>
              <a:rPr lang="en-GB" dirty="0"/>
              <a:t>.</a:t>
            </a:r>
          </a:p>
          <a:p>
            <a:endParaRPr lang="en-GB" dirty="0"/>
          </a:p>
          <a:p>
            <a:r>
              <a:rPr lang="en-GB" dirty="0"/>
              <a:t>14) Configuring free5gc and </a:t>
            </a:r>
            <a:r>
              <a:rPr lang="en-GB" err="1"/>
              <a:t>ueransim</a:t>
            </a:r>
            <a:r>
              <a:rPr lang="en-GB" dirty="0"/>
              <a:t>.</a:t>
            </a:r>
          </a:p>
          <a:p>
            <a:endParaRPr lang="en-GB" dirty="0"/>
          </a:p>
          <a:p>
            <a:r>
              <a:rPr lang="en-GB"/>
              <a:t>15) Running free5gc and ueransim.</a:t>
            </a:r>
            <a:endParaRPr lang="en-GB" dirty="0"/>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2266486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95F32-CFD7-4B7B-BF1E-CDD1417E8F6F}"/>
              </a:ext>
            </a:extLst>
          </p:cNvPr>
          <p:cNvSpPr>
            <a:spLocks noGrp="1"/>
          </p:cNvSpPr>
          <p:nvPr>
            <p:ph type="ctrTitle"/>
          </p:nvPr>
        </p:nvSpPr>
        <p:spPr>
          <a:xfrm>
            <a:off x="1756946" y="1717713"/>
            <a:ext cx="8376514" cy="2446968"/>
          </a:xfrm>
        </p:spPr>
        <p:txBody>
          <a:bodyPr>
            <a:normAutofit/>
          </a:bodyPr>
          <a:lstStyle/>
          <a:p>
            <a:r>
              <a:rPr lang="en-GB" b="1" dirty="0">
                <a:ea typeface="Batang"/>
              </a:rPr>
              <a:t>Live mpeg-dash video streaming cache management </a:t>
            </a:r>
            <a:r>
              <a:rPr lang="en-GB" b="1">
                <a:ea typeface="Batang"/>
              </a:rPr>
              <a:t>with cognitive mobile edge computing</a:t>
            </a:r>
            <a:endParaRPr lang="en-GB" b="1"/>
          </a:p>
        </p:txBody>
      </p:sp>
      <p:sp>
        <p:nvSpPr>
          <p:cNvPr id="3" name="Subtitle 2">
            <a:extLst>
              <a:ext uri="{FF2B5EF4-FFF2-40B4-BE49-F238E27FC236}">
                <a16:creationId xmlns:a16="http://schemas.microsoft.com/office/drawing/2014/main" id="{B7663984-3444-43E6-B0D6-F7EF5818ECF2}"/>
              </a:ext>
            </a:extLst>
          </p:cNvPr>
          <p:cNvSpPr>
            <a:spLocks noGrp="1"/>
          </p:cNvSpPr>
          <p:nvPr>
            <p:ph type="subTitle" idx="1"/>
          </p:nvPr>
        </p:nvSpPr>
        <p:spPr>
          <a:xfrm rot="4620000" flipV="1">
            <a:off x="8472076" y="9883389"/>
            <a:ext cx="179612" cy="295562"/>
          </a:xfrm>
        </p:spPr>
        <p:txBody>
          <a:bodyPr>
            <a:normAutofit fontScale="77500" lnSpcReduction="20000"/>
          </a:bodyPr>
          <a:lstStyle/>
          <a:p>
            <a:endParaRPr lang="en-GB"/>
          </a:p>
        </p:txBody>
      </p:sp>
    </p:spTree>
    <p:extLst>
      <p:ext uri="{BB962C8B-B14F-4D97-AF65-F5344CB8AC3E}">
        <p14:creationId xmlns:p14="http://schemas.microsoft.com/office/powerpoint/2010/main" val="2688287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09533C5-5A89-43FF-884E-7608B5794DCA}"/>
              </a:ext>
            </a:extLst>
          </p:cNvPr>
          <p:cNvSpPr txBox="1"/>
          <p:nvPr/>
        </p:nvSpPr>
        <p:spPr>
          <a:xfrm>
            <a:off x="468702" y="914400"/>
            <a:ext cx="9788105"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a:ea typeface="+mn-lt"/>
                <a:cs typeface="+mn-lt"/>
              </a:rPr>
              <a:t>In practice, MPEG-DASH could be carried over the File delivery over Unidirectional Transport (FLUTE) protocol.</a:t>
            </a:r>
            <a:endParaRPr lang="en-GB"/>
          </a:p>
          <a:p>
            <a:endParaRPr lang="en-GB" dirty="0">
              <a:ea typeface="+mn-lt"/>
              <a:cs typeface="+mn-lt"/>
            </a:endParaRPr>
          </a:p>
          <a:p>
            <a:pPr marL="285750" indent="-285750">
              <a:buFont typeface="Arial"/>
              <a:buChar char="•"/>
            </a:pPr>
            <a:r>
              <a:rPr lang="en-GB">
                <a:ea typeface="+mn-lt"/>
                <a:cs typeface="+mn-lt"/>
              </a:rPr>
              <a:t>Different quality of a video, in terms of bit rates is encoded into separate DASH files whose metadata are described by a media presentation description (MPD) file.</a:t>
            </a:r>
          </a:p>
          <a:p>
            <a:endParaRPr lang="en-GB" dirty="0"/>
          </a:p>
          <a:p>
            <a:pPr marL="285750" indent="-285750">
              <a:buFont typeface="Arial"/>
              <a:buChar char="•"/>
            </a:pPr>
            <a:r>
              <a:rPr lang="en-GB">
                <a:ea typeface="+mn-lt"/>
                <a:cs typeface="+mn-lt"/>
              </a:rPr>
              <a:t>For each quality of each video, a FLUTE session is created.</a:t>
            </a:r>
          </a:p>
          <a:p>
            <a:endParaRPr lang="en-GB" dirty="0"/>
          </a:p>
          <a:p>
            <a:pPr marL="285750" indent="-285750">
              <a:buFont typeface="Arial"/>
              <a:buChar char="•"/>
            </a:pPr>
            <a:r>
              <a:rPr lang="en-GB">
                <a:ea typeface="+mn-lt"/>
                <a:cs typeface="+mn-lt"/>
              </a:rPr>
              <a:t>MEC servers join these FLUTE sessions transparently by the assistance of the SDN controller.</a:t>
            </a:r>
            <a:endParaRPr lang="en-GB"/>
          </a:p>
          <a:p>
            <a:endParaRPr lang="en-GB" dirty="0"/>
          </a:p>
          <a:p>
            <a:pPr marL="285750" indent="-285750">
              <a:buFont typeface="Arial"/>
              <a:buChar char="•"/>
            </a:pPr>
            <a:r>
              <a:rPr lang="en-GB">
                <a:ea typeface="+mn-lt"/>
                <a:cs typeface="+mn-lt"/>
              </a:rPr>
              <a:t>With the help of the SDN network, multiple requests for the same live video stream from users under an MEC server could retrieve video data from the cache of the MEC server.</a:t>
            </a:r>
            <a:endParaRPr lang="en-GB"/>
          </a:p>
          <a:p>
            <a:endParaRPr lang="en-GB" dirty="0"/>
          </a:p>
          <a:p>
            <a:pPr marL="285750" indent="-285750">
              <a:buFont typeface="Arial"/>
              <a:buChar char="•"/>
            </a:pPr>
            <a:r>
              <a:rPr lang="en-GB">
                <a:ea typeface="+mn-lt"/>
                <a:cs typeface="+mn-lt"/>
              </a:rPr>
              <a:t>By analyzing the MPD files, MEC servers could either cache or pre-cache live video streams that could be shared by live video subscribers in their service areas.</a:t>
            </a:r>
            <a:endParaRPr lang="en-GB"/>
          </a:p>
          <a:p>
            <a:endParaRPr lang="en-GB" dirty="0"/>
          </a:p>
        </p:txBody>
      </p:sp>
    </p:spTree>
    <p:extLst>
      <p:ext uri="{BB962C8B-B14F-4D97-AF65-F5344CB8AC3E}">
        <p14:creationId xmlns:p14="http://schemas.microsoft.com/office/powerpoint/2010/main" val="3452129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9230EE-EC15-43AF-869C-F48F27C97D83}"/>
              </a:ext>
            </a:extLst>
          </p:cNvPr>
          <p:cNvSpPr txBox="1"/>
          <p:nvPr/>
        </p:nvSpPr>
        <p:spPr>
          <a:xfrm>
            <a:off x="735106" y="1057837"/>
            <a:ext cx="694764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2400" b="1"/>
              <a:t>OVERVIEW</a:t>
            </a:r>
            <a:endParaRPr lang="en-GB" sz="2400" b="1" dirty="0"/>
          </a:p>
        </p:txBody>
      </p:sp>
      <p:sp>
        <p:nvSpPr>
          <p:cNvPr id="3" name="TextBox 2">
            <a:extLst>
              <a:ext uri="{FF2B5EF4-FFF2-40B4-BE49-F238E27FC236}">
                <a16:creationId xmlns:a16="http://schemas.microsoft.com/office/drawing/2014/main" id="{54078A21-B9FF-4AE6-8868-96F00F5DE50E}"/>
              </a:ext>
            </a:extLst>
          </p:cNvPr>
          <p:cNvSpPr txBox="1"/>
          <p:nvPr/>
        </p:nvSpPr>
        <p:spPr>
          <a:xfrm>
            <a:off x="4867275" y="334327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dirty="0"/>
          </a:p>
        </p:txBody>
      </p:sp>
      <p:sp>
        <p:nvSpPr>
          <p:cNvPr id="4" name="TextBox 3">
            <a:extLst>
              <a:ext uri="{FF2B5EF4-FFF2-40B4-BE49-F238E27FC236}">
                <a16:creationId xmlns:a16="http://schemas.microsoft.com/office/drawing/2014/main" id="{9D09A51D-1658-4B2F-98D2-A7CFEE623031}"/>
              </a:ext>
            </a:extLst>
          </p:cNvPr>
          <p:cNvSpPr txBox="1"/>
          <p:nvPr/>
        </p:nvSpPr>
        <p:spPr>
          <a:xfrm>
            <a:off x="567377" y="2211640"/>
            <a:ext cx="10262727"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a:t>Network architecture design for delivering live video streaming over the cellular core network with cognitive mobile edge computing (MEC) servers.</a:t>
            </a:r>
            <a:endParaRPr lang="en-GB" dirty="0"/>
          </a:p>
          <a:p>
            <a:endParaRPr lang="en-GB" dirty="0"/>
          </a:p>
          <a:p>
            <a:pPr marL="285750" indent="-285750">
              <a:buFont typeface="Arial,Sans-Serif"/>
              <a:buChar char="•"/>
            </a:pPr>
            <a:r>
              <a:rPr lang="en-GB">
                <a:ea typeface="+mn-lt"/>
                <a:cs typeface="+mn-lt"/>
              </a:rPr>
              <a:t>Optimal cache management by considering several issues, include QoE, cache size, backhaul bandwidth,</a:t>
            </a:r>
            <a:endParaRPr lang="en-GB"/>
          </a:p>
          <a:p>
            <a:r>
              <a:rPr lang="en-GB">
                <a:ea typeface="+mn-lt"/>
                <a:cs typeface="+mn-lt"/>
              </a:rPr>
              <a:t>   pre-cache mechanism, and user mobility.</a:t>
            </a:r>
          </a:p>
          <a:p>
            <a:endParaRPr lang="en-GB" dirty="0"/>
          </a:p>
          <a:p>
            <a:pPr marL="285750" indent="-285750">
              <a:buFont typeface="Arial"/>
              <a:buChar char="•"/>
            </a:pPr>
            <a:r>
              <a:rPr lang="en-GB"/>
              <a:t>Prototype of the proposed MEC-assisted live video streaming system.</a:t>
            </a:r>
            <a:endParaRPr lang="en-GB" dirty="0"/>
          </a:p>
          <a:p>
            <a:pPr marL="285750" indent="-285750">
              <a:buFont typeface="Arial"/>
              <a:buChar char="•"/>
            </a:pPr>
            <a:endParaRPr lang="en-GB" dirty="0"/>
          </a:p>
          <a:p>
            <a:pPr marL="285750" indent="-285750">
              <a:buFont typeface="Arial"/>
              <a:buChar char="•"/>
            </a:pPr>
            <a:endParaRPr lang="en-GB" dirty="0"/>
          </a:p>
          <a:p>
            <a:endParaRPr lang="en-GB" dirty="0"/>
          </a:p>
          <a:p>
            <a:endParaRPr lang="en-GB" dirty="0"/>
          </a:p>
          <a:p>
            <a:endParaRPr lang="en-GB" dirty="0"/>
          </a:p>
          <a:p>
            <a:pPr marL="285750" indent="-285750">
              <a:buFont typeface="Arial"/>
              <a:buChar char="•"/>
            </a:pPr>
            <a:endParaRPr lang="en-GB" dirty="0"/>
          </a:p>
        </p:txBody>
      </p:sp>
    </p:spTree>
    <p:extLst>
      <p:ext uri="{BB962C8B-B14F-4D97-AF65-F5344CB8AC3E}">
        <p14:creationId xmlns:p14="http://schemas.microsoft.com/office/powerpoint/2010/main" val="2121665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EB2E8C4-C3E7-4048-A43D-9859510C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xmlns:p14="http://schemas.microsoft.com/office/powerpoint/2010/main">
        <mc:Choice Requires="p14">
          <p:contentPart p14:bwMode="auto" r:id="rId3">
            <p14:nvContentPartPr>
              <p14:cNvPr id="11" name="Ink 10">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xmlns="">
          <p:pic>
            <p:nvPicPr>
              <p:cNvPr id="11" name="Ink 10">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12481710" y="6333652"/>
                <a:ext cx="18000" cy="18000"/>
              </a:xfrm>
              <a:prstGeom prst="rect">
                <a:avLst/>
              </a:prstGeom>
            </p:spPr>
          </p:pic>
        </mc:Fallback>
      </mc:AlternateContent>
      <p:sp useBgFill="1">
        <p:nvSpPr>
          <p:cNvPr id="13" name="Rectangle 12">
            <a:extLst>
              <a:ext uri="{FF2B5EF4-FFF2-40B4-BE49-F238E27FC236}">
                <a16:creationId xmlns:a16="http://schemas.microsoft.com/office/drawing/2014/main" id="{E914257E-1E2A-4AC7-89EC-1FB65C9C0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03E1C8F1-97F5-489C-8308-958F09657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1269336" cy="2008639"/>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2" name="Title 1">
            <a:extLst>
              <a:ext uri="{FF2B5EF4-FFF2-40B4-BE49-F238E27FC236}">
                <a16:creationId xmlns:a16="http://schemas.microsoft.com/office/drawing/2014/main" id="{A6738B2D-3D8E-4288-AB6F-CDCE9511AC0E}"/>
              </a:ext>
            </a:extLst>
          </p:cNvPr>
          <p:cNvSpPr>
            <a:spLocks noGrp="1"/>
          </p:cNvSpPr>
          <p:nvPr>
            <p:ph type="title"/>
          </p:nvPr>
        </p:nvSpPr>
        <p:spPr>
          <a:xfrm>
            <a:off x="723901" y="509587"/>
            <a:ext cx="7649239" cy="742951"/>
          </a:xfrm>
        </p:spPr>
        <p:txBody>
          <a:bodyPr vert="horz" lIns="91440" tIns="45720" rIns="91440" bIns="45720" rtlCol="0" anchor="ctr">
            <a:normAutofit/>
          </a:bodyPr>
          <a:lstStyle/>
          <a:p>
            <a:r>
              <a:rPr lang="en-US"/>
              <a:t>SYSTEM  ARCHITECHTURE</a:t>
            </a:r>
          </a:p>
        </p:txBody>
      </p:sp>
      <p:pic>
        <p:nvPicPr>
          <p:cNvPr id="4" name="Picture 4" descr="Diagram&#10;&#10;Description automatically generated">
            <a:extLst>
              <a:ext uri="{FF2B5EF4-FFF2-40B4-BE49-F238E27FC236}">
                <a16:creationId xmlns:a16="http://schemas.microsoft.com/office/drawing/2014/main" id="{66E6EC66-4FBA-49F5-968F-4E0E1D8DAFD5}"/>
              </a:ext>
            </a:extLst>
          </p:cNvPr>
          <p:cNvPicPr>
            <a:picLocks noGrp="1" noChangeAspect="1"/>
          </p:cNvPicPr>
          <p:nvPr>
            <p:ph idx="1"/>
          </p:nvPr>
        </p:nvPicPr>
        <p:blipFill>
          <a:blip r:embed="rId5"/>
          <a:stretch>
            <a:fillRect/>
          </a:stretch>
        </p:blipFill>
        <p:spPr>
          <a:xfrm>
            <a:off x="2841696" y="2124075"/>
            <a:ext cx="6496732" cy="4076700"/>
          </a:xfrm>
          <a:prstGeom prst="rect">
            <a:avLst/>
          </a:prstGeom>
        </p:spPr>
      </p:pic>
      <p:sp>
        <p:nvSpPr>
          <p:cNvPr id="17" name="Freeform: Shape 16">
            <a:extLst>
              <a:ext uri="{FF2B5EF4-FFF2-40B4-BE49-F238E27FC236}">
                <a16:creationId xmlns:a16="http://schemas.microsoft.com/office/drawing/2014/main" id="{DEB62645-D4DA-4E99-8344-B1536F63D1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277971"/>
            <a:ext cx="6884912" cy="580030"/>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307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914C27-E428-47B1-A25F-422C7E881B3F}"/>
              </a:ext>
            </a:extLst>
          </p:cNvPr>
          <p:cNvSpPr txBox="1"/>
          <p:nvPr/>
        </p:nvSpPr>
        <p:spPr>
          <a:xfrm>
            <a:off x="641231" y="1821358"/>
            <a:ext cx="10018141"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a:ea typeface="+mn-lt"/>
                <a:cs typeface="+mn-lt"/>
              </a:rPr>
              <a:t>MEC servers serve as live streaming video proxy and cache servers. </a:t>
            </a:r>
            <a:endParaRPr lang="en-US"/>
          </a:p>
          <a:p>
            <a:endParaRPr lang="en-GB" dirty="0"/>
          </a:p>
          <a:p>
            <a:pPr marL="285750" indent="-285750">
              <a:buFont typeface="Arial"/>
              <a:buChar char="•"/>
            </a:pPr>
            <a:r>
              <a:rPr lang="en-GB">
                <a:ea typeface="+mn-lt"/>
                <a:cs typeface="+mn-lt"/>
              </a:rPr>
              <a:t>All live streaming video requests (MPEG-DASH over HTTP) are intercepted by MEC servers. Responses to </a:t>
            </a:r>
            <a:r>
              <a:rPr lang="en-GB" dirty="0">
                <a:ea typeface="+mn-lt"/>
                <a:cs typeface="+mn-lt"/>
              </a:rPr>
              <a:t>video requests will be generated by MEC servers, which contain video data files from their cache.</a:t>
            </a:r>
            <a:endParaRPr lang="en-GB" dirty="0"/>
          </a:p>
          <a:p>
            <a:endParaRPr lang="en-GB" dirty="0"/>
          </a:p>
          <a:p>
            <a:pPr marL="285750" indent="-285750">
              <a:buFont typeface="Arial"/>
              <a:buChar char="•"/>
            </a:pPr>
            <a:r>
              <a:rPr lang="en-GB">
                <a:ea typeface="+mn-lt"/>
                <a:cs typeface="+mn-lt"/>
              </a:rPr>
              <a:t>If there is a cache miss, the MEC server acts as an HTTP/FLUTE proxy, redirect the request to the DASH/FLUTE server, relay the response from the DASH/FLUTE server to the user as well as store the content (either MPD file or video data file)to the cache repository.</a:t>
            </a:r>
            <a:endParaRPr lang="en-GB"/>
          </a:p>
          <a:p>
            <a:endParaRPr lang="en-GB" dirty="0"/>
          </a:p>
        </p:txBody>
      </p:sp>
    </p:spTree>
    <p:extLst>
      <p:ext uri="{BB962C8B-B14F-4D97-AF65-F5344CB8AC3E}">
        <p14:creationId xmlns:p14="http://schemas.microsoft.com/office/powerpoint/2010/main" val="3960844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EB2E8C4-C3E7-4048-A43D-9859510C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xmlns:p14="http://schemas.microsoft.com/office/powerpoint/2010/main">
        <mc:Choice Requires="p14">
          <p:contentPart p14:bwMode="auto" r:id="rId3">
            <p14:nvContentPartPr>
              <p14:cNvPr id="12" name="Ink 11">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xmlns="">
          <p:pic>
            <p:nvPicPr>
              <p:cNvPr id="12" name="Ink 11">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12481710" y="6333652"/>
                <a:ext cx="18000" cy="18000"/>
              </a:xfrm>
              <a:prstGeom prst="rect">
                <a:avLst/>
              </a:prstGeom>
            </p:spPr>
          </p:pic>
        </mc:Fallback>
      </mc:AlternateContent>
      <p:sp useBgFill="1">
        <p:nvSpPr>
          <p:cNvPr id="14" name="Rectangle 13">
            <a:extLst>
              <a:ext uri="{FF2B5EF4-FFF2-40B4-BE49-F238E27FC236}">
                <a16:creationId xmlns:a16="http://schemas.microsoft.com/office/drawing/2014/main" id="{E914257E-1E2A-4AC7-89EC-1FB65C9C0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03E1C8F1-97F5-489C-8308-958F09657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1269336" cy="2008639"/>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2" name="Title 1">
            <a:extLst>
              <a:ext uri="{FF2B5EF4-FFF2-40B4-BE49-F238E27FC236}">
                <a16:creationId xmlns:a16="http://schemas.microsoft.com/office/drawing/2014/main" id="{DCC6D977-783D-4A2D-B167-1040192474AA}"/>
              </a:ext>
            </a:extLst>
          </p:cNvPr>
          <p:cNvSpPr>
            <a:spLocks noGrp="1"/>
          </p:cNvSpPr>
          <p:nvPr>
            <p:ph type="title"/>
          </p:nvPr>
        </p:nvSpPr>
        <p:spPr>
          <a:xfrm>
            <a:off x="723901" y="509587"/>
            <a:ext cx="7649239" cy="742951"/>
          </a:xfrm>
        </p:spPr>
        <p:txBody>
          <a:bodyPr vert="horz" lIns="91440" tIns="45720" rIns="91440" bIns="45720" rtlCol="0" anchor="ctr">
            <a:normAutofit/>
          </a:bodyPr>
          <a:lstStyle/>
          <a:p>
            <a:r>
              <a:rPr lang="en-US"/>
              <a:t>SYSTEM DESIGN</a:t>
            </a:r>
          </a:p>
        </p:txBody>
      </p:sp>
      <p:pic>
        <p:nvPicPr>
          <p:cNvPr id="5" name="Picture 5" descr="A picture containing text, sign&#10;&#10;Description automatically generated">
            <a:extLst>
              <a:ext uri="{FF2B5EF4-FFF2-40B4-BE49-F238E27FC236}">
                <a16:creationId xmlns:a16="http://schemas.microsoft.com/office/drawing/2014/main" id="{445F7E79-7071-4B46-A1C3-4959E04947CC}"/>
              </a:ext>
            </a:extLst>
          </p:cNvPr>
          <p:cNvPicPr>
            <a:picLocks noGrp="1" noChangeAspect="1"/>
          </p:cNvPicPr>
          <p:nvPr>
            <p:ph idx="1"/>
          </p:nvPr>
        </p:nvPicPr>
        <p:blipFill>
          <a:blip r:embed="rId5"/>
          <a:stretch>
            <a:fillRect/>
          </a:stretch>
        </p:blipFill>
        <p:spPr>
          <a:xfrm>
            <a:off x="3786842" y="2124075"/>
            <a:ext cx="4606440" cy="4076700"/>
          </a:xfrm>
          <a:prstGeom prst="rect">
            <a:avLst/>
          </a:prstGeom>
        </p:spPr>
      </p:pic>
      <p:sp>
        <p:nvSpPr>
          <p:cNvPr id="18" name="Freeform: Shape 17">
            <a:extLst>
              <a:ext uri="{FF2B5EF4-FFF2-40B4-BE49-F238E27FC236}">
                <a16:creationId xmlns:a16="http://schemas.microsoft.com/office/drawing/2014/main" id="{DEB62645-D4DA-4E99-8344-B1536F63D1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277971"/>
            <a:ext cx="6884912" cy="580030"/>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5821510"/>
      </p:ext>
    </p:extLst>
  </p:cSld>
  <p:clrMapOvr>
    <a:masterClrMapping/>
  </p:clrMapOvr>
</p:sld>
</file>

<file path=ppt/theme/theme1.xml><?xml version="1.0" encoding="utf-8"?>
<a:theme xmlns:a="http://schemas.openxmlformats.org/drawingml/2006/main" name="ArchiveVTI">
  <a:themeElements>
    <a:clrScheme name="AnalogousFromDarkSeedLeftStep">
      <a:dk1>
        <a:srgbClr val="000000"/>
      </a:dk1>
      <a:lt1>
        <a:srgbClr val="FFFFFF"/>
      </a:lt1>
      <a:dk2>
        <a:srgbClr val="1B2830"/>
      </a:dk2>
      <a:lt2>
        <a:srgbClr val="F0F3F0"/>
      </a:lt2>
      <a:accent1>
        <a:srgbClr val="DE32D5"/>
      </a:accent1>
      <a:accent2>
        <a:srgbClr val="8D20CC"/>
      </a:accent2>
      <a:accent3>
        <a:srgbClr val="5832DE"/>
      </a:accent3>
      <a:accent4>
        <a:srgbClr val="2547CD"/>
      </a:accent4>
      <a:accent5>
        <a:srgbClr val="329CDE"/>
      </a:accent5>
      <a:accent6>
        <a:srgbClr val="1FC0BB"/>
      </a:accent6>
      <a:hlink>
        <a:srgbClr val="3F79BF"/>
      </a:hlink>
      <a:folHlink>
        <a:srgbClr val="7F7F7F"/>
      </a:folHlink>
    </a:clrScheme>
    <a:fontScheme name="Custom 170">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iveVTI" id="{514BDC9F-20AC-40CA-9FE7-B30987BCD2D4}" vid="{D8FA1533-D953-46ED-B2C7-B32AF1BED7A8}"/>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ArchiveVTI</vt:lpstr>
      <vt:lpstr>FREE5GC INSTALLATION</vt:lpstr>
      <vt:lpstr>PowerPoint Presentation</vt:lpstr>
      <vt:lpstr>PowerPoint Presentation</vt:lpstr>
      <vt:lpstr>Live mpeg-dash video streaming cache management with cognitive mobile edge computing</vt:lpstr>
      <vt:lpstr>PowerPoint Presentation</vt:lpstr>
      <vt:lpstr>PowerPoint Presentation</vt:lpstr>
      <vt:lpstr>SYSTEM  ARCHITECHTURE</vt:lpstr>
      <vt:lpstr>PowerPoint Presentation</vt:lpstr>
      <vt:lpstr>SYSTEM DESIGN</vt:lpstr>
      <vt:lpstr>PowerPoint Presentation</vt:lpstr>
      <vt:lpstr>PowerPoint Presentation</vt:lpstr>
      <vt:lpstr>PowerPoint Presentation</vt:lpstr>
      <vt:lpstr>PowerPoint Presentation</vt:lpstr>
      <vt:lpstr>LSCA CACHE&amp;PRE-CACHE MECHANISM</vt:lpstr>
      <vt:lpstr>CACHE MANAGEMENT</vt:lpstr>
      <vt:lpstr>PRE-CACHE MANAGEMENT</vt:lpstr>
      <vt:lpstr>PowerPoint Presentation</vt:lpstr>
      <vt:lpstr>PROTOTYPE NETWORK ARCHITECTURE</vt:lpstr>
      <vt:lpstr>PowerPoint Presentation</vt:lpstr>
      <vt:lpstr>Packet monitor</vt:lpstr>
      <vt:lpstr>PRE-FETCH CACHE</vt:lpstr>
      <vt:lpstr>Packet packaging</vt:lpstr>
      <vt:lpstr>FORWARDING CONTROLLER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553</cp:revision>
  <dcterms:created xsi:type="dcterms:W3CDTF">2021-08-10T07:28:05Z</dcterms:created>
  <dcterms:modified xsi:type="dcterms:W3CDTF">2021-09-11T08:48:57Z</dcterms:modified>
</cp:coreProperties>
</file>