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charts/chart1.xml" ContentType="application/vnd.openxmlformats-officedocument.drawingml.chart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barChart>
        <c:barDir val="bar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invertIfNegative val="0"/>
          <c:spPr>
            <a:solidFill>
              <a:srgbClr val="2CB2F1"/>
            </a:solidFill>
            <a:effectLst/>
          </c:spPr>
          <c:dLbls>
            <c:numFmt formatCode="0.00%" sourceLinked="0"/>
            <c:txPr>
              <a:bodyPr/>
              <a:lstStyle/>
              <a:p>
                <a:pPr>
                  <a:defRPr b="0" i="0" strike="noStrike" sz="900" u="none">
                    <a:solidFill>
                      <a:srgbClr val="333E48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/>
                </c:pt>
                <c:pt idx="1">
                  <c:v/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0.5038363171355499</c:v>
                </c:pt>
                <c:pt idx="1">
                  <c:v>0.4961636828644501</c:v>
                </c:pt>
              </c:numCache>
            </c:numRef>
          </c:val>
        </c:ser>
        <c:dLbls>
          <c:numFmt formatCode="0.00%" sourceLinked="0"/>
          <c:txPr>
            <a:bodyPr/>
            <a:lstStyle/>
            <a:p>
              <a:pPr>
                <a:defRPr b="0" i="0" strike="noStrike" sz="900" u="none">
                  <a:solidFill>
                    <a:srgbClr val="333E48"/>
                  </a:solidFill>
                  <a:latin typeface="Calibri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0D2D3"/>
              </a:solidFill>
              <a:prstDash val="solid"/>
              <a:round/>
            </a:ln>
          </c:spPr>
        </c:majorGridlines>
        <c:numFmt formatCode="0%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image" Target="../media/image-11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image" Target="../media/image-12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image" Target="../media/image-13-2.png"/><Relationship Id="rId3" Type="http://schemas.openxmlformats.org/officeDocument/2006/relationships/image" Target="../media/image-13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image" Target="../media/image-14-2.png"/><Relationship Id="rId3" Type="http://schemas.openxmlformats.org/officeDocument/2006/relationships/image" Target="../media/image-14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chart" Target="/ppt/charts/chart1.xml"/><Relationship Id="rId1" Type="http://schemas.openxmlformats.org/officeDocument/2006/relationships/image" Target="../media/image-15-1.png"/><Relationship Id="rId2" Type="http://schemas.openxmlformats.org/officeDocument/2006/relationships/image" Target="../media/image-15-2.png"/><Relationship Id="rId3" Type="http://schemas.openxmlformats.org/officeDocument/2006/relationships/image" Target="../media/image-15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image" Target="../media/image-16-2.png"/><Relationship Id="rId3" Type="http://schemas.openxmlformats.org/officeDocument/2006/relationships/image" Target="../media/image-16-3.png"/><Relationship Id="rId4" Type="http://schemas.openxmlformats.org/officeDocument/2006/relationships/image" Target="../media/image-16-4.jpeg"/><Relationship Id="rId5" Type="http://schemas.openxmlformats.org/officeDocument/2006/relationships/image" Target="../media/image-16-5.jpeg"/><Relationship Id="rId6" Type="http://schemas.openxmlformats.org/officeDocument/2006/relationships/image" Target="../media/image-16-6.jpe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image" Target="../media/image-17-2.png"/><Relationship Id="rId3" Type="http://schemas.openxmlformats.org/officeDocument/2006/relationships/image" Target="../media/image-17-3.png"/><Relationship Id="rId4" Type="http://schemas.openxmlformats.org/officeDocument/2006/relationships/image" Target="../media/image-17-4.jpeg"/><Relationship Id="rId5" Type="http://schemas.openxmlformats.org/officeDocument/2006/relationships/image" Target="../media/image-17-5.jpeg"/><Relationship Id="rId6" Type="http://schemas.openxmlformats.org/officeDocument/2006/relationships/image" Target="../media/image-17-6.jpe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941832" y="2286000"/>
            <a:ext cx="7251192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Logo Design Analysis</a:t>
            </a:r>
            <a:endParaRPr lang="en-US" sz="900" dirty="0"/>
          </a:p>
        </p:txBody>
      </p:sp>
      <p:sp>
        <p:nvSpPr>
          <p:cNvPr id="3" name="Object2"/>
          <p:cNvSpPr/>
          <p:nvPr/>
        </p:nvSpPr>
        <p:spPr>
          <a:xfrm>
            <a:off x="941832" y="2651760"/>
            <a:ext cx="7251192" cy="91440"/>
          </a:xfrm>
          <a:prstGeom prst="rect">
            <a:avLst/>
          </a:prstGeom>
          <a:solidFill>
            <a:srgbClr val="008323"/>
          </a:solidFill>
          <a:ln/>
        </p:spPr>
      </p:sp>
      <p:sp>
        <p:nvSpPr>
          <p:cNvPr id="4" name="Object3"/>
          <p:cNvSpPr/>
          <p:nvPr/>
        </p:nvSpPr>
        <p:spPr>
          <a:xfrm>
            <a:off x="941832" y="2852928"/>
            <a:ext cx="7251192" cy="24963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/>
            <a:r>
              <a:rPr lang="en-US" sz="32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Puppy Love - Logo Design Analysis - Results</a:t>
            </a:r>
            <a:endParaRPr lang="en-US" sz="3200" dirty="0"/>
          </a:p>
          <a:p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Created: 8. 11. 2021</a:t>
            </a:r>
            <a:endParaRPr lang="en-US" sz="3200" dirty="0"/>
          </a:p>
        </p:txBody>
      </p:sp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0256" y="1901952"/>
            <a:ext cx="1563624" cy="5760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201168" y="201168"/>
            <a:ext cx="7287768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8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Attribute: First reaction</a:t>
            </a:r>
            <a:endParaRPr lang="en-US" sz="1800" dirty="0"/>
          </a:p>
        </p:txBody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2400" y="182880"/>
            <a:ext cx="1170432" cy="429768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01168" y="548640"/>
            <a:ext cx="7287768" cy="2103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What's the first word that comes to mind when you look at this logo?</a:t>
            </a:r>
            <a:endParaRPr lang="en-US" sz="900" dirty="0"/>
          </a:p>
        </p:txBody>
      </p:sp>
      <p:sp>
        <p:nvSpPr>
          <p:cNvPr id="5" name="Object4"/>
          <p:cNvSpPr/>
          <p:nvPr/>
        </p:nvSpPr>
        <p:spPr>
          <a:xfrm>
            <a:off x="274320" y="1124712"/>
            <a:ext cx="1371600" cy="914400"/>
          </a:xfrm>
          <a:prstGeom prst="rect">
            <a:avLst/>
          </a:prstGeom>
          <a:solidFill>
            <a:srgbClr val="FFFFFF"/>
          </a:solidFill>
          <a:ln w="12700">
            <a:solidFill>
              <a:srgbClr val="EDEEEE"/>
            </a:solidFill>
            <a:prstDash val="solid"/>
          </a:ln>
        </p:spPr>
      </p:sp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32" y="1239012"/>
            <a:ext cx="714375" cy="68580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1920240" y="1463040"/>
            <a:ext cx="7223760" cy="2194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4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Logo 2</a:t>
            </a:r>
            <a:endParaRPr lang="en-US" sz="1400" dirty="0"/>
          </a:p>
        </p:txBody>
      </p:sp>
      <p:sp>
        <p:nvSpPr>
          <p:cNvPr id="8" name="Object7"/>
          <p:cNvSpPr/>
          <p:nvPr/>
        </p:nvSpPr>
        <p:spPr>
          <a:xfrm>
            <a:off x="182880" y="2468880"/>
            <a:ext cx="4389120" cy="2194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Top 10 words</a:t>
            </a:r>
            <a:endParaRPr lang="en-US" sz="900" dirty="0"/>
          </a:p>
        </p:txBody>
      </p:sp>
      <p:sp>
        <p:nvSpPr>
          <p:cNvPr id="9" name="Object8"/>
          <p:cNvSpPr/>
          <p:nvPr/>
        </p:nvSpPr>
        <p:spPr>
          <a:xfrm>
            <a:off x="274320" y="2788920"/>
            <a:ext cx="4160520" cy="2743200"/>
          </a:xfrm>
          <a:prstGeom prst="roundRect">
            <a:avLst>
              <a:gd name="adj" fmla="val 2333"/>
            </a:avLst>
          </a:prstGeom>
          <a:noFill/>
          <a:ln w="25400">
            <a:solidFill>
              <a:srgbClr val="F7F8FA"/>
            </a:solidFill>
            <a:prstDash val="solid"/>
          </a:ln>
        </p:spPr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65760" y="2971800"/>
          <a:ext cx="3977640" cy="2377440"/>
        </p:xfrm>
        <a:graphic>
          <a:graphicData uri="http://schemas.openxmlformats.org/drawingml/2006/table">
            <a:tbl>
              <a:tblPr/>
              <a:tblGrid>
                <a:gridCol w="1074420"/>
                <a:gridCol w="1988820"/>
                <a:gridCol w="497205"/>
                <a:gridCol w="497205"/>
              </a:tblGrid>
              <a:tr h="237744"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Dog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22.31%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85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Paw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22.31%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85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Green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6.82%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26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paw print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5.25%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20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Puppy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4.20%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16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Pet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2.36%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9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Dog paw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2.36%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9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healthy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2.10%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8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Cute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2.10%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8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Friendly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1.84%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7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1" name="Object10"/>
          <p:cNvSpPr/>
          <p:nvPr/>
        </p:nvSpPr>
        <p:spPr>
          <a:xfrm>
            <a:off x="1543050" y="3040380"/>
            <a:ext cx="1623060" cy="100584"/>
          </a:xfrm>
          <a:prstGeom prst="rect">
            <a:avLst/>
          </a:prstGeom>
          <a:solidFill>
            <a:srgbClr val="EDEEEE"/>
          </a:solidFill>
          <a:ln w="12700">
            <a:solidFill>
              <a:srgbClr val="D0D2D3"/>
            </a:solidFill>
            <a:prstDash val="solid"/>
          </a:ln>
        </p:spPr>
      </p:sp>
      <p:sp>
        <p:nvSpPr>
          <p:cNvPr id="12" name="Object11"/>
          <p:cNvSpPr/>
          <p:nvPr/>
        </p:nvSpPr>
        <p:spPr>
          <a:xfrm>
            <a:off x="1556766" y="3054096"/>
            <a:ext cx="362100" cy="73152"/>
          </a:xfrm>
          <a:prstGeom prst="rect">
            <a:avLst/>
          </a:prstGeom>
          <a:solidFill>
            <a:srgbClr val="00BF6F"/>
          </a:solidFill>
          <a:ln w="12700">
            <a:solidFill>
              <a:srgbClr val="00BF6F"/>
            </a:solidFill>
            <a:prstDash val="solid"/>
          </a:ln>
        </p:spPr>
      </p:sp>
      <p:sp>
        <p:nvSpPr>
          <p:cNvPr id="13" name="Object12"/>
          <p:cNvSpPr/>
          <p:nvPr/>
        </p:nvSpPr>
        <p:spPr>
          <a:xfrm>
            <a:off x="411480" y="3209544"/>
            <a:ext cx="3886200" cy="0"/>
          </a:xfrm>
          <a:prstGeom prst="rect">
            <a:avLst/>
          </a:prstGeom>
          <a:noFill/>
          <a:ln w="12700">
            <a:solidFill>
              <a:srgbClr val="D0D2D3"/>
            </a:solidFill>
            <a:prstDash val="solid"/>
          </a:ln>
        </p:spPr>
      </p:sp>
      <p:sp>
        <p:nvSpPr>
          <p:cNvPr id="14" name="Object13"/>
          <p:cNvSpPr/>
          <p:nvPr/>
        </p:nvSpPr>
        <p:spPr>
          <a:xfrm>
            <a:off x="1543050" y="3278124"/>
            <a:ext cx="1623060" cy="100584"/>
          </a:xfrm>
          <a:prstGeom prst="rect">
            <a:avLst/>
          </a:prstGeom>
          <a:solidFill>
            <a:srgbClr val="EDEEEE"/>
          </a:solidFill>
          <a:ln w="12700">
            <a:solidFill>
              <a:srgbClr val="D0D2D3"/>
            </a:solidFill>
            <a:prstDash val="solid"/>
          </a:ln>
        </p:spPr>
      </p:sp>
      <p:sp>
        <p:nvSpPr>
          <p:cNvPr id="15" name="Object14"/>
          <p:cNvSpPr/>
          <p:nvPr/>
        </p:nvSpPr>
        <p:spPr>
          <a:xfrm>
            <a:off x="1556766" y="3291840"/>
            <a:ext cx="362100" cy="73152"/>
          </a:xfrm>
          <a:prstGeom prst="rect">
            <a:avLst/>
          </a:prstGeom>
          <a:solidFill>
            <a:srgbClr val="00BF6F"/>
          </a:solidFill>
          <a:ln w="12700">
            <a:solidFill>
              <a:srgbClr val="00BF6F"/>
            </a:solidFill>
            <a:prstDash val="solid"/>
          </a:ln>
        </p:spPr>
      </p:sp>
      <p:sp>
        <p:nvSpPr>
          <p:cNvPr id="16" name="Object15"/>
          <p:cNvSpPr/>
          <p:nvPr/>
        </p:nvSpPr>
        <p:spPr>
          <a:xfrm>
            <a:off x="411480" y="3447288"/>
            <a:ext cx="3886200" cy="0"/>
          </a:xfrm>
          <a:prstGeom prst="rect">
            <a:avLst/>
          </a:prstGeom>
          <a:noFill/>
          <a:ln w="12700">
            <a:solidFill>
              <a:srgbClr val="D0D2D3"/>
            </a:solidFill>
            <a:prstDash val="solid"/>
          </a:ln>
        </p:spPr>
      </p:sp>
      <p:sp>
        <p:nvSpPr>
          <p:cNvPr id="17" name="Object16"/>
          <p:cNvSpPr/>
          <p:nvPr/>
        </p:nvSpPr>
        <p:spPr>
          <a:xfrm>
            <a:off x="1543050" y="3515868"/>
            <a:ext cx="1623060" cy="100584"/>
          </a:xfrm>
          <a:prstGeom prst="rect">
            <a:avLst/>
          </a:prstGeom>
          <a:solidFill>
            <a:srgbClr val="EDEEEE"/>
          </a:solidFill>
          <a:ln w="12700">
            <a:solidFill>
              <a:srgbClr val="D0D2D3"/>
            </a:solidFill>
            <a:prstDash val="solid"/>
          </a:ln>
        </p:spPr>
      </p:sp>
      <p:sp>
        <p:nvSpPr>
          <p:cNvPr id="18" name="Object17"/>
          <p:cNvSpPr/>
          <p:nvPr/>
        </p:nvSpPr>
        <p:spPr>
          <a:xfrm>
            <a:off x="1556766" y="3529584"/>
            <a:ext cx="110760" cy="73152"/>
          </a:xfrm>
          <a:prstGeom prst="rect">
            <a:avLst/>
          </a:prstGeom>
          <a:solidFill>
            <a:srgbClr val="00BF6F"/>
          </a:solidFill>
          <a:ln w="12700">
            <a:solidFill>
              <a:srgbClr val="00BF6F"/>
            </a:solidFill>
            <a:prstDash val="solid"/>
          </a:ln>
        </p:spPr>
      </p:sp>
      <p:sp>
        <p:nvSpPr>
          <p:cNvPr id="19" name="Object18"/>
          <p:cNvSpPr/>
          <p:nvPr/>
        </p:nvSpPr>
        <p:spPr>
          <a:xfrm>
            <a:off x="411480" y="3685032"/>
            <a:ext cx="3886200" cy="0"/>
          </a:xfrm>
          <a:prstGeom prst="rect">
            <a:avLst/>
          </a:prstGeom>
          <a:noFill/>
          <a:ln w="12700">
            <a:solidFill>
              <a:srgbClr val="D0D2D3"/>
            </a:solidFill>
            <a:prstDash val="solid"/>
          </a:ln>
        </p:spPr>
      </p:sp>
      <p:sp>
        <p:nvSpPr>
          <p:cNvPr id="20" name="Object19"/>
          <p:cNvSpPr/>
          <p:nvPr/>
        </p:nvSpPr>
        <p:spPr>
          <a:xfrm>
            <a:off x="1543050" y="3753612"/>
            <a:ext cx="1623060" cy="100584"/>
          </a:xfrm>
          <a:prstGeom prst="rect">
            <a:avLst/>
          </a:prstGeom>
          <a:solidFill>
            <a:srgbClr val="EDEEEE"/>
          </a:solidFill>
          <a:ln w="12700">
            <a:solidFill>
              <a:srgbClr val="D0D2D3"/>
            </a:solidFill>
            <a:prstDash val="solid"/>
          </a:ln>
        </p:spPr>
      </p:sp>
      <p:sp>
        <p:nvSpPr>
          <p:cNvPr id="21" name="Object20"/>
          <p:cNvSpPr/>
          <p:nvPr/>
        </p:nvSpPr>
        <p:spPr>
          <a:xfrm>
            <a:off x="1556766" y="3767328"/>
            <a:ext cx="85200" cy="73152"/>
          </a:xfrm>
          <a:prstGeom prst="rect">
            <a:avLst/>
          </a:prstGeom>
          <a:solidFill>
            <a:srgbClr val="00BF6F"/>
          </a:solidFill>
          <a:ln w="12700">
            <a:solidFill>
              <a:srgbClr val="00BF6F"/>
            </a:solidFill>
            <a:prstDash val="solid"/>
          </a:ln>
        </p:spPr>
      </p:sp>
      <p:sp>
        <p:nvSpPr>
          <p:cNvPr id="22" name="Object21"/>
          <p:cNvSpPr/>
          <p:nvPr/>
        </p:nvSpPr>
        <p:spPr>
          <a:xfrm>
            <a:off x="411480" y="3922776"/>
            <a:ext cx="3886200" cy="0"/>
          </a:xfrm>
          <a:prstGeom prst="rect">
            <a:avLst/>
          </a:prstGeom>
          <a:noFill/>
          <a:ln w="12700">
            <a:solidFill>
              <a:srgbClr val="D0D2D3"/>
            </a:solidFill>
            <a:prstDash val="solid"/>
          </a:ln>
        </p:spPr>
      </p:sp>
      <p:sp>
        <p:nvSpPr>
          <p:cNvPr id="23" name="Object22"/>
          <p:cNvSpPr/>
          <p:nvPr/>
        </p:nvSpPr>
        <p:spPr>
          <a:xfrm>
            <a:off x="1543050" y="3991356"/>
            <a:ext cx="1623060" cy="100584"/>
          </a:xfrm>
          <a:prstGeom prst="rect">
            <a:avLst/>
          </a:prstGeom>
          <a:solidFill>
            <a:srgbClr val="EDEEEE"/>
          </a:solidFill>
          <a:ln w="12700">
            <a:solidFill>
              <a:srgbClr val="D0D2D3"/>
            </a:solidFill>
            <a:prstDash val="solid"/>
          </a:ln>
        </p:spPr>
      </p:sp>
      <p:sp>
        <p:nvSpPr>
          <p:cNvPr id="24" name="Object23"/>
          <p:cNvSpPr/>
          <p:nvPr/>
        </p:nvSpPr>
        <p:spPr>
          <a:xfrm>
            <a:off x="1556766" y="4005072"/>
            <a:ext cx="68160" cy="73152"/>
          </a:xfrm>
          <a:prstGeom prst="rect">
            <a:avLst/>
          </a:prstGeom>
          <a:solidFill>
            <a:srgbClr val="00BF6F"/>
          </a:solidFill>
          <a:ln w="12700">
            <a:solidFill>
              <a:srgbClr val="00BF6F"/>
            </a:solidFill>
            <a:prstDash val="solid"/>
          </a:ln>
        </p:spPr>
      </p:sp>
      <p:sp>
        <p:nvSpPr>
          <p:cNvPr id="25" name="Object24"/>
          <p:cNvSpPr/>
          <p:nvPr/>
        </p:nvSpPr>
        <p:spPr>
          <a:xfrm>
            <a:off x="411480" y="4160520"/>
            <a:ext cx="3886200" cy="0"/>
          </a:xfrm>
          <a:prstGeom prst="rect">
            <a:avLst/>
          </a:prstGeom>
          <a:noFill/>
          <a:ln w="12700">
            <a:solidFill>
              <a:srgbClr val="D0D2D3"/>
            </a:solidFill>
            <a:prstDash val="solid"/>
          </a:ln>
        </p:spPr>
      </p:sp>
      <p:sp>
        <p:nvSpPr>
          <p:cNvPr id="26" name="Object25"/>
          <p:cNvSpPr/>
          <p:nvPr/>
        </p:nvSpPr>
        <p:spPr>
          <a:xfrm>
            <a:off x="1543050" y="4229100"/>
            <a:ext cx="1623060" cy="100584"/>
          </a:xfrm>
          <a:prstGeom prst="rect">
            <a:avLst/>
          </a:prstGeom>
          <a:solidFill>
            <a:srgbClr val="EDEEEE"/>
          </a:solidFill>
          <a:ln w="12700">
            <a:solidFill>
              <a:srgbClr val="D0D2D3"/>
            </a:solidFill>
            <a:prstDash val="solid"/>
          </a:ln>
        </p:spPr>
      </p:sp>
      <p:sp>
        <p:nvSpPr>
          <p:cNvPr id="27" name="Object26"/>
          <p:cNvSpPr/>
          <p:nvPr/>
        </p:nvSpPr>
        <p:spPr>
          <a:xfrm>
            <a:off x="1556766" y="4242816"/>
            <a:ext cx="38340" cy="73152"/>
          </a:xfrm>
          <a:prstGeom prst="rect">
            <a:avLst/>
          </a:prstGeom>
          <a:solidFill>
            <a:srgbClr val="00BF6F"/>
          </a:solidFill>
          <a:ln w="12700">
            <a:solidFill>
              <a:srgbClr val="00BF6F"/>
            </a:solidFill>
            <a:prstDash val="solid"/>
          </a:ln>
        </p:spPr>
      </p:sp>
      <p:sp>
        <p:nvSpPr>
          <p:cNvPr id="28" name="Object27"/>
          <p:cNvSpPr/>
          <p:nvPr/>
        </p:nvSpPr>
        <p:spPr>
          <a:xfrm>
            <a:off x="411480" y="4398264"/>
            <a:ext cx="3886200" cy="0"/>
          </a:xfrm>
          <a:prstGeom prst="rect">
            <a:avLst/>
          </a:prstGeom>
          <a:noFill/>
          <a:ln w="12700">
            <a:solidFill>
              <a:srgbClr val="D0D2D3"/>
            </a:solidFill>
            <a:prstDash val="solid"/>
          </a:ln>
        </p:spPr>
      </p:sp>
      <p:sp>
        <p:nvSpPr>
          <p:cNvPr id="29" name="Object28"/>
          <p:cNvSpPr/>
          <p:nvPr/>
        </p:nvSpPr>
        <p:spPr>
          <a:xfrm>
            <a:off x="1543050" y="4466844"/>
            <a:ext cx="1623060" cy="100584"/>
          </a:xfrm>
          <a:prstGeom prst="rect">
            <a:avLst/>
          </a:prstGeom>
          <a:solidFill>
            <a:srgbClr val="EDEEEE"/>
          </a:solidFill>
          <a:ln w="12700">
            <a:solidFill>
              <a:srgbClr val="D0D2D3"/>
            </a:solidFill>
            <a:prstDash val="solid"/>
          </a:ln>
        </p:spPr>
      </p:sp>
      <p:sp>
        <p:nvSpPr>
          <p:cNvPr id="30" name="Object29"/>
          <p:cNvSpPr/>
          <p:nvPr/>
        </p:nvSpPr>
        <p:spPr>
          <a:xfrm>
            <a:off x="1556766" y="4480560"/>
            <a:ext cx="38340" cy="73152"/>
          </a:xfrm>
          <a:prstGeom prst="rect">
            <a:avLst/>
          </a:prstGeom>
          <a:solidFill>
            <a:srgbClr val="00BF6F"/>
          </a:solidFill>
          <a:ln w="12700">
            <a:solidFill>
              <a:srgbClr val="00BF6F"/>
            </a:solidFill>
            <a:prstDash val="solid"/>
          </a:ln>
        </p:spPr>
      </p:sp>
      <p:sp>
        <p:nvSpPr>
          <p:cNvPr id="31" name="Object30"/>
          <p:cNvSpPr/>
          <p:nvPr/>
        </p:nvSpPr>
        <p:spPr>
          <a:xfrm>
            <a:off x="411480" y="4636008"/>
            <a:ext cx="3886200" cy="0"/>
          </a:xfrm>
          <a:prstGeom prst="rect">
            <a:avLst/>
          </a:prstGeom>
          <a:noFill/>
          <a:ln w="12700">
            <a:solidFill>
              <a:srgbClr val="D0D2D3"/>
            </a:solidFill>
            <a:prstDash val="solid"/>
          </a:ln>
        </p:spPr>
      </p:sp>
      <p:sp>
        <p:nvSpPr>
          <p:cNvPr id="32" name="Object31"/>
          <p:cNvSpPr/>
          <p:nvPr/>
        </p:nvSpPr>
        <p:spPr>
          <a:xfrm>
            <a:off x="1543050" y="4704588"/>
            <a:ext cx="1623060" cy="100584"/>
          </a:xfrm>
          <a:prstGeom prst="rect">
            <a:avLst/>
          </a:prstGeom>
          <a:solidFill>
            <a:srgbClr val="EDEEEE"/>
          </a:solidFill>
          <a:ln w="12700">
            <a:solidFill>
              <a:srgbClr val="D0D2D3"/>
            </a:solidFill>
            <a:prstDash val="solid"/>
          </a:ln>
        </p:spPr>
      </p:sp>
      <p:sp>
        <p:nvSpPr>
          <p:cNvPr id="33" name="Object32"/>
          <p:cNvSpPr/>
          <p:nvPr/>
        </p:nvSpPr>
        <p:spPr>
          <a:xfrm>
            <a:off x="1556766" y="4718304"/>
            <a:ext cx="34080" cy="73152"/>
          </a:xfrm>
          <a:prstGeom prst="rect">
            <a:avLst/>
          </a:prstGeom>
          <a:solidFill>
            <a:srgbClr val="00BF6F"/>
          </a:solidFill>
          <a:ln w="12700">
            <a:solidFill>
              <a:srgbClr val="00BF6F"/>
            </a:solidFill>
            <a:prstDash val="solid"/>
          </a:ln>
        </p:spPr>
      </p:sp>
      <p:sp>
        <p:nvSpPr>
          <p:cNvPr id="34" name="Object33"/>
          <p:cNvSpPr/>
          <p:nvPr/>
        </p:nvSpPr>
        <p:spPr>
          <a:xfrm>
            <a:off x="411480" y="4873752"/>
            <a:ext cx="3886200" cy="0"/>
          </a:xfrm>
          <a:prstGeom prst="rect">
            <a:avLst/>
          </a:prstGeom>
          <a:noFill/>
          <a:ln w="12700">
            <a:solidFill>
              <a:srgbClr val="D0D2D3"/>
            </a:solidFill>
            <a:prstDash val="solid"/>
          </a:ln>
        </p:spPr>
      </p:sp>
      <p:sp>
        <p:nvSpPr>
          <p:cNvPr id="35" name="Object34"/>
          <p:cNvSpPr/>
          <p:nvPr/>
        </p:nvSpPr>
        <p:spPr>
          <a:xfrm>
            <a:off x="1543050" y="4942332"/>
            <a:ext cx="1623060" cy="100584"/>
          </a:xfrm>
          <a:prstGeom prst="rect">
            <a:avLst/>
          </a:prstGeom>
          <a:solidFill>
            <a:srgbClr val="EDEEEE"/>
          </a:solidFill>
          <a:ln w="12700">
            <a:solidFill>
              <a:srgbClr val="D0D2D3"/>
            </a:solidFill>
            <a:prstDash val="solid"/>
          </a:ln>
        </p:spPr>
      </p:sp>
      <p:sp>
        <p:nvSpPr>
          <p:cNvPr id="36" name="Object35"/>
          <p:cNvSpPr/>
          <p:nvPr/>
        </p:nvSpPr>
        <p:spPr>
          <a:xfrm>
            <a:off x="1556766" y="4956048"/>
            <a:ext cx="34080" cy="73152"/>
          </a:xfrm>
          <a:prstGeom prst="rect">
            <a:avLst/>
          </a:prstGeom>
          <a:solidFill>
            <a:srgbClr val="00BF6F"/>
          </a:solidFill>
          <a:ln w="12700">
            <a:solidFill>
              <a:srgbClr val="00BF6F"/>
            </a:solidFill>
            <a:prstDash val="solid"/>
          </a:ln>
        </p:spPr>
      </p:sp>
      <p:sp>
        <p:nvSpPr>
          <p:cNvPr id="37" name="Object36"/>
          <p:cNvSpPr/>
          <p:nvPr/>
        </p:nvSpPr>
        <p:spPr>
          <a:xfrm>
            <a:off x="411480" y="5111496"/>
            <a:ext cx="3886200" cy="0"/>
          </a:xfrm>
          <a:prstGeom prst="rect">
            <a:avLst/>
          </a:prstGeom>
          <a:noFill/>
          <a:ln w="12700">
            <a:solidFill>
              <a:srgbClr val="D0D2D3"/>
            </a:solidFill>
            <a:prstDash val="solid"/>
          </a:ln>
        </p:spPr>
      </p:sp>
      <p:sp>
        <p:nvSpPr>
          <p:cNvPr id="38" name="Object37"/>
          <p:cNvSpPr/>
          <p:nvPr/>
        </p:nvSpPr>
        <p:spPr>
          <a:xfrm>
            <a:off x="1543050" y="5180076"/>
            <a:ext cx="1623060" cy="100584"/>
          </a:xfrm>
          <a:prstGeom prst="rect">
            <a:avLst/>
          </a:prstGeom>
          <a:solidFill>
            <a:srgbClr val="EDEEEE"/>
          </a:solidFill>
          <a:ln w="12700">
            <a:solidFill>
              <a:srgbClr val="D0D2D3"/>
            </a:solidFill>
            <a:prstDash val="solid"/>
          </a:ln>
        </p:spPr>
      </p:sp>
      <p:sp>
        <p:nvSpPr>
          <p:cNvPr id="39" name="Object38"/>
          <p:cNvSpPr/>
          <p:nvPr/>
        </p:nvSpPr>
        <p:spPr>
          <a:xfrm>
            <a:off x="1556766" y="5193792"/>
            <a:ext cx="29820" cy="73152"/>
          </a:xfrm>
          <a:prstGeom prst="rect">
            <a:avLst/>
          </a:prstGeom>
          <a:solidFill>
            <a:srgbClr val="00BF6F"/>
          </a:solidFill>
          <a:ln w="12700">
            <a:solidFill>
              <a:srgbClr val="00BF6F"/>
            </a:solidFill>
            <a:prstDash val="solid"/>
          </a:ln>
        </p:spPr>
      </p:sp>
      <p:sp>
        <p:nvSpPr>
          <p:cNvPr id="40" name="Object39"/>
          <p:cNvSpPr/>
          <p:nvPr/>
        </p:nvSpPr>
        <p:spPr>
          <a:xfrm>
            <a:off x="411480" y="5349240"/>
            <a:ext cx="3886200" cy="0"/>
          </a:xfrm>
          <a:prstGeom prst="rect">
            <a:avLst/>
          </a:prstGeom>
          <a:noFill/>
          <a:ln w="12700">
            <a:solidFill>
              <a:srgbClr val="D0D2D3"/>
            </a:solidFill>
            <a:prstDash val="solid"/>
          </a:ln>
        </p:spPr>
      </p:sp>
      <p:sp>
        <p:nvSpPr>
          <p:cNvPr id="41" name="Object40"/>
          <p:cNvSpPr/>
          <p:nvPr/>
        </p:nvSpPr>
        <p:spPr>
          <a:xfrm>
            <a:off x="4617720" y="2468880"/>
            <a:ext cx="4389120" cy="2194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Word Cloud</a:t>
            </a:r>
            <a:endParaRPr lang="en-US" sz="900" dirty="0"/>
          </a:p>
        </p:txBody>
      </p:sp>
      <p:sp>
        <p:nvSpPr>
          <p:cNvPr id="42" name="Object41"/>
          <p:cNvSpPr/>
          <p:nvPr/>
        </p:nvSpPr>
        <p:spPr>
          <a:xfrm>
            <a:off x="4709160" y="2788920"/>
            <a:ext cx="4160520" cy="2743200"/>
          </a:xfrm>
          <a:prstGeom prst="roundRect">
            <a:avLst>
              <a:gd name="adj" fmla="val 2333"/>
            </a:avLst>
          </a:prstGeom>
          <a:noFill/>
          <a:ln w="25400">
            <a:solidFill>
              <a:srgbClr val="F7F8FA"/>
            </a:solidFill>
            <a:prstDash val="solid"/>
          </a:ln>
        </p:spPr>
      </p:sp>
      <p:pic>
        <p:nvPicPr>
          <p:cNvPr id="43" name="Object 4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040" y="2971800"/>
            <a:ext cx="3794760" cy="2377440"/>
          </a:xfrm>
          <a:prstGeom prst="rect">
            <a:avLst/>
          </a:prstGeom>
        </p:spPr>
      </p:pic>
      <p:sp>
        <p:nvSpPr>
          <p:cNvPr id="44" name="Object43"/>
          <p:cNvSpPr/>
          <p:nvPr/>
        </p:nvSpPr>
        <p:spPr>
          <a:xfrm>
            <a:off x="356616" y="5852160"/>
            <a:ext cx="8586216" cy="822960"/>
          </a:xfrm>
          <a:prstGeom prst="rect">
            <a:avLst/>
          </a:prstGeom>
          <a:solidFill>
            <a:srgbClr val="F7F8FA"/>
          </a:solidFill>
          <a:ln/>
        </p:spPr>
        <p:txBody>
          <a:bodyPr wrap="square" rtlCol="0" anchor="t"/>
          <a:lstStyle/>
          <a:p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 =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782</a:t>
            </a:r>
            <a:endParaRPr lang="en-US" sz="900" dirty="0"/>
          </a:p>
          <a:p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Location: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United States (USA);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Regions: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 regions;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Gender Balancing: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Age: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18-99;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Age Balancing: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None;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Income: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$0-$200k+; </a:t>
            </a:r>
            <a:pPr/>
            <a:endParaRPr lang="en-US" sz="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201168" y="201168"/>
            <a:ext cx="7287768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8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Attribute Scorecard: Overall appeal</a:t>
            </a:r>
            <a:endParaRPr lang="en-US" sz="1800" dirty="0"/>
          </a:p>
        </p:txBody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2400" y="182880"/>
            <a:ext cx="1170432" cy="429768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01168" y="548640"/>
            <a:ext cx="7287768" cy="2103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Overall, how much do you like this ad?</a:t>
            </a:r>
            <a:endParaRPr lang="en-US" sz="900" dirty="0"/>
          </a:p>
        </p:txBody>
      </p:sp>
      <p:sp>
        <p:nvSpPr>
          <p:cNvPr id="5" name="Object4"/>
          <p:cNvSpPr/>
          <p:nvPr/>
        </p:nvSpPr>
        <p:spPr>
          <a:xfrm>
            <a:off x="356616" y="813816"/>
            <a:ext cx="2240280" cy="134416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900" b="1" dirty="0">
                <a:solidFill>
                  <a:srgbClr val="6B787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Confidence level</a:t>
            </a:r>
            <a:endParaRPr lang="en-US" sz="900" dirty="0"/>
          </a:p>
          <a:p>
            <a:pPr algn="l"/>
            <a:r>
              <a:rPr lang="en-US" sz="900" dirty="0">
                <a:solidFill>
                  <a:srgbClr val="6B787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95%</a:t>
            </a:r>
            <a:endParaRPr lang="en-US" sz="900" dirty="0"/>
          </a:p>
        </p:txBody>
      </p:sp>
      <p:sp>
        <p:nvSpPr>
          <p:cNvPr id="6" name="Object5"/>
          <p:cNvSpPr/>
          <p:nvPr/>
        </p:nvSpPr>
        <p:spPr>
          <a:xfrm>
            <a:off x="2194560" y="813816"/>
            <a:ext cx="2240280" cy="1344168"/>
          </a:xfrm>
          <a:prstGeom prst="rect">
            <a:avLst/>
          </a:prstGeom>
          <a:solidFill>
            <a:srgbClr val="F7F8FA"/>
          </a:solidFill>
          <a:ln/>
        </p:spPr>
        <p:txBody>
          <a:bodyPr wrap="square" rtlCol="0" anchor="t"/>
          <a:lstStyle/>
          <a:p>
            <a:pPr algn="ctr"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
</a:t>
            </a:r>
            <a:pPr algn="ctr"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Logo 1</a:t>
            </a:r>
            <a:endParaRPr lang="en-US" sz="900" dirty="0"/>
          </a:p>
        </p:txBody>
      </p:sp>
      <p:sp>
        <p:nvSpPr>
          <p:cNvPr id="7" name="Object6"/>
          <p:cNvSpPr/>
          <p:nvPr/>
        </p:nvSpPr>
        <p:spPr>
          <a:xfrm>
            <a:off x="2306574" y="1124712"/>
            <a:ext cx="2016252" cy="731520"/>
          </a:xfrm>
          <a:prstGeom prst="rect">
            <a:avLst/>
          </a:prstGeom>
          <a:solidFill>
            <a:srgbClr val="FFFFFF"/>
          </a:solidFill>
          <a:ln w="12700">
            <a:solidFill>
              <a:srgbClr val="EDEEEE"/>
            </a:solidFill>
            <a:prstDash val="solid"/>
          </a:ln>
        </p:spPr>
      </p:sp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956" y="1259586"/>
            <a:ext cx="471488" cy="452628"/>
          </a:xfrm>
          <a:prstGeom prst="rect">
            <a:avLst/>
          </a:prstGeom>
        </p:spPr>
      </p:pic>
      <p:sp>
        <p:nvSpPr>
          <p:cNvPr id="9" name="Object8"/>
          <p:cNvSpPr/>
          <p:nvPr/>
        </p:nvSpPr>
        <p:spPr>
          <a:xfrm>
            <a:off x="4453128" y="813816"/>
            <a:ext cx="2240280" cy="1344168"/>
          </a:xfrm>
          <a:prstGeom prst="rect">
            <a:avLst/>
          </a:prstGeom>
          <a:solidFill>
            <a:srgbClr val="F7F8FA"/>
          </a:solidFill>
          <a:ln/>
        </p:spPr>
        <p:txBody>
          <a:bodyPr wrap="square" rtlCol="0" anchor="t"/>
          <a:lstStyle/>
          <a:p>
            <a:pPr algn="ctr"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
</a:t>
            </a:r>
            <a:pPr algn="ctr"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Logo 2</a:t>
            </a:r>
            <a:endParaRPr lang="en-US" sz="900" dirty="0"/>
          </a:p>
        </p:txBody>
      </p:sp>
      <p:sp>
        <p:nvSpPr>
          <p:cNvPr id="10" name="Object9"/>
          <p:cNvSpPr/>
          <p:nvPr/>
        </p:nvSpPr>
        <p:spPr>
          <a:xfrm>
            <a:off x="4565142" y="1124712"/>
            <a:ext cx="2016252" cy="731520"/>
          </a:xfrm>
          <a:prstGeom prst="rect">
            <a:avLst/>
          </a:prstGeom>
          <a:solidFill>
            <a:srgbClr val="FFFFFF"/>
          </a:solidFill>
          <a:ln w="12700">
            <a:solidFill>
              <a:srgbClr val="EDEEEE"/>
            </a:solidFill>
            <a:prstDash val="solid"/>
          </a:ln>
        </p:spPr>
      </p:sp>
      <p:pic>
        <p:nvPicPr>
          <p:cNvPr id="11" name="Object 10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524" y="1259586"/>
            <a:ext cx="471488" cy="452628"/>
          </a:xfrm>
          <a:prstGeom prst="rect">
            <a:avLst/>
          </a:prstGeom>
        </p:spPr>
      </p:pic>
      <p:sp>
        <p:nvSpPr>
          <p:cNvPr id="12" name="Object11"/>
          <p:cNvSpPr/>
          <p:nvPr/>
        </p:nvSpPr>
        <p:spPr>
          <a:xfrm>
            <a:off x="6711696" y="813816"/>
            <a:ext cx="2240280" cy="1344168"/>
          </a:xfrm>
          <a:prstGeom prst="rect">
            <a:avLst/>
          </a:prstGeom>
          <a:solidFill>
            <a:srgbClr val="F7F8FA"/>
          </a:solidFill>
          <a:ln/>
        </p:spPr>
      </p:sp>
      <p:sp>
        <p:nvSpPr>
          <p:cNvPr id="13" name="Object12"/>
          <p:cNvSpPr/>
          <p:nvPr/>
        </p:nvSpPr>
        <p:spPr>
          <a:xfrm>
            <a:off x="6823710" y="1124712"/>
            <a:ext cx="2016252" cy="731520"/>
          </a:xfrm>
          <a:prstGeom prst="rect">
            <a:avLst/>
          </a:prstGeom>
          <a:solidFill>
            <a:srgbClr val="FFFFFF"/>
          </a:solidFill>
          <a:ln w="12700">
            <a:solidFill>
              <a:srgbClr val="EDEEEE"/>
            </a:solidFill>
            <a:prstDash val="solid"/>
          </a:ln>
        </p:spPr>
      </p:sp>
      <p:sp>
        <p:nvSpPr>
          <p:cNvPr id="14" name="Object13"/>
          <p:cNvSpPr/>
          <p:nvPr/>
        </p:nvSpPr>
        <p:spPr>
          <a:xfrm>
            <a:off x="6711696" y="813816"/>
            <a:ext cx="2240280" cy="134416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Food</a:t>
            </a:r>
            <a:pPr algn="ctr"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Benchmark</a:t>
            </a:r>
            <a:endParaRPr lang="en-US" sz="9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56616" y="2212848"/>
          <a:ext cx="7315200" cy="5486400"/>
        </p:xfrm>
        <a:graphic>
          <a:graphicData uri="http://schemas.openxmlformats.org/drawingml/2006/table">
            <a:tbl>
              <a:tblPr/>
              <a:tblGrid>
                <a:gridCol w="1828800"/>
                <a:gridCol w="2258568"/>
                <a:gridCol w="2258568"/>
                <a:gridCol w="2258568"/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Top 2 Box score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63%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B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B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47%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2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47%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2D3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Bottom 2 Box score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8%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2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15%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A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B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10%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2D3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Like it a lot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78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30%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B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B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15%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20%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EEE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Somewhat like it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78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34%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31%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27%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EEE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Neutral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78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29%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38%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A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B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43%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EEE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Somewhat dislike it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78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6%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10%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A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B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6%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EEE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Dislike it a lot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78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2%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5%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A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B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4%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EEE"/>
                    </a:solidFill>
                  </a:tcPr>
                </a:tc>
              </a:tr>
            </a:tbl>
          </a:graphicData>
        </a:graphic>
      </p:graphicFrame>
      <p:sp>
        <p:nvSpPr>
          <p:cNvPr id="16" name="Object15"/>
          <p:cNvSpPr/>
          <p:nvPr/>
        </p:nvSpPr>
        <p:spPr>
          <a:xfrm>
            <a:off x="356616" y="5852160"/>
            <a:ext cx="8586216" cy="822960"/>
          </a:xfrm>
          <a:prstGeom prst="rect">
            <a:avLst/>
          </a:prstGeom>
          <a:solidFill>
            <a:srgbClr val="F7F8FA"/>
          </a:solidFill>
          <a:ln/>
        </p:spPr>
        <p:txBody>
          <a:bodyPr wrap="square" rtlCol="0" anchor="t"/>
          <a:lstStyle/>
          <a:p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 =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782</a:t>
            </a:r>
            <a:endParaRPr lang="en-US" sz="900" dirty="0"/>
          </a:p>
          <a:p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Location: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United States (USA);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Regions: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 regions;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Gender Balancing: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Age: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18-99;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Age Balancing: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None;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Income: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$0-$200k+; </a:t>
            </a:r>
            <a:pPr/>
            <a:endParaRPr lang="en-US" sz="9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201168" y="201168"/>
            <a:ext cx="7287768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8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Attribute Scorecard: Unique</a:t>
            </a:r>
            <a:endParaRPr lang="en-US" sz="1800" dirty="0"/>
          </a:p>
        </p:txBody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2400" y="182880"/>
            <a:ext cx="1170432" cy="429768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01168" y="548640"/>
            <a:ext cx="7287768" cy="2103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How unique is this logo?</a:t>
            </a:r>
            <a:endParaRPr lang="en-US" sz="900" dirty="0"/>
          </a:p>
        </p:txBody>
      </p:sp>
      <p:sp>
        <p:nvSpPr>
          <p:cNvPr id="5" name="Object4"/>
          <p:cNvSpPr/>
          <p:nvPr/>
        </p:nvSpPr>
        <p:spPr>
          <a:xfrm>
            <a:off x="356616" y="813816"/>
            <a:ext cx="2240280" cy="134416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900" b="1" dirty="0">
                <a:solidFill>
                  <a:srgbClr val="6B787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Confidence level</a:t>
            </a:r>
            <a:endParaRPr lang="en-US" sz="900" dirty="0"/>
          </a:p>
          <a:p>
            <a:pPr algn="l"/>
            <a:r>
              <a:rPr lang="en-US" sz="900" dirty="0">
                <a:solidFill>
                  <a:srgbClr val="6B787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95%</a:t>
            </a:r>
            <a:endParaRPr lang="en-US" sz="900" dirty="0"/>
          </a:p>
        </p:txBody>
      </p:sp>
      <p:sp>
        <p:nvSpPr>
          <p:cNvPr id="6" name="Object5"/>
          <p:cNvSpPr/>
          <p:nvPr/>
        </p:nvSpPr>
        <p:spPr>
          <a:xfrm>
            <a:off x="2194560" y="813816"/>
            <a:ext cx="2240280" cy="1344168"/>
          </a:xfrm>
          <a:prstGeom prst="rect">
            <a:avLst/>
          </a:prstGeom>
          <a:solidFill>
            <a:srgbClr val="F7F8FA"/>
          </a:solidFill>
          <a:ln/>
        </p:spPr>
        <p:txBody>
          <a:bodyPr wrap="square" rtlCol="0" anchor="t"/>
          <a:lstStyle/>
          <a:p>
            <a:pPr algn="ctr"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
</a:t>
            </a:r>
            <a:pPr algn="ctr"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Logo 1</a:t>
            </a:r>
            <a:endParaRPr lang="en-US" sz="900" dirty="0"/>
          </a:p>
        </p:txBody>
      </p:sp>
      <p:sp>
        <p:nvSpPr>
          <p:cNvPr id="7" name="Object6"/>
          <p:cNvSpPr/>
          <p:nvPr/>
        </p:nvSpPr>
        <p:spPr>
          <a:xfrm>
            <a:off x="2306574" y="1124712"/>
            <a:ext cx="2016252" cy="731520"/>
          </a:xfrm>
          <a:prstGeom prst="rect">
            <a:avLst/>
          </a:prstGeom>
          <a:solidFill>
            <a:srgbClr val="FFFFFF"/>
          </a:solidFill>
          <a:ln w="12700">
            <a:solidFill>
              <a:srgbClr val="EDEEEE"/>
            </a:solidFill>
            <a:prstDash val="solid"/>
          </a:ln>
        </p:spPr>
      </p:sp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956" y="1259586"/>
            <a:ext cx="471488" cy="452628"/>
          </a:xfrm>
          <a:prstGeom prst="rect">
            <a:avLst/>
          </a:prstGeom>
        </p:spPr>
      </p:pic>
      <p:sp>
        <p:nvSpPr>
          <p:cNvPr id="9" name="Object8"/>
          <p:cNvSpPr/>
          <p:nvPr/>
        </p:nvSpPr>
        <p:spPr>
          <a:xfrm>
            <a:off x="4453128" y="813816"/>
            <a:ext cx="2240280" cy="1344168"/>
          </a:xfrm>
          <a:prstGeom prst="rect">
            <a:avLst/>
          </a:prstGeom>
          <a:solidFill>
            <a:srgbClr val="F7F8FA"/>
          </a:solidFill>
          <a:ln/>
        </p:spPr>
        <p:txBody>
          <a:bodyPr wrap="square" rtlCol="0" anchor="t"/>
          <a:lstStyle/>
          <a:p>
            <a:pPr algn="ctr"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
</a:t>
            </a:r>
            <a:pPr algn="ctr"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Logo 2</a:t>
            </a:r>
            <a:endParaRPr lang="en-US" sz="900" dirty="0"/>
          </a:p>
        </p:txBody>
      </p:sp>
      <p:sp>
        <p:nvSpPr>
          <p:cNvPr id="10" name="Object9"/>
          <p:cNvSpPr/>
          <p:nvPr/>
        </p:nvSpPr>
        <p:spPr>
          <a:xfrm>
            <a:off x="4565142" y="1124712"/>
            <a:ext cx="2016252" cy="731520"/>
          </a:xfrm>
          <a:prstGeom prst="rect">
            <a:avLst/>
          </a:prstGeom>
          <a:solidFill>
            <a:srgbClr val="FFFFFF"/>
          </a:solidFill>
          <a:ln w="12700">
            <a:solidFill>
              <a:srgbClr val="EDEEEE"/>
            </a:solidFill>
            <a:prstDash val="solid"/>
          </a:ln>
        </p:spPr>
      </p:sp>
      <p:pic>
        <p:nvPicPr>
          <p:cNvPr id="11" name="Object 10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524" y="1259586"/>
            <a:ext cx="471488" cy="452628"/>
          </a:xfrm>
          <a:prstGeom prst="rect">
            <a:avLst/>
          </a:prstGeom>
        </p:spPr>
      </p:pic>
      <p:sp>
        <p:nvSpPr>
          <p:cNvPr id="12" name="Object11"/>
          <p:cNvSpPr/>
          <p:nvPr/>
        </p:nvSpPr>
        <p:spPr>
          <a:xfrm>
            <a:off x="6711696" y="813816"/>
            <a:ext cx="2240280" cy="1344168"/>
          </a:xfrm>
          <a:prstGeom prst="rect">
            <a:avLst/>
          </a:prstGeom>
          <a:solidFill>
            <a:srgbClr val="F7F8FA"/>
          </a:solidFill>
          <a:ln/>
        </p:spPr>
      </p:sp>
      <p:sp>
        <p:nvSpPr>
          <p:cNvPr id="13" name="Object12"/>
          <p:cNvSpPr/>
          <p:nvPr/>
        </p:nvSpPr>
        <p:spPr>
          <a:xfrm>
            <a:off x="6823710" y="1124712"/>
            <a:ext cx="2016252" cy="731520"/>
          </a:xfrm>
          <a:prstGeom prst="rect">
            <a:avLst/>
          </a:prstGeom>
          <a:solidFill>
            <a:srgbClr val="FFFFFF"/>
          </a:solidFill>
          <a:ln w="12700">
            <a:solidFill>
              <a:srgbClr val="EDEEEE"/>
            </a:solidFill>
            <a:prstDash val="solid"/>
          </a:ln>
        </p:spPr>
      </p:sp>
      <p:sp>
        <p:nvSpPr>
          <p:cNvPr id="14" name="Object13"/>
          <p:cNvSpPr/>
          <p:nvPr/>
        </p:nvSpPr>
        <p:spPr>
          <a:xfrm>
            <a:off x="6711696" y="813816"/>
            <a:ext cx="2240280" cy="134416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Food</a:t>
            </a:r>
            <a:pPr algn="ctr"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Benchmark</a:t>
            </a:r>
            <a:endParaRPr lang="en-US" sz="9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56616" y="2212848"/>
          <a:ext cx="7315200" cy="5486400"/>
        </p:xfrm>
        <a:graphic>
          <a:graphicData uri="http://schemas.openxmlformats.org/drawingml/2006/table">
            <a:tbl>
              <a:tblPr/>
              <a:tblGrid>
                <a:gridCol w="1828800"/>
                <a:gridCol w="2258568"/>
                <a:gridCol w="2258568"/>
                <a:gridCol w="2258568"/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Top 2 Box score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34%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B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B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19%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2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31%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2D3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Bottom 2 Box score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21%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2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38%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A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B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28%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2D3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Extremely unique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78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9%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B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B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4%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11%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EEE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Very unique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78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26%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B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B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16%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20%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EEE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Somewhat unique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78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45%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43%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41%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EEE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Not so unique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78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17%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30%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A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B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23%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EEE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Not at all unique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78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4%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8%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A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B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5%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EEE"/>
                    </a:solidFill>
                  </a:tcPr>
                </a:tc>
              </a:tr>
            </a:tbl>
          </a:graphicData>
        </a:graphic>
      </p:graphicFrame>
      <p:sp>
        <p:nvSpPr>
          <p:cNvPr id="16" name="Object15"/>
          <p:cNvSpPr/>
          <p:nvPr/>
        </p:nvSpPr>
        <p:spPr>
          <a:xfrm>
            <a:off x="356616" y="5852160"/>
            <a:ext cx="8586216" cy="822960"/>
          </a:xfrm>
          <a:prstGeom prst="rect">
            <a:avLst/>
          </a:prstGeom>
          <a:solidFill>
            <a:srgbClr val="F7F8FA"/>
          </a:solidFill>
          <a:ln/>
        </p:spPr>
        <p:txBody>
          <a:bodyPr wrap="square" rtlCol="0" anchor="t"/>
          <a:lstStyle/>
          <a:p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 =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782</a:t>
            </a:r>
            <a:endParaRPr lang="en-US" sz="900" dirty="0"/>
          </a:p>
          <a:p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Location: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United States (USA);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Regions: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 regions;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Gender Balancing: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Age: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18-99;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Age Balancing: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None;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Income: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$0-$200k+; </a:t>
            </a:r>
            <a:pPr/>
            <a:endParaRPr lang="en-US" sz="9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201168" y="201168"/>
            <a:ext cx="7287768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8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Attribute Scorecard: Visually appealing</a:t>
            </a:r>
            <a:endParaRPr lang="en-US" sz="1800" dirty="0"/>
          </a:p>
        </p:txBody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2400" y="182880"/>
            <a:ext cx="1170432" cy="429768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01168" y="548640"/>
            <a:ext cx="7287768" cy="2103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How visually appealing is this ad?</a:t>
            </a:r>
            <a:endParaRPr lang="en-US" sz="900" dirty="0"/>
          </a:p>
        </p:txBody>
      </p:sp>
      <p:sp>
        <p:nvSpPr>
          <p:cNvPr id="5" name="Object4"/>
          <p:cNvSpPr/>
          <p:nvPr/>
        </p:nvSpPr>
        <p:spPr>
          <a:xfrm>
            <a:off x="356616" y="813816"/>
            <a:ext cx="2240280" cy="134416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900" b="1" dirty="0">
                <a:solidFill>
                  <a:srgbClr val="6B787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Confidence level</a:t>
            </a:r>
            <a:endParaRPr lang="en-US" sz="900" dirty="0"/>
          </a:p>
          <a:p>
            <a:pPr algn="l"/>
            <a:r>
              <a:rPr lang="en-US" sz="900" dirty="0">
                <a:solidFill>
                  <a:srgbClr val="6B787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95%</a:t>
            </a:r>
            <a:endParaRPr lang="en-US" sz="900" dirty="0"/>
          </a:p>
        </p:txBody>
      </p:sp>
      <p:sp>
        <p:nvSpPr>
          <p:cNvPr id="6" name="Object5"/>
          <p:cNvSpPr/>
          <p:nvPr/>
        </p:nvSpPr>
        <p:spPr>
          <a:xfrm>
            <a:off x="2194560" y="813816"/>
            <a:ext cx="2240280" cy="1344168"/>
          </a:xfrm>
          <a:prstGeom prst="rect">
            <a:avLst/>
          </a:prstGeom>
          <a:solidFill>
            <a:srgbClr val="F7F8FA"/>
          </a:solidFill>
          <a:ln/>
        </p:spPr>
        <p:txBody>
          <a:bodyPr wrap="square" rtlCol="0" anchor="t"/>
          <a:lstStyle/>
          <a:p>
            <a:pPr algn="ctr"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
</a:t>
            </a:r>
            <a:pPr algn="ctr"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Logo 1</a:t>
            </a:r>
            <a:endParaRPr lang="en-US" sz="900" dirty="0"/>
          </a:p>
        </p:txBody>
      </p:sp>
      <p:sp>
        <p:nvSpPr>
          <p:cNvPr id="7" name="Object6"/>
          <p:cNvSpPr/>
          <p:nvPr/>
        </p:nvSpPr>
        <p:spPr>
          <a:xfrm>
            <a:off x="2306574" y="1124712"/>
            <a:ext cx="2016252" cy="731520"/>
          </a:xfrm>
          <a:prstGeom prst="rect">
            <a:avLst/>
          </a:prstGeom>
          <a:solidFill>
            <a:srgbClr val="FFFFFF"/>
          </a:solidFill>
          <a:ln w="12700">
            <a:solidFill>
              <a:srgbClr val="EDEEEE"/>
            </a:solidFill>
            <a:prstDash val="solid"/>
          </a:ln>
        </p:spPr>
      </p:sp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956" y="1259586"/>
            <a:ext cx="471488" cy="452628"/>
          </a:xfrm>
          <a:prstGeom prst="rect">
            <a:avLst/>
          </a:prstGeom>
        </p:spPr>
      </p:pic>
      <p:sp>
        <p:nvSpPr>
          <p:cNvPr id="9" name="Object8"/>
          <p:cNvSpPr/>
          <p:nvPr/>
        </p:nvSpPr>
        <p:spPr>
          <a:xfrm>
            <a:off x="4453128" y="813816"/>
            <a:ext cx="2240280" cy="1344168"/>
          </a:xfrm>
          <a:prstGeom prst="rect">
            <a:avLst/>
          </a:prstGeom>
          <a:solidFill>
            <a:srgbClr val="F7F8FA"/>
          </a:solidFill>
          <a:ln/>
        </p:spPr>
        <p:txBody>
          <a:bodyPr wrap="square" rtlCol="0" anchor="t"/>
          <a:lstStyle/>
          <a:p>
            <a:pPr algn="ctr"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
</a:t>
            </a:r>
            <a:pPr algn="ctr"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Logo 2</a:t>
            </a:r>
            <a:endParaRPr lang="en-US" sz="900" dirty="0"/>
          </a:p>
        </p:txBody>
      </p:sp>
      <p:sp>
        <p:nvSpPr>
          <p:cNvPr id="10" name="Object9"/>
          <p:cNvSpPr/>
          <p:nvPr/>
        </p:nvSpPr>
        <p:spPr>
          <a:xfrm>
            <a:off x="4565142" y="1124712"/>
            <a:ext cx="2016252" cy="731520"/>
          </a:xfrm>
          <a:prstGeom prst="rect">
            <a:avLst/>
          </a:prstGeom>
          <a:solidFill>
            <a:srgbClr val="FFFFFF"/>
          </a:solidFill>
          <a:ln w="12700">
            <a:solidFill>
              <a:srgbClr val="EDEEEE"/>
            </a:solidFill>
            <a:prstDash val="solid"/>
          </a:ln>
        </p:spPr>
      </p:sp>
      <p:pic>
        <p:nvPicPr>
          <p:cNvPr id="11" name="Object 10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524" y="1259586"/>
            <a:ext cx="471488" cy="452628"/>
          </a:xfrm>
          <a:prstGeom prst="rect">
            <a:avLst/>
          </a:prstGeom>
        </p:spPr>
      </p:pic>
      <p:sp>
        <p:nvSpPr>
          <p:cNvPr id="12" name="Object11"/>
          <p:cNvSpPr/>
          <p:nvPr/>
        </p:nvSpPr>
        <p:spPr>
          <a:xfrm>
            <a:off x="6711696" y="813816"/>
            <a:ext cx="2240280" cy="1344168"/>
          </a:xfrm>
          <a:prstGeom prst="rect">
            <a:avLst/>
          </a:prstGeom>
          <a:solidFill>
            <a:srgbClr val="F7F8FA"/>
          </a:solidFill>
          <a:ln/>
        </p:spPr>
      </p:sp>
      <p:sp>
        <p:nvSpPr>
          <p:cNvPr id="13" name="Object12"/>
          <p:cNvSpPr/>
          <p:nvPr/>
        </p:nvSpPr>
        <p:spPr>
          <a:xfrm>
            <a:off x="6823710" y="1124712"/>
            <a:ext cx="2016252" cy="731520"/>
          </a:xfrm>
          <a:prstGeom prst="rect">
            <a:avLst/>
          </a:prstGeom>
          <a:solidFill>
            <a:srgbClr val="FFFFFF"/>
          </a:solidFill>
          <a:ln w="12700">
            <a:solidFill>
              <a:srgbClr val="EDEEEE"/>
            </a:solidFill>
            <a:prstDash val="solid"/>
          </a:ln>
        </p:spPr>
      </p:sp>
      <p:sp>
        <p:nvSpPr>
          <p:cNvPr id="14" name="Object13"/>
          <p:cNvSpPr/>
          <p:nvPr/>
        </p:nvSpPr>
        <p:spPr>
          <a:xfrm>
            <a:off x="6711696" y="813816"/>
            <a:ext cx="2240280" cy="134416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Food</a:t>
            </a:r>
            <a:pPr algn="ctr"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Benchmark</a:t>
            </a:r>
            <a:endParaRPr lang="en-US" sz="9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56616" y="2212848"/>
          <a:ext cx="7315200" cy="5486400"/>
        </p:xfrm>
        <a:graphic>
          <a:graphicData uri="http://schemas.openxmlformats.org/drawingml/2006/table">
            <a:tbl>
              <a:tblPr/>
              <a:tblGrid>
                <a:gridCol w="1828800"/>
                <a:gridCol w="2258568"/>
                <a:gridCol w="2258568"/>
                <a:gridCol w="2258568"/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Top 2 Box score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49%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B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B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32%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2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32%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2D3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Bottom 2 Box score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17%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2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29%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A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B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23%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2D3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Extremely appealing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78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15%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B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B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7%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10%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EEE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Very appealing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78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34%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B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B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25%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22%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EEE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Somewhat appealing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78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35%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39%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44%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EEE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Not so appealing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78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13%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22%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A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B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18%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EEE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Not at all appealing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78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4%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7%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5%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EEE"/>
                    </a:solidFill>
                  </a:tcPr>
                </a:tc>
              </a:tr>
            </a:tbl>
          </a:graphicData>
        </a:graphic>
      </p:graphicFrame>
      <p:sp>
        <p:nvSpPr>
          <p:cNvPr id="16" name="Object15"/>
          <p:cNvSpPr/>
          <p:nvPr/>
        </p:nvSpPr>
        <p:spPr>
          <a:xfrm>
            <a:off x="356616" y="5852160"/>
            <a:ext cx="8586216" cy="822960"/>
          </a:xfrm>
          <a:prstGeom prst="rect">
            <a:avLst/>
          </a:prstGeom>
          <a:solidFill>
            <a:srgbClr val="F7F8FA"/>
          </a:solidFill>
          <a:ln/>
        </p:spPr>
        <p:txBody>
          <a:bodyPr wrap="square" rtlCol="0" anchor="t"/>
          <a:lstStyle/>
          <a:p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 =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782</a:t>
            </a:r>
            <a:endParaRPr lang="en-US" sz="900" dirty="0"/>
          </a:p>
          <a:p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Location: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United States (USA);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Regions: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 regions;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Gender Balancing: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Age: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18-99;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Age Balancing: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None;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Income: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$0-$200k+; </a:t>
            </a:r>
            <a:pPr/>
            <a:endParaRPr lang="en-US" sz="9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201168" y="201168"/>
            <a:ext cx="7287768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8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Attribute Scorecard: Stands out</a:t>
            </a:r>
            <a:endParaRPr lang="en-US" sz="1800" dirty="0"/>
          </a:p>
        </p:txBody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2400" y="182880"/>
            <a:ext cx="1170432" cy="429768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01168" y="548640"/>
            <a:ext cx="7287768" cy="2103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How well do you think this logo would stand out against those already in the market?</a:t>
            </a:r>
            <a:endParaRPr lang="en-US" sz="900" dirty="0"/>
          </a:p>
        </p:txBody>
      </p:sp>
      <p:sp>
        <p:nvSpPr>
          <p:cNvPr id="5" name="Object4"/>
          <p:cNvSpPr/>
          <p:nvPr/>
        </p:nvSpPr>
        <p:spPr>
          <a:xfrm>
            <a:off x="356616" y="813816"/>
            <a:ext cx="2240280" cy="134416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900" b="1" dirty="0">
                <a:solidFill>
                  <a:srgbClr val="6B787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Confidence level</a:t>
            </a:r>
            <a:endParaRPr lang="en-US" sz="900" dirty="0"/>
          </a:p>
          <a:p>
            <a:pPr algn="l"/>
            <a:r>
              <a:rPr lang="en-US" sz="900" dirty="0">
                <a:solidFill>
                  <a:srgbClr val="6B787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95%</a:t>
            </a:r>
            <a:endParaRPr lang="en-US" sz="900" dirty="0"/>
          </a:p>
        </p:txBody>
      </p:sp>
      <p:sp>
        <p:nvSpPr>
          <p:cNvPr id="6" name="Object5"/>
          <p:cNvSpPr/>
          <p:nvPr/>
        </p:nvSpPr>
        <p:spPr>
          <a:xfrm>
            <a:off x="2194560" y="813816"/>
            <a:ext cx="2240280" cy="1344168"/>
          </a:xfrm>
          <a:prstGeom prst="rect">
            <a:avLst/>
          </a:prstGeom>
          <a:solidFill>
            <a:srgbClr val="F7F8FA"/>
          </a:solidFill>
          <a:ln/>
        </p:spPr>
        <p:txBody>
          <a:bodyPr wrap="square" rtlCol="0" anchor="t"/>
          <a:lstStyle/>
          <a:p>
            <a:pPr algn="ctr"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
</a:t>
            </a:r>
            <a:pPr algn="ctr"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Logo 1</a:t>
            </a:r>
            <a:endParaRPr lang="en-US" sz="900" dirty="0"/>
          </a:p>
        </p:txBody>
      </p:sp>
      <p:sp>
        <p:nvSpPr>
          <p:cNvPr id="7" name="Object6"/>
          <p:cNvSpPr/>
          <p:nvPr/>
        </p:nvSpPr>
        <p:spPr>
          <a:xfrm>
            <a:off x="2306574" y="1124712"/>
            <a:ext cx="2016252" cy="731520"/>
          </a:xfrm>
          <a:prstGeom prst="rect">
            <a:avLst/>
          </a:prstGeom>
          <a:solidFill>
            <a:srgbClr val="FFFFFF"/>
          </a:solidFill>
          <a:ln w="12700">
            <a:solidFill>
              <a:srgbClr val="EDEEEE"/>
            </a:solidFill>
            <a:prstDash val="solid"/>
          </a:ln>
        </p:spPr>
      </p:sp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956" y="1259586"/>
            <a:ext cx="471488" cy="452628"/>
          </a:xfrm>
          <a:prstGeom prst="rect">
            <a:avLst/>
          </a:prstGeom>
        </p:spPr>
      </p:pic>
      <p:sp>
        <p:nvSpPr>
          <p:cNvPr id="9" name="Object8"/>
          <p:cNvSpPr/>
          <p:nvPr/>
        </p:nvSpPr>
        <p:spPr>
          <a:xfrm>
            <a:off x="4453128" y="813816"/>
            <a:ext cx="2240280" cy="1344168"/>
          </a:xfrm>
          <a:prstGeom prst="rect">
            <a:avLst/>
          </a:prstGeom>
          <a:solidFill>
            <a:srgbClr val="F7F8FA"/>
          </a:solidFill>
          <a:ln/>
        </p:spPr>
        <p:txBody>
          <a:bodyPr wrap="square" rtlCol="0" anchor="t"/>
          <a:lstStyle/>
          <a:p>
            <a:pPr algn="ctr"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
</a:t>
            </a:r>
            <a:pPr algn="ctr"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Logo 2</a:t>
            </a:r>
            <a:endParaRPr lang="en-US" sz="900" dirty="0"/>
          </a:p>
        </p:txBody>
      </p:sp>
      <p:sp>
        <p:nvSpPr>
          <p:cNvPr id="10" name="Object9"/>
          <p:cNvSpPr/>
          <p:nvPr/>
        </p:nvSpPr>
        <p:spPr>
          <a:xfrm>
            <a:off x="4565142" y="1124712"/>
            <a:ext cx="2016252" cy="731520"/>
          </a:xfrm>
          <a:prstGeom prst="rect">
            <a:avLst/>
          </a:prstGeom>
          <a:solidFill>
            <a:srgbClr val="FFFFFF"/>
          </a:solidFill>
          <a:ln w="12700">
            <a:solidFill>
              <a:srgbClr val="EDEEEE"/>
            </a:solidFill>
            <a:prstDash val="solid"/>
          </a:ln>
        </p:spPr>
      </p:sp>
      <p:pic>
        <p:nvPicPr>
          <p:cNvPr id="11" name="Object 10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524" y="1259586"/>
            <a:ext cx="471488" cy="452628"/>
          </a:xfrm>
          <a:prstGeom prst="rect">
            <a:avLst/>
          </a:prstGeom>
        </p:spPr>
      </p:pic>
      <p:sp>
        <p:nvSpPr>
          <p:cNvPr id="12" name="Object11"/>
          <p:cNvSpPr/>
          <p:nvPr/>
        </p:nvSpPr>
        <p:spPr>
          <a:xfrm>
            <a:off x="6711696" y="813816"/>
            <a:ext cx="2240280" cy="1344168"/>
          </a:xfrm>
          <a:prstGeom prst="rect">
            <a:avLst/>
          </a:prstGeom>
          <a:solidFill>
            <a:srgbClr val="F7F8FA"/>
          </a:solidFill>
          <a:ln/>
        </p:spPr>
      </p:sp>
      <p:sp>
        <p:nvSpPr>
          <p:cNvPr id="13" name="Object12"/>
          <p:cNvSpPr/>
          <p:nvPr/>
        </p:nvSpPr>
        <p:spPr>
          <a:xfrm>
            <a:off x="6823710" y="1124712"/>
            <a:ext cx="2016252" cy="731520"/>
          </a:xfrm>
          <a:prstGeom prst="rect">
            <a:avLst/>
          </a:prstGeom>
          <a:solidFill>
            <a:srgbClr val="FFFFFF"/>
          </a:solidFill>
          <a:ln w="12700">
            <a:solidFill>
              <a:srgbClr val="EDEEEE"/>
            </a:solidFill>
            <a:prstDash val="solid"/>
          </a:ln>
        </p:spPr>
      </p:sp>
      <p:sp>
        <p:nvSpPr>
          <p:cNvPr id="14" name="Object13"/>
          <p:cNvSpPr/>
          <p:nvPr/>
        </p:nvSpPr>
        <p:spPr>
          <a:xfrm>
            <a:off x="6711696" y="813816"/>
            <a:ext cx="2240280" cy="134416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Food</a:t>
            </a:r>
            <a:pPr algn="ctr"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Benchmark</a:t>
            </a:r>
            <a:endParaRPr lang="en-US" sz="9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56616" y="2212848"/>
          <a:ext cx="7315200" cy="5486400"/>
        </p:xfrm>
        <a:graphic>
          <a:graphicData uri="http://schemas.openxmlformats.org/drawingml/2006/table">
            <a:tbl>
              <a:tblPr/>
              <a:tblGrid>
                <a:gridCol w="1828800"/>
                <a:gridCol w="2258568"/>
                <a:gridCol w="2258568"/>
                <a:gridCol w="2258568"/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Top 2 Box score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41%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B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B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29%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2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39%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2D3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Bottom 2 Box score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24%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2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32%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A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B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23%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2D3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Extremely well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78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12%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8%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12%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EEE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Very well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78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29%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B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B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22%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27%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EEE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Somewhat well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78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35%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39%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38%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EEE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Not so well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78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20%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24%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19%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EEE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Not at all well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78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4%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7%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A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B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4%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EEE"/>
                    </a:solidFill>
                  </a:tcPr>
                </a:tc>
              </a:tr>
            </a:tbl>
          </a:graphicData>
        </a:graphic>
      </p:graphicFrame>
      <p:sp>
        <p:nvSpPr>
          <p:cNvPr id="16" name="Object15"/>
          <p:cNvSpPr/>
          <p:nvPr/>
        </p:nvSpPr>
        <p:spPr>
          <a:xfrm>
            <a:off x="356616" y="5852160"/>
            <a:ext cx="8586216" cy="822960"/>
          </a:xfrm>
          <a:prstGeom prst="rect">
            <a:avLst/>
          </a:prstGeom>
          <a:solidFill>
            <a:srgbClr val="F7F8FA"/>
          </a:solidFill>
          <a:ln/>
        </p:spPr>
        <p:txBody>
          <a:bodyPr wrap="square" rtlCol="0" anchor="t"/>
          <a:lstStyle/>
          <a:p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 =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782</a:t>
            </a:r>
            <a:endParaRPr lang="en-US" sz="900" dirty="0"/>
          </a:p>
          <a:p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Location: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United States (USA);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Regions: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 regions;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Gender Balancing: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Age: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18-99;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Age Balancing: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None;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Income: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$0-$200k+; </a:t>
            </a:r>
            <a:pPr/>
            <a:endParaRPr lang="en-US" sz="9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201168" y="201168"/>
            <a:ext cx="7287768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8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Of the following, which logo do you like the best?</a:t>
            </a:r>
            <a:endParaRPr lang="en-US" sz="1800" dirty="0"/>
          </a:p>
        </p:txBody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2400" y="182880"/>
            <a:ext cx="1170432" cy="429768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01168" y="548640"/>
            <a:ext cx="7287768" cy="2103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Comparison question</a:t>
            </a:r>
            <a:endParaRPr lang="en-US" sz="900" dirty="0"/>
          </a:p>
        </p:txBody>
      </p:sp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56" y="2052828"/>
            <a:ext cx="428625" cy="411480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56" y="4073652"/>
            <a:ext cx="428625" cy="411480"/>
          </a:xfrm>
          <a:prstGeom prst="rect">
            <a:avLst/>
          </a:prstGeom>
        </p:spPr>
      </p:pic>
      <p:graphicFrame>
        <p:nvGraphicFramePr>
          <p:cNvPr id="7" name="Chart 6" descr=""/>
          <p:cNvGraphicFramePr/>
          <p:nvPr/>
        </p:nvGraphicFramePr>
        <p:xfrm>
          <a:off x="1271016" y="1088136"/>
          <a:ext cx="7498080" cy="452628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8" name="Object7"/>
          <p:cNvSpPr/>
          <p:nvPr/>
        </p:nvSpPr>
        <p:spPr>
          <a:xfrm>
            <a:off x="356616" y="5852160"/>
            <a:ext cx="8586216" cy="822960"/>
          </a:xfrm>
          <a:prstGeom prst="rect">
            <a:avLst/>
          </a:prstGeom>
          <a:solidFill>
            <a:srgbClr val="F7F8FA"/>
          </a:solidFill>
          <a:ln/>
        </p:spPr>
        <p:txBody>
          <a:bodyPr wrap="square" rtlCol="0" anchor="t"/>
          <a:lstStyle/>
          <a:p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 =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782</a:t>
            </a:r>
            <a:endParaRPr lang="en-US" sz="900" dirty="0"/>
          </a:p>
          <a:p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Location: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United States (USA);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Regions: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 regions;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Gender Balancing: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Age: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18-99;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Age Balancing: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None;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Income: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$0-$200k+; </a:t>
            </a:r>
            <a:pPr/>
            <a:endParaRPr lang="en-US" sz="9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201168" y="201168"/>
            <a:ext cx="7287768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8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Attribute scores</a:t>
            </a:r>
            <a:endParaRPr lang="en-US" sz="1800" dirty="0"/>
          </a:p>
        </p:txBody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2400" y="182880"/>
            <a:ext cx="1170432" cy="429768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01168" y="548640"/>
            <a:ext cx="7287768" cy="2103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Here's how the concept among the different attributes respondents rated.</a:t>
            </a:r>
            <a:endParaRPr lang="en-US" sz="900" dirty="0"/>
          </a:p>
        </p:txBody>
      </p:sp>
      <p:sp>
        <p:nvSpPr>
          <p:cNvPr id="5" name="Object4"/>
          <p:cNvSpPr/>
          <p:nvPr/>
        </p:nvSpPr>
        <p:spPr>
          <a:xfrm>
            <a:off x="274320" y="841248"/>
            <a:ext cx="1371600" cy="914400"/>
          </a:xfrm>
          <a:prstGeom prst="rect">
            <a:avLst/>
          </a:prstGeom>
          <a:solidFill>
            <a:srgbClr val="FFFFFF"/>
          </a:solidFill>
          <a:ln w="12700">
            <a:solidFill>
              <a:srgbClr val="EDEEEE"/>
            </a:solidFill>
            <a:prstDash val="solid"/>
          </a:ln>
        </p:spPr>
      </p:sp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32" y="955548"/>
            <a:ext cx="714375" cy="68580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1920240" y="1179576"/>
            <a:ext cx="7223760" cy="2194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4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Logo 1</a:t>
            </a:r>
            <a:endParaRPr lang="en-US" sz="1400" dirty="0"/>
          </a:p>
        </p:txBody>
      </p:sp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8677275" cy="2857500"/>
          </a:xfrm>
          <a:prstGeom prst="rect">
            <a:avLst/>
          </a:prstGeom>
        </p:spPr>
      </p:pic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2" y="5349240"/>
            <a:ext cx="133350" cy="180975"/>
          </a:xfrm>
          <a:prstGeom prst="rect">
            <a:avLst/>
          </a:prstGeom>
        </p:spPr>
      </p:pic>
      <p:pic>
        <p:nvPicPr>
          <p:cNvPr id="10" name="Object 9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3704" y="5349240"/>
            <a:ext cx="133350" cy="180975"/>
          </a:xfrm>
          <a:prstGeom prst="rect">
            <a:avLst/>
          </a:prstGeom>
        </p:spPr>
      </p:pic>
      <p:pic>
        <p:nvPicPr>
          <p:cNvPr id="11" name="Object 10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4528" y="5376672"/>
            <a:ext cx="781050" cy="180975"/>
          </a:xfrm>
          <a:prstGeom prst="rect">
            <a:avLst/>
          </a:prstGeom>
        </p:spPr>
      </p:pic>
      <p:sp>
        <p:nvSpPr>
          <p:cNvPr id="12" name="Object11"/>
          <p:cNvSpPr/>
          <p:nvPr/>
        </p:nvSpPr>
        <p:spPr>
          <a:xfrm>
            <a:off x="786384" y="5321808"/>
            <a:ext cx="1389888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Logo 1 score</a:t>
            </a:r>
            <a:endParaRPr lang="en-US" sz="900" dirty="0"/>
          </a:p>
        </p:txBody>
      </p:sp>
      <p:sp>
        <p:nvSpPr>
          <p:cNvPr id="13" name="Object12"/>
          <p:cNvSpPr/>
          <p:nvPr/>
        </p:nvSpPr>
        <p:spPr>
          <a:xfrm>
            <a:off x="2368296" y="5321808"/>
            <a:ext cx="1252728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Other concept score</a:t>
            </a:r>
            <a:endParaRPr lang="en-US" sz="900" dirty="0"/>
          </a:p>
        </p:txBody>
      </p:sp>
      <p:sp>
        <p:nvSpPr>
          <p:cNvPr id="14" name="Object13"/>
          <p:cNvSpPr/>
          <p:nvPr/>
        </p:nvSpPr>
        <p:spPr>
          <a:xfrm>
            <a:off x="3621024" y="5321808"/>
            <a:ext cx="658368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Minimum</a:t>
            </a:r>
            <a:endParaRPr lang="en-US" sz="900" dirty="0"/>
          </a:p>
        </p:txBody>
      </p:sp>
      <p:sp>
        <p:nvSpPr>
          <p:cNvPr id="15" name="Object14"/>
          <p:cNvSpPr/>
          <p:nvPr/>
        </p:nvSpPr>
        <p:spPr>
          <a:xfrm>
            <a:off x="4965192" y="5321808"/>
            <a:ext cx="694944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Maximum</a:t>
            </a:r>
            <a:endParaRPr lang="en-US" sz="900" dirty="0"/>
          </a:p>
        </p:txBody>
      </p:sp>
      <p:sp>
        <p:nvSpPr>
          <p:cNvPr id="16" name="Object15"/>
          <p:cNvSpPr/>
          <p:nvPr/>
        </p:nvSpPr>
        <p:spPr>
          <a:xfrm>
            <a:off x="4306824" y="5586984"/>
            <a:ext cx="621792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Average</a:t>
            </a:r>
            <a:endParaRPr lang="en-US" sz="900" dirty="0"/>
          </a:p>
        </p:txBody>
      </p:sp>
      <p:sp>
        <p:nvSpPr>
          <p:cNvPr id="17" name="Object16"/>
          <p:cNvSpPr/>
          <p:nvPr/>
        </p:nvSpPr>
        <p:spPr>
          <a:xfrm>
            <a:off x="356616" y="5852160"/>
            <a:ext cx="8586216" cy="822960"/>
          </a:xfrm>
          <a:prstGeom prst="rect">
            <a:avLst/>
          </a:prstGeom>
          <a:solidFill>
            <a:srgbClr val="F7F8FA"/>
          </a:solidFill>
          <a:ln/>
        </p:spPr>
        <p:txBody>
          <a:bodyPr wrap="square" rtlCol="0" anchor="t"/>
          <a:lstStyle/>
          <a:p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 =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782</a:t>
            </a:r>
            <a:endParaRPr lang="en-US" sz="900" dirty="0"/>
          </a:p>
          <a:p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Location: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United States (USA);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Regions: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 regions;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Gender Balancing: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Age: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18-99;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Age Balancing: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None;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Income: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$0-$200k+; </a:t>
            </a:r>
            <a:pPr/>
            <a:endParaRPr lang="en-US" sz="9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201168" y="201168"/>
            <a:ext cx="7287768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8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Attribute scores</a:t>
            </a:r>
            <a:endParaRPr lang="en-US" sz="1800" dirty="0"/>
          </a:p>
        </p:txBody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2400" y="182880"/>
            <a:ext cx="1170432" cy="429768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01168" y="548640"/>
            <a:ext cx="7287768" cy="2103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Here's how the concept among the different attributes respondents rated.</a:t>
            </a:r>
            <a:endParaRPr lang="en-US" sz="900" dirty="0"/>
          </a:p>
        </p:txBody>
      </p:sp>
      <p:sp>
        <p:nvSpPr>
          <p:cNvPr id="5" name="Object4"/>
          <p:cNvSpPr/>
          <p:nvPr/>
        </p:nvSpPr>
        <p:spPr>
          <a:xfrm>
            <a:off x="274320" y="841248"/>
            <a:ext cx="1371600" cy="914400"/>
          </a:xfrm>
          <a:prstGeom prst="rect">
            <a:avLst/>
          </a:prstGeom>
          <a:solidFill>
            <a:srgbClr val="FFFFFF"/>
          </a:solidFill>
          <a:ln w="12700">
            <a:solidFill>
              <a:srgbClr val="EDEEEE"/>
            </a:solidFill>
            <a:prstDash val="solid"/>
          </a:ln>
        </p:spPr>
      </p:sp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32" y="955548"/>
            <a:ext cx="714375" cy="68580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1920240" y="1179576"/>
            <a:ext cx="7223760" cy="2194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4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Logo 2</a:t>
            </a:r>
            <a:endParaRPr lang="en-US" sz="1400" dirty="0"/>
          </a:p>
        </p:txBody>
      </p:sp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8677275" cy="2857500"/>
          </a:xfrm>
          <a:prstGeom prst="rect">
            <a:avLst/>
          </a:prstGeom>
        </p:spPr>
      </p:pic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2" y="5349240"/>
            <a:ext cx="133350" cy="180975"/>
          </a:xfrm>
          <a:prstGeom prst="rect">
            <a:avLst/>
          </a:prstGeom>
        </p:spPr>
      </p:pic>
      <p:pic>
        <p:nvPicPr>
          <p:cNvPr id="10" name="Object 9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3704" y="5349240"/>
            <a:ext cx="133350" cy="180975"/>
          </a:xfrm>
          <a:prstGeom prst="rect">
            <a:avLst/>
          </a:prstGeom>
        </p:spPr>
      </p:pic>
      <p:pic>
        <p:nvPicPr>
          <p:cNvPr id="11" name="Object 10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4528" y="5376672"/>
            <a:ext cx="781050" cy="180975"/>
          </a:xfrm>
          <a:prstGeom prst="rect">
            <a:avLst/>
          </a:prstGeom>
        </p:spPr>
      </p:pic>
      <p:sp>
        <p:nvSpPr>
          <p:cNvPr id="12" name="Object11"/>
          <p:cNvSpPr/>
          <p:nvPr/>
        </p:nvSpPr>
        <p:spPr>
          <a:xfrm>
            <a:off x="786384" y="5321808"/>
            <a:ext cx="1389888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Logo 2 score</a:t>
            </a:r>
            <a:endParaRPr lang="en-US" sz="900" dirty="0"/>
          </a:p>
        </p:txBody>
      </p:sp>
      <p:sp>
        <p:nvSpPr>
          <p:cNvPr id="13" name="Object12"/>
          <p:cNvSpPr/>
          <p:nvPr/>
        </p:nvSpPr>
        <p:spPr>
          <a:xfrm>
            <a:off x="2368296" y="5321808"/>
            <a:ext cx="1252728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Other concept score</a:t>
            </a:r>
            <a:endParaRPr lang="en-US" sz="900" dirty="0"/>
          </a:p>
        </p:txBody>
      </p:sp>
      <p:sp>
        <p:nvSpPr>
          <p:cNvPr id="14" name="Object13"/>
          <p:cNvSpPr/>
          <p:nvPr/>
        </p:nvSpPr>
        <p:spPr>
          <a:xfrm>
            <a:off x="3621024" y="5321808"/>
            <a:ext cx="658368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Minimum</a:t>
            </a:r>
            <a:endParaRPr lang="en-US" sz="900" dirty="0"/>
          </a:p>
        </p:txBody>
      </p:sp>
      <p:sp>
        <p:nvSpPr>
          <p:cNvPr id="15" name="Object14"/>
          <p:cNvSpPr/>
          <p:nvPr/>
        </p:nvSpPr>
        <p:spPr>
          <a:xfrm>
            <a:off x="4965192" y="5321808"/>
            <a:ext cx="694944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Maximum</a:t>
            </a:r>
            <a:endParaRPr lang="en-US" sz="900" dirty="0"/>
          </a:p>
        </p:txBody>
      </p:sp>
      <p:sp>
        <p:nvSpPr>
          <p:cNvPr id="16" name="Object15"/>
          <p:cNvSpPr/>
          <p:nvPr/>
        </p:nvSpPr>
        <p:spPr>
          <a:xfrm>
            <a:off x="4306824" y="5586984"/>
            <a:ext cx="621792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Average</a:t>
            </a:r>
            <a:endParaRPr lang="en-US" sz="900" dirty="0"/>
          </a:p>
        </p:txBody>
      </p:sp>
      <p:sp>
        <p:nvSpPr>
          <p:cNvPr id="17" name="Object16"/>
          <p:cNvSpPr/>
          <p:nvPr/>
        </p:nvSpPr>
        <p:spPr>
          <a:xfrm>
            <a:off x="356616" y="5852160"/>
            <a:ext cx="8586216" cy="822960"/>
          </a:xfrm>
          <a:prstGeom prst="rect">
            <a:avLst/>
          </a:prstGeom>
          <a:solidFill>
            <a:srgbClr val="F7F8FA"/>
          </a:solidFill>
          <a:ln/>
        </p:spPr>
        <p:txBody>
          <a:bodyPr wrap="square" rtlCol="0" anchor="t"/>
          <a:lstStyle/>
          <a:p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 =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782</a:t>
            </a:r>
            <a:endParaRPr lang="en-US" sz="900" dirty="0"/>
          </a:p>
          <a:p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Location: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United States (USA);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Regions: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 regions;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Gender Balancing: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Age: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18-99;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Age Balancing: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None;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Income: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$0-$200k+; </a:t>
            </a:r>
            <a:pPr/>
            <a:endParaRPr lang="en-US"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201168" y="201168"/>
            <a:ext cx="7287768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8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Logo Design Analysis</a:t>
            </a:r>
            <a:endParaRPr lang="en-US" sz="1800" dirty="0"/>
          </a:p>
        </p:txBody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2400" y="182880"/>
            <a:ext cx="1170432" cy="429768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01168" y="548640"/>
            <a:ext cx="7287768" cy="2103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Summary</a:t>
            </a:r>
            <a:endParaRPr lang="en-US" sz="900" dirty="0"/>
          </a:p>
        </p:txBody>
      </p:sp>
      <p:sp>
        <p:nvSpPr>
          <p:cNvPr id="5" name="Object4"/>
          <p:cNvSpPr/>
          <p:nvPr/>
        </p:nvSpPr>
        <p:spPr>
          <a:xfrm>
            <a:off x="201168" y="1078992"/>
            <a:ext cx="2825496" cy="4517136"/>
          </a:xfrm>
          <a:prstGeom prst="roundRect">
            <a:avLst>
              <a:gd name="adj" fmla="val 2265"/>
            </a:avLst>
          </a:prstGeom>
          <a:noFill/>
          <a:ln w="12700">
            <a:solidFill>
              <a:srgbClr val="D0D2D3"/>
            </a:solidFill>
            <a:prstDash val="solid"/>
          </a:ln>
        </p:spPr>
      </p:sp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645920"/>
            <a:ext cx="548640" cy="54864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365760" y="2660904"/>
            <a:ext cx="2505456" cy="45720"/>
          </a:xfrm>
          <a:prstGeom prst="rect">
            <a:avLst/>
          </a:prstGeom>
          <a:solidFill>
            <a:srgbClr val="008323"/>
          </a:solidFill>
          <a:ln/>
        </p:spPr>
      </p:sp>
      <p:sp>
        <p:nvSpPr>
          <p:cNvPr id="8" name="Object7"/>
          <p:cNvSpPr/>
          <p:nvPr/>
        </p:nvSpPr>
        <p:spPr>
          <a:xfrm>
            <a:off x="365760" y="2971800"/>
            <a:ext cx="2505456" cy="2011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/>
            <a:r>
              <a:rPr lang="en-US" sz="13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Stimuli</a:t>
            </a:r>
            <a:endParaRPr lang="en-US" sz="1300" dirty="0"/>
          </a:p>
        </p:txBody>
      </p:sp>
      <p:sp>
        <p:nvSpPr>
          <p:cNvPr id="9" name="Object8"/>
          <p:cNvSpPr/>
          <p:nvPr/>
        </p:nvSpPr>
        <p:spPr>
          <a:xfrm>
            <a:off x="365760" y="3291840"/>
            <a:ext cx="2505456" cy="11064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 logos
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Monadic design: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Each respondent saw only 1 stimulus and answered questions about it.</a:t>
            </a:r>
            <a:endParaRPr lang="en-US" sz="900" dirty="0"/>
          </a:p>
        </p:txBody>
      </p:sp>
      <p:sp>
        <p:nvSpPr>
          <p:cNvPr id="10" name="Object9"/>
          <p:cNvSpPr/>
          <p:nvPr/>
        </p:nvSpPr>
        <p:spPr>
          <a:xfrm>
            <a:off x="6126480" y="1078992"/>
            <a:ext cx="2825496" cy="4517136"/>
          </a:xfrm>
          <a:prstGeom prst="roundRect">
            <a:avLst>
              <a:gd name="adj" fmla="val 2265"/>
            </a:avLst>
          </a:prstGeom>
          <a:noFill/>
          <a:ln w="12700">
            <a:solidFill>
              <a:srgbClr val="D0D2D3"/>
            </a:solidFill>
            <a:prstDash val="solid"/>
          </a:ln>
        </p:spPr>
      </p:sp>
      <p:pic>
        <p:nvPicPr>
          <p:cNvPr id="11" name="Object 10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1645920"/>
            <a:ext cx="548640" cy="548640"/>
          </a:xfrm>
          <a:prstGeom prst="rect">
            <a:avLst/>
          </a:prstGeom>
        </p:spPr>
      </p:pic>
      <p:sp>
        <p:nvSpPr>
          <p:cNvPr id="12" name="Object11"/>
          <p:cNvSpPr/>
          <p:nvPr/>
        </p:nvSpPr>
        <p:spPr>
          <a:xfrm>
            <a:off x="6291072" y="2660904"/>
            <a:ext cx="2505456" cy="45720"/>
          </a:xfrm>
          <a:prstGeom prst="rect">
            <a:avLst/>
          </a:prstGeom>
          <a:solidFill>
            <a:srgbClr val="008323"/>
          </a:solidFill>
          <a:ln/>
        </p:spPr>
      </p:sp>
      <p:sp>
        <p:nvSpPr>
          <p:cNvPr id="13" name="Object12"/>
          <p:cNvSpPr/>
          <p:nvPr/>
        </p:nvSpPr>
        <p:spPr>
          <a:xfrm>
            <a:off x="6291072" y="2971800"/>
            <a:ext cx="2505456" cy="2011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/>
            <a:r>
              <a:rPr lang="en-US" sz="13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Responses</a:t>
            </a:r>
            <a:endParaRPr lang="en-US" sz="1300" dirty="0"/>
          </a:p>
        </p:txBody>
      </p:sp>
      <p:sp>
        <p:nvSpPr>
          <p:cNvPr id="14" name="Object13"/>
          <p:cNvSpPr/>
          <p:nvPr/>
        </p:nvSpPr>
        <p:spPr>
          <a:xfrm>
            <a:off x="6291072" y="3291840"/>
            <a:ext cx="2505456" cy="12435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782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total responses collected from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8. 11. 2021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 to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8. 11. 2021</a:t>
            </a:r>
            <a:endParaRPr lang="en-US" sz="900" dirty="0"/>
          </a:p>
        </p:txBody>
      </p:sp>
      <p:sp>
        <p:nvSpPr>
          <p:cNvPr id="15" name="Object14"/>
          <p:cNvSpPr/>
          <p:nvPr/>
        </p:nvSpPr>
        <p:spPr>
          <a:xfrm>
            <a:off x="3163824" y="1078992"/>
            <a:ext cx="2825496" cy="4517136"/>
          </a:xfrm>
          <a:prstGeom prst="roundRect">
            <a:avLst>
              <a:gd name="adj" fmla="val 2265"/>
            </a:avLst>
          </a:prstGeom>
          <a:noFill/>
          <a:ln w="12700">
            <a:solidFill>
              <a:srgbClr val="D0D2D3"/>
            </a:solidFill>
            <a:prstDash val="solid"/>
          </a:ln>
        </p:spPr>
      </p:sp>
      <p:pic>
        <p:nvPicPr>
          <p:cNvPr id="16" name="Object 15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416" y="1645920"/>
            <a:ext cx="548640" cy="548640"/>
          </a:xfrm>
          <a:prstGeom prst="rect">
            <a:avLst/>
          </a:prstGeom>
        </p:spPr>
      </p:pic>
      <p:sp>
        <p:nvSpPr>
          <p:cNvPr id="17" name="Object16"/>
          <p:cNvSpPr/>
          <p:nvPr/>
        </p:nvSpPr>
        <p:spPr>
          <a:xfrm>
            <a:off x="3328416" y="2660904"/>
            <a:ext cx="2505456" cy="45720"/>
          </a:xfrm>
          <a:prstGeom prst="rect">
            <a:avLst/>
          </a:prstGeom>
          <a:solidFill>
            <a:srgbClr val="008323"/>
          </a:solidFill>
          <a:ln/>
        </p:spPr>
      </p:sp>
      <p:sp>
        <p:nvSpPr>
          <p:cNvPr id="18" name="Object17"/>
          <p:cNvSpPr/>
          <p:nvPr/>
        </p:nvSpPr>
        <p:spPr>
          <a:xfrm>
            <a:off x="3328416" y="2971800"/>
            <a:ext cx="2505456" cy="2011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/>
            <a:r>
              <a:rPr lang="en-US" sz="13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Benchmarks</a:t>
            </a:r>
            <a:endParaRPr lang="en-US" sz="1300" dirty="0"/>
          </a:p>
        </p:txBody>
      </p:sp>
      <p:sp>
        <p:nvSpPr>
          <p:cNvPr id="19" name="Object18"/>
          <p:cNvSpPr/>
          <p:nvPr/>
        </p:nvSpPr>
        <p:spPr>
          <a:xfrm>
            <a:off x="3328416" y="3291840"/>
            <a:ext cx="2505456" cy="12435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results of this analysis were compared against SurveyMonkey Benchmarks from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100+ company logos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 these industries:</a:t>
            </a:r>
            <a:endParaRPr lang="en-US" sz="900" dirty="0"/>
          </a:p>
          <a:p>
            <a:pPr marL="342900" indent="-342900">
              <a:buSzPct val="100000"/>
              <a:buChar char="•"/>
            </a:pPr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Food</a:t>
            </a:r>
            <a:endParaRPr lang="en-US" sz="900" dirty="0"/>
          </a:p>
          <a:p>
            <a:pPr indent="0" marL="0">
              <a:buNone/>
            </a:pPr>
            <a:endParaRPr lang="en-US" sz="900" dirty="0"/>
          </a:p>
          <a:p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SurveyMonkey Benchmarks are the aggregated results of previous studies conducted through SurveyMonkey, with the same attribute questions.</a:t>
            </a:r>
            <a:endParaRPr lang="en-US" sz="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201168" y="201168"/>
            <a:ext cx="7287768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8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Stimuli</a:t>
            </a:r>
            <a:endParaRPr lang="en-US" sz="1800" dirty="0"/>
          </a:p>
        </p:txBody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2400" y="182880"/>
            <a:ext cx="1170432" cy="429768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01168" y="548640"/>
            <a:ext cx="7287768" cy="2103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Stimuli we tested</a:t>
            </a:r>
            <a:endParaRPr lang="en-US" sz="900" dirty="0"/>
          </a:p>
        </p:txBody>
      </p:sp>
      <p:sp>
        <p:nvSpPr>
          <p:cNvPr id="5" name="Object4"/>
          <p:cNvSpPr/>
          <p:nvPr/>
        </p:nvSpPr>
        <p:spPr>
          <a:xfrm>
            <a:off x="1417320" y="2112264"/>
            <a:ext cx="2825496" cy="1691640"/>
          </a:xfrm>
          <a:prstGeom prst="roundRect">
            <a:avLst>
              <a:gd name="adj" fmla="val 3784"/>
            </a:avLst>
          </a:prstGeom>
          <a:noFill/>
          <a:ln w="25400">
            <a:solidFill>
              <a:srgbClr val="F7F8FA"/>
            </a:solidFill>
            <a:prstDash val="solid"/>
          </a:ln>
        </p:spPr>
      </p:sp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693" y="2272284"/>
            <a:ext cx="1428750" cy="137160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1417320" y="4197096"/>
            <a:ext cx="2825496" cy="2194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Logo 1</a:t>
            </a:r>
            <a:endParaRPr lang="en-US" sz="1400" dirty="0"/>
          </a:p>
        </p:txBody>
      </p:sp>
      <p:sp>
        <p:nvSpPr>
          <p:cNvPr id="8" name="Object7"/>
          <p:cNvSpPr/>
          <p:nvPr/>
        </p:nvSpPr>
        <p:spPr>
          <a:xfrm>
            <a:off x="4901184" y="2112264"/>
            <a:ext cx="2825496" cy="1691640"/>
          </a:xfrm>
          <a:prstGeom prst="roundRect">
            <a:avLst>
              <a:gd name="adj" fmla="val 3784"/>
            </a:avLst>
          </a:prstGeom>
          <a:noFill/>
          <a:ln w="25400">
            <a:solidFill>
              <a:srgbClr val="F7F8FA"/>
            </a:solidFill>
            <a:prstDash val="solid"/>
          </a:ln>
        </p:spPr>
      </p:sp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557" y="2272284"/>
            <a:ext cx="1428750" cy="1371600"/>
          </a:xfrm>
          <a:prstGeom prst="rect">
            <a:avLst/>
          </a:prstGeom>
        </p:spPr>
      </p:pic>
      <p:sp>
        <p:nvSpPr>
          <p:cNvPr id="10" name="Object9"/>
          <p:cNvSpPr/>
          <p:nvPr/>
        </p:nvSpPr>
        <p:spPr>
          <a:xfrm>
            <a:off x="4901184" y="4197096"/>
            <a:ext cx="2825496" cy="2194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Logo 2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201168" y="201168"/>
            <a:ext cx="7287768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8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Summary Scorecard - top 2 box</a:t>
            </a:r>
            <a:endParaRPr lang="en-US" sz="1800" dirty="0"/>
          </a:p>
        </p:txBody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2400" y="182880"/>
            <a:ext cx="1170432" cy="429768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01168" y="548640"/>
            <a:ext cx="7287768" cy="2103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metrics for your concepts based on the top 2 box score</a:t>
            </a:r>
            <a:endParaRPr lang="en-US" sz="900" dirty="0"/>
          </a:p>
        </p:txBody>
      </p:sp>
      <p:sp>
        <p:nvSpPr>
          <p:cNvPr id="5" name="Object4"/>
          <p:cNvSpPr/>
          <p:nvPr/>
        </p:nvSpPr>
        <p:spPr>
          <a:xfrm>
            <a:off x="356616" y="813816"/>
            <a:ext cx="2240280" cy="134416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900" b="1" dirty="0">
                <a:solidFill>
                  <a:srgbClr val="6B787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Confidence level</a:t>
            </a:r>
            <a:endParaRPr lang="en-US" sz="900" dirty="0"/>
          </a:p>
          <a:p>
            <a:pPr algn="l"/>
            <a:r>
              <a:rPr lang="en-US" sz="900" dirty="0">
                <a:solidFill>
                  <a:srgbClr val="6B787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95%</a:t>
            </a:r>
            <a:endParaRPr lang="en-US" sz="900" dirty="0"/>
          </a:p>
        </p:txBody>
      </p:sp>
      <p:sp>
        <p:nvSpPr>
          <p:cNvPr id="6" name="Object5"/>
          <p:cNvSpPr/>
          <p:nvPr/>
        </p:nvSpPr>
        <p:spPr>
          <a:xfrm>
            <a:off x="2194560" y="813816"/>
            <a:ext cx="2240280" cy="1344168"/>
          </a:xfrm>
          <a:prstGeom prst="rect">
            <a:avLst/>
          </a:prstGeom>
          <a:solidFill>
            <a:srgbClr val="F7F8FA"/>
          </a:solidFill>
          <a:ln/>
        </p:spPr>
        <p:txBody>
          <a:bodyPr wrap="square" rtlCol="0" anchor="t"/>
          <a:lstStyle/>
          <a:p>
            <a:pPr algn="ctr"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
</a:t>
            </a:r>
            <a:pPr algn="ctr"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Logo 1</a:t>
            </a:r>
            <a:endParaRPr lang="en-US" sz="900" dirty="0"/>
          </a:p>
        </p:txBody>
      </p:sp>
      <p:sp>
        <p:nvSpPr>
          <p:cNvPr id="7" name="Object6"/>
          <p:cNvSpPr/>
          <p:nvPr/>
        </p:nvSpPr>
        <p:spPr>
          <a:xfrm>
            <a:off x="2306574" y="1124712"/>
            <a:ext cx="2016252" cy="731520"/>
          </a:xfrm>
          <a:prstGeom prst="rect">
            <a:avLst/>
          </a:prstGeom>
          <a:solidFill>
            <a:srgbClr val="FFFFFF"/>
          </a:solidFill>
          <a:ln w="12700">
            <a:solidFill>
              <a:srgbClr val="EDEEEE"/>
            </a:solidFill>
            <a:prstDash val="solid"/>
          </a:ln>
        </p:spPr>
      </p:sp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956" y="1259586"/>
            <a:ext cx="471488" cy="452628"/>
          </a:xfrm>
          <a:prstGeom prst="rect">
            <a:avLst/>
          </a:prstGeom>
        </p:spPr>
      </p:pic>
      <p:sp>
        <p:nvSpPr>
          <p:cNvPr id="9" name="Object8"/>
          <p:cNvSpPr/>
          <p:nvPr/>
        </p:nvSpPr>
        <p:spPr>
          <a:xfrm>
            <a:off x="4453128" y="813816"/>
            <a:ext cx="2240280" cy="1344168"/>
          </a:xfrm>
          <a:prstGeom prst="rect">
            <a:avLst/>
          </a:prstGeom>
          <a:solidFill>
            <a:srgbClr val="F7F8FA"/>
          </a:solidFill>
          <a:ln/>
        </p:spPr>
        <p:txBody>
          <a:bodyPr wrap="square" rtlCol="0" anchor="t"/>
          <a:lstStyle/>
          <a:p>
            <a:pPr algn="ctr"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
</a:t>
            </a:r>
            <a:pPr algn="ctr"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Logo 2</a:t>
            </a:r>
            <a:endParaRPr lang="en-US" sz="900" dirty="0"/>
          </a:p>
        </p:txBody>
      </p:sp>
      <p:sp>
        <p:nvSpPr>
          <p:cNvPr id="10" name="Object9"/>
          <p:cNvSpPr/>
          <p:nvPr/>
        </p:nvSpPr>
        <p:spPr>
          <a:xfrm>
            <a:off x="4565142" y="1124712"/>
            <a:ext cx="2016252" cy="731520"/>
          </a:xfrm>
          <a:prstGeom prst="rect">
            <a:avLst/>
          </a:prstGeom>
          <a:solidFill>
            <a:srgbClr val="FFFFFF"/>
          </a:solidFill>
          <a:ln w="12700">
            <a:solidFill>
              <a:srgbClr val="EDEEEE"/>
            </a:solidFill>
            <a:prstDash val="solid"/>
          </a:ln>
        </p:spPr>
      </p:sp>
      <p:pic>
        <p:nvPicPr>
          <p:cNvPr id="11" name="Object 10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524" y="1259586"/>
            <a:ext cx="471488" cy="452628"/>
          </a:xfrm>
          <a:prstGeom prst="rect">
            <a:avLst/>
          </a:prstGeom>
        </p:spPr>
      </p:pic>
      <p:sp>
        <p:nvSpPr>
          <p:cNvPr id="12" name="Object11"/>
          <p:cNvSpPr/>
          <p:nvPr/>
        </p:nvSpPr>
        <p:spPr>
          <a:xfrm>
            <a:off x="6711696" y="813816"/>
            <a:ext cx="2240280" cy="1344168"/>
          </a:xfrm>
          <a:prstGeom prst="rect">
            <a:avLst/>
          </a:prstGeom>
          <a:solidFill>
            <a:srgbClr val="F7F8FA"/>
          </a:solidFill>
          <a:ln/>
        </p:spPr>
      </p:sp>
      <p:sp>
        <p:nvSpPr>
          <p:cNvPr id="13" name="Object12"/>
          <p:cNvSpPr/>
          <p:nvPr/>
        </p:nvSpPr>
        <p:spPr>
          <a:xfrm>
            <a:off x="6823710" y="1124712"/>
            <a:ext cx="2016252" cy="731520"/>
          </a:xfrm>
          <a:prstGeom prst="rect">
            <a:avLst/>
          </a:prstGeom>
          <a:solidFill>
            <a:srgbClr val="FFFFFF"/>
          </a:solidFill>
          <a:ln w="12700">
            <a:solidFill>
              <a:srgbClr val="EDEEEE"/>
            </a:solidFill>
            <a:prstDash val="solid"/>
          </a:ln>
        </p:spPr>
      </p:sp>
      <p:sp>
        <p:nvSpPr>
          <p:cNvPr id="14" name="Object13"/>
          <p:cNvSpPr/>
          <p:nvPr/>
        </p:nvSpPr>
        <p:spPr>
          <a:xfrm>
            <a:off x="6711696" y="813816"/>
            <a:ext cx="2240280" cy="134416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Food</a:t>
            </a:r>
            <a:pPr algn="ctr"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Benchmark</a:t>
            </a:r>
            <a:endParaRPr lang="en-US" sz="9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56616" y="2212848"/>
          <a:ext cx="7315200" cy="5486400"/>
        </p:xfrm>
        <a:graphic>
          <a:graphicData uri="http://schemas.openxmlformats.org/drawingml/2006/table">
            <a:tbl>
              <a:tblPr/>
              <a:tblGrid>
                <a:gridCol w="1828800"/>
                <a:gridCol w="2258568"/>
                <a:gridCol w="2258568"/>
                <a:gridCol w="2258568"/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Overall appeal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78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63%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B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B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47%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47%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EEE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Unique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78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34%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B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B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19%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31%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EEE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Visually appealing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78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49%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B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B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32%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32%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EEE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Stands out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78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41%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B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B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29%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39%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EEE"/>
                    </a:solidFill>
                  </a:tcPr>
                </a:tc>
              </a:tr>
            </a:tbl>
          </a:graphicData>
        </a:graphic>
      </p:graphicFrame>
      <p:sp>
        <p:nvSpPr>
          <p:cNvPr id="16" name="Object15"/>
          <p:cNvSpPr/>
          <p:nvPr/>
        </p:nvSpPr>
        <p:spPr>
          <a:xfrm>
            <a:off x="356616" y="5852160"/>
            <a:ext cx="8586216" cy="822960"/>
          </a:xfrm>
          <a:prstGeom prst="rect">
            <a:avLst/>
          </a:prstGeom>
          <a:solidFill>
            <a:srgbClr val="F7F8FA"/>
          </a:solidFill>
          <a:ln/>
        </p:spPr>
        <p:txBody>
          <a:bodyPr wrap="square" rtlCol="0" anchor="t"/>
          <a:lstStyle/>
          <a:p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 =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782</a:t>
            </a:r>
            <a:endParaRPr lang="en-US" sz="900" dirty="0"/>
          </a:p>
          <a:p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Location: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United States (USA);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Regions: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 regions;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Gender Balancing: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Age: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18-99;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Age Balancing: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None;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Income: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$0-$200k+; </a:t>
            </a:r>
            <a:pPr/>
            <a:endParaRPr lang="en-US" sz="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201168" y="201168"/>
            <a:ext cx="7287768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8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drivers to Overall appeal</a:t>
            </a:r>
            <a:endParaRPr lang="en-US" sz="1800" dirty="0"/>
          </a:p>
        </p:txBody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2400" y="182880"/>
            <a:ext cx="1170432" cy="429768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74320" y="777240"/>
            <a:ext cx="1371600" cy="914400"/>
          </a:xfrm>
          <a:prstGeom prst="rect">
            <a:avLst/>
          </a:prstGeom>
          <a:solidFill>
            <a:srgbClr val="FFFFFF"/>
          </a:solidFill>
          <a:ln w="12700">
            <a:solidFill>
              <a:srgbClr val="EDEEEE"/>
            </a:solidFill>
            <a:prstDash val="solid"/>
          </a:ln>
        </p:spPr>
      </p:sp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32" y="891540"/>
            <a:ext cx="714375" cy="68580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1920240" y="1115568"/>
            <a:ext cx="7223760" cy="2194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4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Logo 1</a:t>
            </a:r>
            <a:endParaRPr lang="en-US" sz="1400" dirty="0"/>
          </a:p>
        </p:txBody>
      </p:sp>
      <p:sp>
        <p:nvSpPr>
          <p:cNvPr id="7" name="Object6"/>
          <p:cNvSpPr/>
          <p:nvPr/>
        </p:nvSpPr>
        <p:spPr>
          <a:xfrm>
            <a:off x="356616" y="5852160"/>
            <a:ext cx="8586216" cy="822960"/>
          </a:xfrm>
          <a:prstGeom prst="rect">
            <a:avLst/>
          </a:prstGeom>
          <a:solidFill>
            <a:srgbClr val="F7F8FA"/>
          </a:solidFill>
          <a:ln/>
        </p:spPr>
        <p:txBody>
          <a:bodyPr wrap="square" rtlCol="0" anchor="t"/>
          <a:lstStyle/>
          <a:p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 =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782</a:t>
            </a:r>
            <a:endParaRPr lang="en-US" sz="900" dirty="0"/>
          </a:p>
          <a:p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Location: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United States (USA);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Regions: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 regions;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Gender Balancing: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Age: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18-99;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Age Balancing: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None;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Income: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$0-$200k+; </a:t>
            </a:r>
            <a:pPr/>
            <a:endParaRPr lang="en-US" sz="900" dirty="0"/>
          </a:p>
        </p:txBody>
      </p:sp>
      <p:sp>
        <p:nvSpPr>
          <p:cNvPr id="8" name="Object7"/>
          <p:cNvSpPr/>
          <p:nvPr/>
        </p:nvSpPr>
        <p:spPr>
          <a:xfrm rot="16200000">
            <a:off x="-1810512" y="5029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800" dirty="0">
                <a:solidFill>
                  <a:srgbClr val="6B787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Correlation to Overall appeal</a:t>
            </a:r>
            <a:endParaRPr lang="en-US" sz="800" dirty="0"/>
          </a:p>
        </p:txBody>
      </p:sp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784" y="1746504"/>
            <a:ext cx="5936105" cy="40233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201168" y="201168"/>
            <a:ext cx="7287768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8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drivers to Overall appeal</a:t>
            </a:r>
            <a:endParaRPr lang="en-US" sz="1800" dirty="0"/>
          </a:p>
        </p:txBody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2400" y="182880"/>
            <a:ext cx="1170432" cy="429768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74320" y="777240"/>
            <a:ext cx="1371600" cy="914400"/>
          </a:xfrm>
          <a:prstGeom prst="rect">
            <a:avLst/>
          </a:prstGeom>
          <a:solidFill>
            <a:srgbClr val="FFFFFF"/>
          </a:solidFill>
          <a:ln w="12700">
            <a:solidFill>
              <a:srgbClr val="EDEEEE"/>
            </a:solidFill>
            <a:prstDash val="solid"/>
          </a:ln>
        </p:spPr>
      </p:sp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32" y="891540"/>
            <a:ext cx="714375" cy="68580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1920240" y="1115568"/>
            <a:ext cx="7223760" cy="2194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4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Logo 2</a:t>
            </a:r>
            <a:endParaRPr lang="en-US" sz="1400" dirty="0"/>
          </a:p>
        </p:txBody>
      </p:sp>
      <p:sp>
        <p:nvSpPr>
          <p:cNvPr id="7" name="Object6"/>
          <p:cNvSpPr/>
          <p:nvPr/>
        </p:nvSpPr>
        <p:spPr>
          <a:xfrm>
            <a:off x="356616" y="5852160"/>
            <a:ext cx="8586216" cy="822960"/>
          </a:xfrm>
          <a:prstGeom prst="rect">
            <a:avLst/>
          </a:prstGeom>
          <a:solidFill>
            <a:srgbClr val="F7F8FA"/>
          </a:solidFill>
          <a:ln/>
        </p:spPr>
        <p:txBody>
          <a:bodyPr wrap="square" rtlCol="0" anchor="t"/>
          <a:lstStyle/>
          <a:p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 =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782</a:t>
            </a:r>
            <a:endParaRPr lang="en-US" sz="900" dirty="0"/>
          </a:p>
          <a:p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Location: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United States (USA);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Regions: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 regions;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Gender Balancing: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Age: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18-99;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Age Balancing: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None;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Income: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$0-$200k+; </a:t>
            </a:r>
            <a:pPr/>
            <a:endParaRPr lang="en-US" sz="900" dirty="0"/>
          </a:p>
        </p:txBody>
      </p:sp>
      <p:sp>
        <p:nvSpPr>
          <p:cNvPr id="8" name="Object7"/>
          <p:cNvSpPr/>
          <p:nvPr/>
        </p:nvSpPr>
        <p:spPr>
          <a:xfrm rot="16200000">
            <a:off x="-1810512" y="5029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800" dirty="0">
                <a:solidFill>
                  <a:srgbClr val="6B787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Correlation to Overall appeal</a:t>
            </a:r>
            <a:endParaRPr lang="en-US" sz="800" dirty="0"/>
          </a:p>
        </p:txBody>
      </p:sp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784" y="1746504"/>
            <a:ext cx="5936105" cy="40233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201168" y="201168"/>
            <a:ext cx="7287768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8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 question before stimuli</a:t>
            </a:r>
            <a:endParaRPr lang="en-US" sz="1800" dirty="0"/>
          </a:p>
        </p:txBody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2400" y="182880"/>
            <a:ext cx="1170432" cy="429768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01168" y="548640"/>
            <a:ext cx="7287768" cy="2103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What is your favorite dog food brand?</a:t>
            </a:r>
            <a:endParaRPr lang="en-US" sz="900" dirty="0"/>
          </a:p>
        </p:txBody>
      </p:sp>
      <p:sp>
        <p:nvSpPr>
          <p:cNvPr id="5" name="Object4"/>
          <p:cNvSpPr/>
          <p:nvPr/>
        </p:nvSpPr>
        <p:spPr>
          <a:xfrm>
            <a:off x="274320" y="1124712"/>
            <a:ext cx="1371600" cy="914400"/>
          </a:xfrm>
          <a:prstGeom prst="rect">
            <a:avLst/>
          </a:prstGeom>
          <a:solidFill>
            <a:srgbClr val="FFFFFF"/>
          </a:solidFill>
          <a:ln w="12700">
            <a:solidFill>
              <a:srgbClr val="EDEEEE"/>
            </a:solidFill>
            <a:prstDash val="solid"/>
          </a:ln>
        </p:spPr>
      </p:sp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32" y="1239012"/>
            <a:ext cx="714375" cy="68580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1920240" y="1463040"/>
            <a:ext cx="7223760" cy="2194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4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Logo 1</a:t>
            </a:r>
            <a:endParaRPr lang="en-US" sz="1400" dirty="0"/>
          </a:p>
        </p:txBody>
      </p:sp>
      <p:sp>
        <p:nvSpPr>
          <p:cNvPr id="8" name="Object7"/>
          <p:cNvSpPr/>
          <p:nvPr/>
        </p:nvSpPr>
        <p:spPr>
          <a:xfrm>
            <a:off x="182880" y="2468880"/>
            <a:ext cx="4389120" cy="2194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Top 10 words</a:t>
            </a:r>
            <a:endParaRPr lang="en-US" sz="900" dirty="0"/>
          </a:p>
        </p:txBody>
      </p:sp>
      <p:sp>
        <p:nvSpPr>
          <p:cNvPr id="9" name="Object8"/>
          <p:cNvSpPr/>
          <p:nvPr/>
        </p:nvSpPr>
        <p:spPr>
          <a:xfrm>
            <a:off x="274320" y="2788920"/>
            <a:ext cx="4160520" cy="2743200"/>
          </a:xfrm>
          <a:prstGeom prst="roundRect">
            <a:avLst>
              <a:gd name="adj" fmla="val 2333"/>
            </a:avLst>
          </a:prstGeom>
          <a:noFill/>
          <a:ln w="25400">
            <a:solidFill>
              <a:srgbClr val="F7F8FA"/>
            </a:solidFill>
            <a:prstDash val="solid"/>
          </a:ln>
        </p:spPr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65760" y="2971800"/>
          <a:ext cx="3977640" cy="2377440"/>
        </p:xfrm>
        <a:graphic>
          <a:graphicData uri="http://schemas.openxmlformats.org/drawingml/2006/table">
            <a:tbl>
              <a:tblPr/>
              <a:tblGrid>
                <a:gridCol w="1074420"/>
                <a:gridCol w="1988820"/>
                <a:gridCol w="497205"/>
                <a:gridCol w="497205"/>
              </a:tblGrid>
              <a:tr h="237744"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Purina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17.93%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71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Blue Buffalo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5.81%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23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Iams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5.05%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20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Pedigree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4.29%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17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Blue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4.04%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16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Alpo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2.27%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9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Beneful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2.27%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9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Science Diet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2.27%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9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Kirkland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2.02%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8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Nutro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2.02%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8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1" name="Object10"/>
          <p:cNvSpPr/>
          <p:nvPr/>
        </p:nvSpPr>
        <p:spPr>
          <a:xfrm>
            <a:off x="1543050" y="3040380"/>
            <a:ext cx="1623060" cy="100584"/>
          </a:xfrm>
          <a:prstGeom prst="rect">
            <a:avLst/>
          </a:prstGeom>
          <a:solidFill>
            <a:srgbClr val="EDEEEE"/>
          </a:solidFill>
          <a:ln w="12700">
            <a:solidFill>
              <a:srgbClr val="D0D2D3"/>
            </a:solidFill>
            <a:prstDash val="solid"/>
          </a:ln>
        </p:spPr>
      </p:sp>
      <p:sp>
        <p:nvSpPr>
          <p:cNvPr id="12" name="Object11"/>
          <p:cNvSpPr/>
          <p:nvPr/>
        </p:nvSpPr>
        <p:spPr>
          <a:xfrm>
            <a:off x="1556766" y="3054096"/>
            <a:ext cx="291003" cy="73152"/>
          </a:xfrm>
          <a:prstGeom prst="rect">
            <a:avLst/>
          </a:prstGeom>
          <a:solidFill>
            <a:srgbClr val="00BF6F"/>
          </a:solidFill>
          <a:ln w="12700">
            <a:solidFill>
              <a:srgbClr val="00BF6F"/>
            </a:solidFill>
            <a:prstDash val="solid"/>
          </a:ln>
        </p:spPr>
      </p:sp>
      <p:sp>
        <p:nvSpPr>
          <p:cNvPr id="13" name="Object12"/>
          <p:cNvSpPr/>
          <p:nvPr/>
        </p:nvSpPr>
        <p:spPr>
          <a:xfrm>
            <a:off x="411480" y="3209544"/>
            <a:ext cx="3886200" cy="0"/>
          </a:xfrm>
          <a:prstGeom prst="rect">
            <a:avLst/>
          </a:prstGeom>
          <a:noFill/>
          <a:ln w="12700">
            <a:solidFill>
              <a:srgbClr val="D0D2D3"/>
            </a:solidFill>
            <a:prstDash val="solid"/>
          </a:ln>
        </p:spPr>
      </p:sp>
      <p:sp>
        <p:nvSpPr>
          <p:cNvPr id="14" name="Object13"/>
          <p:cNvSpPr/>
          <p:nvPr/>
        </p:nvSpPr>
        <p:spPr>
          <a:xfrm>
            <a:off x="1543050" y="3278124"/>
            <a:ext cx="1623060" cy="100584"/>
          </a:xfrm>
          <a:prstGeom prst="rect">
            <a:avLst/>
          </a:prstGeom>
          <a:solidFill>
            <a:srgbClr val="EDEEEE"/>
          </a:solidFill>
          <a:ln w="12700">
            <a:solidFill>
              <a:srgbClr val="D0D2D3"/>
            </a:solidFill>
            <a:prstDash val="solid"/>
          </a:ln>
        </p:spPr>
      </p:sp>
      <p:sp>
        <p:nvSpPr>
          <p:cNvPr id="15" name="Object14"/>
          <p:cNvSpPr/>
          <p:nvPr/>
        </p:nvSpPr>
        <p:spPr>
          <a:xfrm>
            <a:off x="1556766" y="3291840"/>
            <a:ext cx="94269" cy="73152"/>
          </a:xfrm>
          <a:prstGeom prst="rect">
            <a:avLst/>
          </a:prstGeom>
          <a:solidFill>
            <a:srgbClr val="00BF6F"/>
          </a:solidFill>
          <a:ln w="12700">
            <a:solidFill>
              <a:srgbClr val="00BF6F"/>
            </a:solidFill>
            <a:prstDash val="solid"/>
          </a:ln>
        </p:spPr>
      </p:sp>
      <p:sp>
        <p:nvSpPr>
          <p:cNvPr id="16" name="Object15"/>
          <p:cNvSpPr/>
          <p:nvPr/>
        </p:nvSpPr>
        <p:spPr>
          <a:xfrm>
            <a:off x="411480" y="3447288"/>
            <a:ext cx="3886200" cy="0"/>
          </a:xfrm>
          <a:prstGeom prst="rect">
            <a:avLst/>
          </a:prstGeom>
          <a:noFill/>
          <a:ln w="12700">
            <a:solidFill>
              <a:srgbClr val="D0D2D3"/>
            </a:solidFill>
            <a:prstDash val="solid"/>
          </a:ln>
        </p:spPr>
      </p:sp>
      <p:sp>
        <p:nvSpPr>
          <p:cNvPr id="17" name="Object16"/>
          <p:cNvSpPr/>
          <p:nvPr/>
        </p:nvSpPr>
        <p:spPr>
          <a:xfrm>
            <a:off x="1543050" y="3515868"/>
            <a:ext cx="1623060" cy="100584"/>
          </a:xfrm>
          <a:prstGeom prst="rect">
            <a:avLst/>
          </a:prstGeom>
          <a:solidFill>
            <a:srgbClr val="EDEEEE"/>
          </a:solidFill>
          <a:ln w="12700">
            <a:solidFill>
              <a:srgbClr val="D0D2D3"/>
            </a:solidFill>
            <a:prstDash val="solid"/>
          </a:ln>
        </p:spPr>
      </p:sp>
      <p:sp>
        <p:nvSpPr>
          <p:cNvPr id="18" name="Object17"/>
          <p:cNvSpPr/>
          <p:nvPr/>
        </p:nvSpPr>
        <p:spPr>
          <a:xfrm>
            <a:off x="1556766" y="3529584"/>
            <a:ext cx="81973" cy="73152"/>
          </a:xfrm>
          <a:prstGeom prst="rect">
            <a:avLst/>
          </a:prstGeom>
          <a:solidFill>
            <a:srgbClr val="00BF6F"/>
          </a:solidFill>
          <a:ln w="12700">
            <a:solidFill>
              <a:srgbClr val="00BF6F"/>
            </a:solidFill>
            <a:prstDash val="solid"/>
          </a:ln>
        </p:spPr>
      </p:sp>
      <p:sp>
        <p:nvSpPr>
          <p:cNvPr id="19" name="Object18"/>
          <p:cNvSpPr/>
          <p:nvPr/>
        </p:nvSpPr>
        <p:spPr>
          <a:xfrm>
            <a:off x="411480" y="3685032"/>
            <a:ext cx="3886200" cy="0"/>
          </a:xfrm>
          <a:prstGeom prst="rect">
            <a:avLst/>
          </a:prstGeom>
          <a:noFill/>
          <a:ln w="12700">
            <a:solidFill>
              <a:srgbClr val="D0D2D3"/>
            </a:solidFill>
            <a:prstDash val="solid"/>
          </a:ln>
        </p:spPr>
      </p:sp>
      <p:sp>
        <p:nvSpPr>
          <p:cNvPr id="20" name="Object19"/>
          <p:cNvSpPr/>
          <p:nvPr/>
        </p:nvSpPr>
        <p:spPr>
          <a:xfrm>
            <a:off x="1543050" y="3753612"/>
            <a:ext cx="1623060" cy="100584"/>
          </a:xfrm>
          <a:prstGeom prst="rect">
            <a:avLst/>
          </a:prstGeom>
          <a:solidFill>
            <a:srgbClr val="EDEEEE"/>
          </a:solidFill>
          <a:ln w="12700">
            <a:solidFill>
              <a:srgbClr val="D0D2D3"/>
            </a:solidFill>
            <a:prstDash val="solid"/>
          </a:ln>
        </p:spPr>
      </p:sp>
      <p:sp>
        <p:nvSpPr>
          <p:cNvPr id="21" name="Object20"/>
          <p:cNvSpPr/>
          <p:nvPr/>
        </p:nvSpPr>
        <p:spPr>
          <a:xfrm>
            <a:off x="1556766" y="3767328"/>
            <a:ext cx="69677" cy="73152"/>
          </a:xfrm>
          <a:prstGeom prst="rect">
            <a:avLst/>
          </a:prstGeom>
          <a:solidFill>
            <a:srgbClr val="00BF6F"/>
          </a:solidFill>
          <a:ln w="12700">
            <a:solidFill>
              <a:srgbClr val="00BF6F"/>
            </a:solidFill>
            <a:prstDash val="solid"/>
          </a:ln>
        </p:spPr>
      </p:sp>
      <p:sp>
        <p:nvSpPr>
          <p:cNvPr id="22" name="Object21"/>
          <p:cNvSpPr/>
          <p:nvPr/>
        </p:nvSpPr>
        <p:spPr>
          <a:xfrm>
            <a:off x="411480" y="3922776"/>
            <a:ext cx="3886200" cy="0"/>
          </a:xfrm>
          <a:prstGeom prst="rect">
            <a:avLst/>
          </a:prstGeom>
          <a:noFill/>
          <a:ln w="12700">
            <a:solidFill>
              <a:srgbClr val="D0D2D3"/>
            </a:solidFill>
            <a:prstDash val="solid"/>
          </a:ln>
        </p:spPr>
      </p:sp>
      <p:sp>
        <p:nvSpPr>
          <p:cNvPr id="23" name="Object22"/>
          <p:cNvSpPr/>
          <p:nvPr/>
        </p:nvSpPr>
        <p:spPr>
          <a:xfrm>
            <a:off x="1543050" y="3991356"/>
            <a:ext cx="1623060" cy="100584"/>
          </a:xfrm>
          <a:prstGeom prst="rect">
            <a:avLst/>
          </a:prstGeom>
          <a:solidFill>
            <a:srgbClr val="EDEEEE"/>
          </a:solidFill>
          <a:ln w="12700">
            <a:solidFill>
              <a:srgbClr val="D0D2D3"/>
            </a:solidFill>
            <a:prstDash val="solid"/>
          </a:ln>
        </p:spPr>
      </p:sp>
      <p:sp>
        <p:nvSpPr>
          <p:cNvPr id="24" name="Object23"/>
          <p:cNvSpPr/>
          <p:nvPr/>
        </p:nvSpPr>
        <p:spPr>
          <a:xfrm>
            <a:off x="1556766" y="4005072"/>
            <a:ext cx="65578" cy="73152"/>
          </a:xfrm>
          <a:prstGeom prst="rect">
            <a:avLst/>
          </a:prstGeom>
          <a:solidFill>
            <a:srgbClr val="00BF6F"/>
          </a:solidFill>
          <a:ln w="12700">
            <a:solidFill>
              <a:srgbClr val="00BF6F"/>
            </a:solidFill>
            <a:prstDash val="solid"/>
          </a:ln>
        </p:spPr>
      </p:sp>
      <p:sp>
        <p:nvSpPr>
          <p:cNvPr id="25" name="Object24"/>
          <p:cNvSpPr/>
          <p:nvPr/>
        </p:nvSpPr>
        <p:spPr>
          <a:xfrm>
            <a:off x="411480" y="4160520"/>
            <a:ext cx="3886200" cy="0"/>
          </a:xfrm>
          <a:prstGeom prst="rect">
            <a:avLst/>
          </a:prstGeom>
          <a:noFill/>
          <a:ln w="12700">
            <a:solidFill>
              <a:srgbClr val="D0D2D3"/>
            </a:solidFill>
            <a:prstDash val="solid"/>
          </a:ln>
        </p:spPr>
      </p:sp>
      <p:sp>
        <p:nvSpPr>
          <p:cNvPr id="26" name="Object25"/>
          <p:cNvSpPr/>
          <p:nvPr/>
        </p:nvSpPr>
        <p:spPr>
          <a:xfrm>
            <a:off x="1543050" y="4229100"/>
            <a:ext cx="1623060" cy="100584"/>
          </a:xfrm>
          <a:prstGeom prst="rect">
            <a:avLst/>
          </a:prstGeom>
          <a:solidFill>
            <a:srgbClr val="EDEEEE"/>
          </a:solidFill>
          <a:ln w="12700">
            <a:solidFill>
              <a:srgbClr val="D0D2D3"/>
            </a:solidFill>
            <a:prstDash val="solid"/>
          </a:ln>
        </p:spPr>
      </p:sp>
      <p:sp>
        <p:nvSpPr>
          <p:cNvPr id="27" name="Object26"/>
          <p:cNvSpPr/>
          <p:nvPr/>
        </p:nvSpPr>
        <p:spPr>
          <a:xfrm>
            <a:off x="1556766" y="4242816"/>
            <a:ext cx="36888" cy="73152"/>
          </a:xfrm>
          <a:prstGeom prst="rect">
            <a:avLst/>
          </a:prstGeom>
          <a:solidFill>
            <a:srgbClr val="00BF6F"/>
          </a:solidFill>
          <a:ln w="12700">
            <a:solidFill>
              <a:srgbClr val="00BF6F"/>
            </a:solidFill>
            <a:prstDash val="solid"/>
          </a:ln>
        </p:spPr>
      </p:sp>
      <p:sp>
        <p:nvSpPr>
          <p:cNvPr id="28" name="Object27"/>
          <p:cNvSpPr/>
          <p:nvPr/>
        </p:nvSpPr>
        <p:spPr>
          <a:xfrm>
            <a:off x="411480" y="4398264"/>
            <a:ext cx="3886200" cy="0"/>
          </a:xfrm>
          <a:prstGeom prst="rect">
            <a:avLst/>
          </a:prstGeom>
          <a:noFill/>
          <a:ln w="12700">
            <a:solidFill>
              <a:srgbClr val="D0D2D3"/>
            </a:solidFill>
            <a:prstDash val="solid"/>
          </a:ln>
        </p:spPr>
      </p:sp>
      <p:sp>
        <p:nvSpPr>
          <p:cNvPr id="29" name="Object28"/>
          <p:cNvSpPr/>
          <p:nvPr/>
        </p:nvSpPr>
        <p:spPr>
          <a:xfrm>
            <a:off x="1543050" y="4466844"/>
            <a:ext cx="1623060" cy="100584"/>
          </a:xfrm>
          <a:prstGeom prst="rect">
            <a:avLst/>
          </a:prstGeom>
          <a:solidFill>
            <a:srgbClr val="EDEEEE"/>
          </a:solidFill>
          <a:ln w="12700">
            <a:solidFill>
              <a:srgbClr val="D0D2D3"/>
            </a:solidFill>
            <a:prstDash val="solid"/>
          </a:ln>
        </p:spPr>
      </p:sp>
      <p:sp>
        <p:nvSpPr>
          <p:cNvPr id="30" name="Object29"/>
          <p:cNvSpPr/>
          <p:nvPr/>
        </p:nvSpPr>
        <p:spPr>
          <a:xfrm>
            <a:off x="1556766" y="4480560"/>
            <a:ext cx="36888" cy="73152"/>
          </a:xfrm>
          <a:prstGeom prst="rect">
            <a:avLst/>
          </a:prstGeom>
          <a:solidFill>
            <a:srgbClr val="00BF6F"/>
          </a:solidFill>
          <a:ln w="12700">
            <a:solidFill>
              <a:srgbClr val="00BF6F"/>
            </a:solidFill>
            <a:prstDash val="solid"/>
          </a:ln>
        </p:spPr>
      </p:sp>
      <p:sp>
        <p:nvSpPr>
          <p:cNvPr id="31" name="Object30"/>
          <p:cNvSpPr/>
          <p:nvPr/>
        </p:nvSpPr>
        <p:spPr>
          <a:xfrm>
            <a:off x="411480" y="4636008"/>
            <a:ext cx="3886200" cy="0"/>
          </a:xfrm>
          <a:prstGeom prst="rect">
            <a:avLst/>
          </a:prstGeom>
          <a:noFill/>
          <a:ln w="12700">
            <a:solidFill>
              <a:srgbClr val="D0D2D3"/>
            </a:solidFill>
            <a:prstDash val="solid"/>
          </a:ln>
        </p:spPr>
      </p:sp>
      <p:sp>
        <p:nvSpPr>
          <p:cNvPr id="32" name="Object31"/>
          <p:cNvSpPr/>
          <p:nvPr/>
        </p:nvSpPr>
        <p:spPr>
          <a:xfrm>
            <a:off x="1543050" y="4704588"/>
            <a:ext cx="1623060" cy="100584"/>
          </a:xfrm>
          <a:prstGeom prst="rect">
            <a:avLst/>
          </a:prstGeom>
          <a:solidFill>
            <a:srgbClr val="EDEEEE"/>
          </a:solidFill>
          <a:ln w="12700">
            <a:solidFill>
              <a:srgbClr val="D0D2D3"/>
            </a:solidFill>
            <a:prstDash val="solid"/>
          </a:ln>
        </p:spPr>
      </p:sp>
      <p:sp>
        <p:nvSpPr>
          <p:cNvPr id="33" name="Object32"/>
          <p:cNvSpPr/>
          <p:nvPr/>
        </p:nvSpPr>
        <p:spPr>
          <a:xfrm>
            <a:off x="1556766" y="4718304"/>
            <a:ext cx="36888" cy="73152"/>
          </a:xfrm>
          <a:prstGeom prst="rect">
            <a:avLst/>
          </a:prstGeom>
          <a:solidFill>
            <a:srgbClr val="00BF6F"/>
          </a:solidFill>
          <a:ln w="12700">
            <a:solidFill>
              <a:srgbClr val="00BF6F"/>
            </a:solidFill>
            <a:prstDash val="solid"/>
          </a:ln>
        </p:spPr>
      </p:sp>
      <p:sp>
        <p:nvSpPr>
          <p:cNvPr id="34" name="Object33"/>
          <p:cNvSpPr/>
          <p:nvPr/>
        </p:nvSpPr>
        <p:spPr>
          <a:xfrm>
            <a:off x="411480" y="4873752"/>
            <a:ext cx="3886200" cy="0"/>
          </a:xfrm>
          <a:prstGeom prst="rect">
            <a:avLst/>
          </a:prstGeom>
          <a:noFill/>
          <a:ln w="12700">
            <a:solidFill>
              <a:srgbClr val="D0D2D3"/>
            </a:solidFill>
            <a:prstDash val="solid"/>
          </a:ln>
        </p:spPr>
      </p:sp>
      <p:sp>
        <p:nvSpPr>
          <p:cNvPr id="35" name="Object34"/>
          <p:cNvSpPr/>
          <p:nvPr/>
        </p:nvSpPr>
        <p:spPr>
          <a:xfrm>
            <a:off x="1543050" y="4942332"/>
            <a:ext cx="1623060" cy="100584"/>
          </a:xfrm>
          <a:prstGeom prst="rect">
            <a:avLst/>
          </a:prstGeom>
          <a:solidFill>
            <a:srgbClr val="EDEEEE"/>
          </a:solidFill>
          <a:ln w="12700">
            <a:solidFill>
              <a:srgbClr val="D0D2D3"/>
            </a:solidFill>
            <a:prstDash val="solid"/>
          </a:ln>
        </p:spPr>
      </p:sp>
      <p:sp>
        <p:nvSpPr>
          <p:cNvPr id="36" name="Object35"/>
          <p:cNvSpPr/>
          <p:nvPr/>
        </p:nvSpPr>
        <p:spPr>
          <a:xfrm>
            <a:off x="1556766" y="4956048"/>
            <a:ext cx="32789" cy="73152"/>
          </a:xfrm>
          <a:prstGeom prst="rect">
            <a:avLst/>
          </a:prstGeom>
          <a:solidFill>
            <a:srgbClr val="00BF6F"/>
          </a:solidFill>
          <a:ln w="12700">
            <a:solidFill>
              <a:srgbClr val="00BF6F"/>
            </a:solidFill>
            <a:prstDash val="solid"/>
          </a:ln>
        </p:spPr>
      </p:sp>
      <p:sp>
        <p:nvSpPr>
          <p:cNvPr id="37" name="Object36"/>
          <p:cNvSpPr/>
          <p:nvPr/>
        </p:nvSpPr>
        <p:spPr>
          <a:xfrm>
            <a:off x="411480" y="5111496"/>
            <a:ext cx="3886200" cy="0"/>
          </a:xfrm>
          <a:prstGeom prst="rect">
            <a:avLst/>
          </a:prstGeom>
          <a:noFill/>
          <a:ln w="12700">
            <a:solidFill>
              <a:srgbClr val="D0D2D3"/>
            </a:solidFill>
            <a:prstDash val="solid"/>
          </a:ln>
        </p:spPr>
      </p:sp>
      <p:sp>
        <p:nvSpPr>
          <p:cNvPr id="38" name="Object37"/>
          <p:cNvSpPr/>
          <p:nvPr/>
        </p:nvSpPr>
        <p:spPr>
          <a:xfrm>
            <a:off x="1543050" y="5180076"/>
            <a:ext cx="1623060" cy="100584"/>
          </a:xfrm>
          <a:prstGeom prst="rect">
            <a:avLst/>
          </a:prstGeom>
          <a:solidFill>
            <a:srgbClr val="EDEEEE"/>
          </a:solidFill>
          <a:ln w="12700">
            <a:solidFill>
              <a:srgbClr val="D0D2D3"/>
            </a:solidFill>
            <a:prstDash val="solid"/>
          </a:ln>
        </p:spPr>
      </p:sp>
      <p:sp>
        <p:nvSpPr>
          <p:cNvPr id="39" name="Object38"/>
          <p:cNvSpPr/>
          <p:nvPr/>
        </p:nvSpPr>
        <p:spPr>
          <a:xfrm>
            <a:off x="1556766" y="5193792"/>
            <a:ext cx="32789" cy="73152"/>
          </a:xfrm>
          <a:prstGeom prst="rect">
            <a:avLst/>
          </a:prstGeom>
          <a:solidFill>
            <a:srgbClr val="00BF6F"/>
          </a:solidFill>
          <a:ln w="12700">
            <a:solidFill>
              <a:srgbClr val="00BF6F"/>
            </a:solidFill>
            <a:prstDash val="solid"/>
          </a:ln>
        </p:spPr>
      </p:sp>
      <p:sp>
        <p:nvSpPr>
          <p:cNvPr id="40" name="Object39"/>
          <p:cNvSpPr/>
          <p:nvPr/>
        </p:nvSpPr>
        <p:spPr>
          <a:xfrm>
            <a:off x="411480" y="5349240"/>
            <a:ext cx="3886200" cy="0"/>
          </a:xfrm>
          <a:prstGeom prst="rect">
            <a:avLst/>
          </a:prstGeom>
          <a:noFill/>
          <a:ln w="12700">
            <a:solidFill>
              <a:srgbClr val="D0D2D3"/>
            </a:solidFill>
            <a:prstDash val="solid"/>
          </a:ln>
        </p:spPr>
      </p:sp>
      <p:sp>
        <p:nvSpPr>
          <p:cNvPr id="41" name="Object40"/>
          <p:cNvSpPr/>
          <p:nvPr/>
        </p:nvSpPr>
        <p:spPr>
          <a:xfrm>
            <a:off x="4617720" y="2468880"/>
            <a:ext cx="4389120" cy="2194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Word Cloud</a:t>
            </a:r>
            <a:endParaRPr lang="en-US" sz="900" dirty="0"/>
          </a:p>
        </p:txBody>
      </p:sp>
      <p:sp>
        <p:nvSpPr>
          <p:cNvPr id="42" name="Object41"/>
          <p:cNvSpPr/>
          <p:nvPr/>
        </p:nvSpPr>
        <p:spPr>
          <a:xfrm>
            <a:off x="4709160" y="2788920"/>
            <a:ext cx="4160520" cy="2743200"/>
          </a:xfrm>
          <a:prstGeom prst="roundRect">
            <a:avLst>
              <a:gd name="adj" fmla="val 2333"/>
            </a:avLst>
          </a:prstGeom>
          <a:noFill/>
          <a:ln w="25400">
            <a:solidFill>
              <a:srgbClr val="F7F8FA"/>
            </a:solidFill>
            <a:prstDash val="solid"/>
          </a:ln>
        </p:spPr>
      </p:sp>
      <p:pic>
        <p:nvPicPr>
          <p:cNvPr id="43" name="Object 4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040" y="2971800"/>
            <a:ext cx="3794760" cy="2377440"/>
          </a:xfrm>
          <a:prstGeom prst="rect">
            <a:avLst/>
          </a:prstGeom>
        </p:spPr>
      </p:pic>
      <p:sp>
        <p:nvSpPr>
          <p:cNvPr id="44" name="Object43"/>
          <p:cNvSpPr/>
          <p:nvPr/>
        </p:nvSpPr>
        <p:spPr>
          <a:xfrm>
            <a:off x="356616" y="5852160"/>
            <a:ext cx="8586216" cy="822960"/>
          </a:xfrm>
          <a:prstGeom prst="rect">
            <a:avLst/>
          </a:prstGeom>
          <a:solidFill>
            <a:srgbClr val="F7F8FA"/>
          </a:solidFill>
          <a:ln/>
        </p:spPr>
        <p:txBody>
          <a:bodyPr wrap="square" rtlCol="0" anchor="t"/>
          <a:lstStyle/>
          <a:p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 =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782</a:t>
            </a:r>
            <a:endParaRPr lang="en-US" sz="900" dirty="0"/>
          </a:p>
          <a:p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Location: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United States (USA);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Regions: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 regions;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Gender Balancing: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Age: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18-99;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Age Balancing: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None;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Income: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$0-$200k+; </a:t>
            </a:r>
            <a:pPr/>
            <a:endParaRPr lang="en-US" sz="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201168" y="201168"/>
            <a:ext cx="7287768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8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 question before stimuli</a:t>
            </a:r>
            <a:endParaRPr lang="en-US" sz="1800" dirty="0"/>
          </a:p>
        </p:txBody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2400" y="182880"/>
            <a:ext cx="1170432" cy="429768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01168" y="548640"/>
            <a:ext cx="7287768" cy="2103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What is your favorite dog food brand?</a:t>
            </a:r>
            <a:endParaRPr lang="en-US" sz="900" dirty="0"/>
          </a:p>
        </p:txBody>
      </p:sp>
      <p:sp>
        <p:nvSpPr>
          <p:cNvPr id="5" name="Object4"/>
          <p:cNvSpPr/>
          <p:nvPr/>
        </p:nvSpPr>
        <p:spPr>
          <a:xfrm>
            <a:off x="274320" y="1124712"/>
            <a:ext cx="1371600" cy="914400"/>
          </a:xfrm>
          <a:prstGeom prst="rect">
            <a:avLst/>
          </a:prstGeom>
          <a:solidFill>
            <a:srgbClr val="FFFFFF"/>
          </a:solidFill>
          <a:ln w="12700">
            <a:solidFill>
              <a:srgbClr val="EDEEEE"/>
            </a:solidFill>
            <a:prstDash val="solid"/>
          </a:ln>
        </p:spPr>
      </p:sp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32" y="1239012"/>
            <a:ext cx="714375" cy="68580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1920240" y="1463040"/>
            <a:ext cx="7223760" cy="2194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4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Logo 2</a:t>
            </a:r>
            <a:endParaRPr lang="en-US" sz="1400" dirty="0"/>
          </a:p>
        </p:txBody>
      </p:sp>
      <p:sp>
        <p:nvSpPr>
          <p:cNvPr id="8" name="Object7"/>
          <p:cNvSpPr/>
          <p:nvPr/>
        </p:nvSpPr>
        <p:spPr>
          <a:xfrm>
            <a:off x="182880" y="2468880"/>
            <a:ext cx="4389120" cy="2194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Top 10 words</a:t>
            </a:r>
            <a:endParaRPr lang="en-US" sz="900" dirty="0"/>
          </a:p>
        </p:txBody>
      </p:sp>
      <p:sp>
        <p:nvSpPr>
          <p:cNvPr id="9" name="Object8"/>
          <p:cNvSpPr/>
          <p:nvPr/>
        </p:nvSpPr>
        <p:spPr>
          <a:xfrm>
            <a:off x="274320" y="2788920"/>
            <a:ext cx="4160520" cy="2743200"/>
          </a:xfrm>
          <a:prstGeom prst="roundRect">
            <a:avLst>
              <a:gd name="adj" fmla="val 2333"/>
            </a:avLst>
          </a:prstGeom>
          <a:noFill/>
          <a:ln w="25400">
            <a:solidFill>
              <a:srgbClr val="F7F8FA"/>
            </a:solidFill>
            <a:prstDash val="solid"/>
          </a:ln>
        </p:spPr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65760" y="2971800"/>
          <a:ext cx="3977640" cy="2377440"/>
        </p:xfrm>
        <a:graphic>
          <a:graphicData uri="http://schemas.openxmlformats.org/drawingml/2006/table">
            <a:tbl>
              <a:tblPr/>
              <a:tblGrid>
                <a:gridCol w="1074420"/>
                <a:gridCol w="1988820"/>
                <a:gridCol w="497205"/>
                <a:gridCol w="497205"/>
              </a:tblGrid>
              <a:tr h="237744"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Purina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13.98%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53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Blue Buffalo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6.60%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25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Iams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4.75%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18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Pedigree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4.75%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18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Blue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3.69%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14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Alpo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3.69%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14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Science Diet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3.43%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13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Hill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3.17%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12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Beneful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2.37%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9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Taste Wild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2.11%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8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1" name="Object10"/>
          <p:cNvSpPr/>
          <p:nvPr/>
        </p:nvSpPr>
        <p:spPr>
          <a:xfrm>
            <a:off x="1543050" y="3040380"/>
            <a:ext cx="1623060" cy="100584"/>
          </a:xfrm>
          <a:prstGeom prst="rect">
            <a:avLst/>
          </a:prstGeom>
          <a:solidFill>
            <a:srgbClr val="EDEEEE"/>
          </a:solidFill>
          <a:ln w="12700">
            <a:solidFill>
              <a:srgbClr val="D0D2D3"/>
            </a:solidFill>
            <a:prstDash val="solid"/>
          </a:ln>
        </p:spPr>
      </p:sp>
      <p:sp>
        <p:nvSpPr>
          <p:cNvPr id="12" name="Object11"/>
          <p:cNvSpPr/>
          <p:nvPr/>
        </p:nvSpPr>
        <p:spPr>
          <a:xfrm>
            <a:off x="1556766" y="3054096"/>
            <a:ext cx="226971" cy="73152"/>
          </a:xfrm>
          <a:prstGeom prst="rect">
            <a:avLst/>
          </a:prstGeom>
          <a:solidFill>
            <a:srgbClr val="00BF6F"/>
          </a:solidFill>
          <a:ln w="12700">
            <a:solidFill>
              <a:srgbClr val="00BF6F"/>
            </a:solidFill>
            <a:prstDash val="solid"/>
          </a:ln>
        </p:spPr>
      </p:sp>
      <p:sp>
        <p:nvSpPr>
          <p:cNvPr id="13" name="Object12"/>
          <p:cNvSpPr/>
          <p:nvPr/>
        </p:nvSpPr>
        <p:spPr>
          <a:xfrm>
            <a:off x="411480" y="3209544"/>
            <a:ext cx="3886200" cy="0"/>
          </a:xfrm>
          <a:prstGeom prst="rect">
            <a:avLst/>
          </a:prstGeom>
          <a:noFill/>
          <a:ln w="12700">
            <a:solidFill>
              <a:srgbClr val="D0D2D3"/>
            </a:solidFill>
            <a:prstDash val="solid"/>
          </a:ln>
        </p:spPr>
      </p:sp>
      <p:sp>
        <p:nvSpPr>
          <p:cNvPr id="14" name="Object13"/>
          <p:cNvSpPr/>
          <p:nvPr/>
        </p:nvSpPr>
        <p:spPr>
          <a:xfrm>
            <a:off x="1543050" y="3278124"/>
            <a:ext cx="1623060" cy="100584"/>
          </a:xfrm>
          <a:prstGeom prst="rect">
            <a:avLst/>
          </a:prstGeom>
          <a:solidFill>
            <a:srgbClr val="EDEEEE"/>
          </a:solidFill>
          <a:ln w="12700">
            <a:solidFill>
              <a:srgbClr val="D0D2D3"/>
            </a:solidFill>
            <a:prstDash val="solid"/>
          </a:ln>
        </p:spPr>
      </p:sp>
      <p:sp>
        <p:nvSpPr>
          <p:cNvPr id="15" name="Object14"/>
          <p:cNvSpPr/>
          <p:nvPr/>
        </p:nvSpPr>
        <p:spPr>
          <a:xfrm>
            <a:off x="1556766" y="3291840"/>
            <a:ext cx="107062" cy="73152"/>
          </a:xfrm>
          <a:prstGeom prst="rect">
            <a:avLst/>
          </a:prstGeom>
          <a:solidFill>
            <a:srgbClr val="00BF6F"/>
          </a:solidFill>
          <a:ln w="12700">
            <a:solidFill>
              <a:srgbClr val="00BF6F"/>
            </a:solidFill>
            <a:prstDash val="solid"/>
          </a:ln>
        </p:spPr>
      </p:sp>
      <p:sp>
        <p:nvSpPr>
          <p:cNvPr id="16" name="Object15"/>
          <p:cNvSpPr/>
          <p:nvPr/>
        </p:nvSpPr>
        <p:spPr>
          <a:xfrm>
            <a:off x="411480" y="3447288"/>
            <a:ext cx="3886200" cy="0"/>
          </a:xfrm>
          <a:prstGeom prst="rect">
            <a:avLst/>
          </a:prstGeom>
          <a:noFill/>
          <a:ln w="12700">
            <a:solidFill>
              <a:srgbClr val="D0D2D3"/>
            </a:solidFill>
            <a:prstDash val="solid"/>
          </a:ln>
        </p:spPr>
      </p:sp>
      <p:sp>
        <p:nvSpPr>
          <p:cNvPr id="17" name="Object16"/>
          <p:cNvSpPr/>
          <p:nvPr/>
        </p:nvSpPr>
        <p:spPr>
          <a:xfrm>
            <a:off x="1543050" y="3515868"/>
            <a:ext cx="1623060" cy="100584"/>
          </a:xfrm>
          <a:prstGeom prst="rect">
            <a:avLst/>
          </a:prstGeom>
          <a:solidFill>
            <a:srgbClr val="EDEEEE"/>
          </a:solidFill>
          <a:ln w="12700">
            <a:solidFill>
              <a:srgbClr val="D0D2D3"/>
            </a:solidFill>
            <a:prstDash val="solid"/>
          </a:ln>
        </p:spPr>
      </p:sp>
      <p:sp>
        <p:nvSpPr>
          <p:cNvPr id="18" name="Object17"/>
          <p:cNvSpPr/>
          <p:nvPr/>
        </p:nvSpPr>
        <p:spPr>
          <a:xfrm>
            <a:off x="1556766" y="3529584"/>
            <a:ext cx="77085" cy="73152"/>
          </a:xfrm>
          <a:prstGeom prst="rect">
            <a:avLst/>
          </a:prstGeom>
          <a:solidFill>
            <a:srgbClr val="00BF6F"/>
          </a:solidFill>
          <a:ln w="12700">
            <a:solidFill>
              <a:srgbClr val="00BF6F"/>
            </a:solidFill>
            <a:prstDash val="solid"/>
          </a:ln>
        </p:spPr>
      </p:sp>
      <p:sp>
        <p:nvSpPr>
          <p:cNvPr id="19" name="Object18"/>
          <p:cNvSpPr/>
          <p:nvPr/>
        </p:nvSpPr>
        <p:spPr>
          <a:xfrm>
            <a:off x="411480" y="3685032"/>
            <a:ext cx="3886200" cy="0"/>
          </a:xfrm>
          <a:prstGeom prst="rect">
            <a:avLst/>
          </a:prstGeom>
          <a:noFill/>
          <a:ln w="12700">
            <a:solidFill>
              <a:srgbClr val="D0D2D3"/>
            </a:solidFill>
            <a:prstDash val="solid"/>
          </a:ln>
        </p:spPr>
      </p:sp>
      <p:sp>
        <p:nvSpPr>
          <p:cNvPr id="20" name="Object19"/>
          <p:cNvSpPr/>
          <p:nvPr/>
        </p:nvSpPr>
        <p:spPr>
          <a:xfrm>
            <a:off x="1543050" y="3753612"/>
            <a:ext cx="1623060" cy="100584"/>
          </a:xfrm>
          <a:prstGeom prst="rect">
            <a:avLst/>
          </a:prstGeom>
          <a:solidFill>
            <a:srgbClr val="EDEEEE"/>
          </a:solidFill>
          <a:ln w="12700">
            <a:solidFill>
              <a:srgbClr val="D0D2D3"/>
            </a:solidFill>
            <a:prstDash val="solid"/>
          </a:ln>
        </p:spPr>
      </p:sp>
      <p:sp>
        <p:nvSpPr>
          <p:cNvPr id="21" name="Object20"/>
          <p:cNvSpPr/>
          <p:nvPr/>
        </p:nvSpPr>
        <p:spPr>
          <a:xfrm>
            <a:off x="1556766" y="3767328"/>
            <a:ext cx="77085" cy="73152"/>
          </a:xfrm>
          <a:prstGeom prst="rect">
            <a:avLst/>
          </a:prstGeom>
          <a:solidFill>
            <a:srgbClr val="00BF6F"/>
          </a:solidFill>
          <a:ln w="12700">
            <a:solidFill>
              <a:srgbClr val="00BF6F"/>
            </a:solidFill>
            <a:prstDash val="solid"/>
          </a:ln>
        </p:spPr>
      </p:sp>
      <p:sp>
        <p:nvSpPr>
          <p:cNvPr id="22" name="Object21"/>
          <p:cNvSpPr/>
          <p:nvPr/>
        </p:nvSpPr>
        <p:spPr>
          <a:xfrm>
            <a:off x="411480" y="3922776"/>
            <a:ext cx="3886200" cy="0"/>
          </a:xfrm>
          <a:prstGeom prst="rect">
            <a:avLst/>
          </a:prstGeom>
          <a:noFill/>
          <a:ln w="12700">
            <a:solidFill>
              <a:srgbClr val="D0D2D3"/>
            </a:solidFill>
            <a:prstDash val="solid"/>
          </a:ln>
        </p:spPr>
      </p:sp>
      <p:sp>
        <p:nvSpPr>
          <p:cNvPr id="23" name="Object22"/>
          <p:cNvSpPr/>
          <p:nvPr/>
        </p:nvSpPr>
        <p:spPr>
          <a:xfrm>
            <a:off x="1543050" y="3991356"/>
            <a:ext cx="1623060" cy="100584"/>
          </a:xfrm>
          <a:prstGeom prst="rect">
            <a:avLst/>
          </a:prstGeom>
          <a:solidFill>
            <a:srgbClr val="EDEEEE"/>
          </a:solidFill>
          <a:ln w="12700">
            <a:solidFill>
              <a:srgbClr val="D0D2D3"/>
            </a:solidFill>
            <a:prstDash val="solid"/>
          </a:ln>
        </p:spPr>
      </p:sp>
      <p:sp>
        <p:nvSpPr>
          <p:cNvPr id="24" name="Object23"/>
          <p:cNvSpPr/>
          <p:nvPr/>
        </p:nvSpPr>
        <p:spPr>
          <a:xfrm>
            <a:off x="1556766" y="4005072"/>
            <a:ext cx="59955" cy="73152"/>
          </a:xfrm>
          <a:prstGeom prst="rect">
            <a:avLst/>
          </a:prstGeom>
          <a:solidFill>
            <a:srgbClr val="00BF6F"/>
          </a:solidFill>
          <a:ln w="12700">
            <a:solidFill>
              <a:srgbClr val="00BF6F"/>
            </a:solidFill>
            <a:prstDash val="solid"/>
          </a:ln>
        </p:spPr>
      </p:sp>
      <p:sp>
        <p:nvSpPr>
          <p:cNvPr id="25" name="Object24"/>
          <p:cNvSpPr/>
          <p:nvPr/>
        </p:nvSpPr>
        <p:spPr>
          <a:xfrm>
            <a:off x="411480" y="4160520"/>
            <a:ext cx="3886200" cy="0"/>
          </a:xfrm>
          <a:prstGeom prst="rect">
            <a:avLst/>
          </a:prstGeom>
          <a:noFill/>
          <a:ln w="12700">
            <a:solidFill>
              <a:srgbClr val="D0D2D3"/>
            </a:solidFill>
            <a:prstDash val="solid"/>
          </a:ln>
        </p:spPr>
      </p:sp>
      <p:sp>
        <p:nvSpPr>
          <p:cNvPr id="26" name="Object25"/>
          <p:cNvSpPr/>
          <p:nvPr/>
        </p:nvSpPr>
        <p:spPr>
          <a:xfrm>
            <a:off x="1543050" y="4229100"/>
            <a:ext cx="1623060" cy="100584"/>
          </a:xfrm>
          <a:prstGeom prst="rect">
            <a:avLst/>
          </a:prstGeom>
          <a:solidFill>
            <a:srgbClr val="EDEEEE"/>
          </a:solidFill>
          <a:ln w="12700">
            <a:solidFill>
              <a:srgbClr val="D0D2D3"/>
            </a:solidFill>
            <a:prstDash val="solid"/>
          </a:ln>
        </p:spPr>
      </p:sp>
      <p:sp>
        <p:nvSpPr>
          <p:cNvPr id="27" name="Object26"/>
          <p:cNvSpPr/>
          <p:nvPr/>
        </p:nvSpPr>
        <p:spPr>
          <a:xfrm>
            <a:off x="1556766" y="4242816"/>
            <a:ext cx="59955" cy="73152"/>
          </a:xfrm>
          <a:prstGeom prst="rect">
            <a:avLst/>
          </a:prstGeom>
          <a:solidFill>
            <a:srgbClr val="00BF6F"/>
          </a:solidFill>
          <a:ln w="12700">
            <a:solidFill>
              <a:srgbClr val="00BF6F"/>
            </a:solidFill>
            <a:prstDash val="solid"/>
          </a:ln>
        </p:spPr>
      </p:sp>
      <p:sp>
        <p:nvSpPr>
          <p:cNvPr id="28" name="Object27"/>
          <p:cNvSpPr/>
          <p:nvPr/>
        </p:nvSpPr>
        <p:spPr>
          <a:xfrm>
            <a:off x="411480" y="4398264"/>
            <a:ext cx="3886200" cy="0"/>
          </a:xfrm>
          <a:prstGeom prst="rect">
            <a:avLst/>
          </a:prstGeom>
          <a:noFill/>
          <a:ln w="12700">
            <a:solidFill>
              <a:srgbClr val="D0D2D3"/>
            </a:solidFill>
            <a:prstDash val="solid"/>
          </a:ln>
        </p:spPr>
      </p:sp>
      <p:sp>
        <p:nvSpPr>
          <p:cNvPr id="29" name="Object28"/>
          <p:cNvSpPr/>
          <p:nvPr/>
        </p:nvSpPr>
        <p:spPr>
          <a:xfrm>
            <a:off x="1543050" y="4466844"/>
            <a:ext cx="1623060" cy="100584"/>
          </a:xfrm>
          <a:prstGeom prst="rect">
            <a:avLst/>
          </a:prstGeom>
          <a:solidFill>
            <a:srgbClr val="EDEEEE"/>
          </a:solidFill>
          <a:ln w="12700">
            <a:solidFill>
              <a:srgbClr val="D0D2D3"/>
            </a:solidFill>
            <a:prstDash val="solid"/>
          </a:ln>
        </p:spPr>
      </p:sp>
      <p:sp>
        <p:nvSpPr>
          <p:cNvPr id="30" name="Object29"/>
          <p:cNvSpPr/>
          <p:nvPr/>
        </p:nvSpPr>
        <p:spPr>
          <a:xfrm>
            <a:off x="1556766" y="4480560"/>
            <a:ext cx="55672" cy="73152"/>
          </a:xfrm>
          <a:prstGeom prst="rect">
            <a:avLst/>
          </a:prstGeom>
          <a:solidFill>
            <a:srgbClr val="00BF6F"/>
          </a:solidFill>
          <a:ln w="12700">
            <a:solidFill>
              <a:srgbClr val="00BF6F"/>
            </a:solidFill>
            <a:prstDash val="solid"/>
          </a:ln>
        </p:spPr>
      </p:sp>
      <p:sp>
        <p:nvSpPr>
          <p:cNvPr id="31" name="Object30"/>
          <p:cNvSpPr/>
          <p:nvPr/>
        </p:nvSpPr>
        <p:spPr>
          <a:xfrm>
            <a:off x="411480" y="4636008"/>
            <a:ext cx="3886200" cy="0"/>
          </a:xfrm>
          <a:prstGeom prst="rect">
            <a:avLst/>
          </a:prstGeom>
          <a:noFill/>
          <a:ln w="12700">
            <a:solidFill>
              <a:srgbClr val="D0D2D3"/>
            </a:solidFill>
            <a:prstDash val="solid"/>
          </a:ln>
        </p:spPr>
      </p:sp>
      <p:sp>
        <p:nvSpPr>
          <p:cNvPr id="32" name="Object31"/>
          <p:cNvSpPr/>
          <p:nvPr/>
        </p:nvSpPr>
        <p:spPr>
          <a:xfrm>
            <a:off x="1543050" y="4704588"/>
            <a:ext cx="1623060" cy="100584"/>
          </a:xfrm>
          <a:prstGeom prst="rect">
            <a:avLst/>
          </a:prstGeom>
          <a:solidFill>
            <a:srgbClr val="EDEEEE"/>
          </a:solidFill>
          <a:ln w="12700">
            <a:solidFill>
              <a:srgbClr val="D0D2D3"/>
            </a:solidFill>
            <a:prstDash val="solid"/>
          </a:ln>
        </p:spPr>
      </p:sp>
      <p:sp>
        <p:nvSpPr>
          <p:cNvPr id="33" name="Object32"/>
          <p:cNvSpPr/>
          <p:nvPr/>
        </p:nvSpPr>
        <p:spPr>
          <a:xfrm>
            <a:off x="1556766" y="4718304"/>
            <a:ext cx="51390" cy="73152"/>
          </a:xfrm>
          <a:prstGeom prst="rect">
            <a:avLst/>
          </a:prstGeom>
          <a:solidFill>
            <a:srgbClr val="00BF6F"/>
          </a:solidFill>
          <a:ln w="12700">
            <a:solidFill>
              <a:srgbClr val="00BF6F"/>
            </a:solidFill>
            <a:prstDash val="solid"/>
          </a:ln>
        </p:spPr>
      </p:sp>
      <p:sp>
        <p:nvSpPr>
          <p:cNvPr id="34" name="Object33"/>
          <p:cNvSpPr/>
          <p:nvPr/>
        </p:nvSpPr>
        <p:spPr>
          <a:xfrm>
            <a:off x="411480" y="4873752"/>
            <a:ext cx="3886200" cy="0"/>
          </a:xfrm>
          <a:prstGeom prst="rect">
            <a:avLst/>
          </a:prstGeom>
          <a:noFill/>
          <a:ln w="12700">
            <a:solidFill>
              <a:srgbClr val="D0D2D3"/>
            </a:solidFill>
            <a:prstDash val="solid"/>
          </a:ln>
        </p:spPr>
      </p:sp>
      <p:sp>
        <p:nvSpPr>
          <p:cNvPr id="35" name="Object34"/>
          <p:cNvSpPr/>
          <p:nvPr/>
        </p:nvSpPr>
        <p:spPr>
          <a:xfrm>
            <a:off x="1543050" y="4942332"/>
            <a:ext cx="1623060" cy="100584"/>
          </a:xfrm>
          <a:prstGeom prst="rect">
            <a:avLst/>
          </a:prstGeom>
          <a:solidFill>
            <a:srgbClr val="EDEEEE"/>
          </a:solidFill>
          <a:ln w="12700">
            <a:solidFill>
              <a:srgbClr val="D0D2D3"/>
            </a:solidFill>
            <a:prstDash val="solid"/>
          </a:ln>
        </p:spPr>
      </p:sp>
      <p:sp>
        <p:nvSpPr>
          <p:cNvPr id="36" name="Object35"/>
          <p:cNvSpPr/>
          <p:nvPr/>
        </p:nvSpPr>
        <p:spPr>
          <a:xfrm>
            <a:off x="1556766" y="4956048"/>
            <a:ext cx="38542" cy="73152"/>
          </a:xfrm>
          <a:prstGeom prst="rect">
            <a:avLst/>
          </a:prstGeom>
          <a:solidFill>
            <a:srgbClr val="00BF6F"/>
          </a:solidFill>
          <a:ln w="12700">
            <a:solidFill>
              <a:srgbClr val="00BF6F"/>
            </a:solidFill>
            <a:prstDash val="solid"/>
          </a:ln>
        </p:spPr>
      </p:sp>
      <p:sp>
        <p:nvSpPr>
          <p:cNvPr id="37" name="Object36"/>
          <p:cNvSpPr/>
          <p:nvPr/>
        </p:nvSpPr>
        <p:spPr>
          <a:xfrm>
            <a:off x="411480" y="5111496"/>
            <a:ext cx="3886200" cy="0"/>
          </a:xfrm>
          <a:prstGeom prst="rect">
            <a:avLst/>
          </a:prstGeom>
          <a:noFill/>
          <a:ln w="12700">
            <a:solidFill>
              <a:srgbClr val="D0D2D3"/>
            </a:solidFill>
            <a:prstDash val="solid"/>
          </a:ln>
        </p:spPr>
      </p:sp>
      <p:sp>
        <p:nvSpPr>
          <p:cNvPr id="38" name="Object37"/>
          <p:cNvSpPr/>
          <p:nvPr/>
        </p:nvSpPr>
        <p:spPr>
          <a:xfrm>
            <a:off x="1543050" y="5180076"/>
            <a:ext cx="1623060" cy="100584"/>
          </a:xfrm>
          <a:prstGeom prst="rect">
            <a:avLst/>
          </a:prstGeom>
          <a:solidFill>
            <a:srgbClr val="EDEEEE"/>
          </a:solidFill>
          <a:ln w="12700">
            <a:solidFill>
              <a:srgbClr val="D0D2D3"/>
            </a:solidFill>
            <a:prstDash val="solid"/>
          </a:ln>
        </p:spPr>
      </p:sp>
      <p:sp>
        <p:nvSpPr>
          <p:cNvPr id="39" name="Object38"/>
          <p:cNvSpPr/>
          <p:nvPr/>
        </p:nvSpPr>
        <p:spPr>
          <a:xfrm>
            <a:off x="1556766" y="5193792"/>
            <a:ext cx="34260" cy="73152"/>
          </a:xfrm>
          <a:prstGeom prst="rect">
            <a:avLst/>
          </a:prstGeom>
          <a:solidFill>
            <a:srgbClr val="00BF6F"/>
          </a:solidFill>
          <a:ln w="12700">
            <a:solidFill>
              <a:srgbClr val="00BF6F"/>
            </a:solidFill>
            <a:prstDash val="solid"/>
          </a:ln>
        </p:spPr>
      </p:sp>
      <p:sp>
        <p:nvSpPr>
          <p:cNvPr id="40" name="Object39"/>
          <p:cNvSpPr/>
          <p:nvPr/>
        </p:nvSpPr>
        <p:spPr>
          <a:xfrm>
            <a:off x="411480" y="5349240"/>
            <a:ext cx="3886200" cy="0"/>
          </a:xfrm>
          <a:prstGeom prst="rect">
            <a:avLst/>
          </a:prstGeom>
          <a:noFill/>
          <a:ln w="12700">
            <a:solidFill>
              <a:srgbClr val="D0D2D3"/>
            </a:solidFill>
            <a:prstDash val="solid"/>
          </a:ln>
        </p:spPr>
      </p:sp>
      <p:sp>
        <p:nvSpPr>
          <p:cNvPr id="41" name="Object40"/>
          <p:cNvSpPr/>
          <p:nvPr/>
        </p:nvSpPr>
        <p:spPr>
          <a:xfrm>
            <a:off x="4617720" y="2468880"/>
            <a:ext cx="4389120" cy="2194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Word Cloud</a:t>
            </a:r>
            <a:endParaRPr lang="en-US" sz="900" dirty="0"/>
          </a:p>
        </p:txBody>
      </p:sp>
      <p:sp>
        <p:nvSpPr>
          <p:cNvPr id="42" name="Object41"/>
          <p:cNvSpPr/>
          <p:nvPr/>
        </p:nvSpPr>
        <p:spPr>
          <a:xfrm>
            <a:off x="4709160" y="2788920"/>
            <a:ext cx="4160520" cy="2743200"/>
          </a:xfrm>
          <a:prstGeom prst="roundRect">
            <a:avLst>
              <a:gd name="adj" fmla="val 2333"/>
            </a:avLst>
          </a:prstGeom>
          <a:noFill/>
          <a:ln w="25400">
            <a:solidFill>
              <a:srgbClr val="F7F8FA"/>
            </a:solidFill>
            <a:prstDash val="solid"/>
          </a:ln>
        </p:spPr>
      </p:sp>
      <p:pic>
        <p:nvPicPr>
          <p:cNvPr id="43" name="Object 4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040" y="2971800"/>
            <a:ext cx="3794760" cy="2377440"/>
          </a:xfrm>
          <a:prstGeom prst="rect">
            <a:avLst/>
          </a:prstGeom>
        </p:spPr>
      </p:pic>
      <p:sp>
        <p:nvSpPr>
          <p:cNvPr id="44" name="Object43"/>
          <p:cNvSpPr/>
          <p:nvPr/>
        </p:nvSpPr>
        <p:spPr>
          <a:xfrm>
            <a:off x="356616" y="5852160"/>
            <a:ext cx="8586216" cy="822960"/>
          </a:xfrm>
          <a:prstGeom prst="rect">
            <a:avLst/>
          </a:prstGeom>
          <a:solidFill>
            <a:srgbClr val="F7F8FA"/>
          </a:solidFill>
          <a:ln/>
        </p:spPr>
        <p:txBody>
          <a:bodyPr wrap="square" rtlCol="0" anchor="t"/>
          <a:lstStyle/>
          <a:p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 =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782</a:t>
            </a:r>
            <a:endParaRPr lang="en-US" sz="900" dirty="0"/>
          </a:p>
          <a:p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Location: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United States (USA);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Regions: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 regions;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Gender Balancing: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Age: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18-99;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Age Balancing: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None;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Income: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$0-$200k+; </a:t>
            </a:r>
            <a:pPr/>
            <a:endParaRPr lang="en-US" sz="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201168" y="201168"/>
            <a:ext cx="7287768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8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Attribute: First reaction</a:t>
            </a:r>
            <a:endParaRPr lang="en-US" sz="1800" dirty="0"/>
          </a:p>
        </p:txBody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2400" y="182880"/>
            <a:ext cx="1170432" cy="429768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01168" y="548640"/>
            <a:ext cx="7287768" cy="2103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What's the first word that comes to mind when you look at this logo?</a:t>
            </a:r>
            <a:endParaRPr lang="en-US" sz="900" dirty="0"/>
          </a:p>
        </p:txBody>
      </p:sp>
      <p:sp>
        <p:nvSpPr>
          <p:cNvPr id="5" name="Object4"/>
          <p:cNvSpPr/>
          <p:nvPr/>
        </p:nvSpPr>
        <p:spPr>
          <a:xfrm>
            <a:off x="274320" y="1124712"/>
            <a:ext cx="1371600" cy="914400"/>
          </a:xfrm>
          <a:prstGeom prst="rect">
            <a:avLst/>
          </a:prstGeom>
          <a:solidFill>
            <a:srgbClr val="FFFFFF"/>
          </a:solidFill>
          <a:ln w="12700">
            <a:solidFill>
              <a:srgbClr val="EDEEEE"/>
            </a:solidFill>
            <a:prstDash val="solid"/>
          </a:ln>
        </p:spPr>
      </p:sp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32" y="1239012"/>
            <a:ext cx="714375" cy="68580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1920240" y="1463040"/>
            <a:ext cx="7223760" cy="2194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4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Logo 1</a:t>
            </a:r>
            <a:endParaRPr lang="en-US" sz="1400" dirty="0"/>
          </a:p>
        </p:txBody>
      </p:sp>
      <p:sp>
        <p:nvSpPr>
          <p:cNvPr id="8" name="Object7"/>
          <p:cNvSpPr/>
          <p:nvPr/>
        </p:nvSpPr>
        <p:spPr>
          <a:xfrm>
            <a:off x="182880" y="2468880"/>
            <a:ext cx="4389120" cy="2194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Top 10 words</a:t>
            </a:r>
            <a:endParaRPr lang="en-US" sz="900" dirty="0"/>
          </a:p>
        </p:txBody>
      </p:sp>
      <p:sp>
        <p:nvSpPr>
          <p:cNvPr id="9" name="Object8"/>
          <p:cNvSpPr/>
          <p:nvPr/>
        </p:nvSpPr>
        <p:spPr>
          <a:xfrm>
            <a:off x="274320" y="2788920"/>
            <a:ext cx="4160520" cy="2743200"/>
          </a:xfrm>
          <a:prstGeom prst="roundRect">
            <a:avLst>
              <a:gd name="adj" fmla="val 2333"/>
            </a:avLst>
          </a:prstGeom>
          <a:noFill/>
          <a:ln w="25400">
            <a:solidFill>
              <a:srgbClr val="F7F8FA"/>
            </a:solidFill>
            <a:prstDash val="solid"/>
          </a:ln>
        </p:spPr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65760" y="2971800"/>
          <a:ext cx="3977640" cy="2377440"/>
        </p:xfrm>
        <a:graphic>
          <a:graphicData uri="http://schemas.openxmlformats.org/drawingml/2006/table">
            <a:tbl>
              <a:tblPr/>
              <a:tblGrid>
                <a:gridCol w="1074420"/>
                <a:gridCol w="1988820"/>
                <a:gridCol w="497205"/>
                <a:gridCol w="497205"/>
              </a:tblGrid>
              <a:tr h="237744"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Paw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25.81%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104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Dog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24.81%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100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Love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15.14%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61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Puppy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6.20%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25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pet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4.22%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17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heart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3.23%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13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Cute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2.98%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12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paw print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2.98%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12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care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2.48%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10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face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1.74%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700" dirty="0">
                          <a:solidFill>
                            <a:srgbClr val="000000"/>
                          </a:solidFill>
                          <a:latin typeface="Helvetica" pitchFamily="34" charset="0"/>
                          <a:ea typeface="Helvetica" pitchFamily="34" charset="-122"/>
                          <a:cs typeface="Helvetica" pitchFamily="34" charset="-120"/>
                        </a:rPr>
                        <a:t>7</a:t>
                      </a:r>
                      <a:endParaRPr lang="en-US" sz="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8100" marR="38100" marT="38100" marB="3810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1" name="Object10"/>
          <p:cNvSpPr/>
          <p:nvPr/>
        </p:nvSpPr>
        <p:spPr>
          <a:xfrm>
            <a:off x="1543050" y="3040380"/>
            <a:ext cx="1623060" cy="100584"/>
          </a:xfrm>
          <a:prstGeom prst="rect">
            <a:avLst/>
          </a:prstGeom>
          <a:solidFill>
            <a:srgbClr val="EDEEEE"/>
          </a:solidFill>
          <a:ln w="12700">
            <a:solidFill>
              <a:srgbClr val="D0D2D3"/>
            </a:solidFill>
            <a:prstDash val="solid"/>
          </a:ln>
        </p:spPr>
      </p:sp>
      <p:sp>
        <p:nvSpPr>
          <p:cNvPr id="12" name="Object11"/>
          <p:cNvSpPr/>
          <p:nvPr/>
        </p:nvSpPr>
        <p:spPr>
          <a:xfrm>
            <a:off x="1556766" y="3054096"/>
            <a:ext cx="418854" cy="73152"/>
          </a:xfrm>
          <a:prstGeom prst="rect">
            <a:avLst/>
          </a:prstGeom>
          <a:solidFill>
            <a:srgbClr val="00BF6F"/>
          </a:solidFill>
          <a:ln w="12700">
            <a:solidFill>
              <a:srgbClr val="00BF6F"/>
            </a:solidFill>
            <a:prstDash val="solid"/>
          </a:ln>
        </p:spPr>
      </p:sp>
      <p:sp>
        <p:nvSpPr>
          <p:cNvPr id="13" name="Object12"/>
          <p:cNvSpPr/>
          <p:nvPr/>
        </p:nvSpPr>
        <p:spPr>
          <a:xfrm>
            <a:off x="411480" y="3209544"/>
            <a:ext cx="3886200" cy="0"/>
          </a:xfrm>
          <a:prstGeom prst="rect">
            <a:avLst/>
          </a:prstGeom>
          <a:noFill/>
          <a:ln w="12700">
            <a:solidFill>
              <a:srgbClr val="D0D2D3"/>
            </a:solidFill>
            <a:prstDash val="solid"/>
          </a:ln>
        </p:spPr>
      </p:sp>
      <p:sp>
        <p:nvSpPr>
          <p:cNvPr id="14" name="Object13"/>
          <p:cNvSpPr/>
          <p:nvPr/>
        </p:nvSpPr>
        <p:spPr>
          <a:xfrm>
            <a:off x="1543050" y="3278124"/>
            <a:ext cx="1623060" cy="100584"/>
          </a:xfrm>
          <a:prstGeom prst="rect">
            <a:avLst/>
          </a:prstGeom>
          <a:solidFill>
            <a:srgbClr val="EDEEEE"/>
          </a:solidFill>
          <a:ln w="12700">
            <a:solidFill>
              <a:srgbClr val="D0D2D3"/>
            </a:solidFill>
            <a:prstDash val="solid"/>
          </a:ln>
        </p:spPr>
      </p:sp>
      <p:sp>
        <p:nvSpPr>
          <p:cNvPr id="15" name="Object14"/>
          <p:cNvSpPr/>
          <p:nvPr/>
        </p:nvSpPr>
        <p:spPr>
          <a:xfrm>
            <a:off x="1556766" y="3291840"/>
            <a:ext cx="402744" cy="73152"/>
          </a:xfrm>
          <a:prstGeom prst="rect">
            <a:avLst/>
          </a:prstGeom>
          <a:solidFill>
            <a:srgbClr val="00BF6F"/>
          </a:solidFill>
          <a:ln w="12700">
            <a:solidFill>
              <a:srgbClr val="00BF6F"/>
            </a:solidFill>
            <a:prstDash val="solid"/>
          </a:ln>
        </p:spPr>
      </p:sp>
      <p:sp>
        <p:nvSpPr>
          <p:cNvPr id="16" name="Object15"/>
          <p:cNvSpPr/>
          <p:nvPr/>
        </p:nvSpPr>
        <p:spPr>
          <a:xfrm>
            <a:off x="411480" y="3447288"/>
            <a:ext cx="3886200" cy="0"/>
          </a:xfrm>
          <a:prstGeom prst="rect">
            <a:avLst/>
          </a:prstGeom>
          <a:noFill/>
          <a:ln w="12700">
            <a:solidFill>
              <a:srgbClr val="D0D2D3"/>
            </a:solidFill>
            <a:prstDash val="solid"/>
          </a:ln>
        </p:spPr>
      </p:sp>
      <p:sp>
        <p:nvSpPr>
          <p:cNvPr id="17" name="Object16"/>
          <p:cNvSpPr/>
          <p:nvPr/>
        </p:nvSpPr>
        <p:spPr>
          <a:xfrm>
            <a:off x="1543050" y="3515868"/>
            <a:ext cx="1623060" cy="100584"/>
          </a:xfrm>
          <a:prstGeom prst="rect">
            <a:avLst/>
          </a:prstGeom>
          <a:solidFill>
            <a:srgbClr val="EDEEEE"/>
          </a:solidFill>
          <a:ln w="12700">
            <a:solidFill>
              <a:srgbClr val="D0D2D3"/>
            </a:solidFill>
            <a:prstDash val="solid"/>
          </a:ln>
        </p:spPr>
      </p:sp>
      <p:sp>
        <p:nvSpPr>
          <p:cNvPr id="18" name="Object17"/>
          <p:cNvSpPr/>
          <p:nvPr/>
        </p:nvSpPr>
        <p:spPr>
          <a:xfrm>
            <a:off x="1556766" y="3529584"/>
            <a:ext cx="245674" cy="73152"/>
          </a:xfrm>
          <a:prstGeom prst="rect">
            <a:avLst/>
          </a:prstGeom>
          <a:solidFill>
            <a:srgbClr val="00BF6F"/>
          </a:solidFill>
          <a:ln w="12700">
            <a:solidFill>
              <a:srgbClr val="00BF6F"/>
            </a:solidFill>
            <a:prstDash val="solid"/>
          </a:ln>
        </p:spPr>
      </p:sp>
      <p:sp>
        <p:nvSpPr>
          <p:cNvPr id="19" name="Object18"/>
          <p:cNvSpPr/>
          <p:nvPr/>
        </p:nvSpPr>
        <p:spPr>
          <a:xfrm>
            <a:off x="411480" y="3685032"/>
            <a:ext cx="3886200" cy="0"/>
          </a:xfrm>
          <a:prstGeom prst="rect">
            <a:avLst/>
          </a:prstGeom>
          <a:noFill/>
          <a:ln w="12700">
            <a:solidFill>
              <a:srgbClr val="D0D2D3"/>
            </a:solidFill>
            <a:prstDash val="solid"/>
          </a:ln>
        </p:spPr>
      </p:sp>
      <p:sp>
        <p:nvSpPr>
          <p:cNvPr id="20" name="Object19"/>
          <p:cNvSpPr/>
          <p:nvPr/>
        </p:nvSpPr>
        <p:spPr>
          <a:xfrm>
            <a:off x="1543050" y="3753612"/>
            <a:ext cx="1623060" cy="100584"/>
          </a:xfrm>
          <a:prstGeom prst="rect">
            <a:avLst/>
          </a:prstGeom>
          <a:solidFill>
            <a:srgbClr val="EDEEEE"/>
          </a:solidFill>
          <a:ln w="12700">
            <a:solidFill>
              <a:srgbClr val="D0D2D3"/>
            </a:solidFill>
            <a:prstDash val="solid"/>
          </a:ln>
        </p:spPr>
      </p:sp>
      <p:sp>
        <p:nvSpPr>
          <p:cNvPr id="21" name="Object20"/>
          <p:cNvSpPr/>
          <p:nvPr/>
        </p:nvSpPr>
        <p:spPr>
          <a:xfrm>
            <a:off x="1556766" y="3767328"/>
            <a:ext cx="100686" cy="73152"/>
          </a:xfrm>
          <a:prstGeom prst="rect">
            <a:avLst/>
          </a:prstGeom>
          <a:solidFill>
            <a:srgbClr val="00BF6F"/>
          </a:solidFill>
          <a:ln w="12700">
            <a:solidFill>
              <a:srgbClr val="00BF6F"/>
            </a:solidFill>
            <a:prstDash val="solid"/>
          </a:ln>
        </p:spPr>
      </p:sp>
      <p:sp>
        <p:nvSpPr>
          <p:cNvPr id="22" name="Object21"/>
          <p:cNvSpPr/>
          <p:nvPr/>
        </p:nvSpPr>
        <p:spPr>
          <a:xfrm>
            <a:off x="411480" y="3922776"/>
            <a:ext cx="3886200" cy="0"/>
          </a:xfrm>
          <a:prstGeom prst="rect">
            <a:avLst/>
          </a:prstGeom>
          <a:noFill/>
          <a:ln w="12700">
            <a:solidFill>
              <a:srgbClr val="D0D2D3"/>
            </a:solidFill>
            <a:prstDash val="solid"/>
          </a:ln>
        </p:spPr>
      </p:sp>
      <p:sp>
        <p:nvSpPr>
          <p:cNvPr id="23" name="Object22"/>
          <p:cNvSpPr/>
          <p:nvPr/>
        </p:nvSpPr>
        <p:spPr>
          <a:xfrm>
            <a:off x="1543050" y="3991356"/>
            <a:ext cx="1623060" cy="100584"/>
          </a:xfrm>
          <a:prstGeom prst="rect">
            <a:avLst/>
          </a:prstGeom>
          <a:solidFill>
            <a:srgbClr val="EDEEEE"/>
          </a:solidFill>
          <a:ln w="12700">
            <a:solidFill>
              <a:srgbClr val="D0D2D3"/>
            </a:solidFill>
            <a:prstDash val="solid"/>
          </a:ln>
        </p:spPr>
      </p:sp>
      <p:sp>
        <p:nvSpPr>
          <p:cNvPr id="24" name="Object23"/>
          <p:cNvSpPr/>
          <p:nvPr/>
        </p:nvSpPr>
        <p:spPr>
          <a:xfrm>
            <a:off x="1556766" y="4005072"/>
            <a:ext cx="68467" cy="73152"/>
          </a:xfrm>
          <a:prstGeom prst="rect">
            <a:avLst/>
          </a:prstGeom>
          <a:solidFill>
            <a:srgbClr val="00BF6F"/>
          </a:solidFill>
          <a:ln w="12700">
            <a:solidFill>
              <a:srgbClr val="00BF6F"/>
            </a:solidFill>
            <a:prstDash val="solid"/>
          </a:ln>
        </p:spPr>
      </p:sp>
      <p:sp>
        <p:nvSpPr>
          <p:cNvPr id="25" name="Object24"/>
          <p:cNvSpPr/>
          <p:nvPr/>
        </p:nvSpPr>
        <p:spPr>
          <a:xfrm>
            <a:off x="411480" y="4160520"/>
            <a:ext cx="3886200" cy="0"/>
          </a:xfrm>
          <a:prstGeom prst="rect">
            <a:avLst/>
          </a:prstGeom>
          <a:noFill/>
          <a:ln w="12700">
            <a:solidFill>
              <a:srgbClr val="D0D2D3"/>
            </a:solidFill>
            <a:prstDash val="solid"/>
          </a:ln>
        </p:spPr>
      </p:sp>
      <p:sp>
        <p:nvSpPr>
          <p:cNvPr id="26" name="Object25"/>
          <p:cNvSpPr/>
          <p:nvPr/>
        </p:nvSpPr>
        <p:spPr>
          <a:xfrm>
            <a:off x="1543050" y="4229100"/>
            <a:ext cx="1623060" cy="100584"/>
          </a:xfrm>
          <a:prstGeom prst="rect">
            <a:avLst/>
          </a:prstGeom>
          <a:solidFill>
            <a:srgbClr val="EDEEEE"/>
          </a:solidFill>
          <a:ln w="12700">
            <a:solidFill>
              <a:srgbClr val="D0D2D3"/>
            </a:solidFill>
            <a:prstDash val="solid"/>
          </a:ln>
        </p:spPr>
      </p:sp>
      <p:sp>
        <p:nvSpPr>
          <p:cNvPr id="27" name="Object26"/>
          <p:cNvSpPr/>
          <p:nvPr/>
        </p:nvSpPr>
        <p:spPr>
          <a:xfrm>
            <a:off x="1556766" y="4242816"/>
            <a:ext cx="52357" cy="73152"/>
          </a:xfrm>
          <a:prstGeom prst="rect">
            <a:avLst/>
          </a:prstGeom>
          <a:solidFill>
            <a:srgbClr val="00BF6F"/>
          </a:solidFill>
          <a:ln w="12700">
            <a:solidFill>
              <a:srgbClr val="00BF6F"/>
            </a:solidFill>
            <a:prstDash val="solid"/>
          </a:ln>
        </p:spPr>
      </p:sp>
      <p:sp>
        <p:nvSpPr>
          <p:cNvPr id="28" name="Object27"/>
          <p:cNvSpPr/>
          <p:nvPr/>
        </p:nvSpPr>
        <p:spPr>
          <a:xfrm>
            <a:off x="411480" y="4398264"/>
            <a:ext cx="3886200" cy="0"/>
          </a:xfrm>
          <a:prstGeom prst="rect">
            <a:avLst/>
          </a:prstGeom>
          <a:noFill/>
          <a:ln w="12700">
            <a:solidFill>
              <a:srgbClr val="D0D2D3"/>
            </a:solidFill>
            <a:prstDash val="solid"/>
          </a:ln>
        </p:spPr>
      </p:sp>
      <p:sp>
        <p:nvSpPr>
          <p:cNvPr id="29" name="Object28"/>
          <p:cNvSpPr/>
          <p:nvPr/>
        </p:nvSpPr>
        <p:spPr>
          <a:xfrm>
            <a:off x="1543050" y="4466844"/>
            <a:ext cx="1623060" cy="100584"/>
          </a:xfrm>
          <a:prstGeom prst="rect">
            <a:avLst/>
          </a:prstGeom>
          <a:solidFill>
            <a:srgbClr val="EDEEEE"/>
          </a:solidFill>
          <a:ln w="12700">
            <a:solidFill>
              <a:srgbClr val="D0D2D3"/>
            </a:solidFill>
            <a:prstDash val="solid"/>
          </a:ln>
        </p:spPr>
      </p:sp>
      <p:sp>
        <p:nvSpPr>
          <p:cNvPr id="30" name="Object29"/>
          <p:cNvSpPr/>
          <p:nvPr/>
        </p:nvSpPr>
        <p:spPr>
          <a:xfrm>
            <a:off x="1556766" y="4480560"/>
            <a:ext cx="48329" cy="73152"/>
          </a:xfrm>
          <a:prstGeom prst="rect">
            <a:avLst/>
          </a:prstGeom>
          <a:solidFill>
            <a:srgbClr val="00BF6F"/>
          </a:solidFill>
          <a:ln w="12700">
            <a:solidFill>
              <a:srgbClr val="00BF6F"/>
            </a:solidFill>
            <a:prstDash val="solid"/>
          </a:ln>
        </p:spPr>
      </p:sp>
      <p:sp>
        <p:nvSpPr>
          <p:cNvPr id="31" name="Object30"/>
          <p:cNvSpPr/>
          <p:nvPr/>
        </p:nvSpPr>
        <p:spPr>
          <a:xfrm>
            <a:off x="411480" y="4636008"/>
            <a:ext cx="3886200" cy="0"/>
          </a:xfrm>
          <a:prstGeom prst="rect">
            <a:avLst/>
          </a:prstGeom>
          <a:noFill/>
          <a:ln w="12700">
            <a:solidFill>
              <a:srgbClr val="D0D2D3"/>
            </a:solidFill>
            <a:prstDash val="solid"/>
          </a:ln>
        </p:spPr>
      </p:sp>
      <p:sp>
        <p:nvSpPr>
          <p:cNvPr id="32" name="Object31"/>
          <p:cNvSpPr/>
          <p:nvPr/>
        </p:nvSpPr>
        <p:spPr>
          <a:xfrm>
            <a:off x="1543050" y="4704588"/>
            <a:ext cx="1623060" cy="100584"/>
          </a:xfrm>
          <a:prstGeom prst="rect">
            <a:avLst/>
          </a:prstGeom>
          <a:solidFill>
            <a:srgbClr val="EDEEEE"/>
          </a:solidFill>
          <a:ln w="12700">
            <a:solidFill>
              <a:srgbClr val="D0D2D3"/>
            </a:solidFill>
            <a:prstDash val="solid"/>
          </a:ln>
        </p:spPr>
      </p:sp>
      <p:sp>
        <p:nvSpPr>
          <p:cNvPr id="33" name="Object32"/>
          <p:cNvSpPr/>
          <p:nvPr/>
        </p:nvSpPr>
        <p:spPr>
          <a:xfrm>
            <a:off x="1556766" y="4718304"/>
            <a:ext cx="48329" cy="73152"/>
          </a:xfrm>
          <a:prstGeom prst="rect">
            <a:avLst/>
          </a:prstGeom>
          <a:solidFill>
            <a:srgbClr val="00BF6F"/>
          </a:solidFill>
          <a:ln w="12700">
            <a:solidFill>
              <a:srgbClr val="00BF6F"/>
            </a:solidFill>
            <a:prstDash val="solid"/>
          </a:ln>
        </p:spPr>
      </p:sp>
      <p:sp>
        <p:nvSpPr>
          <p:cNvPr id="34" name="Object33"/>
          <p:cNvSpPr/>
          <p:nvPr/>
        </p:nvSpPr>
        <p:spPr>
          <a:xfrm>
            <a:off x="411480" y="4873752"/>
            <a:ext cx="3886200" cy="0"/>
          </a:xfrm>
          <a:prstGeom prst="rect">
            <a:avLst/>
          </a:prstGeom>
          <a:noFill/>
          <a:ln w="12700">
            <a:solidFill>
              <a:srgbClr val="D0D2D3"/>
            </a:solidFill>
            <a:prstDash val="solid"/>
          </a:ln>
        </p:spPr>
      </p:sp>
      <p:sp>
        <p:nvSpPr>
          <p:cNvPr id="35" name="Object34"/>
          <p:cNvSpPr/>
          <p:nvPr/>
        </p:nvSpPr>
        <p:spPr>
          <a:xfrm>
            <a:off x="1543050" y="4942332"/>
            <a:ext cx="1623060" cy="100584"/>
          </a:xfrm>
          <a:prstGeom prst="rect">
            <a:avLst/>
          </a:prstGeom>
          <a:solidFill>
            <a:srgbClr val="EDEEEE"/>
          </a:solidFill>
          <a:ln w="12700">
            <a:solidFill>
              <a:srgbClr val="D0D2D3"/>
            </a:solidFill>
            <a:prstDash val="solid"/>
          </a:ln>
        </p:spPr>
      </p:sp>
      <p:sp>
        <p:nvSpPr>
          <p:cNvPr id="36" name="Object35"/>
          <p:cNvSpPr/>
          <p:nvPr/>
        </p:nvSpPr>
        <p:spPr>
          <a:xfrm>
            <a:off x="1556766" y="4956048"/>
            <a:ext cx="40274" cy="73152"/>
          </a:xfrm>
          <a:prstGeom prst="rect">
            <a:avLst/>
          </a:prstGeom>
          <a:solidFill>
            <a:srgbClr val="00BF6F"/>
          </a:solidFill>
          <a:ln w="12700">
            <a:solidFill>
              <a:srgbClr val="00BF6F"/>
            </a:solidFill>
            <a:prstDash val="solid"/>
          </a:ln>
        </p:spPr>
      </p:sp>
      <p:sp>
        <p:nvSpPr>
          <p:cNvPr id="37" name="Object36"/>
          <p:cNvSpPr/>
          <p:nvPr/>
        </p:nvSpPr>
        <p:spPr>
          <a:xfrm>
            <a:off x="411480" y="5111496"/>
            <a:ext cx="3886200" cy="0"/>
          </a:xfrm>
          <a:prstGeom prst="rect">
            <a:avLst/>
          </a:prstGeom>
          <a:noFill/>
          <a:ln w="12700">
            <a:solidFill>
              <a:srgbClr val="D0D2D3"/>
            </a:solidFill>
            <a:prstDash val="solid"/>
          </a:ln>
        </p:spPr>
      </p:sp>
      <p:sp>
        <p:nvSpPr>
          <p:cNvPr id="38" name="Object37"/>
          <p:cNvSpPr/>
          <p:nvPr/>
        </p:nvSpPr>
        <p:spPr>
          <a:xfrm>
            <a:off x="1543050" y="5180076"/>
            <a:ext cx="1623060" cy="100584"/>
          </a:xfrm>
          <a:prstGeom prst="rect">
            <a:avLst/>
          </a:prstGeom>
          <a:solidFill>
            <a:srgbClr val="EDEEEE"/>
          </a:solidFill>
          <a:ln w="12700">
            <a:solidFill>
              <a:srgbClr val="D0D2D3"/>
            </a:solidFill>
            <a:prstDash val="solid"/>
          </a:ln>
        </p:spPr>
      </p:sp>
      <p:sp>
        <p:nvSpPr>
          <p:cNvPr id="39" name="Object38"/>
          <p:cNvSpPr/>
          <p:nvPr/>
        </p:nvSpPr>
        <p:spPr>
          <a:xfrm>
            <a:off x="1556766" y="5193792"/>
            <a:ext cx="28192" cy="73152"/>
          </a:xfrm>
          <a:prstGeom prst="rect">
            <a:avLst/>
          </a:prstGeom>
          <a:solidFill>
            <a:srgbClr val="00BF6F"/>
          </a:solidFill>
          <a:ln w="12700">
            <a:solidFill>
              <a:srgbClr val="00BF6F"/>
            </a:solidFill>
            <a:prstDash val="solid"/>
          </a:ln>
        </p:spPr>
      </p:sp>
      <p:sp>
        <p:nvSpPr>
          <p:cNvPr id="40" name="Object39"/>
          <p:cNvSpPr/>
          <p:nvPr/>
        </p:nvSpPr>
        <p:spPr>
          <a:xfrm>
            <a:off x="411480" y="5349240"/>
            <a:ext cx="3886200" cy="0"/>
          </a:xfrm>
          <a:prstGeom prst="rect">
            <a:avLst/>
          </a:prstGeom>
          <a:noFill/>
          <a:ln w="12700">
            <a:solidFill>
              <a:srgbClr val="D0D2D3"/>
            </a:solidFill>
            <a:prstDash val="solid"/>
          </a:ln>
        </p:spPr>
      </p:sp>
      <p:sp>
        <p:nvSpPr>
          <p:cNvPr id="41" name="Object40"/>
          <p:cNvSpPr/>
          <p:nvPr/>
        </p:nvSpPr>
        <p:spPr>
          <a:xfrm>
            <a:off x="4617720" y="2468880"/>
            <a:ext cx="4389120" cy="2194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Word Cloud</a:t>
            </a:r>
            <a:endParaRPr lang="en-US" sz="900" dirty="0"/>
          </a:p>
        </p:txBody>
      </p:sp>
      <p:sp>
        <p:nvSpPr>
          <p:cNvPr id="42" name="Object41"/>
          <p:cNvSpPr/>
          <p:nvPr/>
        </p:nvSpPr>
        <p:spPr>
          <a:xfrm>
            <a:off x="4709160" y="2788920"/>
            <a:ext cx="4160520" cy="2743200"/>
          </a:xfrm>
          <a:prstGeom prst="roundRect">
            <a:avLst>
              <a:gd name="adj" fmla="val 2333"/>
            </a:avLst>
          </a:prstGeom>
          <a:noFill/>
          <a:ln w="25400">
            <a:solidFill>
              <a:srgbClr val="F7F8FA"/>
            </a:solidFill>
            <a:prstDash val="solid"/>
          </a:ln>
        </p:spPr>
      </p:sp>
      <p:pic>
        <p:nvPicPr>
          <p:cNvPr id="43" name="Object 4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040" y="2971800"/>
            <a:ext cx="3794760" cy="2377440"/>
          </a:xfrm>
          <a:prstGeom prst="rect">
            <a:avLst/>
          </a:prstGeom>
        </p:spPr>
      </p:pic>
      <p:sp>
        <p:nvSpPr>
          <p:cNvPr id="44" name="Object43"/>
          <p:cNvSpPr/>
          <p:nvPr/>
        </p:nvSpPr>
        <p:spPr>
          <a:xfrm>
            <a:off x="356616" y="5852160"/>
            <a:ext cx="8586216" cy="822960"/>
          </a:xfrm>
          <a:prstGeom prst="rect">
            <a:avLst/>
          </a:prstGeom>
          <a:solidFill>
            <a:srgbClr val="F7F8FA"/>
          </a:solidFill>
          <a:ln/>
        </p:spPr>
        <p:txBody>
          <a:bodyPr wrap="square" rtlCol="0" anchor="t"/>
          <a:lstStyle/>
          <a:p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 =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782</a:t>
            </a:r>
            <a:endParaRPr lang="en-US" sz="900" dirty="0"/>
          </a:p>
          <a:p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Location: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United States (USA);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Regions: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 regions;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Gender Balancing: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Age: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18-99;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Age Balancing: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None; </a:t>
            </a:r>
            <a:pPr/>
            <a:r>
              <a:rPr lang="en-US" sz="9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Income: </a:t>
            </a:r>
            <a:pPr/>
            <a:r>
              <a:rPr lang="en-US" sz="900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$0-$200k+; </a:t>
            </a:r>
            <a:pPr/>
            <a:endParaRPr 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2021-11-08T20:33:48Z</dcterms:created>
  <dcterms:modified xsi:type="dcterms:W3CDTF">2021-11-08T20:33:48Z</dcterms:modified>
</cp:coreProperties>
</file>