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embeddedFontLst>
    <p:embeddedFont>
      <p:font typeface="Montserrat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A528D7AD-D627-448E-90D2-445937AC915A}">
  <a:tblStyle styleId="{A528D7AD-D627-448E-90D2-445937AC915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Montserrat-regular.fntdata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7" Type="http://schemas.openxmlformats.org/officeDocument/2006/relationships/font" Target="fonts/Lato-regular.fntdata"/><Relationship Id="rId16" Type="http://schemas.openxmlformats.org/officeDocument/2006/relationships/font" Target="fonts/Montserrat-boldItalic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Lato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Lat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4898f6c55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4898f6c55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47100e588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47100e588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486d9e1f2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486d9e1f2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4898f6c554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4898f6c55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486b52a7e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486b52a7e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nam05.safelinks.protection.outlook.com/?url=http%3A%2F%2Fwww.cs.bsu.edu%2Fcs4ms%2F&amp;data=02%7C01%7Cajperry%40bsu.edu%7C9222a1aa9da145b551cc08d6bd19f0d6%7C6fff909f07dc40da9e30fd7549c0f494%7C0%7C0%7C636904317352320749&amp;sdata=qa22i5tNJiZZgNXAVln9ADzl7HxRt%2B8v3arJ58YMwpM%3D&amp;reserved=0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exploringbinary.com/how-i-taught-third-graders-binary-numbers/" TargetMode="External"/><Relationship Id="rId4" Type="http://schemas.openxmlformats.org/officeDocument/2006/relationships/hyperlink" Target="https://classic.csunplugged.org/wp-content/uploads/2014/12/unplugged-01-binary_numbers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Binary: Counting with 1s and 0s</a:t>
            </a:r>
            <a:endParaRPr/>
          </a:p>
        </p:txBody>
      </p:sp>
      <p:sp>
        <p:nvSpPr>
          <p:cNvPr id="135" name="Google Shape;135;p13"/>
          <p:cNvSpPr txBox="1"/>
          <p:nvPr/>
        </p:nvSpPr>
        <p:spPr>
          <a:xfrm>
            <a:off x="3676325" y="3061375"/>
            <a:ext cx="4572000" cy="8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Data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BSU CS4MS 4/9/19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6" name="Google Shape;136;p13"/>
          <p:cNvSpPr txBox="1"/>
          <p:nvPr/>
        </p:nvSpPr>
        <p:spPr>
          <a:xfrm>
            <a:off x="93575" y="4705650"/>
            <a:ext cx="4959600" cy="10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lt1"/>
                </a:solidFill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3"/>
              </a:rPr>
              <a:t>http://www.cs.bsu.edu/cs4ms/</a:t>
            </a:r>
            <a:r>
              <a:rPr b="1" lang="en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docs/</a:t>
            </a:r>
            <a:r>
              <a:rPr b="1" lang="en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BinarySlides.pptx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Exponents review</a:t>
            </a:r>
            <a:endParaRPr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1297500" y="1025600"/>
            <a:ext cx="7038900" cy="352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Exponents show a number multiplied by itself a certain number of times.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2</a:t>
            </a:r>
            <a:r>
              <a:rPr baseline="30000" lang="en"/>
              <a:t>x</a:t>
            </a:r>
            <a:r>
              <a:rPr lang="en"/>
              <a:t> is the same as 2 times itself x times. It is read as “2 to the x power”.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Examples: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2</a:t>
            </a:r>
            <a:r>
              <a:rPr baseline="30000" lang="en"/>
              <a:t>2</a:t>
            </a:r>
            <a:r>
              <a:rPr lang="en"/>
              <a:t> is the same as 2</a:t>
            </a:r>
            <a:r>
              <a:rPr lang="en" sz="1100"/>
              <a:t>x</a:t>
            </a:r>
            <a:r>
              <a:rPr lang="en"/>
              <a:t>2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4</a:t>
            </a:r>
            <a:r>
              <a:rPr baseline="30000" lang="en"/>
              <a:t>5 </a:t>
            </a:r>
            <a:r>
              <a:rPr lang="en"/>
              <a:t>is the same as 4</a:t>
            </a:r>
            <a:r>
              <a:rPr lang="en" sz="1100"/>
              <a:t>x</a:t>
            </a:r>
            <a:r>
              <a:rPr lang="en"/>
              <a:t>4</a:t>
            </a:r>
            <a:r>
              <a:rPr lang="en" sz="1100"/>
              <a:t>x</a:t>
            </a:r>
            <a:r>
              <a:rPr lang="en"/>
              <a:t>4</a:t>
            </a:r>
            <a:r>
              <a:rPr lang="en" sz="1100"/>
              <a:t>x</a:t>
            </a:r>
            <a:r>
              <a:rPr lang="en"/>
              <a:t>4</a:t>
            </a:r>
            <a:r>
              <a:rPr lang="en" sz="1100"/>
              <a:t>x</a:t>
            </a:r>
            <a:r>
              <a:rPr lang="en"/>
              <a:t>4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2</a:t>
            </a:r>
            <a:r>
              <a:rPr baseline="30000" lang="en"/>
              <a:t>1 </a:t>
            </a:r>
            <a:r>
              <a:rPr lang="en"/>
              <a:t>is the same as 2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Note: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Any number to the 0</a:t>
            </a:r>
            <a:r>
              <a:rPr baseline="30000" lang="en"/>
              <a:t>th</a:t>
            </a:r>
            <a:r>
              <a:rPr lang="en"/>
              <a:t> power is equal to 1.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50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Binary?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1110350"/>
            <a:ext cx="7038900" cy="100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500"/>
              <a:t>Binary is just a different way to count numbers but only using 1s and 0s. Usually you count up to 1, 2, 3, 4, … ,8, 9 and when you reach 9, you go to 10 which is adding a new placeholder. There is a ones spot and a tens spot.</a:t>
            </a:r>
            <a:endParaRPr sz="1500"/>
          </a:p>
        </p:txBody>
      </p:sp>
      <p:sp>
        <p:nvSpPr>
          <p:cNvPr id="149" name="Google Shape;149;p15"/>
          <p:cNvSpPr txBox="1"/>
          <p:nvPr/>
        </p:nvSpPr>
        <p:spPr>
          <a:xfrm>
            <a:off x="1297500" y="2542850"/>
            <a:ext cx="6375300" cy="13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For Binary, you can only use 1s and 0s so when you get to 1,  you have to add a new placeholder and put in a zero.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So it starts at 0 = 0, then 1 = 1. Instead of using 2, we can only use 1s and 0s.               So 2  = 10. Then 3 = 11 and 4 = 100. </a:t>
            </a:r>
            <a:endParaRPr/>
          </a:p>
        </p:txBody>
      </p:sp>
      <p:sp>
        <p:nvSpPr>
          <p:cNvPr id="150" name="Google Shape;150;p15"/>
          <p:cNvSpPr txBox="1"/>
          <p:nvPr/>
        </p:nvSpPr>
        <p:spPr>
          <a:xfrm>
            <a:off x="3980238" y="2028050"/>
            <a:ext cx="542100" cy="6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FFFFFF"/>
                </a:solidFill>
              </a:rPr>
              <a:t>_1_</a:t>
            </a:r>
            <a:endParaRPr u="sng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1" name="Google Shape;151;p15"/>
          <p:cNvSpPr txBox="1"/>
          <p:nvPr/>
        </p:nvSpPr>
        <p:spPr>
          <a:xfrm>
            <a:off x="4447963" y="2028050"/>
            <a:ext cx="542100" cy="6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FFFFFF"/>
                </a:solidFill>
              </a:rPr>
              <a:t>_0_</a:t>
            </a:r>
            <a:endParaRPr u="sng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2" name="Google Shape;152;p15"/>
          <p:cNvSpPr txBox="1"/>
          <p:nvPr/>
        </p:nvSpPr>
        <p:spPr>
          <a:xfrm>
            <a:off x="3980225" y="3922250"/>
            <a:ext cx="542100" cy="6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FFFFFF"/>
                </a:solidFill>
              </a:rPr>
              <a:t>_1_</a:t>
            </a:r>
            <a:endParaRPr u="sng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3" name="Google Shape;153;p15"/>
          <p:cNvSpPr txBox="1"/>
          <p:nvPr/>
        </p:nvSpPr>
        <p:spPr>
          <a:xfrm>
            <a:off x="4447950" y="3922250"/>
            <a:ext cx="542100" cy="6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FFFFFF"/>
                </a:solidFill>
              </a:rPr>
              <a:t>_0_</a:t>
            </a:r>
            <a:endParaRPr u="sng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Binary</a:t>
            </a:r>
            <a:endParaRPr/>
          </a:p>
        </p:txBody>
      </p:sp>
      <p:graphicFrame>
        <p:nvGraphicFramePr>
          <p:cNvPr id="159" name="Google Shape;159;p16"/>
          <p:cNvGraphicFramePr/>
          <p:nvPr/>
        </p:nvGraphicFramePr>
        <p:xfrm>
          <a:off x="1297500" y="1307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{A528D7AD-D627-448E-90D2-445937AC915A}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value: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Power of 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</a:t>
                      </a:r>
                      <a:r>
                        <a:rPr baseline="30000" lang="en">
                          <a:solidFill>
                            <a:srgbClr val="FFFFFF"/>
                          </a:solidFill>
                        </a:rPr>
                        <a:t>3</a:t>
                      </a:r>
                      <a:endParaRPr baseline="30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</a:t>
                      </a:r>
                      <a:r>
                        <a:rPr baseline="30000" lang="en">
                          <a:solidFill>
                            <a:srgbClr val="FFFFFF"/>
                          </a:solidFill>
                        </a:rPr>
                        <a:t>2</a:t>
                      </a:r>
                      <a:endParaRPr baseline="30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</a:t>
                      </a:r>
                      <a:r>
                        <a:rPr baseline="30000" lang="en">
                          <a:solidFill>
                            <a:srgbClr val="FFFFFF"/>
                          </a:solidFill>
                        </a:rPr>
                        <a:t>1</a:t>
                      </a:r>
                      <a:endParaRPr baseline="30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</a:t>
                      </a:r>
                      <a:r>
                        <a:rPr baseline="30000" lang="en">
                          <a:solidFill>
                            <a:srgbClr val="FFFFFF"/>
                          </a:solidFill>
                        </a:rPr>
                        <a:t>0</a:t>
                      </a:r>
                      <a:endParaRPr baseline="30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Binary digit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60" name="Google Shape;160;p16"/>
          <p:cNvSpPr txBox="1"/>
          <p:nvPr/>
        </p:nvSpPr>
        <p:spPr>
          <a:xfrm>
            <a:off x="1297500" y="2778675"/>
            <a:ext cx="7239000" cy="20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8 + 0 + 2 + 1 = 11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1011 in binary is equal to 11 in decimal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All numbers greater than or equal to zero.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7"/>
          <p:cNvSpPr txBox="1"/>
          <p:nvPr>
            <p:ph type="title"/>
          </p:nvPr>
        </p:nvSpPr>
        <p:spPr>
          <a:xfrm>
            <a:off x="1297500" y="393750"/>
            <a:ext cx="7038900" cy="5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</a:t>
            </a:r>
            <a:endParaRPr/>
          </a:p>
        </p:txBody>
      </p:sp>
      <p:sp>
        <p:nvSpPr>
          <p:cNvPr id="166" name="Google Shape;166;p17"/>
          <p:cNvSpPr txBox="1"/>
          <p:nvPr>
            <p:ph idx="1" type="body"/>
          </p:nvPr>
        </p:nvSpPr>
        <p:spPr>
          <a:xfrm>
            <a:off x="1297500" y="985350"/>
            <a:ext cx="7038900" cy="349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0111 in binary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= (0 </a:t>
            </a:r>
            <a:r>
              <a:rPr lang="en" sz="1100"/>
              <a:t>x</a:t>
            </a:r>
            <a:r>
              <a:rPr lang="en"/>
              <a:t> 2</a:t>
            </a:r>
            <a:r>
              <a:rPr baseline="30000" lang="en"/>
              <a:t>3</a:t>
            </a:r>
            <a:r>
              <a:rPr lang="en"/>
              <a:t>) + (1 </a:t>
            </a:r>
            <a:r>
              <a:rPr lang="en" sz="1100"/>
              <a:t>x</a:t>
            </a:r>
            <a:r>
              <a:rPr lang="en"/>
              <a:t> 2</a:t>
            </a:r>
            <a:r>
              <a:rPr baseline="30000" lang="en"/>
              <a:t>2</a:t>
            </a:r>
            <a:r>
              <a:rPr lang="en"/>
              <a:t>) +( 1 </a:t>
            </a:r>
            <a:r>
              <a:rPr lang="en" sz="1100"/>
              <a:t>x</a:t>
            </a:r>
            <a:r>
              <a:rPr lang="en"/>
              <a:t> 2</a:t>
            </a:r>
            <a:r>
              <a:rPr baseline="30000" lang="en"/>
              <a:t>1</a:t>
            </a:r>
            <a:r>
              <a:rPr lang="en"/>
              <a:t>) + (1</a:t>
            </a:r>
            <a:r>
              <a:rPr lang="en" sz="1100"/>
              <a:t>x</a:t>
            </a:r>
            <a:r>
              <a:rPr lang="en"/>
              <a:t> 2</a:t>
            </a:r>
            <a:r>
              <a:rPr baseline="30000" lang="en"/>
              <a:t>0</a:t>
            </a:r>
            <a:r>
              <a:rPr lang="en"/>
              <a:t>)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= 0 + 4 + 2 + 1 </a:t>
            </a:r>
            <a:endParaRPr/>
          </a:p>
          <a:p>
            <a:pPr indent="45720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= 7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1011 1111 in binary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= (1 </a:t>
            </a:r>
            <a:r>
              <a:rPr lang="en" sz="1100"/>
              <a:t>x</a:t>
            </a:r>
            <a:r>
              <a:rPr lang="en"/>
              <a:t> 2</a:t>
            </a:r>
            <a:r>
              <a:rPr baseline="30000" lang="en"/>
              <a:t>7</a:t>
            </a:r>
            <a:r>
              <a:rPr lang="en"/>
              <a:t>) + (0 </a:t>
            </a:r>
            <a:r>
              <a:rPr lang="en" sz="1100"/>
              <a:t>x</a:t>
            </a:r>
            <a:r>
              <a:rPr lang="en"/>
              <a:t> 2</a:t>
            </a:r>
            <a:r>
              <a:rPr baseline="30000" lang="en"/>
              <a:t>6</a:t>
            </a:r>
            <a:r>
              <a:rPr lang="en"/>
              <a:t>) + (1 </a:t>
            </a:r>
            <a:r>
              <a:rPr lang="en" sz="1100"/>
              <a:t>x</a:t>
            </a:r>
            <a:r>
              <a:rPr lang="en"/>
              <a:t> 2</a:t>
            </a:r>
            <a:r>
              <a:rPr baseline="30000" lang="en"/>
              <a:t>5</a:t>
            </a:r>
            <a:r>
              <a:rPr lang="en"/>
              <a:t>) + </a:t>
            </a:r>
            <a:r>
              <a:rPr lang="en"/>
              <a:t>(1 </a:t>
            </a:r>
            <a:r>
              <a:rPr lang="en" sz="1100"/>
              <a:t>x</a:t>
            </a:r>
            <a:r>
              <a:rPr lang="en"/>
              <a:t> 2</a:t>
            </a:r>
            <a:r>
              <a:rPr baseline="30000" lang="en"/>
              <a:t>4</a:t>
            </a:r>
            <a:r>
              <a:rPr lang="en"/>
              <a:t>) + (1 </a:t>
            </a:r>
            <a:r>
              <a:rPr lang="en" sz="1100"/>
              <a:t>x</a:t>
            </a:r>
            <a:r>
              <a:rPr lang="en"/>
              <a:t> 2</a:t>
            </a:r>
            <a:r>
              <a:rPr baseline="30000" lang="en"/>
              <a:t>3</a:t>
            </a:r>
            <a:r>
              <a:rPr lang="en"/>
              <a:t>) + (1</a:t>
            </a:r>
            <a:r>
              <a:rPr lang="en" sz="1100"/>
              <a:t>x</a:t>
            </a:r>
            <a:r>
              <a:rPr lang="en"/>
              <a:t> 2</a:t>
            </a:r>
            <a:r>
              <a:rPr baseline="30000" lang="en"/>
              <a:t>2</a:t>
            </a:r>
            <a:r>
              <a:rPr lang="en"/>
              <a:t>) + (1 </a:t>
            </a:r>
            <a:r>
              <a:rPr lang="en" sz="1100"/>
              <a:t>x</a:t>
            </a:r>
            <a:r>
              <a:rPr lang="en"/>
              <a:t> 2</a:t>
            </a:r>
            <a:r>
              <a:rPr baseline="30000" lang="en"/>
              <a:t>1</a:t>
            </a:r>
            <a:r>
              <a:rPr lang="en"/>
              <a:t>) + (1 </a:t>
            </a:r>
            <a:r>
              <a:rPr lang="en" sz="1100"/>
              <a:t>x</a:t>
            </a:r>
            <a:r>
              <a:rPr lang="en"/>
              <a:t> 2</a:t>
            </a:r>
            <a:r>
              <a:rPr baseline="30000" lang="en"/>
              <a:t>0</a:t>
            </a:r>
            <a:r>
              <a:rPr lang="en"/>
              <a:t>)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= 128 + 0 + 32 + 16 + 8 + 4 + 2 + 1 </a:t>
            </a:r>
            <a:endParaRPr/>
          </a:p>
          <a:p>
            <a:pPr indent="45720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= 187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</a:t>
            </a:r>
            <a:endParaRPr/>
          </a:p>
        </p:txBody>
      </p:sp>
      <p:sp>
        <p:nvSpPr>
          <p:cNvPr id="172" name="Google Shape;172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Helpful  example about  teaching binary: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https://www.exploringbinary.com/how-i-taught-third-graders-binary-numbers/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Useful activities </a:t>
            </a:r>
            <a:r>
              <a:rPr lang="en"/>
              <a:t> for teaching binary: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https://classic.csunplugged.org/wp-content/uploads/2014/12/unplugged-01-binary_numbers.pdf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