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Caveat"/>
      <p:regular r:id="rId23"/>
      <p:bold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B264F39-A365-4EBF-BA15-B61069A12D6E}">
  <a:tblStyle styleId="{1B264F39-A365-4EBF-BA15-B61069A12D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Caveat-bold.fntdata"/><Relationship Id="rId23" Type="http://schemas.openxmlformats.org/officeDocument/2006/relationships/font" Target="fonts/Cave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854a07c2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854a07c2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86c33f9f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86c33f9f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86c33f9f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86c33f9f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86c33f9f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86c33f9f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86c33f9f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86c33f9f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86c33f9f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86c33f9f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86c33f9f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86c33f9f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854a07c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854a07c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fully understand what conditional statements are, you first need to know what a </a:t>
            </a:r>
            <a:r>
              <a:rPr i="1" lang="en"/>
              <a:t>boolean </a:t>
            </a:r>
            <a:r>
              <a:rPr lang="en"/>
              <a:t>is.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54a07c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54a07c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854a07c2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854a07c2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86c33f9f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86c33f9f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86c33f9f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86c33f9f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86c33f9f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86c33f9f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854a07c2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854a07c2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86c33f9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86c33f9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nam05.safelinks.protection.outlook.com/?url=http%3A%2F%2Fwww.cs.bsu.edu%2Fcs4ms%2F&amp;data=02%7C01%7Cajperry%40bsu.edu%7C9222a1aa9da145b551cc08d6bd19f0d6%7C6fff909f07dc40da9e30fd7549c0f494%7C0%7C0%7C636904317352320749&amp;sdata=qa22i5tNJiZZgNXAVln9ADzl7HxRt%2B8v3arJ58YMwpM%3D&amp;reserved=0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Compound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966275" y="38580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BSU CS4MS - 4/9/19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3537150" y="2900900"/>
            <a:ext cx="55266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Problem-Solving, Problem Solving with Programming</a:t>
            </a:r>
            <a:endParaRPr/>
          </a:p>
        </p:txBody>
      </p:sp>
      <p:sp>
        <p:nvSpPr>
          <p:cNvPr id="137" name="Google Shape;137;p13"/>
          <p:cNvSpPr txBox="1"/>
          <p:nvPr/>
        </p:nvSpPr>
        <p:spPr>
          <a:xfrm>
            <a:off x="53475" y="4785850"/>
            <a:ext cx="49596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http://www.cs.bsu.edu/cs4ms/</a:t>
            </a: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docs/CompoundConditionalsSlides.pptx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 (Solution - Step 1)</a:t>
            </a:r>
            <a:endParaRPr/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1297500" y="1037825"/>
            <a:ext cx="7038900" cy="18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variables, </a:t>
            </a:r>
            <a:r>
              <a:rPr b="1" lang="en"/>
              <a:t>month </a:t>
            </a:r>
            <a:r>
              <a:rPr lang="en"/>
              <a:t>and </a:t>
            </a:r>
            <a:r>
              <a:rPr b="1" lang="en"/>
              <a:t>day</a:t>
            </a:r>
            <a:r>
              <a:rPr lang="en"/>
              <a:t>, have been initialized with the values shown below: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var month = “January”;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var day = 26;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Does the following conditional statement evaluate to True or False?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	(month == “January”) &amp;&amp; (day == 25)</a:t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1297500" y="3040700"/>
            <a:ext cx="7038900" cy="1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7E6B"/>
                </a:solidFill>
              </a:rPr>
              <a:t>Begin by looking at the expression within the first parentheses:</a:t>
            </a:r>
            <a:endParaRPr>
              <a:solidFill>
                <a:srgbClr val="DD7E6B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7E6B"/>
                </a:solidFill>
              </a:rPr>
              <a:t>	</a:t>
            </a:r>
            <a:r>
              <a:rPr lang="en">
                <a:solidFill>
                  <a:srgbClr val="FFFFFF"/>
                </a:solidFill>
              </a:rPr>
              <a:t>(month == “January”)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DD7E6B"/>
                </a:solidFill>
              </a:rPr>
              <a:t>The == symbol means “equal to”, and since the variable </a:t>
            </a:r>
            <a:r>
              <a:rPr b="1" lang="en">
                <a:solidFill>
                  <a:srgbClr val="DD7E6B"/>
                </a:solidFill>
              </a:rPr>
              <a:t>month </a:t>
            </a:r>
            <a:r>
              <a:rPr lang="en">
                <a:solidFill>
                  <a:srgbClr val="DD7E6B"/>
                </a:solidFill>
              </a:rPr>
              <a:t>was initialized to “January”, this expression is TRUE.</a:t>
            </a:r>
            <a:endParaRPr>
              <a:solidFill>
                <a:srgbClr val="DD7E6B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 (Solution - Step 2)</a:t>
            </a:r>
            <a:endParaRPr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1297500" y="1037825"/>
            <a:ext cx="7038900" cy="18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variables, </a:t>
            </a:r>
            <a:r>
              <a:rPr b="1" lang="en"/>
              <a:t>month </a:t>
            </a:r>
            <a:r>
              <a:rPr lang="en"/>
              <a:t>and </a:t>
            </a:r>
            <a:r>
              <a:rPr b="1" lang="en"/>
              <a:t>day</a:t>
            </a:r>
            <a:r>
              <a:rPr lang="en"/>
              <a:t>, have been initialized with the values shown below: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var month = “January”;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var day = 26;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Does the following conditional statement evaluate to True or False?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	(month == “January”) &amp;&amp; (day == 25)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1297500" y="3040700"/>
            <a:ext cx="7038900" cy="1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7E6B"/>
                </a:solidFill>
              </a:rPr>
              <a:t>Now, we are left with the following:</a:t>
            </a:r>
            <a:endParaRPr>
              <a:solidFill>
                <a:srgbClr val="DD7E6B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7E6B"/>
                </a:solidFill>
              </a:rPr>
              <a:t>	</a:t>
            </a:r>
            <a:r>
              <a:rPr lang="en">
                <a:solidFill>
                  <a:srgbClr val="FFFFFF"/>
                </a:solidFill>
              </a:rPr>
              <a:t>TRUE &amp;&amp; (day == 25)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DD7E6B"/>
                </a:solidFill>
              </a:rPr>
              <a:t>Next, simplify the expression in the remaining parentheses. Since the variable </a:t>
            </a:r>
            <a:r>
              <a:rPr b="1" lang="en">
                <a:solidFill>
                  <a:srgbClr val="DD7E6B"/>
                </a:solidFill>
              </a:rPr>
              <a:t>day </a:t>
            </a:r>
            <a:r>
              <a:rPr lang="en">
                <a:solidFill>
                  <a:srgbClr val="DD7E6B"/>
                </a:solidFill>
              </a:rPr>
              <a:t>was initialized to 26 (NOT 25), this statement is FALSE.</a:t>
            </a:r>
            <a:endParaRPr>
              <a:solidFill>
                <a:srgbClr val="DD7E6B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 (Solution - Step 3)</a:t>
            </a:r>
            <a:endParaRPr/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1297500" y="1037825"/>
            <a:ext cx="7038900" cy="18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variables, </a:t>
            </a:r>
            <a:r>
              <a:rPr b="1" lang="en"/>
              <a:t>month </a:t>
            </a:r>
            <a:r>
              <a:rPr lang="en"/>
              <a:t>and </a:t>
            </a:r>
            <a:r>
              <a:rPr b="1" lang="en"/>
              <a:t>day</a:t>
            </a:r>
            <a:r>
              <a:rPr lang="en"/>
              <a:t>, have been initialized with the values shown below: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var month = “January”;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var day = 26;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Does the following conditional statement evaluate to True or False?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	(month == “January”) &amp;&amp; (day == 25)</a:t>
            </a:r>
            <a:endParaRPr/>
          </a:p>
        </p:txBody>
      </p:sp>
      <p:sp>
        <p:nvSpPr>
          <p:cNvPr id="218" name="Google Shape;218;p24"/>
          <p:cNvSpPr txBox="1"/>
          <p:nvPr/>
        </p:nvSpPr>
        <p:spPr>
          <a:xfrm>
            <a:off x="1297500" y="3040700"/>
            <a:ext cx="7038900" cy="1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7E6B"/>
                </a:solidFill>
              </a:rPr>
              <a:t>Now, we are left with the following statement:</a:t>
            </a:r>
            <a:endParaRPr>
              <a:solidFill>
                <a:srgbClr val="DD7E6B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7E6B"/>
                </a:solidFill>
              </a:rPr>
              <a:t>	</a:t>
            </a:r>
            <a:r>
              <a:rPr lang="en">
                <a:solidFill>
                  <a:srgbClr val="FFFFFF"/>
                </a:solidFill>
              </a:rPr>
              <a:t>TRUE &amp;&amp; FALSE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7E6B"/>
                </a:solidFill>
              </a:rPr>
              <a:t>The &amp;&amp; symbol means “and”. For an “and” expression to be true, BOTH statements need to be true. Therefore, the above statement is FALSE!</a:t>
            </a:r>
            <a:endParaRPr>
              <a:solidFill>
                <a:srgbClr val="DD7E6B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DD7E6B"/>
                </a:solidFill>
              </a:rPr>
              <a:t>Our final answer is FALSE.</a:t>
            </a:r>
            <a:endParaRPr>
              <a:solidFill>
                <a:srgbClr val="DD7E6B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variables, </a:t>
            </a:r>
            <a:r>
              <a:rPr b="1" lang="en"/>
              <a:t>count</a:t>
            </a:r>
            <a:r>
              <a:rPr b="1" lang="en"/>
              <a:t> </a:t>
            </a:r>
            <a:r>
              <a:rPr lang="en"/>
              <a:t>and </a:t>
            </a:r>
            <a:r>
              <a:rPr b="1" lang="en"/>
              <a:t>name</a:t>
            </a:r>
            <a:r>
              <a:rPr lang="en"/>
              <a:t>, have been initialized with the values shown below: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var name = “Jacob”;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var count = 7;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Does the following conditional statement evaluate to True or False?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	((count &gt; 7) || ((count + 3) &lt; 15))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 (Solution - Step 1)</a:t>
            </a:r>
            <a:endParaRPr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1297500" y="1020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variables, </a:t>
            </a:r>
            <a:r>
              <a:rPr b="1" lang="en"/>
              <a:t>count </a:t>
            </a:r>
            <a:r>
              <a:rPr lang="en"/>
              <a:t>and </a:t>
            </a:r>
            <a:r>
              <a:rPr b="1" lang="en"/>
              <a:t>name</a:t>
            </a:r>
            <a:r>
              <a:rPr lang="en"/>
              <a:t>, have been initialized with the values shown below: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var name = “Jacob”;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var count = 7;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Does the following conditional statement evaluate to True or False?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	((count &gt; 7) || ((count + 3) &lt; 15))</a:t>
            </a:r>
            <a:endParaRPr/>
          </a:p>
        </p:txBody>
      </p:sp>
      <p:sp>
        <p:nvSpPr>
          <p:cNvPr id="231" name="Google Shape;231;p26"/>
          <p:cNvSpPr txBox="1"/>
          <p:nvPr/>
        </p:nvSpPr>
        <p:spPr>
          <a:xfrm>
            <a:off x="1297500" y="2955250"/>
            <a:ext cx="7594200" cy="1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7E6B"/>
                </a:solidFill>
              </a:rPr>
              <a:t>Begin by looking at the expression within the first parentheses inside the outer parentheses:</a:t>
            </a:r>
            <a:endParaRPr>
              <a:solidFill>
                <a:srgbClr val="DD7E6B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7E6B"/>
                </a:solidFill>
              </a:rPr>
              <a:t>	</a:t>
            </a:r>
            <a:r>
              <a:rPr lang="en">
                <a:solidFill>
                  <a:srgbClr val="FFFFFF"/>
                </a:solidFill>
              </a:rPr>
              <a:t>(count &gt; 7)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DD7E6B"/>
                </a:solidFill>
              </a:rPr>
              <a:t>The &gt; symbol means “greater than”, and since the variable </a:t>
            </a:r>
            <a:r>
              <a:rPr b="1" lang="en">
                <a:solidFill>
                  <a:srgbClr val="DD7E6B"/>
                </a:solidFill>
              </a:rPr>
              <a:t>count</a:t>
            </a:r>
            <a:r>
              <a:rPr b="1" lang="en">
                <a:solidFill>
                  <a:srgbClr val="DD7E6B"/>
                </a:solidFill>
              </a:rPr>
              <a:t> </a:t>
            </a:r>
            <a:r>
              <a:rPr lang="en">
                <a:solidFill>
                  <a:srgbClr val="DD7E6B"/>
                </a:solidFill>
              </a:rPr>
              <a:t>was initialized to 7, this expression is FALSE because 7 is not greater than 7. They are equal.</a:t>
            </a:r>
            <a:endParaRPr>
              <a:solidFill>
                <a:srgbClr val="DD7E6B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 (Solution - Step 2)</a:t>
            </a:r>
            <a:endParaRPr/>
          </a:p>
        </p:txBody>
      </p:sp>
      <p:sp>
        <p:nvSpPr>
          <p:cNvPr id="237" name="Google Shape;237;p27"/>
          <p:cNvSpPr txBox="1"/>
          <p:nvPr>
            <p:ph idx="1" type="body"/>
          </p:nvPr>
        </p:nvSpPr>
        <p:spPr>
          <a:xfrm>
            <a:off x="1297500" y="1020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variables, </a:t>
            </a:r>
            <a:r>
              <a:rPr b="1" lang="en"/>
              <a:t>count </a:t>
            </a:r>
            <a:r>
              <a:rPr lang="en"/>
              <a:t>and </a:t>
            </a:r>
            <a:r>
              <a:rPr b="1" lang="en"/>
              <a:t>name</a:t>
            </a:r>
            <a:r>
              <a:rPr lang="en"/>
              <a:t>, have been initialized with the values shown below: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var name = “Jacob”;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var count = 7;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Does the following conditional statement evaluate to True or False?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	((count &gt; 7) || ((count + 3) &lt; 15))</a:t>
            </a:r>
            <a:endParaRPr/>
          </a:p>
        </p:txBody>
      </p:sp>
      <p:sp>
        <p:nvSpPr>
          <p:cNvPr id="238" name="Google Shape;238;p27"/>
          <p:cNvSpPr txBox="1"/>
          <p:nvPr/>
        </p:nvSpPr>
        <p:spPr>
          <a:xfrm>
            <a:off x="1297500" y="3040700"/>
            <a:ext cx="7038900" cy="20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7E6B"/>
                </a:solidFill>
              </a:rPr>
              <a:t>Now, we are left with the following:</a:t>
            </a:r>
            <a:endParaRPr>
              <a:solidFill>
                <a:srgbClr val="DD7E6B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7E6B"/>
                </a:solidFill>
              </a:rPr>
              <a:t>	</a:t>
            </a:r>
            <a:r>
              <a:rPr lang="en">
                <a:solidFill>
                  <a:srgbClr val="FFFFFF"/>
                </a:solidFill>
              </a:rPr>
              <a:t>((FALSE) || ((count + 3) &lt; 15))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7E6B"/>
                </a:solidFill>
              </a:rPr>
              <a:t>Next, simplify the expression in the second inner set of parentheses:</a:t>
            </a:r>
            <a:endParaRPr>
              <a:solidFill>
                <a:srgbClr val="DD7E6B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7E6B"/>
                </a:solidFill>
              </a:rPr>
              <a:t>	</a:t>
            </a:r>
            <a:r>
              <a:rPr lang="en">
                <a:solidFill>
                  <a:srgbClr val="FFFFFF"/>
                </a:solidFill>
              </a:rPr>
              <a:t>((count + 3) &lt; 15))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DD7E6B"/>
                </a:solidFill>
              </a:rPr>
              <a:t>Since the variable </a:t>
            </a:r>
            <a:r>
              <a:rPr b="1" lang="en">
                <a:solidFill>
                  <a:srgbClr val="DD7E6B"/>
                </a:solidFill>
              </a:rPr>
              <a:t>count</a:t>
            </a:r>
            <a:r>
              <a:rPr b="1" lang="en">
                <a:solidFill>
                  <a:srgbClr val="DD7E6B"/>
                </a:solidFill>
              </a:rPr>
              <a:t> </a:t>
            </a:r>
            <a:r>
              <a:rPr lang="en">
                <a:solidFill>
                  <a:srgbClr val="DD7E6B"/>
                </a:solidFill>
              </a:rPr>
              <a:t>was initialized to 7, 7 + 3 equals 10 which is indeed less than 15, so this statement is TRUE.</a:t>
            </a:r>
            <a:endParaRPr>
              <a:solidFill>
                <a:srgbClr val="DD7E6B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 (Solution - Step 3)</a:t>
            </a:r>
            <a:endParaRPr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1297500" y="1020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variables, </a:t>
            </a:r>
            <a:r>
              <a:rPr b="1" lang="en"/>
              <a:t>count </a:t>
            </a:r>
            <a:r>
              <a:rPr lang="en"/>
              <a:t>and </a:t>
            </a:r>
            <a:r>
              <a:rPr b="1" lang="en"/>
              <a:t>name</a:t>
            </a:r>
            <a:r>
              <a:rPr lang="en"/>
              <a:t>, have been initialized with the values shown below: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var name = “Jacob”;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var count = 7;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Does the following conditional statement evaluate to True or False?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	((count &gt; 7) || ((count + 3) &lt; 15))</a:t>
            </a:r>
            <a:endParaRPr/>
          </a:p>
        </p:txBody>
      </p:sp>
      <p:sp>
        <p:nvSpPr>
          <p:cNvPr id="245" name="Google Shape;245;p28"/>
          <p:cNvSpPr txBox="1"/>
          <p:nvPr/>
        </p:nvSpPr>
        <p:spPr>
          <a:xfrm>
            <a:off x="1297500" y="3040700"/>
            <a:ext cx="7038900" cy="20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7E6B"/>
                </a:solidFill>
              </a:rPr>
              <a:t>Now, we are left with the following:</a:t>
            </a:r>
            <a:endParaRPr>
              <a:solidFill>
                <a:srgbClr val="DD7E6B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7E6B"/>
                </a:solidFill>
              </a:rPr>
              <a:t>	</a:t>
            </a:r>
            <a:r>
              <a:rPr lang="en">
                <a:solidFill>
                  <a:srgbClr val="FFFFFF"/>
                </a:solidFill>
              </a:rPr>
              <a:t>FALSE || TRUE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7E6B"/>
                </a:solidFill>
              </a:rPr>
              <a:t>Using the truth table for OR, we can simplify this expression to TRUE.</a:t>
            </a:r>
            <a:endParaRPr>
              <a:solidFill>
                <a:srgbClr val="DD7E6B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DD7E6B"/>
                </a:solidFill>
              </a:rPr>
              <a:t>Our final answer is TRUE.</a:t>
            </a:r>
            <a:endParaRPr>
              <a:solidFill>
                <a:srgbClr val="DD7E6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boolean?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307850"/>
            <a:ext cx="7614600" cy="8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 </a:t>
            </a:r>
            <a:r>
              <a:rPr lang="en" sz="1800"/>
              <a:t>variable that has 2 possible values (True or False)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Boolean is the  name for something that can only be True or False</a:t>
            </a:r>
            <a:endParaRPr sz="1800"/>
          </a:p>
        </p:txBody>
      </p:sp>
      <p:sp>
        <p:nvSpPr>
          <p:cNvPr id="144" name="Google Shape;144;p14"/>
          <p:cNvSpPr txBox="1"/>
          <p:nvPr/>
        </p:nvSpPr>
        <p:spPr>
          <a:xfrm>
            <a:off x="2044050" y="1977150"/>
            <a:ext cx="50559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Yes	            No</a:t>
            </a:r>
            <a:endParaRPr sz="64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True          False</a:t>
            </a:r>
            <a:endParaRPr sz="64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On             Off</a:t>
            </a:r>
            <a:endParaRPr sz="64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conditional statement?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Tells a program to do different actions depending on whether a boolean condition is true or false.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These are usually “if” statements.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Manipulate the </a:t>
            </a:r>
            <a:r>
              <a:rPr i="1" lang="en" sz="1800"/>
              <a:t>control flow </a:t>
            </a:r>
            <a:r>
              <a:rPr lang="en" sz="1800"/>
              <a:t>of a program.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</a:t>
            </a:r>
            <a:r>
              <a:rPr i="1" lang="en" sz="1800"/>
              <a:t>control flow </a:t>
            </a:r>
            <a:r>
              <a:rPr lang="en" sz="1800"/>
              <a:t>is the order that instructions run in a program.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Symbols used in conditionals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268500"/>
            <a:ext cx="3880200" cy="21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== means “equal to”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|| means “or”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&amp;&amp; means “and”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Anything inside (  ) is grouped</a:t>
            </a:r>
            <a:endParaRPr sz="1800"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5226400" y="1307850"/>
            <a:ext cx="2538900" cy="21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! means “not”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!= means “not equal to”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&gt; means “greater than”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&lt; means “less than”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Truth Table for AND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362500"/>
            <a:ext cx="70389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The symbols &amp;&amp; stands for the AND operator.</a:t>
            </a:r>
            <a:endParaRPr sz="1400"/>
          </a:p>
        </p:txBody>
      </p:sp>
      <p:graphicFrame>
        <p:nvGraphicFramePr>
          <p:cNvPr id="164" name="Google Shape;164;p17"/>
          <p:cNvGraphicFramePr/>
          <p:nvPr/>
        </p:nvGraphicFramePr>
        <p:xfrm>
          <a:off x="3043650" y="231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{1B264F39-A365-4EBF-BA15-B61069A12D6E}</a:tableStyleId>
              </a:tblPr>
              <a:tblGrid>
                <a:gridCol w="668600"/>
                <a:gridCol w="1053075"/>
                <a:gridCol w="1335025"/>
              </a:tblGrid>
              <a:tr h="498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AND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True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False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978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True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TRUE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FALSE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978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False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FALSE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FALSE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</a:tbl>
          </a:graphicData>
        </a:graphic>
      </p:graphicFrame>
      <p:sp>
        <p:nvSpPr>
          <p:cNvPr id="165" name="Google Shape;165;p17"/>
          <p:cNvSpPr txBox="1"/>
          <p:nvPr/>
        </p:nvSpPr>
        <p:spPr>
          <a:xfrm>
            <a:off x="3712250" y="2032675"/>
            <a:ext cx="23880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Condition 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6" name="Google Shape;166;p17"/>
          <p:cNvSpPr txBox="1"/>
          <p:nvPr/>
        </p:nvSpPr>
        <p:spPr>
          <a:xfrm rot="-5400000">
            <a:off x="1925700" y="3651750"/>
            <a:ext cx="19539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Condition 2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Truth Table for OR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362500"/>
            <a:ext cx="70389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The symbols || stands for the OR operator.</a:t>
            </a:r>
            <a:endParaRPr sz="1400"/>
          </a:p>
        </p:txBody>
      </p:sp>
      <p:graphicFrame>
        <p:nvGraphicFramePr>
          <p:cNvPr id="173" name="Google Shape;173;p18"/>
          <p:cNvGraphicFramePr/>
          <p:nvPr/>
        </p:nvGraphicFramePr>
        <p:xfrm>
          <a:off x="3043650" y="231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{1B264F39-A365-4EBF-BA15-B61069A12D6E}</a:tableStyleId>
              </a:tblPr>
              <a:tblGrid>
                <a:gridCol w="668600"/>
                <a:gridCol w="1053075"/>
                <a:gridCol w="1335025"/>
              </a:tblGrid>
              <a:tr h="498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OR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True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False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978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True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TRUE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TRUE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978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False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TRUE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FALSE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</a:tbl>
          </a:graphicData>
        </a:graphic>
      </p:graphicFrame>
      <p:sp>
        <p:nvSpPr>
          <p:cNvPr id="174" name="Google Shape;174;p18"/>
          <p:cNvSpPr txBox="1"/>
          <p:nvPr/>
        </p:nvSpPr>
        <p:spPr>
          <a:xfrm>
            <a:off x="3712250" y="2032675"/>
            <a:ext cx="23880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Condition 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" name="Google Shape;175;p18"/>
          <p:cNvSpPr txBox="1"/>
          <p:nvPr/>
        </p:nvSpPr>
        <p:spPr>
          <a:xfrm rot="-5400000">
            <a:off x="1925700" y="3651750"/>
            <a:ext cx="19539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Condition 2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Truth Table for NOT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297500" y="1362500"/>
            <a:ext cx="70389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The symbol ! stands for the  NOT operator.</a:t>
            </a:r>
            <a:endParaRPr sz="1400"/>
          </a:p>
        </p:txBody>
      </p:sp>
      <p:graphicFrame>
        <p:nvGraphicFramePr>
          <p:cNvPr id="182" name="Google Shape;182;p19"/>
          <p:cNvGraphicFramePr/>
          <p:nvPr/>
        </p:nvGraphicFramePr>
        <p:xfrm>
          <a:off x="3377950" y="248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{1B264F39-A365-4EBF-BA15-B61069A12D6E}</a:tableStyleId>
              </a:tblPr>
              <a:tblGrid>
                <a:gridCol w="1194050"/>
                <a:gridCol w="1194050"/>
              </a:tblGrid>
              <a:tr h="34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True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False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68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FALSE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TRUE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</a:tbl>
          </a:graphicData>
        </a:graphic>
      </p:graphicFrame>
      <p:sp>
        <p:nvSpPr>
          <p:cNvPr id="183" name="Google Shape;183;p19"/>
          <p:cNvSpPr txBox="1"/>
          <p:nvPr/>
        </p:nvSpPr>
        <p:spPr>
          <a:xfrm>
            <a:off x="3378000" y="2204300"/>
            <a:ext cx="23880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Condition 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2566200" y="2075225"/>
            <a:ext cx="811800" cy="4614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980000"/>
                </a:solidFill>
              </a:rPr>
              <a:t>NOT</a:t>
            </a:r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1297500" y="3860925"/>
            <a:ext cx="56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NOT operator switches a condition or boolean statement to its OPPOSITE.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Solve Conditional Statements</a:t>
            </a:r>
            <a:endParaRPr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Pay attention to the order of operations.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 sz="1800"/>
              <a:t>Simplify expressions inside parentheses first.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Then apply operations outside parentheses.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NOTE: String variables are formatted inside quotation marks and need to match exactly for an == expression to evaluate to true.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NOTE: Var stands for </a:t>
            </a:r>
            <a:r>
              <a:rPr lang="en" sz="1800"/>
              <a:t>variable</a:t>
            </a:r>
            <a:r>
              <a:rPr lang="en" sz="1800"/>
              <a:t> (which acts as a “placeholder” for a known or unknown entity).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variables, </a:t>
            </a:r>
            <a:r>
              <a:rPr b="1" lang="en"/>
              <a:t>month </a:t>
            </a:r>
            <a:r>
              <a:rPr lang="en"/>
              <a:t>and </a:t>
            </a:r>
            <a:r>
              <a:rPr b="1" lang="en"/>
              <a:t>day</a:t>
            </a:r>
            <a:r>
              <a:rPr lang="en"/>
              <a:t>, have been initialized with the values shown below: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var month = “January”;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var day = 26;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Does the following conditional statement evaluate to True or False?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	(month == “January”) &amp;&amp; (day == 25)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