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Century Gothic"/>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enturyGothic-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italic.fntdata"/><Relationship Id="rId14" Type="http://schemas.openxmlformats.org/officeDocument/2006/relationships/font" Target="fonts/CenturyGothic-bold.fntdata"/><Relationship Id="rId16"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9pPr>
          </a:lstStyle>
          <a:p/>
        </p:txBody>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entury Gothic"/>
              <a:buNone/>
            </a:pPr>
            <a:r>
              <a:rPr b="0" lang="en-US" sz="8000" cap="none">
                <a:solidFill>
                  <a:schemeClr val="lt1"/>
                </a:solidFill>
                <a:latin typeface="Century Gothic"/>
                <a:ea typeface="Century Gothic"/>
                <a:cs typeface="Century Gothic"/>
                <a:sym typeface="Century Gothic"/>
              </a:rPr>
              <a:t>“</a:t>
            </a:r>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Gothic"/>
              <a:buNone/>
            </a:pPr>
            <a:r>
              <a:rPr b="0" lang="en-US" sz="8000"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4"/>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6"/>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9pPr>
          </a:lstStyle>
          <a:p/>
        </p:txBody>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5.png"/><Relationship Id="rId9"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751012" y="609601"/>
            <a:ext cx="8676222" cy="2048539"/>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ambria"/>
              <a:buNone/>
            </a:pPr>
            <a:r>
              <a:rPr lang="en-US">
                <a:latin typeface="Cambria"/>
                <a:ea typeface="Cambria"/>
                <a:cs typeface="Cambria"/>
                <a:sym typeface="Cambria"/>
              </a:rPr>
              <a:t>Internet Safety</a:t>
            </a:r>
            <a:endParaRPr/>
          </a:p>
        </p:txBody>
      </p:sp>
      <p:sp>
        <p:nvSpPr>
          <p:cNvPr id="145" name="Google Shape;145;p19"/>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Autofit/>
          </a:bodyPr>
          <a:lstStyle/>
          <a:p>
            <a:pPr indent="0" lvl="0" marL="0" rtl="0" algn="ctr">
              <a:lnSpc>
                <a:spcPct val="70000"/>
              </a:lnSpc>
              <a:spcBef>
                <a:spcPts val="0"/>
              </a:spcBef>
              <a:spcAft>
                <a:spcPts val="0"/>
              </a:spcAft>
              <a:buClr>
                <a:schemeClr val="lt1"/>
              </a:buClr>
              <a:buSzPts val="2040"/>
              <a:buFont typeface="Arial"/>
              <a:buNone/>
            </a:pPr>
            <a:r>
              <a:rPr lang="en-US" sz="2040">
                <a:latin typeface="Cambria"/>
                <a:ea typeface="Cambria"/>
                <a:cs typeface="Cambria"/>
                <a:sym typeface="Cambria"/>
              </a:rPr>
              <a:t>Networks, Legal and Ethical Behaviors</a:t>
            </a:r>
            <a:endParaRPr sz="2040">
              <a:latin typeface="Cambria"/>
              <a:ea typeface="Cambria"/>
              <a:cs typeface="Cambria"/>
              <a:sym typeface="Cambria"/>
            </a:endParaRPr>
          </a:p>
          <a:p>
            <a:pPr indent="0" lvl="0" marL="0" rtl="0" algn="ctr">
              <a:lnSpc>
                <a:spcPct val="70000"/>
              </a:lnSpc>
              <a:spcBef>
                <a:spcPts val="0"/>
              </a:spcBef>
              <a:spcAft>
                <a:spcPts val="0"/>
              </a:spcAft>
              <a:buClr>
                <a:schemeClr val="lt1"/>
              </a:buClr>
              <a:buSzPts val="2040"/>
              <a:buNone/>
            </a:pPr>
            <a:r>
              <a:rPr lang="en-US" sz="2040">
                <a:latin typeface="Cambria"/>
                <a:ea typeface="Cambria"/>
                <a:cs typeface="Cambria"/>
                <a:sym typeface="Cambria"/>
              </a:rPr>
              <a:t>BSU </a:t>
            </a:r>
            <a:r>
              <a:rPr lang="en-US" sz="2040">
                <a:latin typeface="Cambria"/>
                <a:ea typeface="Cambria"/>
                <a:cs typeface="Cambria"/>
                <a:sym typeface="Cambria"/>
              </a:rPr>
              <a:t>CS4MS - 4/9/19</a:t>
            </a:r>
            <a:endParaRPr/>
          </a:p>
        </p:txBody>
      </p:sp>
      <p:sp>
        <p:nvSpPr>
          <p:cNvPr id="146" name="Google Shape;146;p19"/>
          <p:cNvSpPr txBox="1"/>
          <p:nvPr/>
        </p:nvSpPr>
        <p:spPr>
          <a:xfrm>
            <a:off x="67525" y="6169475"/>
            <a:ext cx="7950900" cy="12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http://www.cs.bsu.edu/cs4ms/docs/InternetSafetyLessonPlan.pdf</a:t>
            </a:r>
            <a:endParaRPr>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http://www.cs.bsu.edu/cs4ms/docs/InternetSafetySlides.pptx</a:t>
            </a:r>
            <a:endParaRPr>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419212" y="458391"/>
            <a:ext cx="11187223" cy="129302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Cambria"/>
              <a:buNone/>
            </a:pPr>
            <a:r>
              <a:rPr lang="en-US" cap="none">
                <a:latin typeface="Cambria"/>
                <a:ea typeface="Cambria"/>
                <a:cs typeface="Cambria"/>
                <a:sym typeface="Cambria"/>
              </a:rPr>
              <a:t>What is the Internet?</a:t>
            </a:r>
            <a:endParaRPr/>
          </a:p>
        </p:txBody>
      </p:sp>
      <p:sp>
        <p:nvSpPr>
          <p:cNvPr id="152" name="Google Shape;152;p20"/>
          <p:cNvSpPr txBox="1"/>
          <p:nvPr>
            <p:ph idx="1" type="body"/>
          </p:nvPr>
        </p:nvSpPr>
        <p:spPr>
          <a:xfrm>
            <a:off x="685800" y="1627600"/>
            <a:ext cx="4975800" cy="459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400"/>
              <a:buChar char="•"/>
            </a:pPr>
            <a:r>
              <a:rPr lang="en-US" sz="2400">
                <a:latin typeface="Cambria"/>
                <a:ea typeface="Cambria"/>
                <a:cs typeface="Cambria"/>
                <a:sym typeface="Cambria"/>
              </a:rPr>
              <a:t>The internet is a massive network of networks that connect computers all around the world.</a:t>
            </a:r>
            <a:endParaRPr/>
          </a:p>
          <a:p>
            <a:pPr indent="-76200" lvl="0" marL="228600" rtl="0" algn="l">
              <a:lnSpc>
                <a:spcPct val="90000"/>
              </a:lnSpc>
              <a:spcBef>
                <a:spcPts val="1000"/>
              </a:spcBef>
              <a:spcAft>
                <a:spcPts val="0"/>
              </a:spcAft>
              <a:buClr>
                <a:schemeClr val="lt1"/>
              </a:buClr>
              <a:buSzPts val="2400"/>
              <a:buNone/>
            </a:pPr>
            <a:r>
              <a:t/>
            </a:r>
            <a:endParaRPr sz="2400">
              <a:latin typeface="Cambria"/>
              <a:ea typeface="Cambria"/>
              <a:cs typeface="Cambria"/>
              <a:sym typeface="Cambria"/>
            </a:endParaRPr>
          </a:p>
          <a:p>
            <a:pPr indent="-228600" lvl="0" marL="228600" rtl="0" algn="l">
              <a:lnSpc>
                <a:spcPct val="90000"/>
              </a:lnSpc>
              <a:spcBef>
                <a:spcPts val="1000"/>
              </a:spcBef>
              <a:spcAft>
                <a:spcPts val="0"/>
              </a:spcAft>
              <a:buClr>
                <a:schemeClr val="lt1"/>
              </a:buClr>
              <a:buSzPts val="2400"/>
              <a:buChar char="•"/>
            </a:pPr>
            <a:r>
              <a:rPr lang="en-US" sz="2400">
                <a:latin typeface="Cambria"/>
                <a:ea typeface="Cambria"/>
                <a:cs typeface="Cambria"/>
                <a:sym typeface="Cambria"/>
              </a:rPr>
              <a:t> Think of the internet as the hardware of our online world.</a:t>
            </a:r>
            <a:endParaRPr/>
          </a:p>
          <a:p>
            <a:pPr indent="0" lvl="0" marL="0" rtl="0" algn="l">
              <a:lnSpc>
                <a:spcPct val="90000"/>
              </a:lnSpc>
              <a:spcBef>
                <a:spcPts val="1000"/>
              </a:spcBef>
              <a:spcAft>
                <a:spcPts val="0"/>
              </a:spcAft>
              <a:buClr>
                <a:schemeClr val="lt1"/>
              </a:buClr>
              <a:buSzPts val="2400"/>
              <a:buNone/>
            </a:pPr>
            <a:r>
              <a:t/>
            </a:r>
            <a:endParaRPr sz="2400">
              <a:latin typeface="Cambria"/>
              <a:ea typeface="Cambria"/>
              <a:cs typeface="Cambria"/>
              <a:sym typeface="Cambria"/>
            </a:endParaRPr>
          </a:p>
          <a:p>
            <a:pPr indent="-228600" lvl="0" marL="228600" rtl="0" algn="l">
              <a:lnSpc>
                <a:spcPct val="90000"/>
              </a:lnSpc>
              <a:spcBef>
                <a:spcPts val="1000"/>
              </a:spcBef>
              <a:spcAft>
                <a:spcPts val="0"/>
              </a:spcAft>
              <a:buClr>
                <a:schemeClr val="lt1"/>
              </a:buClr>
              <a:buSzPts val="2400"/>
              <a:buChar char="•"/>
            </a:pPr>
            <a:r>
              <a:rPr lang="en-US" sz="2400">
                <a:latin typeface="Cambria"/>
                <a:ea typeface="Cambria"/>
                <a:cs typeface="Cambria"/>
                <a:sym typeface="Cambria"/>
              </a:rPr>
              <a:t>The internet was first created in the 1960s. It was first known as ARPANET.</a:t>
            </a:r>
            <a:endParaRPr>
              <a:latin typeface="Cambria"/>
              <a:ea typeface="Cambria"/>
              <a:cs typeface="Cambria"/>
              <a:sym typeface="Cambria"/>
            </a:endParaRPr>
          </a:p>
          <a:p>
            <a:pPr indent="0" lvl="0" marL="0" rtl="0" algn="l">
              <a:lnSpc>
                <a:spcPct val="90000"/>
              </a:lnSpc>
              <a:spcBef>
                <a:spcPts val="1000"/>
              </a:spcBef>
              <a:spcAft>
                <a:spcPts val="0"/>
              </a:spcAft>
              <a:buClr>
                <a:schemeClr val="lt1"/>
              </a:buClr>
              <a:buSzPts val="2200"/>
              <a:buNone/>
            </a:pPr>
            <a:r>
              <a:t/>
            </a:r>
            <a:endParaRPr>
              <a:latin typeface="Cambria"/>
              <a:ea typeface="Cambria"/>
              <a:cs typeface="Cambria"/>
              <a:sym typeface="Cambria"/>
            </a:endParaRPr>
          </a:p>
        </p:txBody>
      </p:sp>
      <p:pic>
        <p:nvPicPr>
          <p:cNvPr id="153" name="Google Shape;153;p20"/>
          <p:cNvPicPr preferRelativeResize="0"/>
          <p:nvPr/>
        </p:nvPicPr>
        <p:blipFill rotWithShape="1">
          <a:blip r:embed="rId3">
            <a:alphaModFix/>
          </a:blip>
          <a:srcRect b="0" l="0" r="0" t="0"/>
          <a:stretch/>
        </p:blipFill>
        <p:spPr>
          <a:xfrm>
            <a:off x="6235911" y="1827057"/>
            <a:ext cx="5370524" cy="41921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419212" y="458391"/>
            <a:ext cx="11187223" cy="129302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Cambria"/>
              <a:buNone/>
            </a:pPr>
            <a:r>
              <a:rPr lang="en-US" cap="none">
                <a:latin typeface="Cambria"/>
                <a:ea typeface="Cambria"/>
                <a:cs typeface="Cambria"/>
                <a:sym typeface="Cambria"/>
              </a:rPr>
              <a:t>What is the World Wide Web?</a:t>
            </a:r>
            <a:endParaRPr/>
          </a:p>
        </p:txBody>
      </p:sp>
      <p:sp>
        <p:nvSpPr>
          <p:cNvPr id="159" name="Google Shape;159;p21"/>
          <p:cNvSpPr txBox="1"/>
          <p:nvPr>
            <p:ph idx="1" type="body"/>
          </p:nvPr>
        </p:nvSpPr>
        <p:spPr>
          <a:xfrm>
            <a:off x="685800" y="1627600"/>
            <a:ext cx="5143200" cy="459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400"/>
              <a:buChar char="•"/>
            </a:pPr>
            <a:r>
              <a:rPr lang="en-US" sz="2400">
                <a:latin typeface="Cambria"/>
                <a:ea typeface="Cambria"/>
                <a:cs typeface="Cambria"/>
                <a:sym typeface="Cambria"/>
              </a:rPr>
              <a:t>In the 1990s, technology advanced a point where the internet took on a more recognizable from.</a:t>
            </a:r>
            <a:endParaRPr/>
          </a:p>
          <a:p>
            <a:pPr indent="-76200" lvl="0" marL="228600" rtl="0" algn="l">
              <a:lnSpc>
                <a:spcPct val="90000"/>
              </a:lnSpc>
              <a:spcBef>
                <a:spcPts val="1000"/>
              </a:spcBef>
              <a:spcAft>
                <a:spcPts val="0"/>
              </a:spcAft>
              <a:buClr>
                <a:schemeClr val="lt1"/>
              </a:buClr>
              <a:buSzPts val="2400"/>
              <a:buNone/>
            </a:pPr>
            <a:r>
              <a:t/>
            </a:r>
            <a:endParaRPr sz="2400">
              <a:latin typeface="Cambria"/>
              <a:ea typeface="Cambria"/>
              <a:cs typeface="Cambria"/>
              <a:sym typeface="Cambria"/>
            </a:endParaRPr>
          </a:p>
          <a:p>
            <a:pPr indent="-228600" lvl="0" marL="228600" rtl="0" algn="l">
              <a:lnSpc>
                <a:spcPct val="90000"/>
              </a:lnSpc>
              <a:spcBef>
                <a:spcPts val="1000"/>
              </a:spcBef>
              <a:spcAft>
                <a:spcPts val="0"/>
              </a:spcAft>
              <a:buClr>
                <a:schemeClr val="lt1"/>
              </a:buClr>
              <a:buSzPts val="2400"/>
              <a:buChar char="•"/>
            </a:pPr>
            <a:r>
              <a:rPr lang="en-US" sz="2400">
                <a:latin typeface="Cambria"/>
                <a:ea typeface="Cambria"/>
                <a:cs typeface="Cambria"/>
                <a:sym typeface="Cambria"/>
              </a:rPr>
              <a:t>Computer Scientist Tim Berners-Lee invented the world wide web.</a:t>
            </a:r>
            <a:endParaRPr/>
          </a:p>
          <a:p>
            <a:pPr indent="-76200" lvl="0" marL="228600" rtl="0" algn="l">
              <a:lnSpc>
                <a:spcPct val="90000"/>
              </a:lnSpc>
              <a:spcBef>
                <a:spcPts val="1000"/>
              </a:spcBef>
              <a:spcAft>
                <a:spcPts val="0"/>
              </a:spcAft>
              <a:buClr>
                <a:schemeClr val="lt1"/>
              </a:buClr>
              <a:buSzPts val="2400"/>
              <a:buNone/>
            </a:pPr>
            <a:r>
              <a:t/>
            </a:r>
            <a:endParaRPr sz="2400">
              <a:latin typeface="Cambria"/>
              <a:ea typeface="Cambria"/>
              <a:cs typeface="Cambria"/>
              <a:sym typeface="Cambria"/>
            </a:endParaRPr>
          </a:p>
          <a:p>
            <a:pPr indent="-228600" lvl="0" marL="228600" rtl="0" algn="l">
              <a:lnSpc>
                <a:spcPct val="90000"/>
              </a:lnSpc>
              <a:spcBef>
                <a:spcPts val="1000"/>
              </a:spcBef>
              <a:spcAft>
                <a:spcPts val="0"/>
              </a:spcAft>
              <a:buClr>
                <a:schemeClr val="lt1"/>
              </a:buClr>
              <a:buSzPts val="2400"/>
              <a:buChar char="•"/>
            </a:pPr>
            <a:r>
              <a:rPr lang="en-US" sz="2400">
                <a:latin typeface="Cambria"/>
                <a:ea typeface="Cambria"/>
                <a:cs typeface="Cambria"/>
                <a:sym typeface="Cambria"/>
              </a:rPr>
              <a:t>Think of the world wide web as the software of the online world.</a:t>
            </a:r>
            <a:endParaRPr/>
          </a:p>
          <a:p>
            <a:pPr indent="0" lvl="0" marL="0" rtl="0" algn="l">
              <a:lnSpc>
                <a:spcPct val="90000"/>
              </a:lnSpc>
              <a:spcBef>
                <a:spcPts val="1000"/>
              </a:spcBef>
              <a:spcAft>
                <a:spcPts val="0"/>
              </a:spcAft>
              <a:buClr>
                <a:schemeClr val="lt1"/>
              </a:buClr>
              <a:buSzPts val="2200"/>
              <a:buNone/>
            </a:pPr>
            <a:r>
              <a:t/>
            </a:r>
            <a:endParaRPr>
              <a:latin typeface="Cambria"/>
              <a:ea typeface="Cambria"/>
              <a:cs typeface="Cambria"/>
              <a:sym typeface="Cambria"/>
            </a:endParaRPr>
          </a:p>
          <a:p>
            <a:pPr indent="0" lvl="0" marL="0" rtl="0" algn="l">
              <a:lnSpc>
                <a:spcPct val="90000"/>
              </a:lnSpc>
              <a:spcBef>
                <a:spcPts val="1000"/>
              </a:spcBef>
              <a:spcAft>
                <a:spcPts val="0"/>
              </a:spcAft>
              <a:buClr>
                <a:schemeClr val="lt1"/>
              </a:buClr>
              <a:buSzPts val="2200"/>
              <a:buNone/>
            </a:pPr>
            <a:r>
              <a:t/>
            </a:r>
            <a:endParaRPr>
              <a:latin typeface="Cambria"/>
              <a:ea typeface="Cambria"/>
              <a:cs typeface="Cambria"/>
              <a:sym typeface="Cambria"/>
            </a:endParaRPr>
          </a:p>
        </p:txBody>
      </p:sp>
      <p:pic>
        <p:nvPicPr>
          <p:cNvPr id="160" name="Google Shape;160;p21"/>
          <p:cNvPicPr preferRelativeResize="0"/>
          <p:nvPr/>
        </p:nvPicPr>
        <p:blipFill rotWithShape="1">
          <a:blip r:embed="rId3">
            <a:alphaModFix/>
          </a:blip>
          <a:srcRect b="-13417" l="-7951" r="2730" t="2598"/>
          <a:stretch/>
        </p:blipFill>
        <p:spPr>
          <a:xfrm rot="-660401">
            <a:off x="5876146" y="1767874"/>
            <a:ext cx="1635251" cy="1722263"/>
          </a:xfrm>
          <a:prstGeom prst="rect">
            <a:avLst/>
          </a:prstGeom>
          <a:noFill/>
          <a:ln>
            <a:noFill/>
          </a:ln>
        </p:spPr>
      </p:pic>
      <p:pic>
        <p:nvPicPr>
          <p:cNvPr id="161" name="Google Shape;161;p21"/>
          <p:cNvPicPr preferRelativeResize="0"/>
          <p:nvPr/>
        </p:nvPicPr>
        <p:blipFill rotWithShape="1">
          <a:blip r:embed="rId4">
            <a:alphaModFix/>
          </a:blip>
          <a:srcRect b="0" l="0" r="0" t="0"/>
          <a:stretch/>
        </p:blipFill>
        <p:spPr>
          <a:xfrm rot="582044">
            <a:off x="10045826" y="1741229"/>
            <a:ext cx="1473630" cy="1473630"/>
          </a:xfrm>
          <a:prstGeom prst="rect">
            <a:avLst/>
          </a:prstGeom>
          <a:noFill/>
          <a:ln>
            <a:noFill/>
          </a:ln>
        </p:spPr>
      </p:pic>
      <p:pic>
        <p:nvPicPr>
          <p:cNvPr id="162" name="Google Shape;162;p21"/>
          <p:cNvPicPr preferRelativeResize="0"/>
          <p:nvPr/>
        </p:nvPicPr>
        <p:blipFill rotWithShape="1">
          <a:blip r:embed="rId5">
            <a:alphaModFix/>
          </a:blip>
          <a:srcRect b="0" l="0" r="0" t="0"/>
          <a:stretch/>
        </p:blipFill>
        <p:spPr>
          <a:xfrm rot="669480">
            <a:off x="10014299" y="3301444"/>
            <a:ext cx="1491901" cy="1511972"/>
          </a:xfrm>
          <a:prstGeom prst="rect">
            <a:avLst/>
          </a:prstGeom>
          <a:noFill/>
          <a:ln>
            <a:noFill/>
          </a:ln>
        </p:spPr>
      </p:pic>
      <p:pic>
        <p:nvPicPr>
          <p:cNvPr id="163" name="Google Shape;163;p21"/>
          <p:cNvPicPr preferRelativeResize="0"/>
          <p:nvPr/>
        </p:nvPicPr>
        <p:blipFill rotWithShape="1">
          <a:blip r:embed="rId6">
            <a:alphaModFix/>
          </a:blip>
          <a:srcRect b="2854" l="10312" r="8883" t="3127"/>
          <a:stretch/>
        </p:blipFill>
        <p:spPr>
          <a:xfrm rot="-795385">
            <a:off x="6167445" y="3317859"/>
            <a:ext cx="1467702" cy="1519126"/>
          </a:xfrm>
          <a:prstGeom prst="rect">
            <a:avLst/>
          </a:prstGeom>
          <a:noFill/>
          <a:ln>
            <a:noFill/>
          </a:ln>
        </p:spPr>
      </p:pic>
      <p:pic>
        <p:nvPicPr>
          <p:cNvPr id="164" name="Google Shape;164;p21"/>
          <p:cNvPicPr preferRelativeResize="0"/>
          <p:nvPr/>
        </p:nvPicPr>
        <p:blipFill rotWithShape="1">
          <a:blip r:embed="rId7">
            <a:alphaModFix/>
          </a:blip>
          <a:srcRect b="7169" l="18549" r="18784" t="6032"/>
          <a:stretch/>
        </p:blipFill>
        <p:spPr>
          <a:xfrm>
            <a:off x="7914517" y="1663898"/>
            <a:ext cx="1790295" cy="1428195"/>
          </a:xfrm>
          <a:prstGeom prst="rect">
            <a:avLst/>
          </a:prstGeom>
          <a:noFill/>
          <a:ln>
            <a:noFill/>
          </a:ln>
        </p:spPr>
      </p:pic>
      <p:pic>
        <p:nvPicPr>
          <p:cNvPr id="165" name="Google Shape;165;p21"/>
          <p:cNvPicPr preferRelativeResize="0"/>
          <p:nvPr/>
        </p:nvPicPr>
        <p:blipFill rotWithShape="1">
          <a:blip r:embed="rId8">
            <a:alphaModFix/>
          </a:blip>
          <a:srcRect b="0" l="17952" r="19582" t="0"/>
          <a:stretch/>
        </p:blipFill>
        <p:spPr>
          <a:xfrm>
            <a:off x="7973600" y="3169820"/>
            <a:ext cx="1715458" cy="1643596"/>
          </a:xfrm>
          <a:prstGeom prst="rect">
            <a:avLst/>
          </a:prstGeom>
          <a:noFill/>
          <a:ln>
            <a:noFill/>
          </a:ln>
        </p:spPr>
      </p:pic>
      <p:pic>
        <p:nvPicPr>
          <p:cNvPr id="166" name="Google Shape;166;p21"/>
          <p:cNvPicPr preferRelativeResize="0"/>
          <p:nvPr/>
        </p:nvPicPr>
        <p:blipFill rotWithShape="1">
          <a:blip r:embed="rId9">
            <a:alphaModFix/>
          </a:blip>
          <a:srcRect b="0" l="0" r="0" t="0"/>
          <a:stretch/>
        </p:blipFill>
        <p:spPr>
          <a:xfrm>
            <a:off x="8037016" y="4891143"/>
            <a:ext cx="1588625" cy="1588625"/>
          </a:xfrm>
          <a:prstGeom prst="rect">
            <a:avLst/>
          </a:prstGeom>
          <a:noFill/>
          <a:ln>
            <a:noFill/>
          </a:ln>
        </p:spPr>
      </p:pic>
      <p:pic>
        <p:nvPicPr>
          <p:cNvPr id="167" name="Google Shape;167;p21"/>
          <p:cNvPicPr preferRelativeResize="0"/>
          <p:nvPr/>
        </p:nvPicPr>
        <p:blipFill rotWithShape="1">
          <a:blip r:embed="rId10">
            <a:alphaModFix/>
          </a:blip>
          <a:srcRect b="0" l="0" r="0" t="0"/>
          <a:stretch/>
        </p:blipFill>
        <p:spPr>
          <a:xfrm rot="755014">
            <a:off x="9939979" y="4870380"/>
            <a:ext cx="1630151" cy="1630151"/>
          </a:xfrm>
          <a:prstGeom prst="rect">
            <a:avLst/>
          </a:prstGeom>
          <a:noFill/>
          <a:ln>
            <a:noFill/>
          </a:ln>
        </p:spPr>
      </p:pic>
      <p:pic>
        <p:nvPicPr>
          <p:cNvPr id="168" name="Google Shape;168;p21"/>
          <p:cNvPicPr preferRelativeResize="0"/>
          <p:nvPr/>
        </p:nvPicPr>
        <p:blipFill rotWithShape="1">
          <a:blip r:embed="rId11">
            <a:alphaModFix/>
          </a:blip>
          <a:srcRect b="0" l="0" r="0" t="0"/>
          <a:stretch/>
        </p:blipFill>
        <p:spPr>
          <a:xfrm rot="-884920">
            <a:off x="6204008" y="4822421"/>
            <a:ext cx="1568309" cy="15683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72" name="Shape 172"/>
        <p:cNvGrpSpPr/>
        <p:nvPr/>
      </p:nvGrpSpPr>
      <p:grpSpPr>
        <a:xfrm>
          <a:off x="0" y="0"/>
          <a:ext cx="0" cy="0"/>
          <a:chOff x="0" y="0"/>
          <a:chExt cx="0" cy="0"/>
        </a:xfrm>
      </p:grpSpPr>
      <p:sp>
        <p:nvSpPr>
          <p:cNvPr id="173" name="Google Shape;173;p22"/>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174" name="Google Shape;174;p22"/>
          <p:cNvPicPr preferRelativeResize="0"/>
          <p:nvPr/>
        </p:nvPicPr>
        <p:blipFill rotWithShape="1">
          <a:blip r:embed="rId3">
            <a:alphaModFix/>
          </a:blip>
          <a:srcRect b="0" l="0" r="0" t="0"/>
          <a:stretch/>
        </p:blipFill>
        <p:spPr>
          <a:xfrm>
            <a:off x="0" y="0"/>
            <a:ext cx="12192000" cy="1441450"/>
          </a:xfrm>
          <a:prstGeom prst="rect">
            <a:avLst/>
          </a:prstGeom>
          <a:noFill/>
          <a:ln>
            <a:noFill/>
          </a:ln>
        </p:spPr>
      </p:pic>
      <p:sp>
        <p:nvSpPr>
          <p:cNvPr id="175" name="Google Shape;175;p22"/>
          <p:cNvSpPr txBox="1"/>
          <p:nvPr>
            <p:ph type="title"/>
          </p:nvPr>
        </p:nvSpPr>
        <p:spPr>
          <a:xfrm>
            <a:off x="414812" y="323495"/>
            <a:ext cx="4900614" cy="111795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ambria"/>
              <a:buNone/>
            </a:pPr>
            <a:r>
              <a:rPr lang="en-US" sz="3200" cap="none">
                <a:latin typeface="Cambria"/>
                <a:ea typeface="Cambria"/>
                <a:cs typeface="Cambria"/>
                <a:sym typeface="Cambria"/>
              </a:rPr>
              <a:t>Understanding The Layers</a:t>
            </a:r>
            <a:endParaRPr/>
          </a:p>
        </p:txBody>
      </p:sp>
      <p:sp>
        <p:nvSpPr>
          <p:cNvPr id="176" name="Google Shape;176;p22"/>
          <p:cNvSpPr txBox="1"/>
          <p:nvPr>
            <p:ph idx="1" type="body"/>
          </p:nvPr>
        </p:nvSpPr>
        <p:spPr>
          <a:xfrm>
            <a:off x="414799" y="1764950"/>
            <a:ext cx="5256300" cy="439290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lt1"/>
              </a:buClr>
              <a:buSzPts val="1800"/>
              <a:buChar char="•"/>
            </a:pPr>
            <a:r>
              <a:rPr lang="en-US" sz="1800">
                <a:latin typeface="Cambria"/>
                <a:ea typeface="Cambria"/>
                <a:cs typeface="Cambria"/>
                <a:sym typeface="Cambria"/>
              </a:rPr>
              <a:t>The web is divided to to three categories:</a:t>
            </a:r>
            <a:endParaRPr/>
          </a:p>
          <a:p>
            <a:pPr indent="-228600" lvl="1" marL="685800" rtl="0" algn="l">
              <a:lnSpc>
                <a:spcPct val="80000"/>
              </a:lnSpc>
              <a:spcBef>
                <a:spcPts val="500"/>
              </a:spcBef>
              <a:spcAft>
                <a:spcPts val="0"/>
              </a:spcAft>
              <a:buClr>
                <a:schemeClr val="lt1"/>
              </a:buClr>
              <a:buSzPts val="1800"/>
              <a:buChar char="•"/>
            </a:pPr>
            <a:r>
              <a:rPr lang="en-US" sz="1800">
                <a:latin typeface="Cambria"/>
                <a:ea typeface="Cambria"/>
                <a:cs typeface="Cambria"/>
                <a:sym typeface="Cambria"/>
              </a:rPr>
              <a:t>Surface Web</a:t>
            </a:r>
            <a:endParaRPr/>
          </a:p>
          <a:p>
            <a:pPr indent="-228600" lvl="1" marL="685800" rtl="0" algn="l">
              <a:lnSpc>
                <a:spcPct val="80000"/>
              </a:lnSpc>
              <a:spcBef>
                <a:spcPts val="500"/>
              </a:spcBef>
              <a:spcAft>
                <a:spcPts val="0"/>
              </a:spcAft>
              <a:buClr>
                <a:schemeClr val="lt1"/>
              </a:buClr>
              <a:buSzPts val="1800"/>
              <a:buChar char="•"/>
            </a:pPr>
            <a:r>
              <a:rPr lang="en-US" sz="1800">
                <a:latin typeface="Cambria"/>
                <a:ea typeface="Cambria"/>
                <a:cs typeface="Cambria"/>
                <a:sym typeface="Cambria"/>
              </a:rPr>
              <a:t>Deep Web</a:t>
            </a:r>
            <a:endParaRPr/>
          </a:p>
          <a:p>
            <a:pPr indent="-228600" lvl="1" marL="685800" rtl="0" algn="l">
              <a:lnSpc>
                <a:spcPct val="80000"/>
              </a:lnSpc>
              <a:spcBef>
                <a:spcPts val="500"/>
              </a:spcBef>
              <a:spcAft>
                <a:spcPts val="0"/>
              </a:spcAft>
              <a:buClr>
                <a:schemeClr val="lt1"/>
              </a:buClr>
              <a:buSzPts val="1800"/>
              <a:buChar char="•"/>
            </a:pPr>
            <a:r>
              <a:rPr lang="en-US" sz="1800">
                <a:latin typeface="Cambria"/>
                <a:ea typeface="Cambria"/>
                <a:cs typeface="Cambria"/>
                <a:sym typeface="Cambria"/>
              </a:rPr>
              <a:t>Dark Web</a:t>
            </a:r>
            <a:endParaRPr/>
          </a:p>
          <a:p>
            <a:pPr indent="-114300" lvl="0" marL="228600" rtl="0" algn="l">
              <a:lnSpc>
                <a:spcPct val="80000"/>
              </a:lnSpc>
              <a:spcBef>
                <a:spcPts val="1000"/>
              </a:spcBef>
              <a:spcAft>
                <a:spcPts val="0"/>
              </a:spcAft>
              <a:buClr>
                <a:schemeClr val="lt1"/>
              </a:buClr>
              <a:buSzPts val="1800"/>
              <a:buNone/>
            </a:pPr>
            <a:r>
              <a:t/>
            </a:r>
            <a:endParaRPr sz="1800">
              <a:latin typeface="Cambria"/>
              <a:ea typeface="Cambria"/>
              <a:cs typeface="Cambria"/>
              <a:sym typeface="Cambria"/>
            </a:endParaRPr>
          </a:p>
          <a:p>
            <a:pPr indent="-228600" lvl="0" marL="228600" rtl="0" algn="l">
              <a:lnSpc>
                <a:spcPct val="80000"/>
              </a:lnSpc>
              <a:spcBef>
                <a:spcPts val="1000"/>
              </a:spcBef>
              <a:spcAft>
                <a:spcPts val="0"/>
              </a:spcAft>
              <a:buClr>
                <a:schemeClr val="lt1"/>
              </a:buClr>
              <a:buSzPts val="1800"/>
              <a:buChar char="•"/>
            </a:pPr>
            <a:r>
              <a:rPr lang="en-US" sz="1800">
                <a:latin typeface="Cambria"/>
                <a:ea typeface="Cambria"/>
                <a:cs typeface="Cambria"/>
                <a:sym typeface="Cambria"/>
              </a:rPr>
              <a:t>Each category holds public, confidential, and classified information.</a:t>
            </a:r>
            <a:endParaRPr sz="1800">
              <a:latin typeface="Cambria"/>
              <a:ea typeface="Cambria"/>
              <a:cs typeface="Cambria"/>
              <a:sym typeface="Cambria"/>
            </a:endParaRPr>
          </a:p>
          <a:p>
            <a:pPr indent="0" lvl="0" marL="228600" rtl="0" algn="l">
              <a:lnSpc>
                <a:spcPct val="80000"/>
              </a:lnSpc>
              <a:spcBef>
                <a:spcPts val="1000"/>
              </a:spcBef>
              <a:spcAft>
                <a:spcPts val="0"/>
              </a:spcAft>
              <a:buNone/>
            </a:pPr>
            <a:r>
              <a:t/>
            </a:r>
            <a:endParaRPr sz="1800">
              <a:latin typeface="Cambria"/>
              <a:ea typeface="Cambria"/>
              <a:cs typeface="Cambria"/>
              <a:sym typeface="Cambria"/>
            </a:endParaRPr>
          </a:p>
          <a:p>
            <a:pPr indent="-228600" lvl="0" marL="228600" rtl="0" algn="l">
              <a:lnSpc>
                <a:spcPct val="80000"/>
              </a:lnSpc>
              <a:spcBef>
                <a:spcPts val="1000"/>
              </a:spcBef>
              <a:spcAft>
                <a:spcPts val="0"/>
              </a:spcAft>
              <a:buClr>
                <a:schemeClr val="lt1"/>
              </a:buClr>
              <a:buSzPts val="1800"/>
              <a:buChar char="•"/>
            </a:pPr>
            <a:r>
              <a:rPr lang="en-US" sz="1800">
                <a:latin typeface="Cambria"/>
                <a:ea typeface="Cambria"/>
                <a:cs typeface="Cambria"/>
                <a:sym typeface="Cambria"/>
              </a:rPr>
              <a:t>Think of an iceberg. The portion above the surface is what everyone can see. This represents the surface web. The area below the surface is the deep web and dark web.</a:t>
            </a:r>
            <a:endParaRPr/>
          </a:p>
          <a:p>
            <a:pPr indent="0" lvl="1" marL="457200" rtl="0" algn="l">
              <a:lnSpc>
                <a:spcPct val="80000"/>
              </a:lnSpc>
              <a:spcBef>
                <a:spcPts val="500"/>
              </a:spcBef>
              <a:spcAft>
                <a:spcPts val="0"/>
              </a:spcAft>
              <a:buClr>
                <a:schemeClr val="lt1"/>
              </a:buClr>
              <a:buSzPts val="1400"/>
              <a:buNone/>
            </a:pPr>
            <a:r>
              <a:t/>
            </a:r>
            <a:endParaRPr sz="1400"/>
          </a:p>
        </p:txBody>
      </p:sp>
      <p:pic>
        <p:nvPicPr>
          <p:cNvPr id="177" name="Google Shape;177;p22"/>
          <p:cNvPicPr preferRelativeResize="0"/>
          <p:nvPr/>
        </p:nvPicPr>
        <p:blipFill rotWithShape="1">
          <a:blip r:embed="rId4">
            <a:alphaModFix/>
          </a:blip>
          <a:srcRect b="0" l="12517" r="31492" t="13539"/>
          <a:stretch/>
        </p:blipFill>
        <p:spPr>
          <a:xfrm>
            <a:off x="5967412" y="197095"/>
            <a:ext cx="6096000" cy="6463809"/>
          </a:xfrm>
          <a:prstGeom prst="rect">
            <a:avLst/>
          </a:prstGeom>
          <a:noFill/>
          <a:ln>
            <a:noFill/>
          </a:ln>
        </p:spPr>
      </p:pic>
      <p:sp>
        <p:nvSpPr>
          <p:cNvPr id="178" name="Google Shape;178;p22"/>
          <p:cNvSpPr txBox="1"/>
          <p:nvPr/>
        </p:nvSpPr>
        <p:spPr>
          <a:xfrm>
            <a:off x="5967412" y="697806"/>
            <a:ext cx="167739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entury Gothic"/>
                <a:ea typeface="Century Gothic"/>
                <a:cs typeface="Century Gothic"/>
                <a:sym typeface="Century Gothic"/>
              </a:rPr>
              <a:t>Surface Web</a:t>
            </a:r>
            <a:endParaRPr/>
          </a:p>
        </p:txBody>
      </p:sp>
      <p:sp>
        <p:nvSpPr>
          <p:cNvPr id="179" name="Google Shape;179;p22"/>
          <p:cNvSpPr/>
          <p:nvPr/>
        </p:nvSpPr>
        <p:spPr>
          <a:xfrm>
            <a:off x="7559749" y="697806"/>
            <a:ext cx="978408" cy="369332"/>
          </a:xfrm>
          <a:prstGeom prst="rightArrow">
            <a:avLst>
              <a:gd fmla="val 50000" name="adj1"/>
              <a:gd fmla="val 50000" name="adj2"/>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0" name="Google Shape;180;p22"/>
          <p:cNvSpPr txBox="1"/>
          <p:nvPr/>
        </p:nvSpPr>
        <p:spPr>
          <a:xfrm>
            <a:off x="5967412" y="2870392"/>
            <a:ext cx="146375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Deep Web</a:t>
            </a:r>
            <a:endParaRPr/>
          </a:p>
        </p:txBody>
      </p:sp>
      <p:sp>
        <p:nvSpPr>
          <p:cNvPr id="181" name="Google Shape;181;p22"/>
          <p:cNvSpPr/>
          <p:nvPr/>
        </p:nvSpPr>
        <p:spPr>
          <a:xfrm>
            <a:off x="7431162" y="2870392"/>
            <a:ext cx="978408" cy="369332"/>
          </a:xfrm>
          <a:prstGeom prst="rightArrow">
            <a:avLst>
              <a:gd fmla="val 50000" name="adj1"/>
              <a:gd fmla="val 50000" name="adj2"/>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82" name="Google Shape;182;p22"/>
          <p:cNvSpPr/>
          <p:nvPr/>
        </p:nvSpPr>
        <p:spPr>
          <a:xfrm>
            <a:off x="7313100" y="5545853"/>
            <a:ext cx="978408" cy="369332"/>
          </a:xfrm>
          <a:prstGeom prst="rightArrow">
            <a:avLst>
              <a:gd fmla="val 50000" name="adj1"/>
              <a:gd fmla="val 50000" name="adj2"/>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83" name="Google Shape;183;p22"/>
          <p:cNvSpPr txBox="1"/>
          <p:nvPr/>
        </p:nvSpPr>
        <p:spPr>
          <a:xfrm>
            <a:off x="5967412" y="5545853"/>
            <a:ext cx="146375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Dark Web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87" name="Shape 187"/>
        <p:cNvGrpSpPr/>
        <p:nvPr/>
      </p:nvGrpSpPr>
      <p:grpSpPr>
        <a:xfrm>
          <a:off x="0" y="0"/>
          <a:ext cx="0" cy="0"/>
          <a:chOff x="0" y="0"/>
          <a:chExt cx="0" cy="0"/>
        </a:xfrm>
      </p:grpSpPr>
      <p:sp>
        <p:nvSpPr>
          <p:cNvPr id="188" name="Google Shape;188;p2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189" name="Google Shape;189;p23"/>
          <p:cNvPicPr preferRelativeResize="0"/>
          <p:nvPr/>
        </p:nvPicPr>
        <p:blipFill rotWithShape="1">
          <a:blip r:embed="rId3">
            <a:alphaModFix/>
          </a:blip>
          <a:srcRect b="0" l="0" r="0" t="0"/>
          <a:stretch/>
        </p:blipFill>
        <p:spPr>
          <a:xfrm>
            <a:off x="0" y="0"/>
            <a:ext cx="12192000" cy="1441450"/>
          </a:xfrm>
          <a:prstGeom prst="rect">
            <a:avLst/>
          </a:prstGeom>
          <a:noFill/>
          <a:ln>
            <a:noFill/>
          </a:ln>
        </p:spPr>
      </p:pic>
      <p:pic>
        <p:nvPicPr>
          <p:cNvPr id="190" name="Google Shape;190;p23"/>
          <p:cNvPicPr preferRelativeResize="0"/>
          <p:nvPr/>
        </p:nvPicPr>
        <p:blipFill rotWithShape="1">
          <a:blip r:embed="rId4">
            <a:alphaModFix/>
          </a:blip>
          <a:srcRect b="0" l="0" r="0" t="0"/>
          <a:stretch/>
        </p:blipFill>
        <p:spPr>
          <a:xfrm flipH="1">
            <a:off x="0" y="0"/>
            <a:ext cx="12192000" cy="6858000"/>
          </a:xfrm>
          <a:prstGeom prst="rect">
            <a:avLst/>
          </a:prstGeom>
          <a:noFill/>
          <a:ln>
            <a:noFill/>
          </a:ln>
        </p:spPr>
      </p:pic>
      <p:sp>
        <p:nvSpPr>
          <p:cNvPr id="191" name="Google Shape;191;p23"/>
          <p:cNvSpPr txBox="1"/>
          <p:nvPr>
            <p:ph idx="1" type="body"/>
          </p:nvPr>
        </p:nvSpPr>
        <p:spPr>
          <a:xfrm>
            <a:off x="333293" y="1441450"/>
            <a:ext cx="5089311" cy="484361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00"/>
              </a:buClr>
              <a:buSzPts val="1800"/>
              <a:buChar char="•"/>
            </a:pPr>
            <a:r>
              <a:rPr b="1" lang="en-US" sz="1800">
                <a:solidFill>
                  <a:srgbClr val="000000"/>
                </a:solidFill>
                <a:latin typeface="Cambria"/>
                <a:ea typeface="Cambria"/>
                <a:cs typeface="Cambria"/>
                <a:sym typeface="Cambria"/>
              </a:rPr>
              <a:t>Anyone can access the surface web.</a:t>
            </a:r>
            <a:endParaRPr b="1">
              <a:solidFill>
                <a:srgbClr val="000000"/>
              </a:solidFill>
            </a:endParaRPr>
          </a:p>
          <a:p>
            <a:pPr indent="-114300" lvl="0" marL="228600" rtl="0" algn="l">
              <a:lnSpc>
                <a:spcPct val="90000"/>
              </a:lnSpc>
              <a:spcBef>
                <a:spcPts val="1000"/>
              </a:spcBef>
              <a:spcAft>
                <a:spcPts val="0"/>
              </a:spcAft>
              <a:buClr>
                <a:schemeClr val="lt1"/>
              </a:buClr>
              <a:buSzPts val="1800"/>
              <a:buNone/>
            </a:pPr>
            <a:r>
              <a:t/>
            </a:r>
            <a:endParaRPr b="1" sz="1800">
              <a:solidFill>
                <a:srgbClr val="000000"/>
              </a:solidFill>
              <a:latin typeface="Cambria"/>
              <a:ea typeface="Cambria"/>
              <a:cs typeface="Cambria"/>
              <a:sym typeface="Cambria"/>
            </a:endParaRPr>
          </a:p>
          <a:p>
            <a:pPr indent="-228600" lvl="0" marL="228600" rtl="0" algn="l">
              <a:lnSpc>
                <a:spcPct val="90000"/>
              </a:lnSpc>
              <a:spcBef>
                <a:spcPts val="1000"/>
              </a:spcBef>
              <a:spcAft>
                <a:spcPts val="0"/>
              </a:spcAft>
              <a:buClr>
                <a:srgbClr val="000000"/>
              </a:buClr>
              <a:buSzPts val="1800"/>
              <a:buChar char="•"/>
            </a:pPr>
            <a:r>
              <a:rPr b="1" lang="en-US" sz="1800">
                <a:solidFill>
                  <a:srgbClr val="000000"/>
                </a:solidFill>
                <a:latin typeface="Cambria"/>
                <a:ea typeface="Cambria"/>
                <a:cs typeface="Cambria"/>
                <a:sym typeface="Cambria"/>
              </a:rPr>
              <a:t>Many popular websites reside on this layer:</a:t>
            </a:r>
            <a:endParaRPr b="1">
              <a:solidFill>
                <a:srgbClr val="000000"/>
              </a:solidFill>
            </a:endParaRPr>
          </a:p>
          <a:p>
            <a:pPr indent="-228600" lvl="1" marL="685800" rtl="0" algn="l">
              <a:lnSpc>
                <a:spcPct val="90000"/>
              </a:lnSpc>
              <a:spcBef>
                <a:spcPts val="500"/>
              </a:spcBef>
              <a:spcAft>
                <a:spcPts val="0"/>
              </a:spcAft>
              <a:buClr>
                <a:srgbClr val="000000"/>
              </a:buClr>
              <a:buSzPts val="1800"/>
              <a:buChar char="•"/>
            </a:pPr>
            <a:r>
              <a:rPr b="1" lang="en-US" sz="1800">
                <a:solidFill>
                  <a:srgbClr val="000000"/>
                </a:solidFill>
                <a:latin typeface="Cambria"/>
                <a:ea typeface="Cambria"/>
                <a:cs typeface="Cambria"/>
                <a:sym typeface="Cambria"/>
              </a:rPr>
              <a:t>Google</a:t>
            </a:r>
            <a:endParaRPr b="1">
              <a:solidFill>
                <a:srgbClr val="000000"/>
              </a:solidFill>
            </a:endParaRPr>
          </a:p>
          <a:p>
            <a:pPr indent="-228600" lvl="1" marL="685800" rtl="0" algn="l">
              <a:lnSpc>
                <a:spcPct val="90000"/>
              </a:lnSpc>
              <a:spcBef>
                <a:spcPts val="500"/>
              </a:spcBef>
              <a:spcAft>
                <a:spcPts val="0"/>
              </a:spcAft>
              <a:buClr>
                <a:srgbClr val="000000"/>
              </a:buClr>
              <a:buSzPts val="1800"/>
              <a:buChar char="•"/>
            </a:pPr>
            <a:r>
              <a:rPr b="1" lang="en-US" sz="1800">
                <a:solidFill>
                  <a:srgbClr val="000000"/>
                </a:solidFill>
                <a:latin typeface="Cambria"/>
                <a:ea typeface="Cambria"/>
                <a:cs typeface="Cambria"/>
                <a:sym typeface="Cambria"/>
              </a:rPr>
              <a:t>Facebook</a:t>
            </a:r>
            <a:endParaRPr b="1">
              <a:solidFill>
                <a:srgbClr val="000000"/>
              </a:solidFill>
            </a:endParaRPr>
          </a:p>
          <a:p>
            <a:pPr indent="-228600" lvl="1" marL="685800" rtl="0" algn="l">
              <a:lnSpc>
                <a:spcPct val="90000"/>
              </a:lnSpc>
              <a:spcBef>
                <a:spcPts val="500"/>
              </a:spcBef>
              <a:spcAft>
                <a:spcPts val="0"/>
              </a:spcAft>
              <a:buClr>
                <a:srgbClr val="000000"/>
              </a:buClr>
              <a:buSzPts val="1800"/>
              <a:buChar char="•"/>
            </a:pPr>
            <a:r>
              <a:rPr b="1" lang="en-US" sz="1800">
                <a:solidFill>
                  <a:srgbClr val="000000"/>
                </a:solidFill>
                <a:latin typeface="Cambria"/>
                <a:ea typeface="Cambria"/>
                <a:cs typeface="Cambria"/>
                <a:sym typeface="Cambria"/>
              </a:rPr>
              <a:t>Instagram</a:t>
            </a:r>
            <a:endParaRPr b="1">
              <a:solidFill>
                <a:srgbClr val="000000"/>
              </a:solidFill>
            </a:endParaRPr>
          </a:p>
          <a:p>
            <a:pPr indent="-228600" lvl="1" marL="685800" rtl="0" algn="l">
              <a:lnSpc>
                <a:spcPct val="90000"/>
              </a:lnSpc>
              <a:spcBef>
                <a:spcPts val="500"/>
              </a:spcBef>
              <a:spcAft>
                <a:spcPts val="0"/>
              </a:spcAft>
              <a:buClr>
                <a:srgbClr val="000000"/>
              </a:buClr>
              <a:buSzPts val="1800"/>
              <a:buChar char="•"/>
            </a:pPr>
            <a:r>
              <a:rPr b="1" lang="en-US" sz="1800">
                <a:solidFill>
                  <a:srgbClr val="000000"/>
                </a:solidFill>
                <a:latin typeface="Cambria"/>
                <a:ea typeface="Cambria"/>
                <a:cs typeface="Cambria"/>
                <a:sym typeface="Cambria"/>
              </a:rPr>
              <a:t>Snapchat</a:t>
            </a:r>
            <a:endParaRPr b="1">
              <a:solidFill>
                <a:srgbClr val="000000"/>
              </a:solidFill>
            </a:endParaRPr>
          </a:p>
          <a:p>
            <a:pPr indent="-228600" lvl="1" marL="685800" rtl="0" algn="l">
              <a:lnSpc>
                <a:spcPct val="90000"/>
              </a:lnSpc>
              <a:spcBef>
                <a:spcPts val="500"/>
              </a:spcBef>
              <a:spcAft>
                <a:spcPts val="0"/>
              </a:spcAft>
              <a:buClr>
                <a:srgbClr val="000000"/>
              </a:buClr>
              <a:buSzPts val="1800"/>
              <a:buChar char="•"/>
            </a:pPr>
            <a:r>
              <a:rPr b="1" lang="en-US" sz="1800">
                <a:solidFill>
                  <a:srgbClr val="000000"/>
                </a:solidFill>
                <a:latin typeface="Cambria"/>
                <a:ea typeface="Cambria"/>
                <a:cs typeface="Cambria"/>
                <a:sym typeface="Cambria"/>
              </a:rPr>
              <a:t>Twitter</a:t>
            </a:r>
            <a:endParaRPr b="1">
              <a:solidFill>
                <a:srgbClr val="000000"/>
              </a:solidFill>
            </a:endParaRPr>
          </a:p>
          <a:p>
            <a:pPr indent="-228600" lvl="1" marL="685800" rtl="0" algn="l">
              <a:lnSpc>
                <a:spcPct val="90000"/>
              </a:lnSpc>
              <a:spcBef>
                <a:spcPts val="500"/>
              </a:spcBef>
              <a:spcAft>
                <a:spcPts val="0"/>
              </a:spcAft>
              <a:buClr>
                <a:srgbClr val="000000"/>
              </a:buClr>
              <a:buSzPts val="1800"/>
              <a:buChar char="•"/>
            </a:pPr>
            <a:r>
              <a:rPr b="1" lang="en-US" sz="1800">
                <a:solidFill>
                  <a:srgbClr val="000000"/>
                </a:solidFill>
                <a:latin typeface="Cambria"/>
                <a:ea typeface="Cambria"/>
                <a:cs typeface="Cambria"/>
                <a:sym typeface="Cambria"/>
              </a:rPr>
              <a:t>YouTube</a:t>
            </a:r>
            <a:endParaRPr b="1">
              <a:solidFill>
                <a:srgbClr val="000000"/>
              </a:solidFill>
            </a:endParaRPr>
          </a:p>
          <a:p>
            <a:pPr indent="-228600" lvl="1" marL="685800" rtl="0" algn="l">
              <a:lnSpc>
                <a:spcPct val="90000"/>
              </a:lnSpc>
              <a:spcBef>
                <a:spcPts val="500"/>
              </a:spcBef>
              <a:spcAft>
                <a:spcPts val="0"/>
              </a:spcAft>
              <a:buClr>
                <a:srgbClr val="000000"/>
              </a:buClr>
              <a:buSzPts val="1800"/>
              <a:buChar char="•"/>
            </a:pPr>
            <a:r>
              <a:rPr b="1" lang="en-US" sz="1800">
                <a:solidFill>
                  <a:srgbClr val="000000"/>
                </a:solidFill>
                <a:latin typeface="Cambria"/>
                <a:ea typeface="Cambria"/>
                <a:cs typeface="Cambria"/>
                <a:sym typeface="Cambria"/>
              </a:rPr>
              <a:t>Xbox Live</a:t>
            </a:r>
            <a:endParaRPr b="1">
              <a:solidFill>
                <a:srgbClr val="000000"/>
              </a:solidFill>
            </a:endParaRPr>
          </a:p>
          <a:p>
            <a:pPr indent="-228600" lvl="1" marL="685800" rtl="0" algn="l">
              <a:lnSpc>
                <a:spcPct val="90000"/>
              </a:lnSpc>
              <a:spcBef>
                <a:spcPts val="500"/>
              </a:spcBef>
              <a:spcAft>
                <a:spcPts val="0"/>
              </a:spcAft>
              <a:buClr>
                <a:srgbClr val="000000"/>
              </a:buClr>
              <a:buSzPts val="1800"/>
              <a:buChar char="•"/>
            </a:pPr>
            <a:r>
              <a:rPr b="1" lang="en-US" sz="1800">
                <a:solidFill>
                  <a:srgbClr val="000000"/>
                </a:solidFill>
                <a:latin typeface="Cambria"/>
                <a:ea typeface="Cambria"/>
                <a:cs typeface="Cambria"/>
                <a:sym typeface="Cambria"/>
              </a:rPr>
              <a:t>PlayStation Network</a:t>
            </a:r>
            <a:endParaRPr b="1">
              <a:solidFill>
                <a:srgbClr val="000000"/>
              </a:solidFill>
            </a:endParaRPr>
          </a:p>
          <a:p>
            <a:pPr indent="-114300" lvl="0" marL="228600" rtl="0" algn="l">
              <a:lnSpc>
                <a:spcPct val="90000"/>
              </a:lnSpc>
              <a:spcBef>
                <a:spcPts val="1000"/>
              </a:spcBef>
              <a:spcAft>
                <a:spcPts val="0"/>
              </a:spcAft>
              <a:buClr>
                <a:schemeClr val="lt1"/>
              </a:buClr>
              <a:buSzPts val="1800"/>
              <a:buNone/>
            </a:pPr>
            <a:r>
              <a:t/>
            </a:r>
            <a:endParaRPr b="1" sz="1800">
              <a:solidFill>
                <a:srgbClr val="000000"/>
              </a:solidFill>
              <a:latin typeface="Cambria"/>
              <a:ea typeface="Cambria"/>
              <a:cs typeface="Cambria"/>
              <a:sym typeface="Cambria"/>
            </a:endParaRPr>
          </a:p>
          <a:p>
            <a:pPr indent="-228600" lvl="0" marL="228600" rtl="0" algn="l">
              <a:lnSpc>
                <a:spcPct val="90000"/>
              </a:lnSpc>
              <a:spcBef>
                <a:spcPts val="1000"/>
              </a:spcBef>
              <a:spcAft>
                <a:spcPts val="0"/>
              </a:spcAft>
              <a:buClr>
                <a:srgbClr val="000000"/>
              </a:buClr>
              <a:buSzPts val="2000"/>
              <a:buChar char="•"/>
            </a:pPr>
            <a:r>
              <a:rPr b="1" lang="en-US" sz="2000">
                <a:solidFill>
                  <a:srgbClr val="000000"/>
                </a:solidFill>
                <a:latin typeface="Cambria"/>
                <a:ea typeface="Cambria"/>
                <a:cs typeface="Cambria"/>
                <a:sym typeface="Cambria"/>
              </a:rPr>
              <a:t>The surface web is only 4% of the web.</a:t>
            </a:r>
            <a:endParaRPr b="1">
              <a:solidFill>
                <a:srgbClr val="000000"/>
              </a:solidFill>
            </a:endParaRPr>
          </a:p>
        </p:txBody>
      </p:sp>
      <p:sp>
        <p:nvSpPr>
          <p:cNvPr id="192" name="Google Shape;192;p23"/>
          <p:cNvSpPr txBox="1"/>
          <p:nvPr>
            <p:ph type="title"/>
          </p:nvPr>
        </p:nvSpPr>
        <p:spPr>
          <a:xfrm>
            <a:off x="762766" y="391364"/>
            <a:ext cx="3977639" cy="82154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ambria"/>
              <a:buNone/>
            </a:pPr>
            <a:r>
              <a:rPr lang="en-US" sz="3200" cap="none">
                <a:solidFill>
                  <a:srgbClr val="000000"/>
                </a:solidFill>
                <a:latin typeface="Cambria"/>
                <a:ea typeface="Cambria"/>
                <a:cs typeface="Cambria"/>
                <a:sym typeface="Cambria"/>
              </a:rPr>
              <a:t>The Surface Web</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24"/>
          <p:cNvPicPr preferRelativeResize="0"/>
          <p:nvPr/>
        </p:nvPicPr>
        <p:blipFill rotWithShape="1">
          <a:blip r:embed="rId3">
            <a:alphaModFix/>
          </a:blip>
          <a:srcRect b="-943" l="0" r="531" t="27807"/>
          <a:stretch/>
        </p:blipFill>
        <p:spPr>
          <a:xfrm flipH="1">
            <a:off x="-350647" y="148"/>
            <a:ext cx="15170198" cy="6986588"/>
          </a:xfrm>
          <a:prstGeom prst="rect">
            <a:avLst/>
          </a:prstGeom>
          <a:noFill/>
          <a:ln>
            <a:noFill/>
          </a:ln>
        </p:spPr>
      </p:pic>
      <p:sp>
        <p:nvSpPr>
          <p:cNvPr id="198" name="Google Shape;198;p24"/>
          <p:cNvSpPr txBox="1"/>
          <p:nvPr>
            <p:ph type="title"/>
          </p:nvPr>
        </p:nvSpPr>
        <p:spPr>
          <a:xfrm>
            <a:off x="762766" y="391364"/>
            <a:ext cx="3977639" cy="82154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ambria"/>
              <a:buNone/>
            </a:pPr>
            <a:r>
              <a:rPr lang="en-US" sz="3200" cap="none">
                <a:latin typeface="Cambria"/>
                <a:ea typeface="Cambria"/>
                <a:cs typeface="Cambria"/>
                <a:sym typeface="Cambria"/>
              </a:rPr>
              <a:t>The Deep Web</a:t>
            </a:r>
            <a:endParaRPr/>
          </a:p>
        </p:txBody>
      </p:sp>
      <p:sp>
        <p:nvSpPr>
          <p:cNvPr id="199" name="Google Shape;199;p24"/>
          <p:cNvSpPr txBox="1"/>
          <p:nvPr>
            <p:ph idx="1" type="body"/>
          </p:nvPr>
        </p:nvSpPr>
        <p:spPr>
          <a:xfrm>
            <a:off x="556577" y="1500039"/>
            <a:ext cx="4759702" cy="466005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1800"/>
              <a:buChar char="•"/>
            </a:pPr>
            <a:r>
              <a:rPr lang="en-US" sz="1800">
                <a:latin typeface="Cambria"/>
                <a:ea typeface="Cambria"/>
                <a:cs typeface="Cambria"/>
                <a:sym typeface="Cambria"/>
              </a:rPr>
              <a:t>The deep web is where confidential documents and websites reside</a:t>
            </a:r>
            <a:endParaRPr/>
          </a:p>
          <a:p>
            <a:pPr indent="-114300" lvl="0" marL="228600" rtl="0" algn="l">
              <a:lnSpc>
                <a:spcPct val="90000"/>
              </a:lnSpc>
              <a:spcBef>
                <a:spcPts val="1000"/>
              </a:spcBef>
              <a:spcAft>
                <a:spcPts val="0"/>
              </a:spcAft>
              <a:buClr>
                <a:schemeClr val="lt1"/>
              </a:buClr>
              <a:buSzPts val="1800"/>
              <a:buNone/>
            </a:pPr>
            <a:r>
              <a:t/>
            </a:r>
            <a:endParaRPr sz="1800">
              <a:latin typeface="Cambria"/>
              <a:ea typeface="Cambria"/>
              <a:cs typeface="Cambria"/>
              <a:sym typeface="Cambria"/>
            </a:endParaRPr>
          </a:p>
          <a:p>
            <a:pPr indent="-228600" lvl="0" marL="228600" rtl="0" algn="l">
              <a:lnSpc>
                <a:spcPct val="90000"/>
              </a:lnSpc>
              <a:spcBef>
                <a:spcPts val="1000"/>
              </a:spcBef>
              <a:spcAft>
                <a:spcPts val="0"/>
              </a:spcAft>
              <a:buClr>
                <a:schemeClr val="lt1"/>
              </a:buClr>
              <a:buSzPts val="1800"/>
              <a:buChar char="•"/>
            </a:pPr>
            <a:r>
              <a:rPr lang="en-US" sz="1800">
                <a:latin typeface="Cambria"/>
                <a:ea typeface="Cambria"/>
                <a:cs typeface="Cambria"/>
                <a:sym typeface="Cambria"/>
              </a:rPr>
              <a:t>The deep web holds information like:</a:t>
            </a:r>
            <a:endParaRPr/>
          </a:p>
          <a:p>
            <a:pPr indent="-228600" lvl="1" marL="685800" rtl="0" algn="l">
              <a:lnSpc>
                <a:spcPct val="90000"/>
              </a:lnSpc>
              <a:spcBef>
                <a:spcPts val="500"/>
              </a:spcBef>
              <a:spcAft>
                <a:spcPts val="0"/>
              </a:spcAft>
              <a:buClr>
                <a:schemeClr val="lt1"/>
              </a:buClr>
              <a:buSzPts val="1800"/>
              <a:buChar char="•"/>
            </a:pPr>
            <a:r>
              <a:rPr lang="en-US" sz="1800">
                <a:latin typeface="Cambria"/>
                <a:ea typeface="Cambria"/>
                <a:cs typeface="Cambria"/>
                <a:sym typeface="Cambria"/>
              </a:rPr>
              <a:t>Legal documentation</a:t>
            </a:r>
            <a:endParaRPr/>
          </a:p>
          <a:p>
            <a:pPr indent="-228600" lvl="1" marL="685800" rtl="0" algn="l">
              <a:lnSpc>
                <a:spcPct val="90000"/>
              </a:lnSpc>
              <a:spcBef>
                <a:spcPts val="500"/>
              </a:spcBef>
              <a:spcAft>
                <a:spcPts val="0"/>
              </a:spcAft>
              <a:buClr>
                <a:schemeClr val="lt1"/>
              </a:buClr>
              <a:buSzPts val="1800"/>
              <a:buChar char="•"/>
            </a:pPr>
            <a:r>
              <a:rPr lang="en-US" sz="1800">
                <a:latin typeface="Cambria"/>
                <a:ea typeface="Cambria"/>
                <a:cs typeface="Cambria"/>
                <a:sym typeface="Cambria"/>
              </a:rPr>
              <a:t>Medical records</a:t>
            </a:r>
            <a:endParaRPr/>
          </a:p>
          <a:p>
            <a:pPr indent="-228600" lvl="1" marL="685800" rtl="0" algn="l">
              <a:lnSpc>
                <a:spcPct val="90000"/>
              </a:lnSpc>
              <a:spcBef>
                <a:spcPts val="500"/>
              </a:spcBef>
              <a:spcAft>
                <a:spcPts val="0"/>
              </a:spcAft>
              <a:buClr>
                <a:schemeClr val="lt1"/>
              </a:buClr>
              <a:buSzPts val="1800"/>
              <a:buChar char="•"/>
            </a:pPr>
            <a:r>
              <a:rPr lang="en-US" sz="1800">
                <a:latin typeface="Cambria"/>
                <a:ea typeface="Cambria"/>
                <a:cs typeface="Cambria"/>
                <a:sym typeface="Cambria"/>
              </a:rPr>
              <a:t>Criminal records</a:t>
            </a:r>
            <a:endParaRPr/>
          </a:p>
          <a:p>
            <a:pPr indent="-228600" lvl="1" marL="685800" rtl="0" algn="l">
              <a:lnSpc>
                <a:spcPct val="90000"/>
              </a:lnSpc>
              <a:spcBef>
                <a:spcPts val="500"/>
              </a:spcBef>
              <a:spcAft>
                <a:spcPts val="0"/>
              </a:spcAft>
              <a:buClr>
                <a:schemeClr val="lt1"/>
              </a:buClr>
              <a:buSzPts val="1800"/>
              <a:buChar char="•"/>
            </a:pPr>
            <a:r>
              <a:rPr lang="en-US" sz="1800">
                <a:latin typeface="Cambria"/>
                <a:ea typeface="Cambria"/>
                <a:cs typeface="Cambria"/>
                <a:sym typeface="Cambria"/>
              </a:rPr>
              <a:t>Driving records</a:t>
            </a:r>
            <a:endParaRPr/>
          </a:p>
          <a:p>
            <a:pPr indent="-228600" lvl="1" marL="685800" rtl="0" algn="l">
              <a:lnSpc>
                <a:spcPct val="90000"/>
              </a:lnSpc>
              <a:spcBef>
                <a:spcPts val="500"/>
              </a:spcBef>
              <a:spcAft>
                <a:spcPts val="0"/>
              </a:spcAft>
              <a:buClr>
                <a:schemeClr val="lt1"/>
              </a:buClr>
              <a:buSzPts val="1800"/>
              <a:buChar char="•"/>
            </a:pPr>
            <a:r>
              <a:rPr lang="en-US" sz="1800">
                <a:latin typeface="Cambria"/>
                <a:ea typeface="Cambria"/>
                <a:cs typeface="Cambria"/>
                <a:sym typeface="Cambria"/>
              </a:rPr>
              <a:t>Financial records</a:t>
            </a:r>
            <a:endParaRPr/>
          </a:p>
          <a:p>
            <a:pPr indent="-228600" lvl="1" marL="685800" rtl="0" algn="l">
              <a:lnSpc>
                <a:spcPct val="90000"/>
              </a:lnSpc>
              <a:spcBef>
                <a:spcPts val="500"/>
              </a:spcBef>
              <a:spcAft>
                <a:spcPts val="0"/>
              </a:spcAft>
              <a:buClr>
                <a:schemeClr val="lt1"/>
              </a:buClr>
              <a:buSzPts val="1800"/>
              <a:buChar char="•"/>
            </a:pPr>
            <a:r>
              <a:rPr lang="en-US" sz="1800">
                <a:latin typeface="Cambria"/>
                <a:ea typeface="Cambria"/>
                <a:cs typeface="Cambria"/>
                <a:sym typeface="Cambria"/>
              </a:rPr>
              <a:t>Scientific reports</a:t>
            </a:r>
            <a:endParaRPr/>
          </a:p>
          <a:p>
            <a:pPr indent="-228600" lvl="1" marL="685800" rtl="0" algn="l">
              <a:lnSpc>
                <a:spcPct val="90000"/>
              </a:lnSpc>
              <a:spcBef>
                <a:spcPts val="500"/>
              </a:spcBef>
              <a:spcAft>
                <a:spcPts val="0"/>
              </a:spcAft>
              <a:buClr>
                <a:schemeClr val="lt1"/>
              </a:buClr>
              <a:buSzPts val="1800"/>
              <a:buChar char="•"/>
            </a:pPr>
            <a:r>
              <a:rPr lang="en-US" sz="1800">
                <a:latin typeface="Cambria"/>
                <a:ea typeface="Cambria"/>
                <a:cs typeface="Cambria"/>
                <a:sym typeface="Cambria"/>
              </a:rPr>
              <a:t>Government documentation</a:t>
            </a:r>
            <a:endParaRPr/>
          </a:p>
          <a:p>
            <a:pPr indent="-228600" lvl="1" marL="685800" rtl="0" algn="l">
              <a:lnSpc>
                <a:spcPct val="90000"/>
              </a:lnSpc>
              <a:spcBef>
                <a:spcPts val="500"/>
              </a:spcBef>
              <a:spcAft>
                <a:spcPts val="0"/>
              </a:spcAft>
              <a:buClr>
                <a:schemeClr val="lt1"/>
              </a:buClr>
              <a:buSzPts val="1800"/>
              <a:buChar char="•"/>
            </a:pPr>
            <a:r>
              <a:rPr lang="en-US" sz="1800">
                <a:latin typeface="Cambria"/>
                <a:ea typeface="Cambria"/>
                <a:cs typeface="Cambria"/>
                <a:sym typeface="Cambria"/>
              </a:rPr>
              <a:t>Academic records</a:t>
            </a:r>
            <a:endParaRPr/>
          </a:p>
          <a:p>
            <a:pPr indent="0" lvl="0" marL="0" rtl="0" algn="l">
              <a:lnSpc>
                <a:spcPct val="90000"/>
              </a:lnSpc>
              <a:spcBef>
                <a:spcPts val="1000"/>
              </a:spcBef>
              <a:spcAft>
                <a:spcPts val="0"/>
              </a:spcAft>
              <a:buClr>
                <a:schemeClr val="lt1"/>
              </a:buClr>
              <a:buSzPts val="1800"/>
              <a:buNone/>
            </a:pPr>
            <a:r>
              <a:t/>
            </a:r>
            <a:endParaRPr sz="1800">
              <a:latin typeface="Cambria"/>
              <a:ea typeface="Cambria"/>
              <a:cs typeface="Cambria"/>
              <a:sym typeface="Cambria"/>
            </a:endParaRPr>
          </a:p>
          <a:p>
            <a:pPr indent="-228600" lvl="0" marL="228600" rtl="0" algn="l">
              <a:lnSpc>
                <a:spcPct val="90000"/>
              </a:lnSpc>
              <a:spcBef>
                <a:spcPts val="1000"/>
              </a:spcBef>
              <a:spcAft>
                <a:spcPts val="0"/>
              </a:spcAft>
              <a:buClr>
                <a:schemeClr val="lt1"/>
              </a:buClr>
              <a:buSzPts val="1800"/>
              <a:buChar char="•"/>
            </a:pPr>
            <a:r>
              <a:rPr lang="en-US" sz="1800">
                <a:latin typeface="Cambria"/>
                <a:ea typeface="Cambria"/>
                <a:cs typeface="Cambria"/>
                <a:sym typeface="Cambria"/>
              </a:rPr>
              <a:t>The Deep Web is about 90% of the web.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03" name="Shape 203"/>
        <p:cNvGrpSpPr/>
        <p:nvPr/>
      </p:nvGrpSpPr>
      <p:grpSpPr>
        <a:xfrm>
          <a:off x="0" y="0"/>
          <a:ext cx="0" cy="0"/>
          <a:chOff x="0" y="0"/>
          <a:chExt cx="0" cy="0"/>
        </a:xfrm>
      </p:grpSpPr>
      <p:sp>
        <p:nvSpPr>
          <p:cNvPr id="204" name="Google Shape;204;p2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205" name="Google Shape;205;p25"/>
          <p:cNvPicPr preferRelativeResize="0"/>
          <p:nvPr/>
        </p:nvPicPr>
        <p:blipFill rotWithShape="1">
          <a:blip r:embed="rId3">
            <a:alphaModFix/>
          </a:blip>
          <a:srcRect b="0" l="0" r="0" t="0"/>
          <a:stretch/>
        </p:blipFill>
        <p:spPr>
          <a:xfrm>
            <a:off x="0" y="0"/>
            <a:ext cx="12192000" cy="1441450"/>
          </a:xfrm>
          <a:prstGeom prst="rect">
            <a:avLst/>
          </a:prstGeom>
          <a:noFill/>
          <a:ln>
            <a:noFill/>
          </a:ln>
        </p:spPr>
      </p:pic>
      <p:pic>
        <p:nvPicPr>
          <p:cNvPr id="206" name="Google Shape;206;p25"/>
          <p:cNvPicPr preferRelativeResize="0"/>
          <p:nvPr/>
        </p:nvPicPr>
        <p:blipFill rotWithShape="1">
          <a:blip r:embed="rId4">
            <a:alphaModFix/>
          </a:blip>
          <a:srcRect b="0" l="0" r="0" t="0"/>
          <a:stretch/>
        </p:blipFill>
        <p:spPr>
          <a:xfrm>
            <a:off x="-850614" y="0"/>
            <a:ext cx="14779054" cy="6858000"/>
          </a:xfrm>
          <a:prstGeom prst="rect">
            <a:avLst/>
          </a:prstGeom>
          <a:noFill/>
          <a:ln>
            <a:noFill/>
          </a:ln>
        </p:spPr>
      </p:pic>
      <p:sp>
        <p:nvSpPr>
          <p:cNvPr id="207" name="Google Shape;207;p25"/>
          <p:cNvSpPr txBox="1"/>
          <p:nvPr>
            <p:ph idx="1" type="body"/>
          </p:nvPr>
        </p:nvSpPr>
        <p:spPr>
          <a:xfrm>
            <a:off x="556576" y="1500039"/>
            <a:ext cx="5539423" cy="466005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1800"/>
              <a:buChar char="•"/>
            </a:pPr>
            <a:r>
              <a:rPr lang="en-US" sz="1800">
                <a:latin typeface="Cambria"/>
                <a:ea typeface="Cambria"/>
                <a:cs typeface="Cambria"/>
                <a:sym typeface="Cambria"/>
              </a:rPr>
              <a:t>The Dark Web is where illegal activities occur. Modern search engines don’t see sites on the dark web because they are encrypted.</a:t>
            </a:r>
            <a:endParaRPr/>
          </a:p>
          <a:p>
            <a:pPr indent="-114300" lvl="0" marL="228600" rtl="0" algn="l">
              <a:lnSpc>
                <a:spcPct val="90000"/>
              </a:lnSpc>
              <a:spcBef>
                <a:spcPts val="1000"/>
              </a:spcBef>
              <a:spcAft>
                <a:spcPts val="0"/>
              </a:spcAft>
              <a:buClr>
                <a:schemeClr val="lt1"/>
              </a:buClr>
              <a:buSzPts val="1800"/>
              <a:buNone/>
            </a:pPr>
            <a:r>
              <a:t/>
            </a:r>
            <a:endParaRPr sz="1800">
              <a:latin typeface="Cambria"/>
              <a:ea typeface="Cambria"/>
              <a:cs typeface="Cambria"/>
              <a:sym typeface="Cambria"/>
            </a:endParaRPr>
          </a:p>
          <a:p>
            <a:pPr indent="-228600" lvl="0" marL="228600" rtl="0" algn="l">
              <a:lnSpc>
                <a:spcPct val="90000"/>
              </a:lnSpc>
              <a:spcBef>
                <a:spcPts val="1000"/>
              </a:spcBef>
              <a:spcAft>
                <a:spcPts val="0"/>
              </a:spcAft>
              <a:buClr>
                <a:schemeClr val="lt1"/>
              </a:buClr>
              <a:buSzPts val="1800"/>
              <a:buChar char="•"/>
            </a:pPr>
            <a:r>
              <a:rPr lang="en-US" sz="1800">
                <a:latin typeface="Cambria"/>
                <a:ea typeface="Cambria"/>
                <a:cs typeface="Cambria"/>
                <a:sym typeface="Cambria"/>
              </a:rPr>
              <a:t>The dark web contains information that is not meant to be seen by the public eye. People can  purchase </a:t>
            </a:r>
            <a:r>
              <a:rPr lang="en-US" sz="1800">
                <a:latin typeface="Cambria"/>
                <a:ea typeface="Cambria"/>
                <a:cs typeface="Cambria"/>
                <a:sym typeface="Cambria"/>
              </a:rPr>
              <a:t>illegal</a:t>
            </a:r>
            <a:r>
              <a:rPr lang="en-US" sz="1800">
                <a:latin typeface="Cambria"/>
                <a:ea typeface="Cambria"/>
                <a:cs typeface="Cambria"/>
                <a:sym typeface="Cambria"/>
              </a:rPr>
              <a:t> goods and services on the dark web.</a:t>
            </a:r>
            <a:endParaRPr/>
          </a:p>
          <a:p>
            <a:pPr indent="-114300" lvl="0" marL="228600" rtl="0" algn="l">
              <a:lnSpc>
                <a:spcPct val="90000"/>
              </a:lnSpc>
              <a:spcBef>
                <a:spcPts val="1000"/>
              </a:spcBef>
              <a:spcAft>
                <a:spcPts val="0"/>
              </a:spcAft>
              <a:buClr>
                <a:schemeClr val="lt1"/>
              </a:buClr>
              <a:buSzPts val="1800"/>
              <a:buNone/>
            </a:pPr>
            <a:r>
              <a:t/>
            </a:r>
            <a:endParaRPr sz="1800">
              <a:latin typeface="Cambria"/>
              <a:ea typeface="Cambria"/>
              <a:cs typeface="Cambria"/>
              <a:sym typeface="Cambria"/>
            </a:endParaRPr>
          </a:p>
          <a:p>
            <a:pPr indent="-228600" lvl="0" marL="228600" rtl="0" algn="l">
              <a:lnSpc>
                <a:spcPct val="90000"/>
              </a:lnSpc>
              <a:spcBef>
                <a:spcPts val="1000"/>
              </a:spcBef>
              <a:spcAft>
                <a:spcPts val="0"/>
              </a:spcAft>
              <a:buClr>
                <a:schemeClr val="lt1"/>
              </a:buClr>
              <a:buSzPts val="1800"/>
              <a:buChar char="•"/>
            </a:pPr>
            <a:r>
              <a:rPr lang="en-US" sz="1800">
                <a:latin typeface="Cambria"/>
                <a:ea typeface="Cambria"/>
                <a:cs typeface="Cambria"/>
                <a:sym typeface="Cambria"/>
              </a:rPr>
              <a:t>The dark web is home to predators and hackers that seek out individuals’ personal data.</a:t>
            </a:r>
            <a:endParaRPr/>
          </a:p>
          <a:p>
            <a:pPr indent="-114300" lvl="0" marL="228600" rtl="0" algn="l">
              <a:lnSpc>
                <a:spcPct val="90000"/>
              </a:lnSpc>
              <a:spcBef>
                <a:spcPts val="1000"/>
              </a:spcBef>
              <a:spcAft>
                <a:spcPts val="0"/>
              </a:spcAft>
              <a:buClr>
                <a:schemeClr val="lt1"/>
              </a:buClr>
              <a:buSzPts val="1800"/>
              <a:buNone/>
            </a:pPr>
            <a:r>
              <a:t/>
            </a:r>
            <a:endParaRPr sz="1800">
              <a:latin typeface="Cambria"/>
              <a:ea typeface="Cambria"/>
              <a:cs typeface="Cambria"/>
              <a:sym typeface="Cambria"/>
            </a:endParaRPr>
          </a:p>
          <a:p>
            <a:pPr indent="-228600" lvl="0" marL="228600" rtl="0" algn="l">
              <a:lnSpc>
                <a:spcPct val="90000"/>
              </a:lnSpc>
              <a:spcBef>
                <a:spcPts val="1000"/>
              </a:spcBef>
              <a:spcAft>
                <a:spcPts val="0"/>
              </a:spcAft>
              <a:buClr>
                <a:schemeClr val="lt1"/>
              </a:buClr>
              <a:buSzPts val="1800"/>
              <a:buChar char="•"/>
            </a:pPr>
            <a:r>
              <a:rPr lang="en-US" sz="1800">
                <a:latin typeface="Cambria"/>
                <a:ea typeface="Cambria"/>
                <a:cs typeface="Cambria"/>
                <a:sym typeface="Cambria"/>
              </a:rPr>
              <a:t>The dark web makes up 6% of the web.</a:t>
            </a:r>
            <a:endParaRPr/>
          </a:p>
        </p:txBody>
      </p:sp>
      <p:sp>
        <p:nvSpPr>
          <p:cNvPr id="208" name="Google Shape;208;p25"/>
          <p:cNvSpPr txBox="1"/>
          <p:nvPr>
            <p:ph type="title"/>
          </p:nvPr>
        </p:nvSpPr>
        <p:spPr>
          <a:xfrm>
            <a:off x="762766" y="391364"/>
            <a:ext cx="3977639" cy="82154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ambria"/>
              <a:buNone/>
            </a:pPr>
            <a:r>
              <a:rPr lang="en-US" sz="3200" cap="none">
                <a:latin typeface="Cambria"/>
                <a:ea typeface="Cambria"/>
                <a:cs typeface="Cambria"/>
                <a:sym typeface="Cambria"/>
              </a:rPr>
              <a:t>The Dark Web</a:t>
            </a:r>
            <a:endParaRPr sz="3200" cap="none">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048215" y="764373"/>
            <a:ext cx="10457985" cy="129302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Cambria"/>
              <a:buNone/>
            </a:pPr>
            <a:r>
              <a:rPr lang="en-US" cap="none">
                <a:latin typeface="Cambria"/>
                <a:ea typeface="Cambria"/>
                <a:cs typeface="Cambria"/>
                <a:sym typeface="Cambria"/>
              </a:rPr>
              <a:t>Ways To Stay Safe On The Internet</a:t>
            </a:r>
            <a:endParaRPr/>
          </a:p>
        </p:txBody>
      </p:sp>
      <p:sp>
        <p:nvSpPr>
          <p:cNvPr id="214" name="Google Shape;214;p26"/>
          <p:cNvSpPr txBox="1"/>
          <p:nvPr>
            <p:ph idx="1" type="body"/>
          </p:nvPr>
        </p:nvSpPr>
        <p:spPr>
          <a:xfrm>
            <a:off x="413524" y="2057401"/>
            <a:ext cx="8391294" cy="449856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200"/>
              <a:buChar char="•"/>
            </a:pPr>
            <a:r>
              <a:rPr b="1" lang="en-US" u="sng"/>
              <a:t>NEVER</a:t>
            </a:r>
            <a:r>
              <a:rPr lang="en-US"/>
              <a:t> give out your passwords.</a:t>
            </a:r>
            <a:endParaRPr/>
          </a:p>
          <a:p>
            <a:pPr indent="-228600" lvl="0" marL="228600" rtl="0" algn="l">
              <a:lnSpc>
                <a:spcPct val="90000"/>
              </a:lnSpc>
              <a:spcBef>
                <a:spcPts val="1000"/>
              </a:spcBef>
              <a:spcAft>
                <a:spcPts val="0"/>
              </a:spcAft>
              <a:buClr>
                <a:schemeClr val="lt1"/>
              </a:buClr>
              <a:buSzPts val="2200"/>
              <a:buChar char="•"/>
            </a:pPr>
            <a:r>
              <a:rPr lang="en-US"/>
              <a:t>Think </a:t>
            </a:r>
            <a:r>
              <a:rPr b="1" lang="en-US" u="sng"/>
              <a:t>TWICE</a:t>
            </a:r>
            <a:r>
              <a:rPr lang="en-US"/>
              <a:t> before posting things online.</a:t>
            </a:r>
            <a:endParaRPr/>
          </a:p>
          <a:p>
            <a:pPr indent="-228600" lvl="0" marL="228600" rtl="0" algn="l">
              <a:lnSpc>
                <a:spcPct val="90000"/>
              </a:lnSpc>
              <a:spcBef>
                <a:spcPts val="1000"/>
              </a:spcBef>
              <a:spcAft>
                <a:spcPts val="0"/>
              </a:spcAft>
              <a:buClr>
                <a:schemeClr val="lt1"/>
              </a:buClr>
              <a:buSzPts val="2200"/>
              <a:buChar char="•"/>
            </a:pPr>
            <a:r>
              <a:rPr lang="en-US"/>
              <a:t>When you’re done online, </a:t>
            </a:r>
            <a:r>
              <a:rPr b="1" lang="en-US" u="sng"/>
              <a:t>LOGOUT</a:t>
            </a:r>
            <a:r>
              <a:rPr b="1" lang="en-US" u="sng"/>
              <a:t> </a:t>
            </a:r>
            <a:r>
              <a:rPr lang="en-US"/>
              <a:t>of your accounts.</a:t>
            </a:r>
            <a:endParaRPr/>
          </a:p>
          <a:p>
            <a:pPr indent="-228600" lvl="0" marL="228600" rtl="0" algn="l">
              <a:lnSpc>
                <a:spcPct val="90000"/>
              </a:lnSpc>
              <a:spcBef>
                <a:spcPts val="1000"/>
              </a:spcBef>
              <a:spcAft>
                <a:spcPts val="0"/>
              </a:spcAft>
              <a:buClr>
                <a:schemeClr val="lt1"/>
              </a:buClr>
              <a:buSzPts val="2200"/>
              <a:buChar char="•"/>
            </a:pPr>
            <a:r>
              <a:rPr lang="en-US"/>
              <a:t>Avoid </a:t>
            </a:r>
            <a:r>
              <a:rPr b="1" lang="en-US" u="sng"/>
              <a:t>SHARING</a:t>
            </a:r>
            <a:r>
              <a:rPr lang="en-US"/>
              <a:t> personal information.</a:t>
            </a:r>
            <a:endParaRPr/>
          </a:p>
          <a:p>
            <a:pPr indent="-228600" lvl="0" marL="228600" rtl="0" algn="l">
              <a:lnSpc>
                <a:spcPct val="90000"/>
              </a:lnSpc>
              <a:spcBef>
                <a:spcPts val="1000"/>
              </a:spcBef>
              <a:spcAft>
                <a:spcPts val="0"/>
              </a:spcAft>
              <a:buClr>
                <a:schemeClr val="lt1"/>
              </a:buClr>
              <a:buSzPts val="2200"/>
              <a:buChar char="•"/>
            </a:pPr>
            <a:r>
              <a:rPr lang="en-US"/>
              <a:t>Do </a:t>
            </a:r>
            <a:r>
              <a:rPr b="1" lang="en-US" u="sng"/>
              <a:t>NOT</a:t>
            </a:r>
            <a:r>
              <a:rPr lang="en-US"/>
              <a:t> write down passwords and security questions.</a:t>
            </a:r>
            <a:endParaRPr/>
          </a:p>
          <a:p>
            <a:pPr indent="-228600" lvl="0" marL="228600" rtl="0" algn="l">
              <a:lnSpc>
                <a:spcPct val="90000"/>
              </a:lnSpc>
              <a:spcBef>
                <a:spcPts val="1000"/>
              </a:spcBef>
              <a:spcAft>
                <a:spcPts val="0"/>
              </a:spcAft>
              <a:buClr>
                <a:schemeClr val="lt1"/>
              </a:buClr>
              <a:buSzPts val="2200"/>
              <a:buChar char="•"/>
            </a:pPr>
            <a:r>
              <a:rPr lang="en-US"/>
              <a:t>Do </a:t>
            </a:r>
            <a:r>
              <a:rPr b="1" lang="en-US" u="sng"/>
              <a:t>NOT</a:t>
            </a:r>
            <a:r>
              <a:rPr lang="en-US"/>
              <a:t> include any part of your name in your usernames.</a:t>
            </a:r>
            <a:endParaRPr/>
          </a:p>
          <a:p>
            <a:pPr indent="-228600" lvl="0" marL="228600" rtl="0" algn="l">
              <a:lnSpc>
                <a:spcPct val="90000"/>
              </a:lnSpc>
              <a:spcBef>
                <a:spcPts val="1000"/>
              </a:spcBef>
              <a:spcAft>
                <a:spcPts val="0"/>
              </a:spcAft>
              <a:buClr>
                <a:schemeClr val="lt1"/>
              </a:buClr>
              <a:buSzPts val="2200"/>
              <a:buChar char="•"/>
            </a:pPr>
            <a:r>
              <a:rPr lang="en-US"/>
              <a:t>Do </a:t>
            </a:r>
            <a:r>
              <a:rPr b="1" lang="en-US" u="sng"/>
              <a:t>NOT</a:t>
            </a:r>
            <a:r>
              <a:rPr lang="en-US"/>
              <a:t> use the same password for multiple websites.</a:t>
            </a:r>
            <a:endParaRPr/>
          </a:p>
        </p:txBody>
      </p:sp>
      <p:pic>
        <p:nvPicPr>
          <p:cNvPr id="215" name="Google Shape;215;p26"/>
          <p:cNvPicPr preferRelativeResize="0"/>
          <p:nvPr/>
        </p:nvPicPr>
        <p:blipFill rotWithShape="1">
          <a:blip r:embed="rId3">
            <a:alphaModFix/>
          </a:blip>
          <a:srcRect b="0" l="0" r="0" t="0"/>
          <a:stretch/>
        </p:blipFill>
        <p:spPr>
          <a:xfrm>
            <a:off x="8804818" y="2681522"/>
            <a:ext cx="2857500" cy="285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