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5" r:id="rId6"/>
    <p:sldId id="261" r:id="rId7"/>
    <p:sldId id="264" r:id="rId8"/>
    <p:sldId id="265" r:id="rId9"/>
    <p:sldId id="260" r:id="rId10"/>
    <p:sldId id="263" r:id="rId11"/>
    <p:sldId id="274" r:id="rId12"/>
    <p:sldId id="272" r:id="rId13"/>
    <p:sldId id="268" r:id="rId14"/>
    <p:sldId id="266" r:id="rId15"/>
    <p:sldId id="270" r:id="rId16"/>
    <p:sldId id="267" r:id="rId17"/>
    <p:sldId id="271"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11/10/2023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77795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11/10/2023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47458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11/10/2023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8583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AE9F6C3-EA2D-427E-8985-49F81F4BB754}" type="datetimeFigureOut">
              <a:rPr lang="it-IT" smtClean="0"/>
              <a:t>11/10/2023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29622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fld id="{CAE9F6C3-EA2D-427E-8985-49F81F4BB754}" type="datetimeFigureOut">
              <a:rPr lang="it-IT" smtClean="0"/>
              <a:t>11/10/2023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326761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CAE9F6C3-EA2D-427E-8985-49F81F4BB754}" type="datetimeFigureOut">
              <a:rPr lang="it-IT" smtClean="0"/>
              <a:t>11/10/2023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66554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AE9F6C3-EA2D-427E-8985-49F81F4BB754}" type="datetimeFigureOut">
              <a:rPr lang="it-IT" smtClean="0"/>
              <a:t>11/10/2023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423173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AE9F6C3-EA2D-427E-8985-49F81F4BB754}" type="datetimeFigureOut">
              <a:rPr lang="it-IT" smtClean="0"/>
              <a:t>11/10/2023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1419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AE9F6C3-EA2D-427E-8985-49F81F4BB754}" type="datetimeFigureOut">
              <a:rPr lang="it-IT" smtClean="0"/>
              <a:t>11/10/2023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102597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CAE9F6C3-EA2D-427E-8985-49F81F4BB754}" type="datetimeFigureOut">
              <a:rPr lang="it-IT" smtClean="0"/>
              <a:t>11/10/2023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63437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fld id="{CAE9F6C3-EA2D-427E-8985-49F81F4BB754}" type="datetimeFigureOut">
              <a:rPr lang="it-IT" smtClean="0"/>
              <a:t>11/10/2023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5804652-312F-4C47-92F4-2389120D4451}" type="slidenum">
              <a:rPr lang="it-IT" smtClean="0"/>
              <a:t>‹N›</a:t>
            </a:fld>
            <a:endParaRPr lang="it-IT"/>
          </a:p>
        </p:txBody>
      </p:sp>
    </p:spTree>
    <p:extLst>
      <p:ext uri="{BB962C8B-B14F-4D97-AF65-F5344CB8AC3E}">
        <p14:creationId xmlns:p14="http://schemas.microsoft.com/office/powerpoint/2010/main" val="295881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9F6C3-EA2D-427E-8985-49F81F4BB754}" type="datetimeFigureOut">
              <a:rPr lang="it-IT" smtClean="0"/>
              <a:t>11/10/2023</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04652-312F-4C47-92F4-2389120D4451}" type="slidenum">
              <a:rPr lang="it-IT" smtClean="0"/>
              <a:t>‹N›</a:t>
            </a:fld>
            <a:endParaRPr lang="it-IT"/>
          </a:p>
        </p:txBody>
      </p:sp>
    </p:spTree>
    <p:extLst>
      <p:ext uri="{BB962C8B-B14F-4D97-AF65-F5344CB8AC3E}">
        <p14:creationId xmlns:p14="http://schemas.microsoft.com/office/powerpoint/2010/main" val="449529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camp.com/workspace/datasets/dataset-python-credit-card-frau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xgboost.readthedocs.io/en/stable/parameter.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xgboost.readthedocs.io/en/stable/tutorials/param_tun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132838" y="1479804"/>
            <a:ext cx="9421364" cy="2148840"/>
          </a:xfrm>
        </p:spPr>
        <p:txBody>
          <a:bodyPr>
            <a:normAutofit fontScale="90000"/>
          </a:bodyPr>
          <a:lstStyle/>
          <a:p>
            <a:r>
              <a:rPr lang="it-IT" dirty="0" err="1" smtClean="0">
                <a:latin typeface="Arial" panose="020B0604020202020204" pitchFamily="34" charset="0"/>
                <a:cs typeface="Arial" panose="020B0604020202020204" pitchFamily="34" charset="0"/>
              </a:rPr>
              <a:t>Explainable</a:t>
            </a:r>
            <a:r>
              <a:rPr lang="it-IT" dirty="0" smtClean="0">
                <a:latin typeface="Arial" panose="020B0604020202020204" pitchFamily="34" charset="0"/>
                <a:cs typeface="Arial" panose="020B0604020202020204" pitchFamily="34" charset="0"/>
              </a:rPr>
              <a:t> Machine Learning</a:t>
            </a:r>
            <a:br>
              <a:rPr lang="it-IT" dirty="0" smtClean="0">
                <a:latin typeface="Arial" panose="020B0604020202020204" pitchFamily="34" charset="0"/>
                <a:cs typeface="Arial" panose="020B0604020202020204" pitchFamily="34" charset="0"/>
              </a:rPr>
            </a:br>
            <a:r>
              <a:rPr lang="it-IT" dirty="0" smtClean="0">
                <a:latin typeface="Arial" panose="020B0604020202020204" pitchFamily="34" charset="0"/>
                <a:cs typeface="Arial" panose="020B0604020202020204" pitchFamily="34" charset="0"/>
              </a:rPr>
              <a:t/>
            </a:r>
            <a:br>
              <a:rPr lang="it-IT" dirty="0" smtClean="0">
                <a:latin typeface="Arial" panose="020B0604020202020204" pitchFamily="34" charset="0"/>
                <a:cs typeface="Arial" panose="020B0604020202020204" pitchFamily="34" charset="0"/>
              </a:rPr>
            </a:br>
            <a:r>
              <a:rPr lang="it-IT" dirty="0" smtClean="0">
                <a:latin typeface="Arial" panose="020B0604020202020204" pitchFamily="34" charset="0"/>
                <a:cs typeface="Arial" panose="020B0604020202020204" pitchFamily="34" charset="0"/>
              </a:rPr>
              <a:t>Credit Card </a:t>
            </a:r>
            <a:r>
              <a:rPr lang="it-IT" dirty="0" err="1" smtClean="0">
                <a:latin typeface="Arial" panose="020B0604020202020204" pitchFamily="34" charset="0"/>
                <a:cs typeface="Arial" panose="020B0604020202020204" pitchFamily="34" charset="0"/>
              </a:rPr>
              <a:t>Fraud</a:t>
            </a:r>
            <a:r>
              <a:rPr lang="it-IT" dirty="0" smtClean="0">
                <a:latin typeface="Arial" panose="020B0604020202020204" pitchFamily="34" charset="0"/>
                <a:cs typeface="Arial" panose="020B0604020202020204" pitchFamily="34" charset="0"/>
              </a:rPr>
              <a:t> Detection</a:t>
            </a:r>
            <a:endParaRPr lang="it-IT" dirty="0">
              <a:latin typeface="Arial" panose="020B0604020202020204" pitchFamily="34" charset="0"/>
              <a:cs typeface="Arial" panose="020B0604020202020204" pitchFamily="34" charset="0"/>
            </a:endParaRPr>
          </a:p>
        </p:txBody>
      </p:sp>
      <p:sp>
        <p:nvSpPr>
          <p:cNvPr id="3" name="Sottotitolo 2"/>
          <p:cNvSpPr>
            <a:spLocks noGrp="1"/>
          </p:cNvSpPr>
          <p:nvPr>
            <p:ph type="subTitle" idx="1"/>
          </p:nvPr>
        </p:nvSpPr>
        <p:spPr>
          <a:xfrm>
            <a:off x="1678680" y="4429759"/>
            <a:ext cx="8329680" cy="1481313"/>
          </a:xfrm>
        </p:spPr>
        <p:txBody>
          <a:bodyPr>
            <a:normAutofit lnSpcReduction="10000"/>
          </a:bodyPr>
          <a:lstStyle/>
          <a:p>
            <a:r>
              <a:rPr lang="it-IT" sz="2800" dirty="0" smtClean="0">
                <a:latin typeface="Arial" panose="020B0604020202020204" pitchFamily="34" charset="0"/>
                <a:cs typeface="Arial" panose="020B0604020202020204" pitchFamily="34" charset="0"/>
              </a:rPr>
              <a:t>Dalle Luche Leonardo</a:t>
            </a:r>
          </a:p>
          <a:p>
            <a:endParaRPr lang="it-IT" sz="2800" dirty="0">
              <a:latin typeface="Arial" panose="020B0604020202020204" pitchFamily="34" charset="0"/>
              <a:cs typeface="Arial" panose="020B0604020202020204" pitchFamily="34" charset="0"/>
            </a:endParaRPr>
          </a:p>
          <a:p>
            <a:r>
              <a:rPr lang="it-IT" sz="2800" dirty="0" smtClean="0">
                <a:latin typeface="Arial" panose="020B0604020202020204" pitchFamily="34" charset="0"/>
                <a:cs typeface="Arial" panose="020B0604020202020204" pitchFamily="34" charset="0"/>
              </a:rPr>
              <a:t>Master in Data Analytics – </a:t>
            </a:r>
            <a:r>
              <a:rPr lang="it-IT" sz="2800" dirty="0" err="1" smtClean="0">
                <a:latin typeface="Arial" panose="020B0604020202020204" pitchFamily="34" charset="0"/>
                <a:cs typeface="Arial" panose="020B0604020202020204" pitchFamily="34" charset="0"/>
              </a:rPr>
              <a:t>University</a:t>
            </a:r>
            <a:r>
              <a:rPr lang="it-IT" sz="2800" dirty="0" smtClean="0">
                <a:latin typeface="Arial" panose="020B0604020202020204" pitchFamily="34" charset="0"/>
                <a:cs typeface="Arial" panose="020B0604020202020204" pitchFamily="34" charset="0"/>
              </a:rPr>
              <a:t> of Roma Tre</a:t>
            </a:r>
          </a:p>
          <a:p>
            <a:endParaRPr lang="it-IT" sz="2800" dirty="0" smtClean="0">
              <a:latin typeface="Arial" panose="020B0604020202020204" pitchFamily="34" charset="0"/>
              <a:cs typeface="Arial" panose="020B0604020202020204" pitchFamily="34" charset="0"/>
            </a:endParaRP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pic>
        <p:nvPicPr>
          <p:cNvPr id="1028" name="Picture 4" descr="File:Universität Rom III logo.sv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5600" y="5911073"/>
            <a:ext cx="1530096" cy="80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40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74924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Global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(1)</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139120" y="1453896"/>
            <a:ext cx="5621600" cy="1384995"/>
          </a:xfrm>
          <a:prstGeom prst="rect">
            <a:avLst/>
          </a:prstGeom>
          <a:noFill/>
        </p:spPr>
        <p:txBody>
          <a:bodyPr wrap="square" rtlCol="0">
            <a:spAutoFit/>
          </a:bodyPr>
          <a:lstStyle/>
          <a:p>
            <a:r>
              <a:rPr lang="en-US" sz="1200" dirty="0">
                <a:solidFill>
                  <a:srgbClr val="9CDCFE"/>
                </a:solidFill>
                <a:latin typeface="Consolas" panose="020B0609020204030204" pitchFamily="49" charset="0"/>
              </a:rPr>
              <a:t>explainer</a:t>
            </a:r>
            <a:r>
              <a:rPr lang="en-US" sz="1200" dirty="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a:solidFill>
                  <a:srgbClr val="C8C8C8"/>
                </a:solidFill>
                <a:latin typeface="Consolas" panose="020B0609020204030204" pitchFamily="49" charset="0"/>
              </a:rPr>
              <a:t>shap</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Explainer</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model_XGB</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smtClean="0">
                <a:solidFill>
                  <a:srgbClr val="9CDCFE"/>
                </a:solidFill>
                <a:latin typeface="Consolas" panose="020B0609020204030204" pitchFamily="49" charset="0"/>
              </a:rPr>
              <a:t>X_train</a:t>
            </a:r>
            <a:r>
              <a:rPr lang="en-US" sz="1200" dirty="0" smtClean="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r>
            <a:br>
              <a:rPr lang="en-US" sz="1200" dirty="0">
                <a:solidFill>
                  <a:srgbClr val="DADADA"/>
                </a:solidFill>
                <a:latin typeface="Consolas" panose="020B0609020204030204" pitchFamily="49" charset="0"/>
              </a:rPr>
            </a:br>
            <a:r>
              <a:rPr lang="en-US" sz="1200" dirty="0" err="1">
                <a:solidFill>
                  <a:srgbClr val="9CDCFE"/>
                </a:solidFill>
                <a:latin typeface="Consolas" panose="020B0609020204030204" pitchFamily="49" charset="0"/>
              </a:rPr>
              <a:t>shap_values</a:t>
            </a:r>
            <a:r>
              <a:rPr lang="en-US" sz="1200" dirty="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r>
              <a:rPr lang="en-US" sz="1200" dirty="0" err="1">
                <a:solidFill>
                  <a:srgbClr val="9CDCFE"/>
                </a:solidFill>
                <a:latin typeface="Consolas" panose="020B0609020204030204" pitchFamily="49" charset="0"/>
              </a:rPr>
              <a:t>explainer</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shap_values</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X_test</a:t>
            </a:r>
            <a:r>
              <a:rPr lang="en-US" sz="1200" dirty="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r>
            <a:br>
              <a:rPr lang="en-US" sz="1200" dirty="0">
                <a:solidFill>
                  <a:srgbClr val="DADADA"/>
                </a:solidFill>
                <a:latin typeface="Consolas" panose="020B0609020204030204" pitchFamily="49" charset="0"/>
              </a:rPr>
            </a:br>
            <a:r>
              <a:rPr lang="en-US" sz="1200" dirty="0" err="1">
                <a:solidFill>
                  <a:srgbClr val="C8C8C8"/>
                </a:solidFill>
                <a:latin typeface="Consolas" panose="020B0609020204030204" pitchFamily="49" charset="0"/>
              </a:rPr>
              <a:t>shap</a:t>
            </a:r>
            <a:r>
              <a:rPr lang="en-US" sz="1200" dirty="0" err="1">
                <a:solidFill>
                  <a:srgbClr val="B4B4B4"/>
                </a:solidFill>
                <a:latin typeface="Consolas" panose="020B0609020204030204" pitchFamily="49" charset="0"/>
              </a:rPr>
              <a:t>.</a:t>
            </a:r>
            <a:r>
              <a:rPr lang="en-US" sz="1200" dirty="0" err="1">
                <a:solidFill>
                  <a:srgbClr val="DADADA"/>
                </a:solidFill>
                <a:latin typeface="Consolas" panose="020B0609020204030204" pitchFamily="49" charset="0"/>
              </a:rPr>
              <a:t>summary_plot</a:t>
            </a:r>
            <a:r>
              <a:rPr lang="en-US" sz="1200" dirty="0">
                <a:solidFill>
                  <a:srgbClr val="B4B4B4"/>
                </a:solidFill>
                <a:latin typeface="Consolas" panose="020B0609020204030204" pitchFamily="49" charset="0"/>
              </a:rPr>
              <a:t>(</a:t>
            </a:r>
            <a:r>
              <a:rPr lang="en-US" sz="1200" dirty="0" err="1">
                <a:solidFill>
                  <a:srgbClr val="9CDCFE"/>
                </a:solidFill>
                <a:latin typeface="Consolas" panose="020B0609020204030204" pitchFamily="49" charset="0"/>
              </a:rPr>
              <a:t>shap_values</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endParaRPr lang="en-US" sz="1200" dirty="0" smtClean="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t>
            </a:r>
            <a:r>
              <a:rPr lang="en-US" sz="1200" dirty="0" smtClean="0">
                <a:solidFill>
                  <a:srgbClr val="DADADA"/>
                </a:solidFill>
                <a:latin typeface="Consolas" panose="020B0609020204030204" pitchFamily="49" charset="0"/>
              </a:rPr>
              <a:t>      </a:t>
            </a:r>
            <a:r>
              <a:rPr lang="en-US" sz="1200" dirty="0" err="1" smtClean="0">
                <a:solidFill>
                  <a:srgbClr val="9CDCFE"/>
                </a:solidFill>
                <a:latin typeface="Consolas" panose="020B0609020204030204" pitchFamily="49" charset="0"/>
              </a:rPr>
              <a:t>X_test</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a:t>
            </a:r>
            <a:endParaRPr lang="en-US" sz="1200" dirty="0" smtClean="0">
              <a:solidFill>
                <a:srgbClr val="DADADA"/>
              </a:solidFill>
              <a:latin typeface="Consolas" panose="020B0609020204030204" pitchFamily="49" charset="0"/>
            </a:endParaRPr>
          </a:p>
          <a:p>
            <a:r>
              <a:rPr lang="en-US" sz="1200" dirty="0">
                <a:solidFill>
                  <a:srgbClr val="DADADA"/>
                </a:solidFill>
                <a:latin typeface="Consolas" panose="020B0609020204030204" pitchFamily="49" charset="0"/>
              </a:rPr>
              <a:t>	 </a:t>
            </a:r>
            <a:r>
              <a:rPr lang="en-US" sz="1200" dirty="0" smtClean="0">
                <a:solidFill>
                  <a:srgbClr val="DADADA"/>
                </a:solidFill>
                <a:latin typeface="Consolas" panose="020B0609020204030204" pitchFamily="49" charset="0"/>
              </a:rPr>
              <a:t>      </a:t>
            </a:r>
            <a:r>
              <a:rPr lang="en-US" sz="1200" dirty="0" err="1" smtClean="0">
                <a:solidFill>
                  <a:srgbClr val="9A9A9A"/>
                </a:solidFill>
                <a:latin typeface="Consolas" panose="020B0609020204030204" pitchFamily="49" charset="0"/>
              </a:rPr>
              <a:t>feature_names</a:t>
            </a:r>
            <a:r>
              <a:rPr lang="en-US" sz="1200" dirty="0" smtClean="0">
                <a:solidFill>
                  <a:srgbClr val="DADADA"/>
                </a:solidFill>
                <a:latin typeface="Consolas" panose="020B0609020204030204" pitchFamily="49" charset="0"/>
              </a:rPr>
              <a:t> </a:t>
            </a:r>
            <a:r>
              <a:rPr lang="en-US" sz="1200" dirty="0">
                <a:solidFill>
                  <a:srgbClr val="B4B4B4"/>
                </a:solidFill>
                <a:latin typeface="Consolas" panose="020B0609020204030204" pitchFamily="49" charset="0"/>
              </a:rPr>
              <a:t>=</a:t>
            </a:r>
            <a:r>
              <a:rPr lang="en-US" sz="1200" dirty="0">
                <a:solidFill>
                  <a:srgbClr val="DADADA"/>
                </a:solidFill>
                <a:latin typeface="Consolas" panose="020B0609020204030204" pitchFamily="49" charset="0"/>
              </a:rPr>
              <a:t> features</a:t>
            </a:r>
            <a:r>
              <a:rPr lang="en-US" sz="1200" dirty="0" smtClean="0">
                <a:solidFill>
                  <a:srgbClr val="B4B4B4"/>
                </a:solidFill>
                <a:latin typeface="Consolas" panose="020B0609020204030204" pitchFamily="49" charset="0"/>
              </a:rPr>
              <a:t>)</a:t>
            </a:r>
            <a:endParaRPr lang="en-US" sz="1200" dirty="0">
              <a:solidFill>
                <a:srgbClr val="DADADA"/>
              </a:solidFill>
              <a:latin typeface="Consolas" panose="020B0609020204030204" pitchFamily="49" charset="0"/>
            </a:endParaRPr>
          </a:p>
        </p:txBody>
      </p:sp>
      <p:sp>
        <p:nvSpPr>
          <p:cNvPr id="7" name="CasellaDiTesto 6"/>
          <p:cNvSpPr txBox="1"/>
          <p:nvPr/>
        </p:nvSpPr>
        <p:spPr>
          <a:xfrm>
            <a:off x="139120" y="3022787"/>
            <a:ext cx="5093831" cy="2893100"/>
          </a:xfrm>
          <a:prstGeom prst="rect">
            <a:avLst/>
          </a:prstGeom>
          <a:noFill/>
        </p:spPr>
        <p:txBody>
          <a:bodyPr wrap="square" rtlCol="0">
            <a:spAutoFit/>
          </a:bodyPr>
          <a:lstStyle/>
          <a:p>
            <a:r>
              <a:rPr lang="it-IT" sz="1400" dirty="0" smtClean="0">
                <a:latin typeface="Arial" panose="020B0604020202020204" pitchFamily="34" charset="0"/>
                <a:cs typeface="Arial" panose="020B0604020202020204" pitchFamily="34" charset="0"/>
              </a:rPr>
              <a:t>First of </a:t>
            </a:r>
            <a:r>
              <a:rPr lang="it-IT" sz="1400" dirty="0" err="1" smtClean="0">
                <a:latin typeface="Arial" panose="020B0604020202020204" pitchFamily="34" charset="0"/>
                <a:cs typeface="Arial" panose="020B0604020202020204" pitchFamily="34" charset="0"/>
              </a:rPr>
              <a:t>all</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let’s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give</a:t>
            </a:r>
            <a:r>
              <a:rPr lang="it-IT" sz="1400" dirty="0" smtClean="0">
                <a:latin typeface="Arial" panose="020B0604020202020204" pitchFamily="34" charset="0"/>
                <a:cs typeface="Arial" panose="020B0604020202020204" pitchFamily="34" charset="0"/>
              </a:rPr>
              <a:t> a general </a:t>
            </a:r>
            <a:r>
              <a:rPr lang="it-IT" sz="1400" dirty="0" err="1" smtClean="0">
                <a:latin typeface="Arial" panose="020B0604020202020204" pitchFamily="34" charset="0"/>
                <a:cs typeface="Arial" panose="020B0604020202020204" pitchFamily="34" charset="0"/>
              </a:rPr>
              <a:t>explanation</a:t>
            </a:r>
            <a:r>
              <a:rPr lang="it-IT" sz="1400" dirty="0" smtClean="0">
                <a:latin typeface="Arial" panose="020B0604020202020204" pitchFamily="34" charset="0"/>
                <a:cs typeface="Arial" panose="020B0604020202020204" pitchFamily="34" charset="0"/>
              </a:rPr>
              <a:t>.</a:t>
            </a:r>
          </a:p>
          <a:p>
            <a:endParaRPr lang="it-IT" sz="1400" dirty="0" smtClean="0">
              <a:latin typeface="Arial" panose="020B0604020202020204" pitchFamily="34" charset="0"/>
              <a:cs typeface="Arial" panose="020B0604020202020204" pitchFamily="34" charset="0"/>
            </a:endParaRPr>
          </a:p>
          <a:p>
            <a:r>
              <a:rPr lang="it-IT" sz="1400" dirty="0">
                <a:latin typeface="Arial" panose="020B0604020202020204" pitchFamily="34" charset="0"/>
                <a:cs typeface="Arial" panose="020B0604020202020204" pitchFamily="34" charset="0"/>
              </a:rPr>
              <a:t>From the </a:t>
            </a:r>
            <a:r>
              <a:rPr lang="it-IT" sz="1400" dirty="0" err="1">
                <a:latin typeface="Arial" panose="020B0604020202020204" pitchFamily="34" charset="0"/>
                <a:cs typeface="Arial" panose="020B0604020202020204" pitchFamily="34" charset="0"/>
              </a:rPr>
              <a:t>summary</a:t>
            </a:r>
            <a:r>
              <a:rPr lang="it-IT" sz="1400" dirty="0">
                <a:latin typeface="Arial" panose="020B0604020202020204" pitchFamily="34" charset="0"/>
                <a:cs typeface="Arial" panose="020B0604020202020204" pitchFamily="34" charset="0"/>
              </a:rPr>
              <a:t> plot </a:t>
            </a:r>
            <a:r>
              <a:rPr lang="it-IT" sz="1400" dirty="0" err="1">
                <a:latin typeface="Arial" panose="020B0604020202020204" pitchFamily="34" charset="0"/>
                <a:cs typeface="Arial" panose="020B0604020202020204" pitchFamily="34" charset="0"/>
              </a:rPr>
              <a:t>we</a:t>
            </a:r>
            <a:r>
              <a:rPr lang="it-IT" sz="1400" dirty="0">
                <a:latin typeface="Arial" panose="020B0604020202020204" pitchFamily="34" charset="0"/>
                <a:cs typeface="Arial" panose="020B0604020202020204" pitchFamily="34" charset="0"/>
              </a:rPr>
              <a:t> can </a:t>
            </a:r>
            <a:r>
              <a:rPr lang="it-IT" sz="1400" dirty="0" err="1">
                <a:latin typeface="Arial" panose="020B0604020202020204" pitchFamily="34" charset="0"/>
                <a:cs typeface="Arial" panose="020B0604020202020204" pitchFamily="34" charset="0"/>
              </a:rPr>
              <a:t>see</a:t>
            </a:r>
            <a:r>
              <a:rPr lang="it-IT" sz="1400" dirty="0">
                <a:latin typeface="Arial" panose="020B0604020202020204" pitchFamily="34" charset="0"/>
                <a:cs typeface="Arial" panose="020B0604020202020204" pitchFamily="34" charset="0"/>
              </a:rPr>
              <a:t> the impact of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variable</a:t>
            </a:r>
            <a:r>
              <a:rPr lang="it-IT" sz="1400" dirty="0">
                <a:latin typeface="Arial" panose="020B0604020202020204" pitchFamily="34" charset="0"/>
                <a:cs typeface="Arial" panose="020B0604020202020204" pitchFamily="34" charset="0"/>
              </a:rPr>
              <a:t> on the model output</a:t>
            </a:r>
            <a:r>
              <a:rPr lang="it-IT" sz="1400" dirty="0" smtClean="0">
                <a:latin typeface="Arial" panose="020B0604020202020204" pitchFamily="34" charset="0"/>
                <a:cs typeface="Arial" panose="020B0604020202020204" pitchFamily="34" charset="0"/>
              </a:rPr>
              <a:t>. </a:t>
            </a:r>
          </a:p>
          <a:p>
            <a:endParaRPr lang="it-IT" sz="1400" dirty="0">
              <a:latin typeface="Arial" panose="020B0604020202020204" pitchFamily="34" charset="0"/>
              <a:cs typeface="Arial" panose="020B0604020202020204" pitchFamily="34" charset="0"/>
            </a:endParaRPr>
          </a:p>
          <a:p>
            <a:r>
              <a:rPr lang="it-IT" sz="1400" dirty="0" smtClean="0">
                <a:latin typeface="Arial" panose="020B0604020202020204" pitchFamily="34" charset="0"/>
                <a:cs typeface="Arial" panose="020B0604020202020204" pitchFamily="34" charset="0"/>
              </a:rPr>
              <a:t>On </a:t>
            </a:r>
            <a:r>
              <a:rPr lang="it-IT" sz="1400" dirty="0" err="1" smtClean="0">
                <a:latin typeface="Arial" panose="020B0604020202020204" pitchFamily="34" charset="0"/>
                <a:cs typeface="Arial" panose="020B0604020202020204" pitchFamily="34" charset="0"/>
              </a:rPr>
              <a:t>average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and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category_encoded</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variables</a:t>
            </a:r>
            <a:r>
              <a:rPr lang="it-IT" sz="1400" dirty="0" smtClean="0">
                <a:latin typeface="Arial" panose="020B0604020202020204" pitchFamily="34" charset="0"/>
                <a:cs typeface="Arial" panose="020B0604020202020204" pitchFamily="34" charset="0"/>
              </a:rPr>
              <a:t> are the </a:t>
            </a:r>
            <a:r>
              <a:rPr lang="it-IT" sz="1400" dirty="0" err="1" smtClean="0">
                <a:latin typeface="Arial" panose="020B0604020202020204" pitchFamily="34" charset="0"/>
                <a:cs typeface="Arial" panose="020B0604020202020204" pitchFamily="34" charset="0"/>
              </a:rPr>
              <a:t>most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important</a:t>
            </a:r>
            <a:r>
              <a:rPr lang="it-IT" sz="1400" dirty="0" smtClean="0">
                <a:latin typeface="Arial" panose="020B0604020202020204" pitchFamily="34" charset="0"/>
                <a:cs typeface="Arial" panose="020B0604020202020204" pitchFamily="34" charset="0"/>
              </a:rPr>
              <a:t> in </a:t>
            </a:r>
            <a:r>
              <a:rPr lang="it-IT" sz="1400" dirty="0" err="1" smtClean="0">
                <a:latin typeface="Arial" panose="020B0604020202020204" pitchFamily="34" charset="0"/>
                <a:cs typeface="Arial" panose="020B0604020202020204" pitchFamily="34" charset="0"/>
              </a:rPr>
              <a:t>terms</a:t>
            </a:r>
            <a:r>
              <a:rPr lang="it-IT" sz="1400" dirty="0" smtClean="0">
                <a:latin typeface="Arial" panose="020B0604020202020204" pitchFamily="34" charset="0"/>
                <a:cs typeface="Arial" panose="020B0604020202020204" pitchFamily="34" charset="0"/>
              </a:rPr>
              <a:t> of impact on model output.</a:t>
            </a:r>
            <a:endParaRPr lang="it-IT" sz="1400" dirty="0">
              <a:latin typeface="Arial" panose="020B0604020202020204" pitchFamily="34" charset="0"/>
              <a:cs typeface="Arial" panose="020B0604020202020204" pitchFamily="34" charset="0"/>
            </a:endParaRPr>
          </a:p>
          <a:p>
            <a:endParaRPr lang="it-IT" sz="1400" dirty="0" smtClean="0">
              <a:latin typeface="Arial" panose="020B0604020202020204" pitchFamily="34" charset="0"/>
              <a:cs typeface="Arial" panose="020B0604020202020204" pitchFamily="34" charset="0"/>
            </a:endParaRPr>
          </a:p>
          <a:p>
            <a:r>
              <a:rPr lang="it-IT" sz="1400" dirty="0" err="1" smtClean="0">
                <a:latin typeface="Arial" panose="020B0604020202020204" pitchFamily="34" charset="0"/>
                <a:cs typeface="Arial" panose="020B0604020202020204" pitchFamily="34" charset="0"/>
              </a:rPr>
              <a:t>Generally</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speaking</a:t>
            </a:r>
            <a:r>
              <a:rPr lang="it-IT" sz="1400" dirty="0" smtClean="0">
                <a:latin typeface="Arial" panose="020B0604020202020204" pitchFamily="34" charset="0"/>
                <a:cs typeface="Arial" panose="020B0604020202020204" pitchFamily="34" charset="0"/>
              </a:rPr>
              <a:t>, the </a:t>
            </a:r>
            <a:r>
              <a:rPr lang="it-IT" sz="1400" dirty="0" err="1" smtClean="0">
                <a:latin typeface="Arial" panose="020B0604020202020204" pitchFamily="34" charset="0"/>
                <a:cs typeface="Arial" panose="020B0604020202020204" pitchFamily="34" charset="0"/>
              </a:rPr>
              <a:t>higher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value</a:t>
            </a:r>
            <a:r>
              <a:rPr lang="it-IT" sz="1400" dirty="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the more positive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The </a:t>
            </a:r>
            <a:r>
              <a:rPr lang="it-IT" sz="1400" dirty="0" err="1" smtClean="0">
                <a:latin typeface="Arial" panose="020B0604020202020204" pitchFamily="34" charset="0"/>
                <a:cs typeface="Arial" panose="020B0604020202020204" pitchFamily="34" charset="0"/>
              </a:rPr>
              <a:t>lower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value</a:t>
            </a:r>
            <a:r>
              <a:rPr lang="it-IT" sz="1400" dirty="0" smtClean="0">
                <a:latin typeface="Arial" panose="020B0604020202020204" pitchFamily="34" charset="0"/>
                <a:cs typeface="Arial" panose="020B0604020202020204" pitchFamily="34" charset="0"/>
              </a:rPr>
              <a:t>, the more negative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a:t>
            </a:r>
          </a:p>
          <a:p>
            <a:endParaRPr lang="it-IT" sz="1400" dirty="0" smtClean="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951" y="1453896"/>
            <a:ext cx="6792939" cy="4720962"/>
          </a:xfrm>
          <a:prstGeom prst="rect">
            <a:avLst/>
          </a:prstGeom>
        </p:spPr>
      </p:pic>
    </p:spTree>
    <p:extLst>
      <p:ext uri="{BB962C8B-B14F-4D97-AF65-F5344CB8AC3E}">
        <p14:creationId xmlns:p14="http://schemas.microsoft.com/office/powerpoint/2010/main" val="143976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74924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Global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(2)</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139120" y="1435051"/>
            <a:ext cx="3416320" cy="600164"/>
          </a:xfrm>
          <a:prstGeom prst="rect">
            <a:avLst/>
          </a:prstGeom>
          <a:noFill/>
        </p:spPr>
        <p:txBody>
          <a:bodyPr wrap="none" rtlCol="0">
            <a:spAutoFit/>
          </a:bodyPr>
          <a:lstStyle/>
          <a:p>
            <a:r>
              <a:rPr lang="it-IT" sz="1100" dirty="0" err="1">
                <a:solidFill>
                  <a:srgbClr val="9CDCFE"/>
                </a:solidFill>
                <a:latin typeface="Consolas" panose="020B0609020204030204" pitchFamily="49" charset="0"/>
              </a:rPr>
              <a:t>shap_values</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err="1">
                <a:solidFill>
                  <a:srgbClr val="9CDCFE"/>
                </a:solidFill>
                <a:latin typeface="Consolas" panose="020B0609020204030204" pitchFamily="49" charset="0"/>
              </a:rPr>
              <a:t>explainer</a:t>
            </a:r>
            <a:r>
              <a:rPr lang="it-IT" sz="1100" dirty="0">
                <a:solidFill>
                  <a:srgbClr val="B4B4B4"/>
                </a:solidFill>
                <a:latin typeface="Consolas" panose="020B0609020204030204" pitchFamily="49" charset="0"/>
              </a:rPr>
              <a:t>(</a:t>
            </a:r>
            <a:r>
              <a:rPr lang="it-IT" sz="1100" dirty="0" err="1">
                <a:solidFill>
                  <a:srgbClr val="9CDCFE"/>
                </a:solidFill>
                <a:latin typeface="Consolas" panose="020B0609020204030204" pitchFamily="49" charset="0"/>
              </a:rPr>
              <a:t>X_test</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iloc</a:t>
            </a:r>
            <a:r>
              <a:rPr lang="it-IT" sz="1100" dirty="0">
                <a:solidFill>
                  <a:srgbClr val="B4B4B4"/>
                </a:solidFill>
                <a:latin typeface="Consolas" panose="020B0609020204030204" pitchFamily="49" charset="0"/>
              </a:rPr>
              <a:t>[:</a:t>
            </a:r>
            <a:r>
              <a:rPr lang="it-IT" sz="1100" dirty="0">
                <a:solidFill>
                  <a:srgbClr val="B5CEA8"/>
                </a:solidFill>
                <a:latin typeface="Consolas" panose="020B0609020204030204" pitchFamily="49" charset="0"/>
              </a:rPr>
              <a:t>500</a:t>
            </a:r>
            <a:r>
              <a:rPr lang="it-IT" sz="1100" dirty="0">
                <a:solidFill>
                  <a:srgbClr val="B4B4B4"/>
                </a:solidFill>
                <a:latin typeface="Consolas" panose="020B0609020204030204" pitchFamily="49" charset="0"/>
              </a:rPr>
              <a:t>])</a:t>
            </a:r>
            <a:endParaRPr lang="it-IT" sz="1100" dirty="0">
              <a:solidFill>
                <a:srgbClr val="DADADA"/>
              </a:solidFill>
              <a:latin typeface="Consolas" panose="020B0609020204030204" pitchFamily="49" charset="0"/>
            </a:endParaRPr>
          </a:p>
          <a:p>
            <a:r>
              <a:rPr lang="it-IT" sz="1100" dirty="0">
                <a:solidFill>
                  <a:srgbClr val="DADADA"/>
                </a:solidFill>
                <a:latin typeface="Consolas" panose="020B0609020204030204" pitchFamily="49" charset="0"/>
              </a:rPr>
              <a:t/>
            </a:r>
            <a:br>
              <a:rPr lang="it-IT" sz="1100" dirty="0">
                <a:solidFill>
                  <a:srgbClr val="DADADA"/>
                </a:solidFill>
                <a:latin typeface="Consolas" panose="020B0609020204030204" pitchFamily="49" charset="0"/>
              </a:rPr>
            </a:br>
            <a:r>
              <a:rPr lang="it-IT" sz="1100" dirty="0" err="1">
                <a:solidFill>
                  <a:srgbClr val="C8C8C8"/>
                </a:solidFill>
                <a:latin typeface="Consolas" panose="020B0609020204030204" pitchFamily="49" charset="0"/>
              </a:rPr>
              <a:t>shap</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plots</a:t>
            </a:r>
            <a:r>
              <a:rPr lang="it-IT" sz="1100" dirty="0" err="1">
                <a:solidFill>
                  <a:srgbClr val="B4B4B4"/>
                </a:solidFill>
                <a:latin typeface="Consolas" panose="020B0609020204030204" pitchFamily="49" charset="0"/>
              </a:rPr>
              <a:t>.</a:t>
            </a:r>
            <a:r>
              <a:rPr lang="it-IT" sz="1100" dirty="0" err="1">
                <a:solidFill>
                  <a:srgbClr val="DADADA"/>
                </a:solidFill>
                <a:latin typeface="Consolas" panose="020B0609020204030204" pitchFamily="49" charset="0"/>
              </a:rPr>
              <a:t>heatmap</a:t>
            </a:r>
            <a:r>
              <a:rPr lang="it-IT" sz="1100" dirty="0">
                <a:solidFill>
                  <a:srgbClr val="B4B4B4"/>
                </a:solidFill>
                <a:latin typeface="Consolas" panose="020B0609020204030204" pitchFamily="49" charset="0"/>
              </a:rPr>
              <a:t>(</a:t>
            </a:r>
            <a:r>
              <a:rPr lang="it-IT" sz="1100" dirty="0" err="1">
                <a:solidFill>
                  <a:srgbClr val="9CDCFE"/>
                </a:solidFill>
                <a:latin typeface="Consolas" panose="020B0609020204030204" pitchFamily="49" charset="0"/>
              </a:rPr>
              <a:t>shap_values</a:t>
            </a:r>
            <a:r>
              <a:rPr lang="it-IT" sz="1100" dirty="0">
                <a:solidFill>
                  <a:srgbClr val="B4B4B4"/>
                </a:solidFill>
                <a:latin typeface="Consolas" panose="020B0609020204030204" pitchFamily="49" charset="0"/>
              </a:rPr>
              <a:t>)</a:t>
            </a:r>
            <a:endParaRPr lang="it-IT" sz="1100" b="0" dirty="0">
              <a:solidFill>
                <a:srgbClr val="DADADA"/>
              </a:solidFill>
              <a:effectLst/>
              <a:latin typeface="Consolas" panose="020B0609020204030204" pitchFamily="49" charset="0"/>
            </a:endParaRPr>
          </a:p>
        </p:txBody>
      </p:sp>
      <p:sp>
        <p:nvSpPr>
          <p:cNvPr id="7" name="CasellaDiTesto 6"/>
          <p:cNvSpPr txBox="1"/>
          <p:nvPr/>
        </p:nvSpPr>
        <p:spPr>
          <a:xfrm>
            <a:off x="139120" y="2388002"/>
            <a:ext cx="3564200" cy="2677656"/>
          </a:xfrm>
          <a:prstGeom prst="rect">
            <a:avLst/>
          </a:prstGeom>
          <a:noFill/>
        </p:spPr>
        <p:txBody>
          <a:bodyPr wrap="square" rtlCol="0">
            <a:spAutoFit/>
          </a:bodyPr>
          <a:lstStyle/>
          <a:p>
            <a:r>
              <a:rPr lang="it-IT" sz="1400" dirty="0" err="1" smtClean="0">
                <a:latin typeface="Arial" panose="020B0604020202020204" pitchFamily="34" charset="0"/>
                <a:cs typeface="Arial" panose="020B0604020202020204" pitchFamily="34" charset="0"/>
              </a:rPr>
              <a:t>Let’s</a:t>
            </a:r>
            <a:r>
              <a:rPr lang="it-IT" sz="1400" dirty="0" smtClean="0">
                <a:latin typeface="Arial" panose="020B0604020202020204" pitchFamily="34" charset="0"/>
                <a:cs typeface="Arial" panose="020B0604020202020204" pitchFamily="34" charset="0"/>
              </a:rPr>
              <a:t> take a set </a:t>
            </a:r>
            <a:r>
              <a:rPr lang="it-IT" sz="1400" dirty="0" err="1" smtClean="0">
                <a:latin typeface="Arial" panose="020B0604020202020204" pitchFamily="34" charset="0"/>
                <a:cs typeface="Arial" panose="020B0604020202020204" pitchFamily="34" charset="0"/>
              </a:rPr>
              <a:t>containing</a:t>
            </a:r>
            <a:r>
              <a:rPr lang="it-IT" sz="1400" dirty="0" smtClean="0">
                <a:latin typeface="Arial" panose="020B0604020202020204" pitchFamily="34" charset="0"/>
                <a:cs typeface="Arial" panose="020B0604020202020204" pitchFamily="34" charset="0"/>
              </a:rPr>
              <a:t> the first 500 </a:t>
            </a:r>
            <a:r>
              <a:rPr lang="it-IT" sz="1400" dirty="0" err="1" smtClean="0">
                <a:latin typeface="Arial" panose="020B0604020202020204" pitchFamily="34" charset="0"/>
                <a:cs typeface="Arial" panose="020B0604020202020204" pitchFamily="34" charset="0"/>
              </a:rPr>
              <a:t>records</a:t>
            </a:r>
            <a:r>
              <a:rPr lang="it-IT" sz="1400" dirty="0" smtClean="0">
                <a:latin typeface="Arial" panose="020B0604020202020204" pitchFamily="34" charset="0"/>
                <a:cs typeface="Arial" panose="020B0604020202020204" pitchFamily="34" charset="0"/>
              </a:rPr>
              <a:t> of the test </a:t>
            </a:r>
            <a:r>
              <a:rPr lang="it-IT" sz="1400" dirty="0" err="1" smtClean="0">
                <a:latin typeface="Arial" panose="020B0604020202020204" pitchFamily="34" charset="0"/>
                <a:cs typeface="Arial" panose="020B0604020202020204" pitchFamily="34" charset="0"/>
              </a:rPr>
              <a:t>dataset</a:t>
            </a:r>
            <a:r>
              <a:rPr lang="it-IT" sz="1400" dirty="0" smtClean="0">
                <a:latin typeface="Arial" panose="020B0604020202020204" pitchFamily="34" charset="0"/>
                <a:cs typeface="Arial" panose="020B0604020202020204" pitchFamily="34" charset="0"/>
              </a:rPr>
              <a:t> and </a:t>
            </a:r>
            <a:r>
              <a:rPr lang="it-IT" sz="1400" dirty="0" err="1" smtClean="0">
                <a:latin typeface="Arial" panose="020B0604020202020204" pitchFamily="34" charset="0"/>
                <a:cs typeface="Arial" panose="020B0604020202020204" pitchFamily="34" charset="0"/>
              </a:rPr>
              <a:t>explain</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their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outputs</a:t>
            </a:r>
            <a:r>
              <a:rPr lang="it-IT" sz="1400" dirty="0" smtClean="0">
                <a:latin typeface="Arial" panose="020B0604020202020204" pitchFamily="34" charset="0"/>
                <a:cs typeface="Arial" panose="020B0604020202020204" pitchFamily="34" charset="0"/>
              </a:rPr>
              <a:t>.</a:t>
            </a:r>
          </a:p>
          <a:p>
            <a:endParaRPr lang="it-IT" sz="1400" dirty="0" smtClean="0">
              <a:latin typeface="Arial" panose="020B0604020202020204" pitchFamily="34" charset="0"/>
              <a:cs typeface="Arial" panose="020B0604020202020204" pitchFamily="34" charset="0"/>
            </a:endParaRPr>
          </a:p>
          <a:p>
            <a:r>
              <a:rPr lang="it-IT" sz="1400" dirty="0" smtClean="0">
                <a:latin typeface="Arial" panose="020B0604020202020204" pitchFamily="34" charset="0"/>
                <a:cs typeface="Arial" panose="020B0604020202020204" pitchFamily="34" charset="0"/>
              </a:rPr>
              <a:t>From the </a:t>
            </a:r>
            <a:r>
              <a:rPr lang="it-IT" sz="1400" dirty="0" err="1" smtClean="0">
                <a:latin typeface="Arial" panose="020B0604020202020204" pitchFamily="34" charset="0"/>
                <a:cs typeface="Arial" panose="020B0604020202020204" pitchFamily="34" charset="0"/>
              </a:rPr>
              <a:t>heatmap</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we</a:t>
            </a:r>
            <a:r>
              <a:rPr lang="it-IT" sz="1400" dirty="0" smtClean="0">
                <a:latin typeface="Arial" panose="020B0604020202020204" pitchFamily="34" charset="0"/>
                <a:cs typeface="Arial" panose="020B0604020202020204" pitchFamily="34" charset="0"/>
              </a:rPr>
              <a:t> can </a:t>
            </a:r>
            <a:r>
              <a:rPr lang="it-IT" sz="1400" dirty="0" err="1" smtClean="0">
                <a:latin typeface="Arial" panose="020B0604020202020204" pitchFamily="34" charset="0"/>
                <a:cs typeface="Arial" panose="020B0604020202020204" pitchFamily="34" charset="0"/>
              </a:rPr>
              <a:t>see</a:t>
            </a:r>
            <a:r>
              <a:rPr lang="it-IT" sz="1400" dirty="0" smtClean="0">
                <a:latin typeface="Arial" panose="020B0604020202020204" pitchFamily="34" charset="0"/>
                <a:cs typeface="Arial" panose="020B0604020202020204" pitchFamily="34" charset="0"/>
              </a:rPr>
              <a:t> the impact of the </a:t>
            </a:r>
            <a:r>
              <a:rPr lang="it-IT" sz="1400" dirty="0" err="1" smtClean="0">
                <a:latin typeface="Arial" panose="020B0604020202020204" pitchFamily="34" charset="0"/>
                <a:cs typeface="Arial" panose="020B0604020202020204" pitchFamily="34" charset="0"/>
              </a:rPr>
              <a:t>features</a:t>
            </a:r>
            <a:r>
              <a:rPr lang="it-IT" sz="1400" dirty="0" smtClean="0">
                <a:latin typeface="Arial" panose="020B0604020202020204" pitchFamily="34" charset="0"/>
                <a:cs typeface="Arial" panose="020B0604020202020204" pitchFamily="34" charset="0"/>
              </a:rPr>
              <a:t> for </a:t>
            </a:r>
            <a:r>
              <a:rPr lang="it-IT" sz="1400" dirty="0" err="1" smtClean="0">
                <a:latin typeface="Arial" panose="020B0604020202020204" pitchFamily="34" charset="0"/>
                <a:cs typeface="Arial" panose="020B0604020202020204" pitchFamily="34" charset="0"/>
              </a:rPr>
              <a:t>each</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instances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within</a:t>
            </a:r>
            <a:r>
              <a:rPr lang="it-IT" sz="1400" dirty="0" smtClean="0">
                <a:latin typeface="Arial" panose="020B0604020202020204" pitchFamily="34" charset="0"/>
                <a:cs typeface="Arial" panose="020B0604020202020204" pitchFamily="34" charset="0"/>
              </a:rPr>
              <a:t> the set.</a:t>
            </a:r>
          </a:p>
          <a:p>
            <a:endParaRPr lang="it-IT" sz="1400" dirty="0">
              <a:latin typeface="Arial" panose="020B0604020202020204" pitchFamily="34" charset="0"/>
              <a:cs typeface="Arial" panose="020B0604020202020204" pitchFamily="34" charset="0"/>
            </a:endParaRPr>
          </a:p>
          <a:p>
            <a:r>
              <a:rPr lang="it-IT" sz="1400" dirty="0" err="1" smtClean="0">
                <a:latin typeface="Arial" panose="020B0604020202020204" pitchFamily="34" charset="0"/>
                <a:cs typeface="Arial" panose="020B0604020202020204" pitchFamily="34" charset="0"/>
              </a:rPr>
              <a:t>Looking</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feature</a:t>
            </a:r>
            <a:r>
              <a:rPr lang="it-IT" sz="1400" dirty="0" smtClean="0">
                <a:latin typeface="Arial" panose="020B0604020202020204" pitchFamily="34" charset="0"/>
                <a:cs typeface="Arial" panose="020B0604020202020204" pitchFamily="34" charset="0"/>
              </a:rPr>
              <a:t>: from </a:t>
            </a:r>
            <a:r>
              <a:rPr lang="it-IT" sz="1400" dirty="0" err="1" smtClean="0">
                <a:latin typeface="Arial" panose="020B0604020202020204" pitchFamily="34" charset="0"/>
                <a:cs typeface="Arial" panose="020B0604020202020204" pitchFamily="34" charset="0"/>
              </a:rPr>
              <a:t>instance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number</a:t>
            </a:r>
            <a:r>
              <a:rPr lang="it-IT" sz="1400" dirty="0" smtClean="0">
                <a:latin typeface="Arial" panose="020B0604020202020204" pitchFamily="34" charset="0"/>
                <a:cs typeface="Arial" panose="020B0604020202020204" pitchFamily="34" charset="0"/>
              </a:rPr>
              <a:t> ~100 to ~200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very</a:t>
            </a:r>
            <a:r>
              <a:rPr lang="it-IT" sz="1400" dirty="0" smtClean="0">
                <a:latin typeface="Arial" panose="020B0604020202020204" pitchFamily="34" charset="0"/>
                <a:cs typeface="Arial" panose="020B0604020202020204" pitchFamily="34" charset="0"/>
              </a:rPr>
              <a:t> high, </a:t>
            </a:r>
            <a:r>
              <a:rPr lang="it-IT" sz="1400" dirty="0" err="1" smtClean="0">
                <a:latin typeface="Arial" panose="020B0604020202020204" pitchFamily="34" charset="0"/>
                <a:cs typeface="Arial" panose="020B0604020202020204" pitchFamily="34" charset="0"/>
              </a:rPr>
              <a:t>while</a:t>
            </a:r>
            <a:r>
              <a:rPr lang="it-IT" sz="1400" dirty="0" smtClean="0">
                <a:latin typeface="Arial" panose="020B0604020202020204" pitchFamily="34" charset="0"/>
                <a:cs typeface="Arial" panose="020B0604020202020204" pitchFamily="34" charset="0"/>
              </a:rPr>
              <a:t> from </a:t>
            </a:r>
            <a:r>
              <a:rPr lang="it-IT" sz="1400" dirty="0" err="1" smtClean="0">
                <a:latin typeface="Arial" panose="020B0604020202020204" pitchFamily="34" charset="0"/>
                <a:cs typeface="Arial" panose="020B0604020202020204" pitchFamily="34" charset="0"/>
              </a:rPr>
              <a:t>instance</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number</a:t>
            </a:r>
            <a:r>
              <a:rPr lang="it-IT" sz="1400" dirty="0" smtClean="0">
                <a:latin typeface="Arial" panose="020B0604020202020204" pitchFamily="34" charset="0"/>
                <a:cs typeface="Arial" panose="020B0604020202020204" pitchFamily="34" charset="0"/>
              </a:rPr>
              <a:t> ~</a:t>
            </a:r>
            <a:r>
              <a:rPr lang="it-IT" sz="1400" dirty="0" smtClean="0">
                <a:latin typeface="Arial" panose="020B0604020202020204" pitchFamily="34" charset="0"/>
                <a:cs typeface="Arial" panose="020B0604020202020204" pitchFamily="34" charset="0"/>
              </a:rPr>
              <a:t>350 </a:t>
            </a:r>
            <a:r>
              <a:rPr lang="it-IT" sz="1400" dirty="0" smtClean="0">
                <a:latin typeface="Arial" panose="020B0604020202020204" pitchFamily="34" charset="0"/>
                <a:cs typeface="Arial" panose="020B0604020202020204" pitchFamily="34" charset="0"/>
              </a:rPr>
              <a:t>to ~500 </a:t>
            </a:r>
            <a:r>
              <a:rPr lang="it-IT" sz="1400" dirty="0" err="1" smtClean="0">
                <a:latin typeface="Arial" panose="020B0604020202020204" pitchFamily="34" charset="0"/>
                <a:cs typeface="Arial" panose="020B0604020202020204" pitchFamily="34" charset="0"/>
              </a:rPr>
              <a:t>its</a:t>
            </a:r>
            <a:r>
              <a:rPr lang="it-IT" sz="1400" dirty="0" smtClean="0">
                <a:latin typeface="Arial" panose="020B0604020202020204" pitchFamily="34" charset="0"/>
                <a:cs typeface="Arial" panose="020B0604020202020204" pitchFamily="34" charset="0"/>
              </a:rPr>
              <a:t> impact </a:t>
            </a:r>
            <a:r>
              <a:rPr lang="it-IT" sz="1400" dirty="0" err="1" smtClean="0">
                <a:latin typeface="Arial" panose="020B0604020202020204" pitchFamily="34" charset="0"/>
                <a:cs typeface="Arial" panose="020B0604020202020204" pitchFamily="34" charset="0"/>
              </a:rPr>
              <a:t>is</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very</a:t>
            </a:r>
            <a:r>
              <a:rPr lang="it-IT" sz="1400" dirty="0" smtClean="0">
                <a:latin typeface="Arial" panose="020B0604020202020204" pitchFamily="34" charset="0"/>
                <a:cs typeface="Arial" panose="020B0604020202020204" pitchFamily="34" charset="0"/>
              </a:rPr>
              <a:t> negative.</a:t>
            </a: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192" y="1435051"/>
            <a:ext cx="8258564" cy="4795295"/>
          </a:xfrm>
          <a:prstGeom prst="rect">
            <a:avLst/>
          </a:prstGeom>
        </p:spPr>
      </p:pic>
    </p:spTree>
    <p:extLst>
      <p:ext uri="{BB962C8B-B14F-4D97-AF65-F5344CB8AC3E}">
        <p14:creationId xmlns:p14="http://schemas.microsoft.com/office/powerpoint/2010/main" val="164799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423840"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Local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(1)</a:t>
            </a:r>
            <a:endParaRPr lang="it-IT" sz="2400" dirty="0">
              <a:latin typeface="Arial" panose="020B0604020202020204" pitchFamily="34" charset="0"/>
              <a:cs typeface="Arial" panose="020B0604020202020204" pitchFamily="34" charset="0"/>
            </a:endParaRPr>
          </a:p>
        </p:txBody>
      </p:sp>
      <p:sp>
        <p:nvSpPr>
          <p:cNvPr id="6" name="Rettangolo 5"/>
          <p:cNvSpPr/>
          <p:nvPr/>
        </p:nvSpPr>
        <p:spPr>
          <a:xfrm>
            <a:off x="536411" y="1426679"/>
            <a:ext cx="11173968" cy="1169551"/>
          </a:xfrm>
          <a:prstGeom prst="rect">
            <a:avLst/>
          </a:prstGeom>
        </p:spPr>
        <p:txBody>
          <a:bodyPr wrap="square">
            <a:spAutoFit/>
          </a:bodyPr>
          <a:lstStyle/>
          <a:p>
            <a:r>
              <a:rPr lang="it-IT" sz="1400" b="1" dirty="0" err="1">
                <a:solidFill>
                  <a:srgbClr val="9CDCFE"/>
                </a:solidFill>
                <a:latin typeface="Consolas" panose="020B0609020204030204" pitchFamily="49" charset="0"/>
              </a:rPr>
              <a:t>instance_idx</a:t>
            </a:r>
            <a:r>
              <a:rPr lang="it-IT" sz="1400" b="1" dirty="0">
                <a:solidFill>
                  <a:srgbClr val="DADADA"/>
                </a:solidFill>
                <a:latin typeface="Consolas" panose="020B0609020204030204" pitchFamily="49" charset="0"/>
              </a:rPr>
              <a:t> </a:t>
            </a:r>
            <a:r>
              <a:rPr lang="it-IT" sz="1400" b="1" dirty="0">
                <a:solidFill>
                  <a:srgbClr val="B4B4B4"/>
                </a:solidFill>
                <a:latin typeface="Consolas" panose="020B0609020204030204" pitchFamily="49" charset="0"/>
              </a:rPr>
              <a:t>=</a:t>
            </a:r>
            <a:r>
              <a:rPr lang="it-IT" sz="1400" b="1" dirty="0">
                <a:solidFill>
                  <a:srgbClr val="DADADA"/>
                </a:solidFill>
                <a:latin typeface="Consolas" panose="020B0609020204030204" pitchFamily="49" charset="0"/>
              </a:rPr>
              <a:t> </a:t>
            </a:r>
            <a:r>
              <a:rPr lang="it-IT" sz="1400" b="1" dirty="0">
                <a:solidFill>
                  <a:srgbClr val="B5CEA8"/>
                </a:solidFill>
                <a:latin typeface="Consolas" panose="020B0609020204030204" pitchFamily="49" charset="0"/>
              </a:rPr>
              <a:t>8</a:t>
            </a:r>
            <a:endParaRPr lang="it-IT" sz="1400" b="1" dirty="0">
              <a:solidFill>
                <a:srgbClr val="DADADA"/>
              </a:solidFill>
              <a:latin typeface="Consolas" panose="020B0609020204030204" pitchFamily="49" charset="0"/>
            </a:endParaRPr>
          </a:p>
          <a:p>
            <a:r>
              <a:rPr lang="it-IT" sz="1400" dirty="0">
                <a:solidFill>
                  <a:srgbClr val="DADADA"/>
                </a:solidFill>
                <a:latin typeface="Consolas" panose="020B0609020204030204" pitchFamily="49" charset="0"/>
              </a:rPr>
              <a:t/>
            </a:r>
            <a:br>
              <a:rPr lang="it-IT" sz="1400" dirty="0">
                <a:solidFill>
                  <a:srgbClr val="DADADA"/>
                </a:solidFill>
                <a:latin typeface="Consolas" panose="020B0609020204030204" pitchFamily="49" charset="0"/>
              </a:rPr>
            </a:br>
            <a:r>
              <a:rPr lang="it-IT" sz="1400" dirty="0" err="1" smtClean="0">
                <a:solidFill>
                  <a:srgbClr val="9CDCFE"/>
                </a:solidFill>
                <a:latin typeface="Consolas" panose="020B0609020204030204" pitchFamily="49" charset="0"/>
              </a:rPr>
              <a:t>shap_values</a:t>
            </a:r>
            <a:r>
              <a:rPr lang="it-IT" sz="1400" dirty="0" smtClean="0">
                <a:solidFill>
                  <a:srgbClr val="DADADA"/>
                </a:solidFill>
                <a:latin typeface="Consolas" panose="020B0609020204030204" pitchFamily="49" charset="0"/>
              </a:rPr>
              <a:t> </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explainer</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X_test</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iloc</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instance_idx</a:t>
            </a:r>
            <a:r>
              <a:rPr lang="it-IT" sz="1400" dirty="0">
                <a:solidFill>
                  <a:srgbClr val="B4B4B4"/>
                </a:solidFill>
                <a:latin typeface="Consolas" panose="020B0609020204030204" pitchFamily="49" charset="0"/>
              </a:rPr>
              <a:t>])</a:t>
            </a:r>
            <a:endParaRPr lang="it-IT" sz="1400" dirty="0">
              <a:solidFill>
                <a:srgbClr val="DADADA"/>
              </a:solidFill>
              <a:latin typeface="Consolas" panose="020B0609020204030204" pitchFamily="49" charset="0"/>
            </a:endParaRPr>
          </a:p>
          <a:p>
            <a:endParaRPr lang="it-IT" sz="1400" dirty="0" smtClean="0">
              <a:solidFill>
                <a:srgbClr val="DADADA"/>
              </a:solidFill>
              <a:latin typeface="Consolas" panose="020B0609020204030204" pitchFamily="49" charset="0"/>
            </a:endParaRPr>
          </a:p>
          <a:p>
            <a:r>
              <a:rPr lang="it-IT" sz="1400" dirty="0" err="1" smtClean="0">
                <a:solidFill>
                  <a:srgbClr val="C8C8C8"/>
                </a:solidFill>
                <a:latin typeface="Consolas" panose="020B0609020204030204" pitchFamily="49" charset="0"/>
              </a:rPr>
              <a:t>shap</a:t>
            </a:r>
            <a:r>
              <a:rPr lang="it-IT" sz="1400" dirty="0" err="1" smtClean="0">
                <a:solidFill>
                  <a:srgbClr val="B4B4B4"/>
                </a:solidFill>
                <a:latin typeface="Consolas" panose="020B0609020204030204" pitchFamily="49" charset="0"/>
              </a:rPr>
              <a:t>.</a:t>
            </a:r>
            <a:r>
              <a:rPr lang="it-IT" sz="1400" dirty="0" err="1" smtClean="0">
                <a:solidFill>
                  <a:srgbClr val="DADADA"/>
                </a:solidFill>
                <a:latin typeface="Consolas" panose="020B0609020204030204" pitchFamily="49" charset="0"/>
              </a:rPr>
              <a:t>force_plot</a:t>
            </a:r>
            <a:r>
              <a:rPr lang="it-IT" sz="1400" dirty="0" smtClean="0">
                <a:solidFill>
                  <a:srgbClr val="B4B4B4"/>
                </a:solidFill>
                <a:latin typeface="Consolas" panose="020B0609020204030204" pitchFamily="49" charset="0"/>
              </a:rPr>
              <a:t>(</a:t>
            </a:r>
            <a:r>
              <a:rPr lang="it-IT" sz="1400" dirty="0" err="1" smtClean="0">
                <a:solidFill>
                  <a:srgbClr val="9CDCFE"/>
                </a:solidFill>
                <a:latin typeface="Consolas" panose="020B0609020204030204" pitchFamily="49" charset="0"/>
              </a:rPr>
              <a:t>explainer</a:t>
            </a:r>
            <a:r>
              <a:rPr lang="it-IT" sz="1400" dirty="0" err="1" smtClean="0">
                <a:solidFill>
                  <a:srgbClr val="B4B4B4"/>
                </a:solidFill>
                <a:latin typeface="Consolas" panose="020B0609020204030204" pitchFamily="49" charset="0"/>
              </a:rPr>
              <a:t>.</a:t>
            </a:r>
            <a:r>
              <a:rPr lang="it-IT" sz="1400" dirty="0" err="1" smtClean="0">
                <a:solidFill>
                  <a:srgbClr val="DADADA"/>
                </a:solidFill>
                <a:latin typeface="Consolas" panose="020B0609020204030204" pitchFamily="49" charset="0"/>
              </a:rPr>
              <a:t>expected_value</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shap_values</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values</a:t>
            </a:r>
            <a:r>
              <a:rPr lang="it-IT" sz="1400" dirty="0">
                <a:solidFill>
                  <a:srgbClr val="B4B4B4"/>
                </a:solidFill>
                <a:latin typeface="Consolas" panose="020B0609020204030204" pitchFamily="49" charset="0"/>
              </a:rPr>
              <a:t>,</a:t>
            </a:r>
            <a:r>
              <a:rPr lang="it-IT" sz="1400" dirty="0">
                <a:solidFill>
                  <a:srgbClr val="DADADA"/>
                </a:solidFill>
                <a:latin typeface="Consolas" panose="020B0609020204030204" pitchFamily="49" charset="0"/>
              </a:rPr>
              <a:t> </a:t>
            </a:r>
            <a:r>
              <a:rPr lang="it-IT" sz="1400" dirty="0" err="1">
                <a:solidFill>
                  <a:srgbClr val="9CDCFE"/>
                </a:solidFill>
                <a:latin typeface="Consolas" panose="020B0609020204030204" pitchFamily="49" charset="0"/>
              </a:rPr>
              <a:t>X_test</a:t>
            </a:r>
            <a:r>
              <a:rPr lang="it-IT" sz="1400" dirty="0" err="1">
                <a:solidFill>
                  <a:srgbClr val="B4B4B4"/>
                </a:solidFill>
                <a:latin typeface="Consolas" panose="020B0609020204030204" pitchFamily="49" charset="0"/>
              </a:rPr>
              <a:t>.</a:t>
            </a:r>
            <a:r>
              <a:rPr lang="it-IT" sz="1400" dirty="0" err="1">
                <a:solidFill>
                  <a:srgbClr val="DADADA"/>
                </a:solidFill>
                <a:latin typeface="Consolas" panose="020B0609020204030204" pitchFamily="49" charset="0"/>
              </a:rPr>
              <a:t>iloc</a:t>
            </a:r>
            <a:r>
              <a:rPr lang="it-IT" sz="1400" dirty="0">
                <a:solidFill>
                  <a:srgbClr val="B4B4B4"/>
                </a:solidFill>
                <a:latin typeface="Consolas" panose="020B0609020204030204" pitchFamily="49" charset="0"/>
              </a:rPr>
              <a:t>[</a:t>
            </a:r>
            <a:r>
              <a:rPr lang="it-IT" sz="1400" dirty="0" err="1">
                <a:solidFill>
                  <a:srgbClr val="9CDCFE"/>
                </a:solidFill>
                <a:latin typeface="Consolas" panose="020B0609020204030204" pitchFamily="49" charset="0"/>
              </a:rPr>
              <a:t>instance_idx</a:t>
            </a:r>
            <a:r>
              <a:rPr lang="it-IT" sz="1400" dirty="0">
                <a:solidFill>
                  <a:srgbClr val="B4B4B4"/>
                </a:solidFill>
                <a:latin typeface="Consolas" panose="020B0609020204030204" pitchFamily="49" charset="0"/>
              </a:rPr>
              <a:t>])</a:t>
            </a:r>
            <a:endParaRPr lang="it-IT" sz="1400" b="0" dirty="0">
              <a:solidFill>
                <a:srgbClr val="DADADA"/>
              </a:solidFill>
              <a:effectLst/>
              <a:latin typeface="Consolas" panose="020B0609020204030204" pitchFamily="49" charset="0"/>
            </a:endParaRPr>
          </a:p>
        </p:txBody>
      </p:sp>
      <p:sp>
        <p:nvSpPr>
          <p:cNvPr id="7" name="CasellaDiTesto 6"/>
          <p:cNvSpPr txBox="1"/>
          <p:nvPr/>
        </p:nvSpPr>
        <p:spPr>
          <a:xfrm>
            <a:off x="656235" y="4214404"/>
            <a:ext cx="10935272" cy="2308324"/>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randomly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choose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two</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indexes</a:t>
            </a:r>
            <a:r>
              <a:rPr lang="it-IT" dirty="0" smtClean="0">
                <a:latin typeface="Arial" panose="020B0604020202020204" pitchFamily="34" charset="0"/>
                <a:cs typeface="Arial" panose="020B0604020202020204" pitchFamily="34" charset="0"/>
              </a:rPr>
              <a:t> (8, 64)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locally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their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predictions</a:t>
            </a:r>
            <a:r>
              <a:rPr lang="it-IT" dirty="0" smtClean="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From the force plot,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(negative) </a:t>
            </a:r>
            <a:r>
              <a:rPr lang="it-IT" dirty="0" err="1" smtClean="0">
                <a:latin typeface="Arial" panose="020B0604020202020204" pitchFamily="34" charset="0"/>
                <a:cs typeface="Arial" panose="020B0604020202020204" pitchFamily="34" charset="0"/>
              </a:rPr>
              <a:t>contribution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given</a:t>
            </a:r>
            <a:r>
              <a:rPr lang="it-IT" dirty="0" smtClean="0">
                <a:latin typeface="Arial" panose="020B0604020202020204" pitchFamily="34" charset="0"/>
                <a:cs typeface="Arial" panose="020B0604020202020204" pitchFamily="34" charset="0"/>
              </a:rPr>
              <a:t> by the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in blue </a:t>
            </a:r>
            <a:r>
              <a:rPr lang="it-IT" dirty="0" err="1" smtClean="0">
                <a:latin typeface="Arial" panose="020B0604020202020204" pitchFamily="34" charset="0"/>
                <a:cs typeface="Arial" panose="020B0604020202020204" pitchFamily="34" charset="0"/>
              </a:rPr>
              <a:t>has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had</a:t>
            </a:r>
            <a:r>
              <a:rPr lang="it-IT" dirty="0" smtClean="0">
                <a:latin typeface="Arial" panose="020B0604020202020204" pitchFamily="34" charset="0"/>
                <a:cs typeface="Arial" panose="020B0604020202020204" pitchFamily="34" charset="0"/>
              </a:rPr>
              <a:t> a negative impact on the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other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words</a:t>
            </a:r>
            <a:r>
              <a:rPr lang="it-IT" dirty="0" smtClean="0">
                <a:latin typeface="Arial" panose="020B0604020202020204" pitchFamily="34" charset="0"/>
                <a:cs typeface="Arial" panose="020B0604020202020204" pitchFamily="34" charset="0"/>
              </a:rPr>
              <a:t>, the plot shows </a:t>
            </a:r>
            <a:r>
              <a:rPr lang="it-IT" dirty="0" err="1" smtClean="0">
                <a:latin typeface="Arial" panose="020B0604020202020204" pitchFamily="34" charset="0"/>
                <a:cs typeface="Arial" panose="020B0604020202020204" pitchFamily="34" charset="0"/>
              </a:rPr>
              <a:t>which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pushing</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to the right or </a:t>
            </a:r>
            <a:r>
              <a:rPr lang="it-IT" dirty="0" err="1" smtClean="0">
                <a:latin typeface="Arial" panose="020B0604020202020204" pitchFamily="34" charset="0"/>
                <a:cs typeface="Arial" panose="020B0604020202020204" pitchFamily="34" charset="0"/>
              </a:rPr>
              <a:t>left</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how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to</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the </a:t>
            </a:r>
            <a:r>
              <a:rPr lang="it-IT" dirty="0" err="1" smtClean="0">
                <a:latin typeface="Arial" panose="020B0604020202020204" pitchFamily="34" charset="0"/>
                <a:cs typeface="Arial" panose="020B0604020202020204" pitchFamily="34" charset="0"/>
              </a:rPr>
              <a:t>left</a:t>
            </a:r>
            <a:r>
              <a:rPr lang="it-IT" dirty="0" smtClean="0">
                <a:latin typeface="Arial" panose="020B0604020202020204" pitchFamily="34" charset="0"/>
                <a:cs typeface="Arial" panose="020B0604020202020204" pitchFamily="34" charset="0"/>
              </a:rPr>
              <a:t> of the base </a:t>
            </a:r>
            <a:r>
              <a:rPr lang="it-IT" dirty="0" err="1" smtClean="0">
                <a:latin typeface="Arial" panose="020B0604020202020204" pitchFamily="34" charset="0"/>
                <a:cs typeface="Arial" panose="020B0604020202020204" pitchFamily="34" charset="0"/>
              </a:rPr>
              <a:t>value</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8" name="Immagin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832" y="2845606"/>
            <a:ext cx="9435126" cy="1119422"/>
          </a:xfrm>
          <a:prstGeom prst="rect">
            <a:avLst/>
          </a:prstGeom>
        </p:spPr>
      </p:pic>
    </p:spTree>
    <p:extLst>
      <p:ext uri="{BB962C8B-B14F-4D97-AF65-F5344CB8AC3E}">
        <p14:creationId xmlns:p14="http://schemas.microsoft.com/office/powerpoint/2010/main" val="3193902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423840"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 Local </a:t>
            </a:r>
            <a:r>
              <a:rPr lang="it-IT" sz="2400" dirty="0" err="1" smtClean="0">
                <a:latin typeface="Arial" panose="020B0604020202020204" pitchFamily="34" charset="0"/>
                <a:cs typeface="Arial" panose="020B0604020202020204" pitchFamily="34" charset="0"/>
              </a:rPr>
              <a:t>Explanation</a:t>
            </a:r>
            <a:r>
              <a:rPr lang="it-IT" sz="2400" dirty="0" smtClean="0">
                <a:latin typeface="Arial" panose="020B0604020202020204" pitchFamily="34" charset="0"/>
                <a:cs typeface="Arial" panose="020B0604020202020204" pitchFamily="34" charset="0"/>
              </a:rPr>
              <a:t> (2)</a:t>
            </a:r>
            <a:endParaRPr lang="it-IT" sz="2400" dirty="0">
              <a:latin typeface="Arial" panose="020B0604020202020204" pitchFamily="34" charset="0"/>
              <a:cs typeface="Arial" panose="020B0604020202020204" pitchFamily="34" charset="0"/>
            </a:endParaRPr>
          </a:p>
        </p:txBody>
      </p:sp>
      <p:sp>
        <p:nvSpPr>
          <p:cNvPr id="6" name="Rettangolo 5"/>
          <p:cNvSpPr/>
          <p:nvPr/>
        </p:nvSpPr>
        <p:spPr>
          <a:xfrm>
            <a:off x="523168" y="1445200"/>
            <a:ext cx="5319848" cy="338554"/>
          </a:xfrm>
          <a:prstGeom prst="rect">
            <a:avLst/>
          </a:prstGeom>
        </p:spPr>
        <p:txBody>
          <a:bodyPr wrap="square">
            <a:spAutoFit/>
          </a:bodyPr>
          <a:lstStyle/>
          <a:p>
            <a:r>
              <a:rPr lang="it-IT" sz="1600" b="1" dirty="0" err="1">
                <a:solidFill>
                  <a:srgbClr val="9CDCFE"/>
                </a:solidFill>
                <a:latin typeface="Consolas" panose="020B0609020204030204" pitchFamily="49" charset="0"/>
              </a:rPr>
              <a:t>instance_idx</a:t>
            </a:r>
            <a:r>
              <a:rPr lang="it-IT" sz="1600" b="1" dirty="0">
                <a:solidFill>
                  <a:srgbClr val="DADADA"/>
                </a:solidFill>
                <a:latin typeface="Consolas" panose="020B0609020204030204" pitchFamily="49" charset="0"/>
              </a:rPr>
              <a:t> </a:t>
            </a:r>
            <a:r>
              <a:rPr lang="it-IT" sz="1600" b="1" dirty="0">
                <a:solidFill>
                  <a:srgbClr val="B4B4B4"/>
                </a:solidFill>
                <a:latin typeface="Consolas" panose="020B0609020204030204" pitchFamily="49" charset="0"/>
              </a:rPr>
              <a:t>=</a:t>
            </a:r>
            <a:r>
              <a:rPr lang="it-IT" sz="1600" b="1" dirty="0">
                <a:solidFill>
                  <a:srgbClr val="DADADA"/>
                </a:solidFill>
                <a:latin typeface="Consolas" panose="020B0609020204030204" pitchFamily="49" charset="0"/>
              </a:rPr>
              <a:t> </a:t>
            </a:r>
            <a:r>
              <a:rPr lang="it-IT" sz="1600" b="1" dirty="0" smtClean="0">
                <a:solidFill>
                  <a:srgbClr val="B5CEA8"/>
                </a:solidFill>
                <a:latin typeface="Consolas" panose="020B0609020204030204" pitchFamily="49" charset="0"/>
              </a:rPr>
              <a:t>64</a:t>
            </a:r>
            <a:endParaRPr lang="it-IT" sz="1600" b="1" dirty="0">
              <a:solidFill>
                <a:srgbClr val="DADADA"/>
              </a:solidFill>
              <a:latin typeface="Consolas" panose="020B0609020204030204" pitchFamily="49" charset="0"/>
            </a:endParaRPr>
          </a:p>
        </p:txBody>
      </p:sp>
      <p:sp>
        <p:nvSpPr>
          <p:cNvPr id="7" name="CasellaDiTesto 6"/>
          <p:cNvSpPr txBox="1"/>
          <p:nvPr/>
        </p:nvSpPr>
        <p:spPr>
          <a:xfrm>
            <a:off x="523168" y="3912959"/>
            <a:ext cx="10669088" cy="1200329"/>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how</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city_encoded</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and </a:t>
            </a:r>
            <a:r>
              <a:rPr lang="it-IT" dirty="0" smtClean="0">
                <a:latin typeface="Arial" panose="020B0604020202020204" pitchFamily="34" charset="0"/>
                <a:cs typeface="Arial" panose="020B0604020202020204" pitchFamily="34" charset="0"/>
              </a:rPr>
              <a:t>‘</a:t>
            </a:r>
            <a:r>
              <a:rPr lang="it-IT" dirty="0" err="1" smtClean="0">
                <a:latin typeface="Arial" panose="020B0604020202020204" pitchFamily="34" charset="0"/>
                <a:cs typeface="Arial" panose="020B0604020202020204" pitchFamily="34" charset="0"/>
              </a:rPr>
              <a:t>merch_long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majorly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to the right of the base </a:t>
            </a:r>
            <a:r>
              <a:rPr lang="it-IT" dirty="0" err="1" smtClean="0">
                <a:latin typeface="Arial" panose="020B0604020202020204" pitchFamily="34" charset="0"/>
                <a:cs typeface="Arial" panose="020B0604020202020204" pitchFamily="34" charset="0"/>
              </a:rPr>
              <a:t>value</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The top </a:t>
            </a:r>
            <a:r>
              <a:rPr lang="it-IT" dirty="0" err="1" smtClean="0">
                <a:latin typeface="Arial" panose="020B0604020202020204" pitchFamily="34" charset="0"/>
                <a:cs typeface="Arial" panose="020B0604020202020204" pitchFamily="34" charset="0"/>
              </a:rPr>
              <a:t>two</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contributors</a:t>
            </a:r>
            <a:r>
              <a:rPr lang="it-IT" dirty="0" smtClean="0">
                <a:latin typeface="Arial" panose="020B0604020202020204" pitchFamily="34" charset="0"/>
                <a:cs typeface="Arial" panose="020B0604020202020204" pitchFamily="34" charset="0"/>
              </a:rPr>
              <a:t> are </a:t>
            </a:r>
            <a:r>
              <a:rPr lang="it-IT" dirty="0" smtClean="0">
                <a:latin typeface="Arial" panose="020B0604020202020204" pitchFamily="34" charset="0"/>
                <a:cs typeface="Arial" panose="020B0604020202020204" pitchFamily="34" charset="0"/>
              </a:rPr>
              <a:t>‘</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and </a:t>
            </a:r>
            <a:r>
              <a:rPr lang="it-IT" dirty="0" smtClean="0">
                <a:latin typeface="Arial" panose="020B0604020202020204" pitchFamily="34" charset="0"/>
                <a:cs typeface="Arial" panose="020B0604020202020204" pitchFamily="34" charset="0"/>
              </a:rPr>
              <a:t>‘</a:t>
            </a:r>
            <a:r>
              <a:rPr lang="it-IT" dirty="0" err="1" smtClean="0">
                <a:latin typeface="Arial" panose="020B0604020202020204" pitchFamily="34" charset="0"/>
                <a:cs typeface="Arial" panose="020B0604020202020204" pitchFamily="34" charset="0"/>
              </a:rPr>
              <a:t>city_encoded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364" y="2314697"/>
            <a:ext cx="8960695" cy="1067318"/>
          </a:xfrm>
          <a:prstGeom prst="rect">
            <a:avLst/>
          </a:prstGeom>
        </p:spPr>
      </p:pic>
    </p:spTree>
    <p:extLst>
      <p:ext uri="{BB962C8B-B14F-4D97-AF65-F5344CB8AC3E}">
        <p14:creationId xmlns:p14="http://schemas.microsoft.com/office/powerpoint/2010/main" val="363022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1534394"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LIME (1)</a:t>
            </a:r>
            <a:endParaRPr lang="it-IT" sz="2400" dirty="0">
              <a:latin typeface="Arial" panose="020B0604020202020204" pitchFamily="34" charset="0"/>
              <a:cs typeface="Arial" panose="020B0604020202020204" pitchFamily="34" charset="0"/>
            </a:endParaRPr>
          </a:p>
        </p:txBody>
      </p:sp>
      <p:sp>
        <p:nvSpPr>
          <p:cNvPr id="3" name="Rettangolo 2"/>
          <p:cNvSpPr/>
          <p:nvPr/>
        </p:nvSpPr>
        <p:spPr>
          <a:xfrm>
            <a:off x="139120" y="1488947"/>
            <a:ext cx="7035131" cy="2308324"/>
          </a:xfrm>
          <a:prstGeom prst="rect">
            <a:avLst/>
          </a:prstGeom>
        </p:spPr>
        <p:txBody>
          <a:bodyPr wrap="square">
            <a:spAutoFit/>
          </a:bodyPr>
          <a:lstStyle/>
          <a:p>
            <a:r>
              <a:rPr lang="it-IT" sz="1200" b="1" dirty="0" err="1">
                <a:solidFill>
                  <a:srgbClr val="9CDCFE"/>
                </a:solidFill>
                <a:latin typeface="Consolas" panose="020B0609020204030204" pitchFamily="49" charset="0"/>
              </a:rPr>
              <a:t>instance_idx</a:t>
            </a:r>
            <a:r>
              <a:rPr lang="it-IT" sz="1200" b="1" dirty="0">
                <a:solidFill>
                  <a:srgbClr val="DADADA"/>
                </a:solidFill>
                <a:latin typeface="Consolas" panose="020B0609020204030204" pitchFamily="49" charset="0"/>
              </a:rPr>
              <a:t> </a:t>
            </a:r>
            <a:r>
              <a:rPr lang="it-IT" sz="1200" b="1" dirty="0">
                <a:solidFill>
                  <a:srgbClr val="B4B4B4"/>
                </a:solidFill>
                <a:latin typeface="Consolas" panose="020B0609020204030204" pitchFamily="49" charset="0"/>
              </a:rPr>
              <a:t>=</a:t>
            </a:r>
            <a:r>
              <a:rPr lang="it-IT" sz="1200" b="1" dirty="0">
                <a:solidFill>
                  <a:srgbClr val="DADADA"/>
                </a:solidFill>
                <a:latin typeface="Consolas" panose="020B0609020204030204" pitchFamily="49" charset="0"/>
              </a:rPr>
              <a:t> </a:t>
            </a:r>
            <a:r>
              <a:rPr lang="it-IT" sz="1200" b="1" dirty="0">
                <a:solidFill>
                  <a:srgbClr val="B5CEA8"/>
                </a:solidFill>
                <a:latin typeface="Consolas" panose="020B0609020204030204" pitchFamily="49" charset="0"/>
              </a:rPr>
              <a:t>8</a:t>
            </a:r>
            <a:endParaRPr lang="it-IT" sz="1200" b="1"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lime_explainer</a:t>
            </a:r>
            <a:r>
              <a:rPr lang="it-IT" sz="1200" dirty="0">
                <a:solidFill>
                  <a:srgbClr val="DADADA"/>
                </a:solidFill>
                <a:latin typeface="Consolas" panose="020B0609020204030204" pitchFamily="49" charset="0"/>
              </a:rPr>
              <a:t> </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r>
              <a:rPr lang="it-IT" sz="1200" dirty="0" err="1">
                <a:solidFill>
                  <a:srgbClr val="DADADA"/>
                </a:solidFill>
                <a:latin typeface="Consolas" panose="020B0609020204030204" pitchFamily="49" charset="0"/>
              </a:rPr>
              <a:t>LimeTabularExplainer</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X_train</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values</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a:solidFill>
                  <a:srgbClr val="9A9A9A"/>
                </a:solidFill>
                <a:latin typeface="Consolas" panose="020B0609020204030204" pitchFamily="49" charset="0"/>
              </a:rPr>
              <a:t>mode</a:t>
            </a:r>
            <a:r>
              <a:rPr lang="it-IT" sz="1200" dirty="0">
                <a:solidFill>
                  <a:srgbClr val="B4B4B4"/>
                </a:solidFill>
                <a:latin typeface="Consolas" panose="020B0609020204030204" pitchFamily="49" charset="0"/>
              </a:rPr>
              <a:t>=</a:t>
            </a:r>
            <a:r>
              <a:rPr lang="it-IT" sz="1200" dirty="0">
                <a:solidFill>
                  <a:srgbClr val="E8C9BB"/>
                </a:solidFill>
                <a:latin typeface="Consolas" panose="020B0609020204030204" pitchFamily="49" charset="0"/>
              </a:rPr>
              <a:t>"</a:t>
            </a:r>
            <a:r>
              <a:rPr lang="it-IT" sz="1200" dirty="0" err="1">
                <a:solidFill>
                  <a:srgbClr val="CE9178"/>
                </a:solidFill>
                <a:latin typeface="Consolas" panose="020B0609020204030204" pitchFamily="49" charset="0"/>
              </a:rPr>
              <a:t>classification</a:t>
            </a:r>
            <a:r>
              <a:rPr lang="it-IT" sz="1200" dirty="0">
                <a:solidFill>
                  <a:srgbClr val="E8C9BB"/>
                </a:solidFill>
                <a:latin typeface="Consolas" panose="020B0609020204030204" pitchFamily="49" charset="0"/>
              </a:rPr>
              <a:t>"</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feature_names</a:t>
            </a:r>
            <a:r>
              <a:rPr lang="it-IT" sz="1200" dirty="0">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features</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class_names</a:t>
            </a:r>
            <a:r>
              <a:rPr lang="it-IT" sz="1200" dirty="0" smtClean="0">
                <a:solidFill>
                  <a:srgbClr val="B4B4B4"/>
                </a:solidFill>
                <a:latin typeface="Consolas" panose="020B0609020204030204" pitchFamily="49" charset="0"/>
              </a:rPr>
              <a:t>=[</a:t>
            </a:r>
            <a:r>
              <a:rPr lang="it-IT" sz="1200" dirty="0">
                <a:solidFill>
                  <a:srgbClr val="E8C9BB"/>
                </a:solidFill>
                <a:latin typeface="Consolas" panose="020B0609020204030204" pitchFamily="49" charset="0"/>
              </a:rPr>
              <a:t>‘</a:t>
            </a:r>
            <a:r>
              <a:rPr lang="it-IT" sz="1200" dirty="0" smtClean="0">
                <a:solidFill>
                  <a:srgbClr val="E8C9BB"/>
                </a:solidFill>
                <a:latin typeface="Consolas" panose="020B0609020204030204" pitchFamily="49" charset="0"/>
              </a:rPr>
              <a:t>is_not_</a:t>
            </a:r>
            <a:r>
              <a:rPr lang="it-IT" sz="1200" dirty="0" err="1" smtClean="0">
                <a:solidFill>
                  <a:srgbClr val="E8C9BB"/>
                </a:solidFill>
                <a:latin typeface="Consolas" panose="020B0609020204030204" pitchFamily="49" charset="0"/>
              </a:rPr>
              <a:t>fraud</a:t>
            </a:r>
            <a:r>
              <a:rPr lang="it-IT" sz="1200" dirty="0">
                <a:solidFill>
                  <a:srgbClr val="E8C9BB"/>
                </a:solidFill>
                <a:latin typeface="Consolas" panose="020B0609020204030204" pitchFamily="49" charset="0"/>
              </a:rPr>
              <a:t>‘,</a:t>
            </a:r>
            <a:r>
              <a:rPr lang="it-IT" sz="1200" dirty="0" smtClean="0">
                <a:solidFill>
                  <a:srgbClr val="E8C9BB"/>
                </a:solidFill>
                <a:latin typeface="Consolas" panose="020B0609020204030204" pitchFamily="49" charset="0"/>
              </a:rPr>
              <a:t>’</a:t>
            </a:r>
            <a:r>
              <a:rPr lang="it-IT" sz="1200" dirty="0" err="1" smtClean="0">
                <a:solidFill>
                  <a:srgbClr val="E8C9BB"/>
                </a:solidFill>
                <a:latin typeface="Consolas" panose="020B0609020204030204" pitchFamily="49" charset="0"/>
              </a:rPr>
              <a:t>is_fraud</a:t>
            </a:r>
            <a:r>
              <a:rPr lang="it-IT" sz="1200" dirty="0" smtClean="0">
                <a:solidFill>
                  <a:srgbClr val="E8C9BB"/>
                </a:solidFill>
                <a:latin typeface="Consolas" panose="020B0609020204030204" pitchFamily="49" charset="0"/>
              </a:rPr>
              <a:t>’</a:t>
            </a:r>
            <a:r>
              <a:rPr lang="it-IT" sz="1200" dirty="0" smtClean="0">
                <a:solidFill>
                  <a:srgbClr val="B4B4B4"/>
                </a:solidFill>
                <a:latin typeface="Consolas" panose="020B0609020204030204" pitchFamily="49" charset="0"/>
              </a:rPr>
              <a:t>])</a:t>
            </a:r>
            <a:endParaRPr lang="it-IT" sz="1200"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explanation</a:t>
            </a:r>
            <a:r>
              <a:rPr lang="it-IT" sz="1200" dirty="0">
                <a:solidFill>
                  <a:srgbClr val="DADADA"/>
                </a:solidFill>
                <a:latin typeface="Consolas" panose="020B0609020204030204" pitchFamily="49" charset="0"/>
              </a:rPr>
              <a:t> </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r>
              <a:rPr lang="it-IT" sz="1200" dirty="0" err="1">
                <a:solidFill>
                  <a:srgbClr val="9CDCFE"/>
                </a:solidFill>
                <a:latin typeface="Consolas" panose="020B0609020204030204" pitchFamily="49" charset="0"/>
              </a:rPr>
              <a:t>lime_explainer</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explain_instance</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X_test</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values</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instance_idx</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CDCFE"/>
                </a:solidFill>
                <a:latin typeface="Consolas" panose="020B0609020204030204" pitchFamily="49" charset="0"/>
              </a:rPr>
              <a:t>model_XGB</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predict_proba</a:t>
            </a:r>
            <a:r>
              <a:rPr lang="it-IT" sz="1200" dirty="0">
                <a:solidFill>
                  <a:srgbClr val="B4B4B4"/>
                </a:solidFill>
                <a:latin typeface="Consolas" panose="020B0609020204030204" pitchFamily="49" charset="0"/>
              </a:rPr>
              <a:t>,</a:t>
            </a:r>
            <a:r>
              <a:rPr lang="it-IT" sz="1200" dirty="0">
                <a:solidFill>
                  <a:srgbClr val="DADADA"/>
                </a:solidFill>
                <a:latin typeface="Consolas" panose="020B0609020204030204" pitchFamily="49" charset="0"/>
              </a:rPr>
              <a:t> </a:t>
            </a:r>
          </a:p>
          <a:p>
            <a:r>
              <a:rPr lang="it-IT" sz="1200" dirty="0">
                <a:solidFill>
                  <a:srgbClr val="DADADA"/>
                </a:solidFill>
                <a:latin typeface="Consolas" panose="020B0609020204030204" pitchFamily="49" charset="0"/>
              </a:rPr>
              <a:t>                                              </a:t>
            </a:r>
            <a:r>
              <a:rPr lang="it-IT" sz="1200" dirty="0" err="1">
                <a:solidFill>
                  <a:srgbClr val="9A9A9A"/>
                </a:solidFill>
                <a:latin typeface="Consolas" panose="020B0609020204030204" pitchFamily="49" charset="0"/>
              </a:rPr>
              <a:t>num_features</a:t>
            </a:r>
            <a:r>
              <a:rPr lang="it-IT" sz="1200" dirty="0">
                <a:solidFill>
                  <a:srgbClr val="B4B4B4"/>
                </a:solidFill>
                <a:latin typeface="Consolas" panose="020B0609020204030204" pitchFamily="49" charset="0"/>
              </a:rPr>
              <a:t>=</a:t>
            </a:r>
            <a:r>
              <a:rPr lang="it-IT" sz="1200" dirty="0" err="1">
                <a:solidFill>
                  <a:srgbClr val="DCDCAA"/>
                </a:solidFill>
                <a:latin typeface="Consolas" panose="020B0609020204030204" pitchFamily="49" charset="0"/>
              </a:rPr>
              <a:t>len</a:t>
            </a:r>
            <a:r>
              <a:rPr lang="it-IT" sz="1200" dirty="0">
                <a:solidFill>
                  <a:srgbClr val="B4B4B4"/>
                </a:solidFill>
                <a:latin typeface="Consolas" panose="020B0609020204030204" pitchFamily="49" charset="0"/>
              </a:rPr>
              <a:t>(</a:t>
            </a:r>
            <a:r>
              <a:rPr lang="it-IT" sz="1200" dirty="0" err="1">
                <a:solidFill>
                  <a:srgbClr val="9CDCFE"/>
                </a:solidFill>
                <a:latin typeface="Consolas" panose="020B0609020204030204" pitchFamily="49" charset="0"/>
              </a:rPr>
              <a:t>X_test</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columns</a:t>
            </a:r>
            <a:r>
              <a:rPr lang="it-IT" sz="1200" dirty="0">
                <a:solidFill>
                  <a:srgbClr val="B4B4B4"/>
                </a:solidFill>
                <a:latin typeface="Consolas" panose="020B0609020204030204" pitchFamily="49" charset="0"/>
              </a:rPr>
              <a:t>))</a:t>
            </a:r>
            <a:endParaRPr lang="it-IT" sz="1200" dirty="0">
              <a:solidFill>
                <a:srgbClr val="DADADA"/>
              </a:solidFill>
              <a:latin typeface="Consolas" panose="020B0609020204030204" pitchFamily="49" charset="0"/>
            </a:endParaRPr>
          </a:p>
          <a:p>
            <a:r>
              <a:rPr lang="it-IT" sz="1200" dirty="0">
                <a:solidFill>
                  <a:srgbClr val="DADADA"/>
                </a:solidFill>
                <a:latin typeface="Consolas" panose="020B0609020204030204" pitchFamily="49" charset="0"/>
              </a:rPr>
              <a:t/>
            </a:r>
            <a:br>
              <a:rPr lang="it-IT" sz="1200" dirty="0">
                <a:solidFill>
                  <a:srgbClr val="DADADA"/>
                </a:solidFill>
                <a:latin typeface="Consolas" panose="020B0609020204030204" pitchFamily="49" charset="0"/>
              </a:rPr>
            </a:br>
            <a:r>
              <a:rPr lang="it-IT" sz="1200" dirty="0" err="1">
                <a:solidFill>
                  <a:srgbClr val="9CDCFE"/>
                </a:solidFill>
                <a:latin typeface="Consolas" panose="020B0609020204030204" pitchFamily="49" charset="0"/>
              </a:rPr>
              <a:t>explanation</a:t>
            </a:r>
            <a:r>
              <a:rPr lang="it-IT" sz="1200" dirty="0" err="1">
                <a:solidFill>
                  <a:srgbClr val="B4B4B4"/>
                </a:solidFill>
                <a:latin typeface="Consolas" panose="020B0609020204030204" pitchFamily="49" charset="0"/>
              </a:rPr>
              <a:t>.</a:t>
            </a:r>
            <a:r>
              <a:rPr lang="it-IT" sz="1200" dirty="0" err="1">
                <a:solidFill>
                  <a:srgbClr val="DADADA"/>
                </a:solidFill>
                <a:latin typeface="Consolas" panose="020B0609020204030204" pitchFamily="49" charset="0"/>
              </a:rPr>
              <a:t>show_in_notebook</a:t>
            </a:r>
            <a:r>
              <a:rPr lang="it-IT" sz="1200" dirty="0">
                <a:solidFill>
                  <a:srgbClr val="B4B4B4"/>
                </a:solidFill>
                <a:latin typeface="Consolas" panose="020B0609020204030204" pitchFamily="49" charset="0"/>
              </a:rPr>
              <a:t>()</a:t>
            </a:r>
            <a:endParaRPr lang="it-IT" sz="1200" b="0" dirty="0">
              <a:solidFill>
                <a:srgbClr val="DADADA"/>
              </a:solidFill>
              <a:effectLst/>
              <a:latin typeface="Consolas" panose="020B0609020204030204" pitchFamily="49" charset="0"/>
            </a:endParaRPr>
          </a:p>
        </p:txBody>
      </p:sp>
      <p:sp>
        <p:nvSpPr>
          <p:cNvPr id="10" name="CasellaDiTesto 9"/>
          <p:cNvSpPr txBox="1"/>
          <p:nvPr/>
        </p:nvSpPr>
        <p:spPr>
          <a:xfrm>
            <a:off x="347471" y="4215384"/>
            <a:ext cx="6826779" cy="2031325"/>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Now</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apply</a:t>
            </a:r>
            <a:r>
              <a:rPr lang="it-IT" dirty="0" smtClean="0">
                <a:latin typeface="Arial" panose="020B0604020202020204" pitchFamily="34" charset="0"/>
                <a:cs typeface="Arial" panose="020B0604020202020204" pitchFamily="34" charset="0"/>
              </a:rPr>
              <a:t> LIME to the </a:t>
            </a:r>
            <a:r>
              <a:rPr lang="it-IT" dirty="0" err="1" smtClean="0">
                <a:latin typeface="Arial" panose="020B0604020202020204" pitchFamily="34" charset="0"/>
                <a:cs typeface="Arial" panose="020B0604020202020204" pitchFamily="34" charset="0"/>
              </a:rPr>
              <a:t>same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instances</a:t>
            </a:r>
            <a:r>
              <a:rPr lang="it-IT" dirty="0" smtClean="0">
                <a:latin typeface="Arial" panose="020B0604020202020204" pitchFamily="34" charset="0"/>
                <a:cs typeface="Arial" panose="020B0604020202020204" pitchFamily="34" charset="0"/>
              </a:rPr>
              <a:t> (</a:t>
            </a:r>
            <a:r>
              <a:rPr lang="it-IT" dirty="0">
                <a:latin typeface="Arial" panose="020B0604020202020204" pitchFamily="34" charset="0"/>
                <a:cs typeface="Arial" panose="020B0604020202020204" pitchFamily="34" charset="0"/>
              </a:rPr>
              <a:t>8</a:t>
            </a:r>
            <a:r>
              <a:rPr lang="it-IT" dirty="0" smtClean="0">
                <a:latin typeface="Arial" panose="020B0604020202020204" pitchFamily="34" charset="0"/>
                <a:cs typeface="Arial" panose="020B0604020202020204" pitchFamily="34" charset="0"/>
              </a:rPr>
              <a:t>, 64).</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instance</a:t>
            </a:r>
            <a:r>
              <a:rPr lang="it-IT" dirty="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id = 8), from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probabilities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pushed</a:t>
            </a:r>
            <a:r>
              <a:rPr lang="it-IT" dirty="0" smtClean="0">
                <a:latin typeface="Arial" panose="020B0604020202020204" pitchFamily="34" charset="0"/>
                <a:cs typeface="Arial" panose="020B0604020202020204" pitchFamily="34" charset="0"/>
              </a:rPr>
              <a:t> the model to </a:t>
            </a:r>
            <a:r>
              <a:rPr lang="it-IT" dirty="0" err="1" smtClean="0">
                <a:latin typeface="Arial" panose="020B0604020202020204" pitchFamily="34" charset="0"/>
                <a:cs typeface="Arial" panose="020B0604020202020204" pitchFamily="34" charset="0"/>
              </a:rPr>
              <a:t>classify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not-fraud</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had</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slight</a:t>
            </a:r>
            <a:r>
              <a:rPr lang="it-IT" dirty="0" smtClean="0">
                <a:latin typeface="Arial" panose="020B0604020202020204" pitchFamily="34" charset="0"/>
                <a:cs typeface="Arial" panose="020B0604020202020204" pitchFamily="34" charset="0"/>
              </a:rPr>
              <a:t> impact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well</a:t>
            </a:r>
            <a:r>
              <a:rPr lang="it-IT" dirty="0" smtClean="0">
                <a:latin typeface="Arial" panose="020B0604020202020204" pitchFamily="34" charset="0"/>
                <a:cs typeface="Arial" panose="020B0604020202020204" pitchFamily="34" charset="0"/>
              </a:rPr>
              <a:t>. </a:t>
            </a:r>
          </a:p>
        </p:txBody>
      </p:sp>
      <p:pic>
        <p:nvPicPr>
          <p:cNvPr id="15" name="Immagin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175" y="934666"/>
            <a:ext cx="2042337" cy="716342"/>
          </a:xfrm>
          <a:prstGeom prst="rect">
            <a:avLst/>
          </a:prstGeom>
        </p:spPr>
      </p:pic>
      <p:pic>
        <p:nvPicPr>
          <p:cNvPr id="16" name="Immagin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512" y="934666"/>
            <a:ext cx="2717401" cy="2989141"/>
          </a:xfrm>
          <a:prstGeom prst="rect">
            <a:avLst/>
          </a:prstGeom>
        </p:spPr>
      </p:pic>
      <p:pic>
        <p:nvPicPr>
          <p:cNvPr id="17" name="Immagin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8512" y="4121558"/>
            <a:ext cx="2004234" cy="2309060"/>
          </a:xfrm>
          <a:prstGeom prst="rect">
            <a:avLst/>
          </a:prstGeom>
        </p:spPr>
      </p:pic>
      <p:pic>
        <p:nvPicPr>
          <p:cNvPr id="18" name="Immagin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3754" y="6394042"/>
            <a:ext cx="1988992" cy="243861"/>
          </a:xfrm>
          <a:prstGeom prst="rect">
            <a:avLst/>
          </a:prstGeom>
        </p:spPr>
      </p:pic>
    </p:spTree>
    <p:extLst>
      <p:ext uri="{BB962C8B-B14F-4D97-AF65-F5344CB8AC3E}">
        <p14:creationId xmlns:p14="http://schemas.microsoft.com/office/powerpoint/2010/main" val="3981378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1534394"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LIME (2)</a:t>
            </a:r>
            <a:endParaRPr lang="it-IT" sz="2400" dirty="0">
              <a:latin typeface="Arial" panose="020B0604020202020204" pitchFamily="34" charset="0"/>
              <a:cs typeface="Arial" panose="020B0604020202020204" pitchFamily="34" charset="0"/>
            </a:endParaRPr>
          </a:p>
        </p:txBody>
      </p:sp>
      <p:sp>
        <p:nvSpPr>
          <p:cNvPr id="3" name="Rettangolo 2"/>
          <p:cNvSpPr/>
          <p:nvPr/>
        </p:nvSpPr>
        <p:spPr>
          <a:xfrm>
            <a:off x="139120" y="1605333"/>
            <a:ext cx="3172968" cy="338554"/>
          </a:xfrm>
          <a:prstGeom prst="rect">
            <a:avLst/>
          </a:prstGeom>
        </p:spPr>
        <p:txBody>
          <a:bodyPr wrap="square">
            <a:spAutoFit/>
          </a:bodyPr>
          <a:lstStyle/>
          <a:p>
            <a:r>
              <a:rPr lang="it-IT" sz="1600" b="1" dirty="0" err="1">
                <a:solidFill>
                  <a:srgbClr val="9CDCFE"/>
                </a:solidFill>
                <a:latin typeface="Consolas" panose="020B0609020204030204" pitchFamily="49" charset="0"/>
              </a:rPr>
              <a:t>instance_idx</a:t>
            </a:r>
            <a:r>
              <a:rPr lang="it-IT" sz="1600" b="1" dirty="0">
                <a:solidFill>
                  <a:srgbClr val="DADADA"/>
                </a:solidFill>
                <a:latin typeface="Consolas" panose="020B0609020204030204" pitchFamily="49" charset="0"/>
              </a:rPr>
              <a:t> </a:t>
            </a:r>
            <a:r>
              <a:rPr lang="it-IT" sz="1600" b="1" dirty="0">
                <a:solidFill>
                  <a:srgbClr val="B4B4B4"/>
                </a:solidFill>
                <a:latin typeface="Consolas" panose="020B0609020204030204" pitchFamily="49" charset="0"/>
              </a:rPr>
              <a:t>=</a:t>
            </a:r>
            <a:r>
              <a:rPr lang="it-IT" sz="1600" b="1" dirty="0">
                <a:solidFill>
                  <a:srgbClr val="DADADA"/>
                </a:solidFill>
                <a:latin typeface="Consolas" panose="020B0609020204030204" pitchFamily="49" charset="0"/>
              </a:rPr>
              <a:t> </a:t>
            </a:r>
            <a:r>
              <a:rPr lang="it-IT" sz="1600" b="1" dirty="0" smtClean="0">
                <a:solidFill>
                  <a:srgbClr val="DADADA"/>
                </a:solidFill>
                <a:latin typeface="Consolas" panose="020B0609020204030204" pitchFamily="49" charset="0"/>
              </a:rPr>
              <a:t>64</a:t>
            </a:r>
            <a:endParaRPr lang="it-IT" sz="1600" b="1" dirty="0">
              <a:solidFill>
                <a:srgbClr val="DADADA"/>
              </a:solidFill>
              <a:latin typeface="Consolas" panose="020B0609020204030204" pitchFamily="49" charset="0"/>
            </a:endParaRPr>
          </a:p>
        </p:txBody>
      </p:sp>
      <p:sp>
        <p:nvSpPr>
          <p:cNvPr id="10" name="CasellaDiTesto 9"/>
          <p:cNvSpPr txBox="1"/>
          <p:nvPr/>
        </p:nvSpPr>
        <p:spPr>
          <a:xfrm>
            <a:off x="333025" y="2614554"/>
            <a:ext cx="7027578" cy="1200329"/>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case,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the negative impact of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on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while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category_encoded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merch_lat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age</a:t>
            </a:r>
            <a:r>
              <a:rPr lang="it-IT" dirty="0" smtClean="0">
                <a:latin typeface="Arial" panose="020B0604020202020204" pitchFamily="34" charset="0"/>
                <a:cs typeface="Arial" panose="020B0604020202020204" pitchFamily="34" charset="0"/>
              </a:rPr>
              <a:t>’, etc. </a:t>
            </a:r>
            <a:r>
              <a:rPr lang="it-IT" dirty="0" err="1" smtClean="0">
                <a:latin typeface="Arial" panose="020B0604020202020204" pitchFamily="34" charset="0"/>
                <a:cs typeface="Arial" panose="020B0604020202020204" pitchFamily="34" charset="0"/>
              </a:rPr>
              <a:t>gave</a:t>
            </a:r>
            <a:r>
              <a:rPr lang="it-IT" dirty="0" smtClean="0">
                <a:latin typeface="Arial" panose="020B0604020202020204" pitchFamily="34" charset="0"/>
                <a:cs typeface="Arial" panose="020B0604020202020204" pitchFamily="34" charset="0"/>
              </a:rPr>
              <a:t> a positive impact, </a:t>
            </a:r>
            <a:r>
              <a:rPr lang="it-IT" dirty="0" err="1" smtClean="0">
                <a:latin typeface="Arial" panose="020B0604020202020204" pitchFamily="34" charset="0"/>
                <a:cs typeface="Arial" panose="020B0604020202020204" pitchFamily="34" charset="0"/>
              </a:rPr>
              <a:t>pushing</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probability</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to </a:t>
            </a:r>
            <a:r>
              <a:rPr lang="it-IT" dirty="0" err="1" smtClean="0">
                <a:latin typeface="Arial" panose="020B0604020202020204" pitchFamily="34" charset="0"/>
                <a:cs typeface="Arial" panose="020B0604020202020204" pitchFamily="34" charset="0"/>
              </a:rPr>
              <a:t>classify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fraud</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pic>
        <p:nvPicPr>
          <p:cNvPr id="11" name="Immagin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796" y="934666"/>
            <a:ext cx="1775614" cy="685859"/>
          </a:xfrm>
          <a:prstGeom prst="rect">
            <a:avLst/>
          </a:prstGeom>
        </p:spPr>
      </p:pic>
      <p:pic>
        <p:nvPicPr>
          <p:cNvPr id="12" name="Immagin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797" y="934666"/>
            <a:ext cx="2642397" cy="2954233"/>
          </a:xfrm>
          <a:prstGeom prst="rect">
            <a:avLst/>
          </a:prstGeom>
        </p:spPr>
      </p:pic>
      <p:pic>
        <p:nvPicPr>
          <p:cNvPr id="15" name="Immagin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8410" y="4014881"/>
            <a:ext cx="2011854" cy="2278577"/>
          </a:xfrm>
          <a:prstGeom prst="rect">
            <a:avLst/>
          </a:prstGeom>
        </p:spPr>
      </p:pic>
      <p:pic>
        <p:nvPicPr>
          <p:cNvPr id="16" name="Immagin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6698" y="6275170"/>
            <a:ext cx="1996613" cy="259102"/>
          </a:xfrm>
          <a:prstGeom prst="rect">
            <a:avLst/>
          </a:prstGeom>
        </p:spPr>
      </p:pic>
    </p:spTree>
    <p:extLst>
      <p:ext uri="{BB962C8B-B14F-4D97-AF65-F5344CB8AC3E}">
        <p14:creationId xmlns:p14="http://schemas.microsoft.com/office/powerpoint/2010/main" val="3970259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2485809"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SHAP VS LIME</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349240" y="1605333"/>
            <a:ext cx="6969597" cy="2862322"/>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Let’s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consider</a:t>
            </a:r>
            <a:r>
              <a:rPr lang="it-IT" dirty="0" smtClean="0">
                <a:latin typeface="Arial" panose="020B0604020202020204" pitchFamily="34" charset="0"/>
                <a:cs typeface="Arial" panose="020B0604020202020204" pitchFamily="34" charset="0"/>
              </a:rPr>
              <a:t> the last </a:t>
            </a:r>
            <a:r>
              <a:rPr lang="it-IT" dirty="0" err="1" smtClean="0">
                <a:latin typeface="Arial" panose="020B0604020202020204" pitchFamily="34" charset="0"/>
                <a:cs typeface="Arial" panose="020B0604020202020204" pitchFamily="34" charset="0"/>
              </a:rPr>
              <a:t>instance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index</a:t>
            </a:r>
            <a:r>
              <a:rPr lang="it-IT" dirty="0" smtClean="0">
                <a:latin typeface="Arial" panose="020B0604020202020204" pitchFamily="34" charset="0"/>
                <a:cs typeface="Arial" panose="020B0604020202020204" pitchFamily="34" charset="0"/>
              </a:rPr>
              <a:t> = 64) and compare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SHAP and LIME </a:t>
            </a:r>
            <a:r>
              <a:rPr lang="it-IT" dirty="0" err="1" smtClean="0">
                <a:latin typeface="Arial" panose="020B0604020202020204" pitchFamily="34" charset="0"/>
                <a:cs typeface="Arial" panose="020B0604020202020204" pitchFamily="34" charset="0"/>
              </a:rPr>
              <a:t>results</a:t>
            </a:r>
            <a:r>
              <a:rPr lang="it-IT" dirty="0" smtClean="0">
                <a:latin typeface="Arial" panose="020B0604020202020204" pitchFamily="34" charset="0"/>
                <a:cs typeface="Arial" panose="020B0604020202020204" pitchFamily="34" charset="0"/>
              </a:rPr>
              <a:t>.</a:t>
            </a: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From the plots,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the impact of the </a:t>
            </a:r>
            <a:r>
              <a:rPr lang="it-IT" dirty="0" err="1" smtClean="0">
                <a:latin typeface="Arial" panose="020B0604020202020204" pitchFamily="34" charset="0"/>
                <a:cs typeface="Arial" panose="020B0604020202020204" pitchFamily="34" charset="0"/>
              </a:rPr>
              <a:t>most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captured</a:t>
            </a:r>
            <a:r>
              <a:rPr lang="it-IT" dirty="0" smtClean="0">
                <a:latin typeface="Arial" panose="020B0604020202020204" pitchFamily="34" charset="0"/>
                <a:cs typeface="Arial" panose="020B0604020202020204" pitchFamily="34" charset="0"/>
              </a:rPr>
              <a:t> by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such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trans_date_trans_time_unix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category_encoded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merch_long</a:t>
            </a:r>
            <a:r>
              <a:rPr lang="it-IT" dirty="0" smtClean="0">
                <a:latin typeface="Arial" panose="020B0604020202020204" pitchFamily="34" charset="0"/>
                <a:cs typeface="Arial" panose="020B0604020202020204" pitchFamily="34" charset="0"/>
              </a:rPr>
              <a:t>’, etc.</a:t>
            </a:r>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conclusion</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methods</a:t>
            </a:r>
            <a:r>
              <a:rPr lang="it-IT" dirty="0" smtClean="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look</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valid</a:t>
            </a:r>
            <a:r>
              <a:rPr lang="it-IT" dirty="0" smtClean="0">
                <a:latin typeface="Arial" panose="020B0604020202020204" pitchFamily="34" charset="0"/>
                <a:cs typeface="Arial" panose="020B0604020202020204" pitchFamily="34" charset="0"/>
              </a:rPr>
              <a:t>.</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 y="5498694"/>
            <a:ext cx="8483716" cy="1006543"/>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6785" y="3979749"/>
            <a:ext cx="2004234" cy="2309060"/>
          </a:xfrm>
          <a:prstGeom prst="rect">
            <a:avLst/>
          </a:prstGeom>
        </p:spPr>
      </p:pic>
      <p:pic>
        <p:nvPicPr>
          <p:cNvPr id="14" name="Immagin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5073" y="6261377"/>
            <a:ext cx="1988992" cy="243861"/>
          </a:xfrm>
          <a:prstGeom prst="rect">
            <a:avLst/>
          </a:prstGeom>
        </p:spPr>
      </p:pic>
      <p:pic>
        <p:nvPicPr>
          <p:cNvPr id="16" name="Immagin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4953" y="703833"/>
            <a:ext cx="2042337" cy="716342"/>
          </a:xfrm>
          <a:prstGeom prst="rect">
            <a:avLst/>
          </a:prstGeom>
        </p:spPr>
      </p:pic>
      <p:pic>
        <p:nvPicPr>
          <p:cNvPr id="17" name="Immagin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2154" y="703833"/>
            <a:ext cx="2793496" cy="3072846"/>
          </a:xfrm>
          <a:prstGeom prst="rect">
            <a:avLst/>
          </a:prstGeom>
        </p:spPr>
      </p:pic>
    </p:spTree>
    <p:extLst>
      <p:ext uri="{BB962C8B-B14F-4D97-AF65-F5344CB8AC3E}">
        <p14:creationId xmlns:p14="http://schemas.microsoft.com/office/powerpoint/2010/main" val="937259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2408032"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CONCLUSION</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576072" y="1760781"/>
            <a:ext cx="11173968" cy="2031325"/>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SHAP and LIME </a:t>
            </a:r>
            <a:r>
              <a:rPr lang="it-IT" dirty="0" err="1" smtClean="0">
                <a:latin typeface="Arial" panose="020B0604020202020204" pitchFamily="34" charset="0"/>
                <a:cs typeface="Arial" panose="020B0604020202020204" pitchFamily="34" charset="0"/>
              </a:rPr>
              <a:t>captured</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contribution</a:t>
            </a:r>
            <a:r>
              <a:rPr lang="it-IT" dirty="0" smtClean="0">
                <a:latin typeface="Arial" panose="020B0604020202020204" pitchFamily="34" charset="0"/>
                <a:cs typeface="Arial" panose="020B0604020202020204" pitchFamily="34" charset="0"/>
              </a:rPr>
              <a:t> from the </a:t>
            </a:r>
            <a:r>
              <a:rPr lang="it-IT" dirty="0" err="1" smtClean="0">
                <a:latin typeface="Arial" panose="020B0604020202020204" pitchFamily="34" charset="0"/>
                <a:cs typeface="Arial" panose="020B0604020202020204" pitchFamily="34" charset="0"/>
              </a:rPr>
              <a:t>most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of a single </a:t>
            </a:r>
            <a:r>
              <a:rPr lang="it-IT" dirty="0" err="1" smtClean="0">
                <a:latin typeface="Arial" panose="020B0604020202020204" pitchFamily="34" charset="0"/>
                <a:cs typeface="Arial" panose="020B0604020202020204" pitchFamily="34" charset="0"/>
              </a:rPr>
              <a:t>prediction</a:t>
            </a:r>
            <a:r>
              <a:rPr lang="it-IT" dirty="0" smtClean="0">
                <a:latin typeface="Arial" panose="020B0604020202020204" pitchFamily="34" charset="0"/>
                <a:cs typeface="Arial" panose="020B0604020202020204" pitchFamily="34" charset="0"/>
              </a:rPr>
              <a:t>. </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For </a:t>
            </a:r>
            <a:r>
              <a:rPr lang="it-IT" dirty="0" err="1" smtClean="0">
                <a:latin typeface="Arial" panose="020B0604020202020204" pitchFamily="34" charset="0"/>
                <a:cs typeface="Arial" panose="020B0604020202020204" pitchFamily="34" charset="0"/>
              </a:rPr>
              <a:t>sure</a:t>
            </a:r>
            <a:r>
              <a:rPr lang="it-IT" dirty="0" smtClean="0">
                <a:latin typeface="Arial" panose="020B0604020202020204" pitchFamily="34" charset="0"/>
                <a:cs typeface="Arial" panose="020B0604020202020204" pitchFamily="34" charset="0"/>
              </a:rPr>
              <a:t>, SHAP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more complete, </a:t>
            </a:r>
            <a:r>
              <a:rPr lang="it-IT" dirty="0" err="1" smtClean="0">
                <a:latin typeface="Arial" panose="020B0604020202020204" pitchFamily="34" charset="0"/>
                <a:cs typeface="Arial" panose="020B0604020202020204" pitchFamily="34" charset="0"/>
              </a:rPr>
              <a:t>since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global and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predictions</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use case (credit card </a:t>
            </a:r>
            <a:r>
              <a:rPr lang="it-IT" dirty="0" err="1" smtClean="0">
                <a:latin typeface="Arial" panose="020B0604020202020204" pitchFamily="34" charset="0"/>
                <a:cs typeface="Arial" panose="020B0604020202020204" pitchFamily="34" charset="0"/>
              </a:rPr>
              <a:t>fraud</a:t>
            </a:r>
            <a:r>
              <a:rPr lang="it-IT" dirty="0" smtClean="0">
                <a:latin typeface="Arial" panose="020B0604020202020204" pitchFamily="34" charset="0"/>
                <a:cs typeface="Arial" panose="020B0604020202020204" pitchFamily="34" charset="0"/>
              </a:rPr>
              <a:t> detection), SHAP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probably</a:t>
            </a:r>
            <a:r>
              <a:rPr lang="it-IT" dirty="0" smtClean="0">
                <a:latin typeface="Arial" panose="020B0604020202020204" pitchFamily="34" charset="0"/>
                <a:cs typeface="Arial" panose="020B0604020202020204" pitchFamily="34" charset="0"/>
              </a:rPr>
              <a:t> more </a:t>
            </a:r>
            <a:r>
              <a:rPr lang="it-IT" dirty="0" err="1" smtClean="0">
                <a:latin typeface="Arial" panose="020B0604020202020204" pitchFamily="34" charset="0"/>
                <a:cs typeface="Arial" panose="020B0604020202020204" pitchFamily="34" charset="0"/>
              </a:rPr>
              <a:t>suited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since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it</a:t>
            </a:r>
            <a:r>
              <a:rPr lang="it-IT" dirty="0">
                <a:latin typeface="Arial" panose="020B0604020202020204" pitchFamily="34" charset="0"/>
                <a:cs typeface="Arial" panose="020B0604020202020204" pitchFamily="34" charset="0"/>
              </a:rPr>
              <a:t> </a:t>
            </a:r>
            <a:r>
              <a:rPr lang="it-IT" dirty="0" smtClean="0">
                <a:latin typeface="Arial" panose="020B0604020202020204" pitchFamily="34" charset="0"/>
                <a:cs typeface="Arial" panose="020B0604020202020204" pitchFamily="34" charset="0"/>
              </a:rPr>
              <a:t>can </a:t>
            </a:r>
            <a:r>
              <a:rPr lang="it-IT" dirty="0" err="1" smtClean="0">
                <a:latin typeface="Arial" panose="020B0604020202020204" pitchFamily="34" charset="0"/>
                <a:cs typeface="Arial" panose="020B0604020202020204" pitchFamily="34" charset="0"/>
              </a:rPr>
              <a:t>capture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both</a:t>
            </a:r>
            <a:r>
              <a:rPr lang="it-IT" dirty="0" smtClean="0">
                <a:latin typeface="Arial" panose="020B0604020202020204" pitchFamily="34" charset="0"/>
                <a:cs typeface="Arial" panose="020B0604020202020204" pitchFamily="34" charset="0"/>
              </a:rPr>
              <a:t> global and </a:t>
            </a:r>
            <a:r>
              <a:rPr lang="it-IT" dirty="0" err="1" smtClean="0">
                <a:latin typeface="Arial" panose="020B0604020202020204" pitchFamily="34" charset="0"/>
                <a:cs typeface="Arial" panose="020B0604020202020204" pitchFamily="34" charset="0"/>
              </a:rPr>
              <a:t>local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importance</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each</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24297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7" name="CasellaDiTesto 6"/>
          <p:cNvSpPr txBox="1"/>
          <p:nvPr/>
        </p:nvSpPr>
        <p:spPr>
          <a:xfrm>
            <a:off x="139120" y="6360160"/>
            <a:ext cx="8561831" cy="338554"/>
          </a:xfrm>
          <a:prstGeom prst="rect">
            <a:avLst/>
          </a:prstGeom>
          <a:noFill/>
        </p:spPr>
        <p:txBody>
          <a:bodyPr wrap="none" rtlCol="0">
            <a:spAutoFit/>
          </a:bodyPr>
          <a:lstStyle/>
          <a:p>
            <a:r>
              <a:rPr lang="it-IT" sz="1600" dirty="0" smtClean="0">
                <a:latin typeface="Arial" panose="020B0604020202020204" pitchFamily="34" charset="0"/>
                <a:cs typeface="Arial" panose="020B0604020202020204" pitchFamily="34" charset="0"/>
              </a:rPr>
              <a:t>Reference</a:t>
            </a:r>
            <a:r>
              <a:rPr lang="it-IT" sz="1600" dirty="0">
                <a:latin typeface="Arial" panose="020B0604020202020204" pitchFamily="34" charset="0"/>
                <a:cs typeface="Arial" panose="020B0604020202020204" pitchFamily="34" charset="0"/>
              </a:rPr>
              <a:t>: </a:t>
            </a:r>
            <a:r>
              <a:rPr lang="it-IT" sz="1600" dirty="0">
                <a:latin typeface="Arial" panose="020B0604020202020204" pitchFamily="34" charset="0"/>
                <a:cs typeface="Arial" panose="020B0604020202020204" pitchFamily="34" charset="0"/>
                <a:hlinkClick r:id="rId3"/>
              </a:rPr>
              <a:t>https://www.datacamp.com/workspace/datasets/dataset-python-credit-card-fraud</a:t>
            </a:r>
            <a:endParaRPr lang="it-IT" sz="1600" dirty="0">
              <a:latin typeface="Arial" panose="020B0604020202020204" pitchFamily="34" charset="0"/>
              <a:cs typeface="Arial" panose="020B0604020202020204" pitchFamily="34" charset="0"/>
            </a:endParaRPr>
          </a:p>
        </p:txBody>
      </p:sp>
      <p:sp>
        <p:nvSpPr>
          <p:cNvPr id="8" name="CasellaDiTesto 7"/>
          <p:cNvSpPr txBox="1"/>
          <p:nvPr/>
        </p:nvSpPr>
        <p:spPr>
          <a:xfrm>
            <a:off x="1183638" y="473001"/>
            <a:ext cx="2016762" cy="461665"/>
          </a:xfrm>
          <a:prstGeom prst="rect">
            <a:avLst/>
          </a:prstGeom>
          <a:noFill/>
        </p:spPr>
        <p:txBody>
          <a:bodyPr wrap="squar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Introduction</a:t>
            </a:r>
            <a:endParaRPr lang="it-IT" sz="2400" dirty="0" smtClean="0">
              <a:latin typeface="Arial" panose="020B0604020202020204" pitchFamily="34" charset="0"/>
              <a:cs typeface="Arial" panose="020B0604020202020204" pitchFamily="34" charset="0"/>
            </a:endParaRPr>
          </a:p>
        </p:txBody>
      </p:sp>
      <p:sp>
        <p:nvSpPr>
          <p:cNvPr id="9" name="CasellaDiTesto 8"/>
          <p:cNvSpPr txBox="1"/>
          <p:nvPr/>
        </p:nvSpPr>
        <p:spPr>
          <a:xfrm>
            <a:off x="661379" y="1605333"/>
            <a:ext cx="10900701" cy="3139321"/>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Nowadays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important</a:t>
            </a:r>
            <a:r>
              <a:rPr lang="it-IT" dirty="0" smtClean="0">
                <a:latin typeface="Arial" panose="020B0604020202020204" pitchFamily="34" charset="0"/>
                <a:cs typeface="Arial" panose="020B0604020202020204" pitchFamily="34" charset="0"/>
              </a:rPr>
              <a:t> for credit card companies to </a:t>
            </a:r>
            <a:r>
              <a:rPr lang="it-IT" dirty="0" err="1" smtClean="0">
                <a:latin typeface="Arial" panose="020B0604020202020204" pitchFamily="34" charset="0"/>
                <a:cs typeface="Arial" panose="020B0604020202020204" pitchFamily="34" charset="0"/>
              </a:rPr>
              <a:t>recognize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fraudulent</a:t>
            </a:r>
            <a:r>
              <a:rPr lang="it-IT" dirty="0" smtClean="0">
                <a:latin typeface="Arial" panose="020B0604020202020204" pitchFamily="34" charset="0"/>
                <a:cs typeface="Arial" panose="020B0604020202020204" pitchFamily="34" charset="0"/>
              </a:rPr>
              <a:t> credit card </a:t>
            </a:r>
            <a:r>
              <a:rPr lang="it-IT" dirty="0" err="1" smtClean="0">
                <a:latin typeface="Arial" panose="020B0604020202020204" pitchFamily="34" charset="0"/>
                <a:cs typeface="Arial" panose="020B0604020202020204" pitchFamily="34" charset="0"/>
              </a:rPr>
              <a:t>transactions</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this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assignment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use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provided</a:t>
            </a:r>
            <a:r>
              <a:rPr lang="it-IT" dirty="0" smtClean="0">
                <a:latin typeface="Arial" panose="020B0604020202020204" pitchFamily="34" charset="0"/>
                <a:cs typeface="Arial" panose="020B0604020202020204" pitchFamily="34" charset="0"/>
              </a:rPr>
              <a:t> by </a:t>
            </a:r>
            <a:r>
              <a:rPr lang="it-IT" dirty="0" err="1" smtClean="0">
                <a:latin typeface="Arial" panose="020B0604020202020204" pitchFamily="34" charset="0"/>
                <a:cs typeface="Arial" panose="020B0604020202020204" pitchFamily="34" charset="0"/>
              </a:rPr>
              <a:t>Datacamp</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train</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XGBoost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Classifier</a:t>
            </a:r>
            <a:r>
              <a:rPr lang="it-IT" dirty="0" smtClean="0">
                <a:latin typeface="Arial" panose="020B0604020202020204" pitchFamily="34" charset="0"/>
                <a:cs typeface="Arial" panose="020B0604020202020204" pitchFamily="34" charset="0"/>
              </a:rPr>
              <a:t> model, </a:t>
            </a:r>
            <a:r>
              <a:rPr lang="it-IT" dirty="0" err="1" smtClean="0">
                <a:latin typeface="Arial" panose="020B0604020202020204" pitchFamily="34" charset="0"/>
                <a:cs typeface="Arial" panose="020B0604020202020204" pitchFamily="34" charset="0"/>
              </a:rPr>
              <a:t>then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explain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output with SHAP and LIME.</a:t>
            </a:r>
          </a:p>
          <a:p>
            <a:endParaRPr lang="it-IT" dirty="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Before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feature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selection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explore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make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assumptions</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simplify</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process</a:t>
            </a:r>
            <a:r>
              <a:rPr lang="it-IT" dirty="0" smtClean="0">
                <a:latin typeface="Arial" panose="020B0604020202020204" pitchFamily="34" charset="0"/>
                <a:cs typeface="Arial" panose="020B0604020202020204" pitchFamily="34" charset="0"/>
              </a:rPr>
              <a:t>.</a:t>
            </a:r>
          </a:p>
          <a:p>
            <a:endParaRPr lang="it-IT" dirty="0">
              <a:latin typeface="Arial" panose="020B0604020202020204" pitchFamily="34" charset="0"/>
              <a:cs typeface="Arial" panose="020B0604020202020204" pitchFamily="34" charset="0"/>
            </a:endParaRPr>
          </a:p>
          <a:p>
            <a:r>
              <a:rPr lang="it-IT" dirty="0" smtClean="0">
                <a:latin typeface="Arial" panose="020B0604020202020204" pitchFamily="34" charset="0"/>
                <a:cs typeface="Arial" panose="020B0604020202020204" pitchFamily="34" charset="0"/>
              </a:rPr>
              <a:t>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consists of credit card transactions in the western United States. It includes information about each transaction including customer details, the merchant and category of purchase, and whether or not the transaction was a fraud.</a:t>
            </a:r>
            <a:endParaRPr lang="it-IT"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481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28995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Dataset</a:t>
            </a:r>
            <a:r>
              <a:rPr lang="it-IT" sz="2400" dirty="0" smtClean="0">
                <a:latin typeface="Arial" panose="020B0604020202020204" pitchFamily="34" charset="0"/>
                <a:cs typeface="Arial" panose="020B0604020202020204" pitchFamily="34" charset="0"/>
              </a:rPr>
              <a:t> Schema &amp; </a:t>
            </a:r>
            <a:r>
              <a:rPr lang="it-IT" sz="2400" dirty="0" err="1" smtClean="0">
                <a:latin typeface="Arial" panose="020B0604020202020204" pitchFamily="34" charset="0"/>
                <a:cs typeface="Arial" panose="020B0604020202020204" pitchFamily="34" charset="0"/>
              </a:rPr>
              <a:t>Overview</a:t>
            </a:r>
            <a:endParaRPr lang="it-IT" sz="2400" dirty="0">
              <a:latin typeface="Arial" panose="020B0604020202020204" pitchFamily="34" charset="0"/>
              <a:cs typeface="Arial" panose="020B0604020202020204" pitchFamily="34" charset="0"/>
            </a:endParaRPr>
          </a:p>
        </p:txBody>
      </p:sp>
      <p:sp>
        <p:nvSpPr>
          <p:cNvPr id="8" name="CasellaDiTesto 7"/>
          <p:cNvSpPr txBox="1"/>
          <p:nvPr/>
        </p:nvSpPr>
        <p:spPr>
          <a:xfrm>
            <a:off x="1217463" y="1268982"/>
            <a:ext cx="4222306" cy="1600438"/>
          </a:xfrm>
          <a:prstGeom prst="rect">
            <a:avLst/>
          </a:prstGeom>
          <a:noFill/>
        </p:spPr>
        <p:txBody>
          <a:bodyPr wrap="square" rtlCol="0">
            <a:spAutoFit/>
          </a:bodyPr>
          <a:lstStyle/>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name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category</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category</a:t>
            </a:r>
            <a:r>
              <a:rPr lang="it-IT" sz="1400" dirty="0" smtClean="0">
                <a:latin typeface="Arial" panose="020B0604020202020204" pitchFamily="34" charset="0"/>
                <a:cs typeface="Arial" panose="020B0604020202020204" pitchFamily="34" charset="0"/>
              </a:rPr>
              <a:t> of </a:t>
            </a:r>
            <a:r>
              <a:rPr lang="it-IT" sz="1400" dirty="0" err="1" smtClean="0">
                <a:latin typeface="Arial" panose="020B0604020202020204" pitchFamily="34" charset="0"/>
                <a:cs typeface="Arial" panose="020B0604020202020204" pitchFamily="34" charset="0"/>
              </a:rPr>
              <a:t>merchant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amt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amount</a:t>
            </a:r>
            <a:r>
              <a:rPr lang="it-IT" sz="1400" dirty="0" smtClean="0">
                <a:latin typeface="Arial" panose="020B0604020202020204" pitchFamily="34" charset="0"/>
                <a:cs typeface="Arial" panose="020B0604020202020204" pitchFamily="34" charset="0"/>
              </a:rPr>
              <a:t> of </a:t>
            </a:r>
            <a:r>
              <a:rPr lang="it-IT" sz="1400" dirty="0" err="1" smtClean="0">
                <a:latin typeface="Arial" panose="020B0604020202020204" pitchFamily="34" charset="0"/>
                <a:cs typeface="Arial" panose="020B0604020202020204" pitchFamily="34" charset="0"/>
              </a:rPr>
              <a:t>transaction</a:t>
            </a:r>
            <a:r>
              <a:rPr lang="it-IT" sz="1400" dirty="0" smtClean="0">
                <a:latin typeface="Arial" panose="020B0604020202020204" pitchFamily="34" charset="0"/>
                <a:cs typeface="Arial" panose="020B0604020202020204" pitchFamily="34" charset="0"/>
              </a:rPr>
              <a:t> (float)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city</a:t>
            </a:r>
            <a:r>
              <a:rPr lang="it-IT" sz="1400" dirty="0" smtClean="0">
                <a:latin typeface="Arial" panose="020B0604020202020204" pitchFamily="34" charset="0"/>
                <a:cs typeface="Arial" panose="020B0604020202020204" pitchFamily="34" charset="0"/>
              </a:rPr>
              <a:t>: city of credit card </a:t>
            </a:r>
            <a:r>
              <a:rPr lang="it-IT" sz="1400" dirty="0" err="1" smtClean="0">
                <a:latin typeface="Arial" panose="020B0604020202020204" pitchFamily="34" charset="0"/>
                <a:cs typeface="Arial" panose="020B0604020202020204" pitchFamily="34" charset="0"/>
              </a:rPr>
              <a:t>holder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smtClean="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state</a:t>
            </a:r>
            <a:r>
              <a:rPr lang="it-IT" sz="1400" dirty="0" smtClean="0">
                <a:latin typeface="Arial" panose="020B0604020202020204" pitchFamily="34" charset="0"/>
                <a:cs typeface="Arial" panose="020B0604020202020204" pitchFamily="34" charset="0"/>
              </a:rPr>
              <a:t>: state of credit card </a:t>
            </a:r>
            <a:r>
              <a:rPr lang="it-IT" sz="1400" dirty="0" err="1" smtClean="0">
                <a:latin typeface="Arial" panose="020B0604020202020204" pitchFamily="34" charset="0"/>
                <a:cs typeface="Arial" panose="020B0604020202020204" pitchFamily="34" charset="0"/>
              </a:rPr>
              <a:t>holder</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smtClean="0">
                <a:latin typeface="Arial" panose="020B0604020202020204" pitchFamily="34" charset="0"/>
                <a:cs typeface="Arial" panose="020B0604020202020204" pitchFamily="34" charset="0"/>
              </a:rPr>
              <a:t>lat</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latitude</a:t>
            </a:r>
            <a:r>
              <a:rPr lang="it-IT" sz="1400" dirty="0" smtClean="0">
                <a:latin typeface="Arial" panose="020B0604020202020204" pitchFamily="34" charset="0"/>
                <a:cs typeface="Arial" panose="020B0604020202020204" pitchFamily="34" charset="0"/>
              </a:rPr>
              <a:t> location of </a:t>
            </a:r>
            <a:r>
              <a:rPr lang="it-IT" sz="1400" dirty="0" err="1" smtClean="0">
                <a:latin typeface="Arial" panose="020B0604020202020204" pitchFamily="34" charset="0"/>
                <a:cs typeface="Arial" panose="020B0604020202020204" pitchFamily="34" charset="0"/>
              </a:rPr>
              <a:t>purchase</a:t>
            </a:r>
            <a:r>
              <a:rPr lang="it-IT" sz="1400" dirty="0" smtClean="0">
                <a:latin typeface="Arial" panose="020B0604020202020204" pitchFamily="34" charset="0"/>
                <a:cs typeface="Arial" panose="020B0604020202020204" pitchFamily="34" charset="0"/>
              </a:rPr>
              <a:t> (float)</a:t>
            </a:r>
            <a:endParaRPr lang="it-IT" sz="1400"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smtClean="0">
                <a:latin typeface="Arial" panose="020B0604020202020204" pitchFamily="34" charset="0"/>
                <a:cs typeface="Arial" panose="020B0604020202020204" pitchFamily="34" charset="0"/>
              </a:rPr>
              <a:t>long</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longitude</a:t>
            </a:r>
            <a:r>
              <a:rPr lang="it-IT" sz="1400" dirty="0" smtClean="0">
                <a:latin typeface="Arial" panose="020B0604020202020204" pitchFamily="34" charset="0"/>
                <a:cs typeface="Arial" panose="020B0604020202020204" pitchFamily="34" charset="0"/>
              </a:rPr>
              <a:t> location of </a:t>
            </a:r>
            <a:r>
              <a:rPr lang="it-IT" sz="1400" dirty="0" err="1" smtClean="0">
                <a:latin typeface="Arial" panose="020B0604020202020204" pitchFamily="34" charset="0"/>
                <a:cs typeface="Arial" panose="020B0604020202020204" pitchFamily="34" charset="0"/>
              </a:rPr>
              <a:t>purchase</a:t>
            </a:r>
            <a:r>
              <a:rPr lang="it-IT" sz="1400" dirty="0" smtClean="0">
                <a:latin typeface="Arial" panose="020B0604020202020204" pitchFamily="34" charset="0"/>
                <a:cs typeface="Arial" panose="020B0604020202020204" pitchFamily="34" charset="0"/>
              </a:rPr>
              <a:t> (float)</a:t>
            </a:r>
            <a:endParaRPr lang="it-IT" sz="1400" b="1" dirty="0" smtClean="0">
              <a:latin typeface="Arial" panose="020B0604020202020204" pitchFamily="34" charset="0"/>
              <a:cs typeface="Arial" panose="020B0604020202020204" pitchFamily="34" charset="0"/>
            </a:endParaRPr>
          </a:p>
        </p:txBody>
      </p:sp>
      <p:sp>
        <p:nvSpPr>
          <p:cNvPr id="9" name="CasellaDiTesto 8"/>
          <p:cNvSpPr txBox="1"/>
          <p:nvPr/>
        </p:nvSpPr>
        <p:spPr>
          <a:xfrm>
            <a:off x="10336274" y="6140303"/>
            <a:ext cx="1635384" cy="461665"/>
          </a:xfrm>
          <a:prstGeom prst="rect">
            <a:avLst/>
          </a:prstGeom>
          <a:noFill/>
        </p:spPr>
        <p:txBody>
          <a:bodyPr wrap="none" rtlCol="0">
            <a:spAutoFit/>
          </a:bodyPr>
          <a:lstStyle/>
          <a:p>
            <a:r>
              <a:rPr lang="it-IT" sz="1200" dirty="0" smtClean="0">
                <a:latin typeface="Arial" panose="020B0604020202020204" pitchFamily="34" charset="0"/>
                <a:cs typeface="Arial" panose="020B0604020202020204" pitchFamily="34" charset="0"/>
              </a:rPr>
              <a:t># of </a:t>
            </a:r>
            <a:r>
              <a:rPr lang="it-IT" sz="1200" dirty="0" err="1" smtClean="0">
                <a:latin typeface="Arial" panose="020B0604020202020204" pitchFamily="34" charset="0"/>
                <a:cs typeface="Arial" panose="020B0604020202020204" pitchFamily="34" charset="0"/>
              </a:rPr>
              <a:t>records</a:t>
            </a:r>
            <a:r>
              <a:rPr lang="it-IT" sz="1200" dirty="0" smtClean="0">
                <a:latin typeface="Arial" panose="020B0604020202020204" pitchFamily="34" charset="0"/>
                <a:cs typeface="Arial" panose="020B0604020202020204" pitchFamily="34" charset="0"/>
              </a:rPr>
              <a:t>: 339 607</a:t>
            </a:r>
          </a:p>
          <a:p>
            <a:r>
              <a:rPr lang="it-IT" sz="1200" dirty="0" smtClean="0">
                <a:latin typeface="Arial" panose="020B0604020202020204" pitchFamily="34" charset="0"/>
                <a:cs typeface="Arial" panose="020B0604020202020204" pitchFamily="34" charset="0"/>
              </a:rPr>
              <a:t># of </a:t>
            </a:r>
            <a:r>
              <a:rPr lang="it-IT" sz="1200" dirty="0" err="1" smtClean="0">
                <a:latin typeface="Arial" panose="020B0604020202020204" pitchFamily="34" charset="0"/>
                <a:cs typeface="Arial" panose="020B0604020202020204" pitchFamily="34" charset="0"/>
              </a:rPr>
              <a:t>columns</a:t>
            </a:r>
            <a:r>
              <a:rPr lang="it-IT" sz="1200" dirty="0" smtClean="0">
                <a:latin typeface="Arial" panose="020B0604020202020204" pitchFamily="34" charset="0"/>
                <a:cs typeface="Arial" panose="020B0604020202020204" pitchFamily="34" charset="0"/>
              </a:rPr>
              <a:t>: 15</a:t>
            </a:r>
          </a:p>
        </p:txBody>
      </p:sp>
      <p:pic>
        <p:nvPicPr>
          <p:cNvPr id="10" name="Immagin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463" y="2963136"/>
            <a:ext cx="7963596" cy="3638832"/>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1059" y="2963136"/>
            <a:ext cx="1012972" cy="3638832"/>
          </a:xfrm>
          <a:prstGeom prst="rect">
            <a:avLst/>
          </a:prstGeom>
        </p:spPr>
      </p:pic>
      <p:sp>
        <p:nvSpPr>
          <p:cNvPr id="12" name="CasellaDiTesto 11"/>
          <p:cNvSpPr txBox="1"/>
          <p:nvPr/>
        </p:nvSpPr>
        <p:spPr>
          <a:xfrm>
            <a:off x="5470840" y="1268982"/>
            <a:ext cx="4865434" cy="2031325"/>
          </a:xfrm>
          <a:prstGeom prst="rect">
            <a:avLst/>
          </a:prstGeom>
          <a:noFill/>
        </p:spPr>
        <p:txBody>
          <a:bodyPr wrap="none" rtlCol="0">
            <a:spAutoFit/>
          </a:bodyPr>
          <a:lstStyle/>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city_pop</a:t>
            </a:r>
            <a:r>
              <a:rPr lang="it-IT" sz="1400" dirty="0">
                <a:latin typeface="Arial" panose="020B0604020202020204" pitchFamily="34" charset="0"/>
                <a:cs typeface="Arial" panose="020B0604020202020204" pitchFamily="34" charset="0"/>
              </a:rPr>
              <a:t>: credit card </a:t>
            </a:r>
            <a:r>
              <a:rPr lang="it-IT" sz="1400" dirty="0" err="1">
                <a:latin typeface="Arial" panose="020B0604020202020204" pitchFamily="34" charset="0"/>
                <a:cs typeface="Arial" panose="020B0604020202020204" pitchFamily="34" charset="0"/>
              </a:rPr>
              <a:t>holder’s</a:t>
            </a:r>
            <a:r>
              <a:rPr lang="it-IT" sz="1400" dirty="0">
                <a:latin typeface="Arial" panose="020B0604020202020204" pitchFamily="34" charset="0"/>
                <a:cs typeface="Arial" panose="020B0604020202020204" pitchFamily="34" charset="0"/>
              </a:rPr>
              <a:t> city </a:t>
            </a:r>
            <a:r>
              <a:rPr lang="it-IT" sz="1400" dirty="0" err="1">
                <a:latin typeface="Arial" panose="020B0604020202020204" pitchFamily="34" charset="0"/>
                <a:cs typeface="Arial" panose="020B0604020202020204" pitchFamily="34" charset="0"/>
              </a:rPr>
              <a:t>population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a:latin typeface="Arial" panose="020B0604020202020204" pitchFamily="34" charset="0"/>
                <a:cs typeface="Arial" panose="020B0604020202020204" pitchFamily="34" charset="0"/>
              </a:rPr>
              <a:t>job</a:t>
            </a:r>
            <a:r>
              <a:rPr lang="it-IT" sz="1400" dirty="0">
                <a:latin typeface="Arial" panose="020B0604020202020204" pitchFamily="34" charset="0"/>
                <a:cs typeface="Arial" panose="020B0604020202020204" pitchFamily="34" charset="0"/>
              </a:rPr>
              <a:t>: job of credit card </a:t>
            </a:r>
            <a:r>
              <a:rPr lang="it-IT" sz="1400" dirty="0" err="1">
                <a:latin typeface="Arial" panose="020B0604020202020204" pitchFamily="34" charset="0"/>
                <a:cs typeface="Arial" panose="020B0604020202020204" pitchFamily="34" charset="0"/>
              </a:rPr>
              <a:t>holder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dob</a:t>
            </a:r>
            <a:r>
              <a:rPr lang="it-IT" sz="1400" dirty="0">
                <a:latin typeface="Arial" panose="020B0604020202020204" pitchFamily="34" charset="0"/>
                <a:cs typeface="Arial" panose="020B0604020202020204" pitchFamily="34" charset="0"/>
              </a:rPr>
              <a:t>: date of </a:t>
            </a:r>
            <a:r>
              <a:rPr lang="it-IT" sz="1400" dirty="0" err="1">
                <a:latin typeface="Arial" panose="020B0604020202020204" pitchFamily="34" charset="0"/>
                <a:cs typeface="Arial" panose="020B0604020202020204" pitchFamily="34" charset="0"/>
              </a:rPr>
              <a:t>birth</a:t>
            </a:r>
            <a:r>
              <a:rPr lang="it-IT" sz="1400" dirty="0">
                <a:latin typeface="Arial" panose="020B0604020202020204" pitchFamily="34" charset="0"/>
                <a:cs typeface="Arial" panose="020B0604020202020204" pitchFamily="34" charset="0"/>
              </a:rPr>
              <a:t> of credit card </a:t>
            </a:r>
            <a:r>
              <a:rPr lang="it-IT" sz="1400" dirty="0" err="1">
                <a:latin typeface="Arial" panose="020B0604020202020204" pitchFamily="34" charset="0"/>
                <a:cs typeface="Arial" panose="020B0604020202020204" pitchFamily="34" charset="0"/>
              </a:rPr>
              <a:t>holder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trans_num</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transaction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object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merch_lat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latitude</a:t>
            </a:r>
            <a:r>
              <a:rPr lang="it-IT" sz="1400" dirty="0">
                <a:latin typeface="Arial" panose="020B0604020202020204" pitchFamily="34" charset="0"/>
                <a:cs typeface="Arial" panose="020B0604020202020204" pitchFamily="34" charset="0"/>
              </a:rPr>
              <a:t> location of </a:t>
            </a:r>
            <a:r>
              <a:rPr lang="it-IT" sz="1400" dirty="0" err="1">
                <a:latin typeface="Arial" panose="020B0604020202020204" pitchFamily="34" charset="0"/>
                <a:cs typeface="Arial" panose="020B0604020202020204" pitchFamily="34" charset="0"/>
              </a:rPr>
              <a:t>merchant</a:t>
            </a:r>
            <a:r>
              <a:rPr lang="it-IT" sz="1400" dirty="0">
                <a:latin typeface="Arial" panose="020B0604020202020204" pitchFamily="34" charset="0"/>
                <a:cs typeface="Arial" panose="020B0604020202020204" pitchFamily="34" charset="0"/>
              </a:rPr>
              <a:t> (float)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merch_long</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longitude</a:t>
            </a:r>
            <a:r>
              <a:rPr lang="it-IT" sz="1400" dirty="0">
                <a:latin typeface="Arial" panose="020B0604020202020204" pitchFamily="34" charset="0"/>
                <a:cs typeface="Arial" panose="020B0604020202020204" pitchFamily="34" charset="0"/>
              </a:rPr>
              <a:t> location of </a:t>
            </a:r>
            <a:r>
              <a:rPr lang="it-IT" sz="1400" dirty="0" err="1">
                <a:latin typeface="Arial" panose="020B0604020202020204" pitchFamily="34" charset="0"/>
                <a:cs typeface="Arial" panose="020B0604020202020204" pitchFamily="34" charset="0"/>
              </a:rPr>
              <a:t>merchant</a:t>
            </a:r>
            <a:r>
              <a:rPr lang="it-IT" sz="1400" dirty="0">
                <a:latin typeface="Arial" panose="020B0604020202020204" pitchFamily="34" charset="0"/>
                <a:cs typeface="Arial" panose="020B0604020202020204" pitchFamily="34" charset="0"/>
              </a:rPr>
              <a:t> (float)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it-IT" sz="1400" b="1" dirty="0" err="1">
                <a:latin typeface="Arial" panose="020B0604020202020204" pitchFamily="34" charset="0"/>
                <a:cs typeface="Arial" panose="020B0604020202020204" pitchFamily="34" charset="0"/>
              </a:rPr>
              <a:t>is_fraud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whether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transaction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fraud</a:t>
            </a:r>
            <a:r>
              <a:rPr lang="it-IT" sz="1400" dirty="0">
                <a:latin typeface="Arial" panose="020B0604020202020204" pitchFamily="34" charset="0"/>
                <a:cs typeface="Arial" panose="020B0604020202020204" pitchFamily="34" charset="0"/>
              </a:rPr>
              <a:t> (1) or </a:t>
            </a:r>
            <a:r>
              <a:rPr lang="it-IT" sz="1400" dirty="0" err="1">
                <a:latin typeface="Arial" panose="020B0604020202020204" pitchFamily="34" charset="0"/>
                <a:cs typeface="Arial" panose="020B0604020202020204" pitchFamily="34" charset="0"/>
              </a:rPr>
              <a:t>not</a:t>
            </a:r>
            <a:r>
              <a:rPr lang="it-IT" sz="1400" dirty="0">
                <a:latin typeface="Arial" panose="020B0604020202020204" pitchFamily="34" charset="0"/>
                <a:cs typeface="Arial" panose="020B0604020202020204" pitchFamily="34" charset="0"/>
              </a:rPr>
              <a:t> (0) (</a:t>
            </a:r>
            <a:r>
              <a:rPr lang="it-IT" sz="1400" dirty="0" err="1">
                <a:latin typeface="Arial" panose="020B0604020202020204" pitchFamily="34" charset="0"/>
                <a:cs typeface="Arial" panose="020B0604020202020204" pitchFamily="34" charset="0"/>
              </a:rPr>
              <a:t>int</a:t>
            </a:r>
            <a:r>
              <a:rPr lang="it-IT" sz="1400" dirty="0">
                <a:latin typeface="Arial" panose="020B0604020202020204" pitchFamily="34" charset="0"/>
                <a:cs typeface="Arial" panose="020B0604020202020204" pitchFamily="34" charset="0"/>
              </a:rPr>
              <a:t>)</a:t>
            </a:r>
            <a:endParaRPr lang="it-IT"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it-IT" sz="1400" dirty="0">
              <a:latin typeface="Arial" panose="020B0604020202020204" pitchFamily="34" charset="0"/>
              <a:cs typeface="Arial" panose="020B0604020202020204" pitchFamily="34" charset="0"/>
            </a:endParaRPr>
          </a:p>
          <a:p>
            <a:endParaRPr lang="it-IT" sz="1400" dirty="0"/>
          </a:p>
        </p:txBody>
      </p:sp>
    </p:spTree>
    <p:extLst>
      <p:ext uri="{BB962C8B-B14F-4D97-AF65-F5344CB8AC3E}">
        <p14:creationId xmlns:p14="http://schemas.microsoft.com/office/powerpoint/2010/main" val="2735725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(1)</a:t>
            </a:r>
            <a:endParaRPr lang="it-IT" sz="2400" dirty="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59" y="1605333"/>
            <a:ext cx="4398273" cy="2871222"/>
          </a:xfrm>
          <a:prstGeom prst="rect">
            <a:avLst/>
          </a:prstGeom>
        </p:spPr>
      </p:pic>
      <p:pic>
        <p:nvPicPr>
          <p:cNvPr id="8"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640" y="1237956"/>
            <a:ext cx="4924537" cy="3605976"/>
          </a:xfrm>
          <a:prstGeom prst="rect">
            <a:avLst/>
          </a:prstGeom>
        </p:spPr>
      </p:pic>
      <p:sp>
        <p:nvSpPr>
          <p:cNvPr id="4" name="CasellaDiTesto 3"/>
          <p:cNvSpPr txBox="1"/>
          <p:nvPr/>
        </p:nvSpPr>
        <p:spPr>
          <a:xfrm>
            <a:off x="403543" y="4811888"/>
            <a:ext cx="11245913" cy="1815882"/>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take a look </a:t>
            </a:r>
            <a:r>
              <a:rPr lang="it-IT" sz="1600" dirty="0" err="1" smtClean="0">
                <a:latin typeface="Arial" panose="020B0604020202020204" pitchFamily="34" charset="0"/>
                <a:cs typeface="Arial" panose="020B0604020202020204" pitchFamily="34" charset="0"/>
              </a:rPr>
              <a:t>at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 of ‘state’ and ‘city’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p>
          <a:p>
            <a:endParaRPr lang="it-IT" sz="1600" dirty="0" smtClean="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Both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contain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various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are </a:t>
            </a:r>
            <a:r>
              <a:rPr lang="it-IT" sz="1600" dirty="0" err="1" smtClean="0">
                <a:latin typeface="Arial" panose="020B0604020202020204" pitchFamily="34" charset="0"/>
                <a:cs typeface="Arial" panose="020B0604020202020204" pitchFamily="34" charset="0"/>
              </a:rPr>
              <a:t>going</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encode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properly</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if</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want</a:t>
            </a:r>
            <a:r>
              <a:rPr lang="it-IT" sz="1600" dirty="0" smtClean="0">
                <a:latin typeface="Arial" panose="020B0604020202020204" pitchFamily="34" charset="0"/>
                <a:cs typeface="Arial" panose="020B0604020202020204" pitchFamily="34" charset="0"/>
              </a:rPr>
              <a:t> to include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features</a:t>
            </a:r>
            <a:r>
              <a:rPr lang="it-IT" sz="1600" dirty="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of the model.</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Please</a:t>
            </a:r>
            <a:r>
              <a:rPr lang="it-IT" sz="1600" dirty="0" smtClean="0">
                <a:latin typeface="Arial" panose="020B0604020202020204" pitchFamily="34" charset="0"/>
                <a:cs typeface="Arial" panose="020B0604020202020204" pitchFamily="34" charset="0"/>
              </a:rPr>
              <a:t> note </a:t>
            </a:r>
            <a:r>
              <a:rPr lang="it-IT" sz="1600" dirty="0" err="1" smtClean="0">
                <a:latin typeface="Arial" panose="020B0604020202020204" pitchFamily="34" charset="0"/>
                <a:cs typeface="Arial" panose="020B0604020202020204" pitchFamily="34" charset="0"/>
              </a:rPr>
              <a:t>that</a:t>
            </a:r>
            <a:r>
              <a:rPr lang="it-IT" sz="1600" dirty="0" smtClean="0">
                <a:latin typeface="Arial" panose="020B0604020202020204" pitchFamily="34" charset="0"/>
                <a:cs typeface="Arial" panose="020B0604020202020204" pitchFamily="34" charset="0"/>
              </a:rPr>
              <a:t> due to plot </a:t>
            </a:r>
            <a:r>
              <a:rPr lang="it-IT" sz="1600" dirty="0" err="1" smtClean="0">
                <a:latin typeface="Arial" panose="020B0604020202020204" pitchFamily="34" charset="0"/>
                <a:cs typeface="Arial" panose="020B0604020202020204" pitchFamily="34" charset="0"/>
              </a:rPr>
              <a:t>dimension</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barchart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related</a:t>
            </a:r>
            <a:r>
              <a:rPr lang="it-IT" sz="1600" dirty="0" smtClean="0">
                <a:latin typeface="Arial" panose="020B0604020202020204" pitchFamily="34" charset="0"/>
                <a:cs typeface="Arial" panose="020B0604020202020204" pitchFamily="34" charset="0"/>
              </a:rPr>
              <a:t> to ‘city’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have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been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simplified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selecting</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only</a:t>
            </a:r>
            <a:r>
              <a:rPr lang="it-IT" sz="1600" dirty="0" smtClean="0">
                <a:latin typeface="Arial" panose="020B0604020202020204" pitchFamily="34" charset="0"/>
                <a:cs typeface="Arial" panose="020B0604020202020204" pitchFamily="34" charset="0"/>
              </a:rPr>
              <a:t> the top </a:t>
            </a:r>
            <a:r>
              <a:rPr lang="it-IT" sz="1600" dirty="0" err="1" smtClean="0">
                <a:latin typeface="Arial" panose="020B0604020202020204" pitchFamily="34" charset="0"/>
                <a:cs typeface="Arial" panose="020B0604020202020204" pitchFamily="34" charset="0"/>
              </a:rPr>
              <a:t>five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cities</a:t>
            </a:r>
            <a:r>
              <a:rPr lang="it-IT" sz="1600" dirty="0" smtClean="0">
                <a:latin typeface="Arial" panose="020B0604020202020204" pitchFamily="34" charset="0"/>
                <a:cs typeface="Arial" panose="020B0604020202020204" pitchFamily="34" charset="0"/>
              </a:rPr>
              <a:t>. </a:t>
            </a:r>
            <a:endParaRPr lang="it-I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33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(2)</a:t>
            </a:r>
            <a:endParaRPr lang="it-IT" sz="2400" dirty="0">
              <a:latin typeface="Arial" panose="020B0604020202020204" pitchFamily="34" charset="0"/>
              <a:cs typeface="Arial" panose="020B0604020202020204" pitchFamily="34" charset="0"/>
            </a:endParaRPr>
          </a:p>
        </p:txBody>
      </p:sp>
      <p:pic>
        <p:nvPicPr>
          <p:cNvPr id="7" name="Immagin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7114"/>
            <a:ext cx="4304020" cy="3747855"/>
          </a:xfrm>
          <a:prstGeom prst="rect">
            <a:avLst/>
          </a:prstGeom>
        </p:spPr>
      </p:pic>
      <p:sp>
        <p:nvSpPr>
          <p:cNvPr id="8" name="CasellaDiTesto 7"/>
          <p:cNvSpPr txBox="1"/>
          <p:nvPr/>
        </p:nvSpPr>
        <p:spPr>
          <a:xfrm>
            <a:off x="340288" y="5335507"/>
            <a:ext cx="11144576" cy="1323439"/>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Now</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look </a:t>
            </a:r>
            <a:r>
              <a:rPr lang="it-IT" sz="1600" dirty="0" err="1" smtClean="0">
                <a:latin typeface="Arial" panose="020B0604020202020204" pitchFamily="34" charset="0"/>
                <a:cs typeface="Arial" panose="020B0604020202020204" pitchFamily="34" charset="0"/>
              </a:rPr>
              <a:t>at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distributions</a:t>
            </a:r>
            <a:r>
              <a:rPr lang="it-IT" sz="1600" dirty="0" smtClean="0">
                <a:latin typeface="Arial" panose="020B0604020202020204" pitchFamily="34" charset="0"/>
                <a:cs typeface="Arial" panose="020B0604020202020204" pitchFamily="34" charset="0"/>
              </a:rPr>
              <a:t> of </a:t>
            </a:r>
            <a:r>
              <a:rPr lang="it-IT" sz="1600" dirty="0" err="1" smtClean="0">
                <a:latin typeface="Arial" panose="020B0604020202020204" pitchFamily="34" charset="0"/>
                <a:cs typeface="Arial" panose="020B0604020202020204" pitchFamily="34" charset="0"/>
              </a:rPr>
              <a:t>other</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columns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merchant</a:t>
            </a:r>
            <a:r>
              <a:rPr lang="it-IT" sz="1600" dirty="0" smtClean="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a:t>
            </a:r>
            <a:r>
              <a:rPr lang="it-IT" sz="1600" dirty="0" smtClean="0">
                <a:latin typeface="Arial" panose="020B0604020202020204" pitchFamily="34" charset="0"/>
                <a:cs typeface="Arial" panose="020B0604020202020204" pitchFamily="34" charset="0"/>
              </a:rPr>
              <a:t>job’, </a:t>
            </a:r>
            <a:r>
              <a:rPr lang="it-IT" sz="1600" dirty="0" smtClean="0">
                <a:latin typeface="Arial" panose="020B0604020202020204" pitchFamily="34" charset="0"/>
                <a:cs typeface="Arial" panose="020B0604020202020204" pitchFamily="34" charset="0"/>
              </a:rPr>
              <a:t>and ‘</a:t>
            </a:r>
            <a:r>
              <a:rPr lang="it-IT" sz="1600" dirty="0" err="1" smtClean="0">
                <a:latin typeface="Arial" panose="020B0604020202020204" pitchFamily="34" charset="0"/>
                <a:cs typeface="Arial" panose="020B0604020202020204" pitchFamily="34" charset="0"/>
              </a:rPr>
              <a:t>category</a:t>
            </a:r>
            <a:r>
              <a:rPr lang="it-IT" sz="1600" dirty="0" smtClean="0">
                <a:latin typeface="Arial" panose="020B0604020202020204" pitchFamily="34" charset="0"/>
                <a:cs typeface="Arial" panose="020B0604020202020204" pitchFamily="34" charset="0"/>
              </a:rPr>
              <a:t>’.</a:t>
            </a:r>
            <a:endParaRPr lang="it-IT" sz="1600" dirty="0" smtClean="0">
              <a:latin typeface="Arial" panose="020B0604020202020204" pitchFamily="34" charset="0"/>
              <a:cs typeface="Arial" panose="020B0604020202020204" pitchFamily="34" charset="0"/>
            </a:endParaRPr>
          </a:p>
          <a:p>
            <a:endParaRPr lang="it-IT" sz="1600" dirty="0" smtClean="0">
              <a:latin typeface="Arial" panose="020B0604020202020204" pitchFamily="34" charset="0"/>
              <a:cs typeface="Arial" panose="020B0604020202020204" pitchFamily="34" charset="0"/>
            </a:endParaRPr>
          </a:p>
          <a:p>
            <a:r>
              <a:rPr lang="it-IT" sz="1600" dirty="0" smtClean="0">
                <a:latin typeface="Arial" panose="020B0604020202020204" pitchFamily="34" charset="0"/>
                <a:cs typeface="Arial" panose="020B0604020202020204" pitchFamily="34" charset="0"/>
              </a:rPr>
              <a:t>The </a:t>
            </a:r>
            <a:r>
              <a:rPr lang="it-IT" sz="1600" dirty="0" err="1" smtClean="0">
                <a:latin typeface="Arial" panose="020B0604020202020204" pitchFamily="34" charset="0"/>
                <a:cs typeface="Arial" panose="020B0604020202020204" pitchFamily="34" charset="0"/>
              </a:rPr>
              <a:t>categorical</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contain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various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for ‘city’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are </a:t>
            </a:r>
            <a:r>
              <a:rPr lang="it-IT" sz="1600" dirty="0" err="1" smtClean="0">
                <a:latin typeface="Arial" panose="020B0604020202020204" pitchFamily="34" charset="0"/>
                <a:cs typeface="Arial" panose="020B0604020202020204" pitchFamily="34" charset="0"/>
              </a:rPr>
              <a:t>going</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encode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them</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well</a:t>
            </a:r>
            <a:r>
              <a:rPr lang="it-IT" sz="1600" dirty="0" smtClean="0">
                <a:latin typeface="Arial" panose="020B0604020202020204" pitchFamily="34" charset="0"/>
                <a:cs typeface="Arial" panose="020B0604020202020204" pitchFamily="34" charset="0"/>
              </a:rPr>
              <a:t>.</a:t>
            </a:r>
            <a:endParaRPr lang="it-IT" sz="1600" dirty="0">
              <a:latin typeface="Arial" panose="020B0604020202020204" pitchFamily="34" charset="0"/>
              <a:cs typeface="Arial" panose="020B0604020202020204" pitchFamily="34" charset="0"/>
            </a:endParaRPr>
          </a:p>
          <a:p>
            <a:endParaRPr lang="it-IT" sz="1600" dirty="0" smtClean="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Please</a:t>
            </a:r>
            <a:r>
              <a:rPr lang="it-IT" sz="1600" dirty="0" smtClean="0">
                <a:latin typeface="Arial" panose="020B0604020202020204" pitchFamily="34" charset="0"/>
                <a:cs typeface="Arial" panose="020B0604020202020204" pitchFamily="34" charset="0"/>
              </a:rPr>
              <a:t> note </a:t>
            </a:r>
            <a:r>
              <a:rPr lang="it-IT" sz="1600" dirty="0" err="1" smtClean="0">
                <a:latin typeface="Arial" panose="020B0604020202020204" pitchFamily="34" charset="0"/>
                <a:cs typeface="Arial" panose="020B0604020202020204" pitchFamily="34" charset="0"/>
              </a:rPr>
              <a:t>that</a:t>
            </a:r>
            <a:r>
              <a:rPr lang="it-IT" sz="1600" dirty="0" smtClean="0">
                <a:latin typeface="Arial" panose="020B0604020202020204" pitchFamily="34" charset="0"/>
                <a:cs typeface="Arial" panose="020B0604020202020204" pitchFamily="34" charset="0"/>
              </a:rPr>
              <a:t> due to plot </a:t>
            </a:r>
            <a:r>
              <a:rPr lang="it-IT" sz="1600" dirty="0" err="1" smtClean="0">
                <a:latin typeface="Arial" panose="020B0604020202020204" pitchFamily="34" charset="0"/>
                <a:cs typeface="Arial" panose="020B0604020202020204" pitchFamily="34" charset="0"/>
              </a:rPr>
              <a:t>dimension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only</a:t>
            </a:r>
            <a:r>
              <a:rPr lang="it-IT" sz="1600" dirty="0" smtClean="0">
                <a:latin typeface="Arial" panose="020B0604020202020204" pitchFamily="34" charset="0"/>
                <a:cs typeface="Arial" panose="020B0604020202020204" pitchFamily="34" charset="0"/>
              </a:rPr>
              <a:t> the top n </a:t>
            </a:r>
            <a:r>
              <a:rPr lang="it-IT" sz="1600" dirty="0" err="1" smtClean="0">
                <a:latin typeface="Arial" panose="020B0604020202020204" pitchFamily="34" charset="0"/>
                <a:cs typeface="Arial" panose="020B0604020202020204" pitchFamily="34" charset="0"/>
              </a:rPr>
              <a:t>values</a:t>
            </a:r>
            <a:r>
              <a:rPr lang="it-IT" sz="1600" dirty="0" smtClean="0">
                <a:latin typeface="Arial" panose="020B0604020202020204" pitchFamily="34" charset="0"/>
                <a:cs typeface="Arial" panose="020B0604020202020204" pitchFamily="34" charset="0"/>
              </a:rPr>
              <a:t> for </a:t>
            </a:r>
            <a:r>
              <a:rPr lang="it-IT" sz="1600" dirty="0" err="1" smtClean="0">
                <a:latin typeface="Arial" panose="020B0604020202020204" pitchFamily="34" charset="0"/>
                <a:cs typeface="Arial" panose="020B0604020202020204" pitchFamily="34" charset="0"/>
              </a:rPr>
              <a:t>each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variable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have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been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printed</a:t>
            </a:r>
            <a:r>
              <a:rPr lang="it-IT" sz="1600" dirty="0" smtClean="0">
                <a:latin typeface="Arial" panose="020B0604020202020204" pitchFamily="34" charset="0"/>
                <a:cs typeface="Arial" panose="020B0604020202020204" pitchFamily="34" charset="0"/>
              </a:rPr>
              <a:t> out.</a:t>
            </a:r>
            <a:endParaRPr lang="it-IT" sz="1600" dirty="0">
              <a:latin typeface="Arial" panose="020B0604020202020204" pitchFamily="34" charset="0"/>
              <a:cs typeface="Arial" panose="020B0604020202020204" pitchFamily="34" charset="0"/>
            </a:endParaRPr>
          </a:p>
        </p:txBody>
      </p:sp>
      <p:pic>
        <p:nvPicPr>
          <p:cNvPr id="3" name="Immagin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750" y="1456258"/>
            <a:ext cx="3994468" cy="3738711"/>
          </a:xfrm>
          <a:prstGeom prst="rect">
            <a:avLst/>
          </a:prstGeom>
        </p:spPr>
      </p:pic>
      <p:pic>
        <p:nvPicPr>
          <p:cNvPr id="10" name="Immagin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4020" y="1456258"/>
            <a:ext cx="3870730" cy="3194817"/>
          </a:xfrm>
          <a:prstGeom prst="rect">
            <a:avLst/>
          </a:prstGeom>
        </p:spPr>
      </p:pic>
    </p:spTree>
    <p:extLst>
      <p:ext uri="{BB962C8B-B14F-4D97-AF65-F5344CB8AC3E}">
        <p14:creationId xmlns:p14="http://schemas.microsoft.com/office/powerpoint/2010/main" val="268778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(3)</a:t>
            </a:r>
            <a:endParaRPr lang="it-IT" sz="2400" dirty="0">
              <a:latin typeface="Arial" panose="020B0604020202020204" pitchFamily="34" charset="0"/>
              <a:cs typeface="Arial" panose="020B0604020202020204" pitchFamily="34" charset="0"/>
            </a:endParaRPr>
          </a:p>
        </p:txBody>
      </p:sp>
      <p:sp>
        <p:nvSpPr>
          <p:cNvPr id="11" name="CasellaDiTesto 10"/>
          <p:cNvSpPr txBox="1"/>
          <p:nvPr/>
        </p:nvSpPr>
        <p:spPr>
          <a:xfrm>
            <a:off x="436646" y="1605333"/>
            <a:ext cx="6558514" cy="2800767"/>
          </a:xfrm>
          <a:prstGeom prst="rect">
            <a:avLst/>
          </a:prstGeom>
          <a:noFill/>
        </p:spPr>
        <p:txBody>
          <a:bodyPr wrap="square" rtlCol="0">
            <a:spAutoFit/>
          </a:bodyPr>
          <a:lstStyle/>
          <a:p>
            <a:r>
              <a:rPr lang="it-IT" sz="1600" dirty="0" err="1" smtClean="0">
                <a:latin typeface="Arial" panose="020B0604020202020204" pitchFamily="34" charset="0"/>
                <a:cs typeface="Arial" panose="020B0604020202020204" pitchFamily="34" charset="0"/>
              </a:rPr>
              <a:t>Let’s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see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is_fraud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smtClean="0">
                <a:latin typeface="Arial" panose="020B0604020202020204" pitchFamily="34" charset="0"/>
                <a:cs typeface="Arial" panose="020B0604020202020204" pitchFamily="34" charset="0"/>
              </a:rPr>
              <a:t>The </a:t>
            </a:r>
            <a:r>
              <a:rPr lang="it-IT" sz="1600" dirty="0" err="1" smtClean="0">
                <a:latin typeface="Arial" panose="020B0604020202020204" pitchFamily="34" charset="0"/>
                <a:cs typeface="Arial" panose="020B0604020202020204" pitchFamily="34" charset="0"/>
              </a:rPr>
              <a:t>distribution</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is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unbalanced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only</a:t>
            </a:r>
            <a:r>
              <a:rPr lang="it-IT" sz="1600" dirty="0" smtClean="0">
                <a:latin typeface="Arial" panose="020B0604020202020204" pitchFamily="34" charset="0"/>
                <a:cs typeface="Arial" panose="020B0604020202020204" pitchFamily="34" charset="0"/>
              </a:rPr>
              <a:t> 1782 out of 337 825 </a:t>
            </a:r>
            <a:r>
              <a:rPr lang="it-IT" sz="1600" dirty="0" err="1" smtClean="0">
                <a:latin typeface="Arial" panose="020B0604020202020204" pitchFamily="34" charset="0"/>
                <a:cs typeface="Arial" panose="020B0604020202020204" pitchFamily="34" charset="0"/>
              </a:rPr>
              <a:t>have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been</a:t>
            </a:r>
            <a:r>
              <a:rPr lang="it-IT" sz="1600" dirty="0" smtClean="0">
                <a:latin typeface="Arial" panose="020B0604020202020204" pitchFamily="34" charset="0"/>
                <a:cs typeface="Arial" panose="020B0604020202020204" pitchFamily="34" charset="0"/>
              </a:rPr>
              <a:t> </a:t>
            </a:r>
          </a:p>
          <a:p>
            <a:r>
              <a:rPr lang="it-IT" sz="1600" dirty="0" err="1">
                <a:latin typeface="Arial" panose="020B0604020202020204" pitchFamily="34" charset="0"/>
                <a:cs typeface="Arial" panose="020B0604020202020204" pitchFamily="34" charset="0"/>
              </a:rPr>
              <a:t>c</a:t>
            </a:r>
            <a:r>
              <a:rPr lang="it-IT" sz="1600" dirty="0" err="1" smtClean="0">
                <a:latin typeface="Arial" panose="020B0604020202020204" pitchFamily="34" charset="0"/>
                <a:cs typeface="Arial" panose="020B0604020202020204" pitchFamily="34" charset="0"/>
              </a:rPr>
              <a:t>lassified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fraud</a:t>
            </a:r>
            <a:r>
              <a:rPr lang="it-IT" sz="1600" dirty="0" smtClean="0">
                <a:latin typeface="Arial" panose="020B0604020202020204" pitchFamily="34" charset="0"/>
                <a:cs typeface="Arial" panose="020B0604020202020204" pitchFamily="34" charset="0"/>
              </a:rPr>
              <a:t>. </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We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need</a:t>
            </a:r>
            <a:r>
              <a:rPr lang="it-IT" sz="1600" dirty="0" smtClean="0">
                <a:latin typeface="Arial" panose="020B0604020202020204" pitchFamily="34" charset="0"/>
                <a:cs typeface="Arial" panose="020B0604020202020204" pitchFamily="34" charset="0"/>
              </a:rPr>
              <a:t> to use a </a:t>
            </a:r>
            <a:r>
              <a:rPr lang="it-IT" sz="1600" dirty="0" err="1" smtClean="0">
                <a:latin typeface="Arial" panose="020B0604020202020204" pitchFamily="34" charset="0"/>
                <a:cs typeface="Arial" panose="020B0604020202020204" pitchFamily="34" charset="0"/>
              </a:rPr>
              <a:t>robust</a:t>
            </a:r>
            <a:r>
              <a:rPr lang="it-IT" sz="1600" dirty="0" smtClean="0">
                <a:latin typeface="Arial" panose="020B0604020202020204" pitchFamily="34" charset="0"/>
                <a:cs typeface="Arial" panose="020B0604020202020204" pitchFamily="34" charset="0"/>
              </a:rPr>
              <a:t> model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as</a:t>
            </a:r>
            <a:r>
              <a:rPr lang="it-IT" sz="1600" dirty="0" smtClean="0">
                <a:latin typeface="Arial" panose="020B0604020202020204" pitchFamily="34" charset="0"/>
                <a:cs typeface="Arial" panose="020B0604020202020204" pitchFamily="34" charset="0"/>
              </a:rPr>
              <a:t> Random </a:t>
            </a:r>
            <a:r>
              <a:rPr lang="it-IT" sz="1600" dirty="0" err="1" smtClean="0">
                <a:latin typeface="Arial" panose="020B0604020202020204" pitchFamily="34" charset="0"/>
                <a:cs typeface="Arial" panose="020B0604020202020204" pitchFamily="34" charset="0"/>
              </a:rPr>
              <a:t>Forest</a:t>
            </a:r>
            <a:r>
              <a:rPr lang="it-IT" sz="1600" dirty="0" smtClean="0">
                <a:latin typeface="Arial" panose="020B0604020202020204" pitchFamily="34" charset="0"/>
                <a:cs typeface="Arial" panose="020B0604020202020204" pitchFamily="34" charset="0"/>
              </a:rPr>
              <a:t> or </a:t>
            </a:r>
            <a:r>
              <a:rPr lang="it-IT" sz="1600" dirty="0" err="1" smtClean="0">
                <a:latin typeface="Arial" panose="020B0604020202020204" pitchFamily="34" charset="0"/>
                <a:cs typeface="Arial" panose="020B0604020202020204" pitchFamily="34" charset="0"/>
              </a:rPr>
              <a:t>XGBoost</a:t>
            </a:r>
            <a:r>
              <a:rPr lang="it-IT" sz="1600" dirty="0" smtClean="0">
                <a:latin typeface="Arial" panose="020B0604020202020204" pitchFamily="34" charset="0"/>
                <a:cs typeface="Arial" panose="020B0604020202020204" pitchFamily="34" charset="0"/>
              </a:rPr>
              <a:t> and </a:t>
            </a:r>
            <a:r>
              <a:rPr lang="it-IT" sz="1600" dirty="0" err="1" smtClean="0">
                <a:latin typeface="Arial" panose="020B0604020202020204" pitchFamily="34" charset="0"/>
                <a:cs typeface="Arial" panose="020B0604020202020204" pitchFamily="34" charset="0"/>
              </a:rPr>
              <a:t>appropriately</a:t>
            </a:r>
            <a:r>
              <a:rPr lang="it-IT" sz="1600" dirty="0" smtClean="0">
                <a:latin typeface="Arial" panose="020B0604020202020204" pitchFamily="34" charset="0"/>
                <a:cs typeface="Arial" panose="020B0604020202020204" pitchFamily="34" charset="0"/>
              </a:rPr>
              <a:t> set up </a:t>
            </a:r>
            <a:r>
              <a:rPr lang="it-IT" sz="1600" dirty="0" err="1" smtClean="0">
                <a:latin typeface="Arial" panose="020B0604020202020204" pitchFamily="34" charset="0"/>
                <a:cs typeface="Arial" panose="020B0604020202020204" pitchFamily="34" charset="0"/>
              </a:rPr>
              <a:t>its</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hyperparameters</a:t>
            </a:r>
            <a:r>
              <a:rPr lang="it-IT" sz="1600" dirty="0" smtClean="0">
                <a:latin typeface="Arial" panose="020B0604020202020204" pitchFamily="34" charset="0"/>
                <a:cs typeface="Arial" panose="020B0604020202020204" pitchFamily="34" charset="0"/>
              </a:rPr>
              <a:t> in </a:t>
            </a:r>
            <a:r>
              <a:rPr lang="it-IT" sz="1600" dirty="0" err="1" smtClean="0">
                <a:latin typeface="Arial" panose="020B0604020202020204" pitchFamily="34" charset="0"/>
                <a:cs typeface="Arial" panose="020B0604020202020204" pitchFamily="34" charset="0"/>
              </a:rPr>
              <a:t>order</a:t>
            </a:r>
            <a:r>
              <a:rPr lang="it-IT" sz="1600" dirty="0" smtClean="0">
                <a:latin typeface="Arial" panose="020B0604020202020204" pitchFamily="34" charset="0"/>
                <a:cs typeface="Arial" panose="020B0604020202020204" pitchFamily="34" charset="0"/>
              </a:rPr>
              <a:t> to </a:t>
            </a:r>
            <a:r>
              <a:rPr lang="it-IT" sz="1600" dirty="0" err="1" smtClean="0">
                <a:latin typeface="Arial" panose="020B0604020202020204" pitchFamily="34" charset="0"/>
                <a:cs typeface="Arial" panose="020B0604020202020204" pitchFamily="34" charset="0"/>
              </a:rPr>
              <a:t>manage</a:t>
            </a:r>
            <a:r>
              <a:rPr lang="it-IT" sz="1600" dirty="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such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unbalanced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dataset</a:t>
            </a:r>
            <a:r>
              <a:rPr lang="it-IT" sz="1600" dirty="0" smtClean="0">
                <a:latin typeface="Arial" panose="020B0604020202020204" pitchFamily="34" charset="0"/>
                <a:cs typeface="Arial" panose="020B0604020202020204" pitchFamily="34" charset="0"/>
              </a:rPr>
              <a:t>.</a:t>
            </a:r>
          </a:p>
          <a:p>
            <a:endParaRPr lang="it-IT" sz="1600" dirty="0">
              <a:latin typeface="Arial" panose="020B0604020202020204" pitchFamily="34" charset="0"/>
              <a:cs typeface="Arial" panose="020B0604020202020204" pitchFamily="34" charset="0"/>
            </a:endParaRPr>
          </a:p>
          <a:p>
            <a:r>
              <a:rPr lang="it-IT" sz="1600" dirty="0" err="1" smtClean="0">
                <a:latin typeface="Arial" panose="020B0604020202020204" pitchFamily="34" charset="0"/>
                <a:cs typeface="Arial" panose="020B0604020202020204" pitchFamily="34" charset="0"/>
              </a:rPr>
              <a:t>Furthermore</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metrics</a:t>
            </a:r>
            <a:r>
              <a:rPr lang="it-IT" sz="1600" dirty="0" smtClean="0">
                <a:latin typeface="Arial" panose="020B0604020202020204" pitchFamily="34" charset="0"/>
                <a:cs typeface="Arial" panose="020B0604020202020204" pitchFamily="34" charset="0"/>
              </a:rPr>
              <a:t> are </a:t>
            </a:r>
            <a:r>
              <a:rPr lang="it-IT" sz="1600" dirty="0" err="1" smtClean="0">
                <a:latin typeface="Arial" panose="020B0604020202020204" pitchFamily="34" charset="0"/>
                <a:cs typeface="Arial" panose="020B0604020202020204" pitchFamily="34" charset="0"/>
              </a:rPr>
              <a:t>probably</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going</a:t>
            </a:r>
            <a:r>
              <a:rPr lang="it-IT" sz="1600" dirty="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to </a:t>
            </a:r>
            <a:r>
              <a:rPr lang="it-IT" sz="1600" dirty="0" err="1" smtClean="0">
                <a:latin typeface="Arial" panose="020B0604020202020204" pitchFamily="34" charset="0"/>
                <a:cs typeface="Arial" panose="020B0604020202020204" pitchFamily="34" charset="0"/>
              </a:rPr>
              <a:t>not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represent</a:t>
            </a:r>
            <a:r>
              <a:rPr lang="it-IT" sz="1600" dirty="0" smtClean="0">
                <a:latin typeface="Arial" panose="020B0604020202020204" pitchFamily="34" charset="0"/>
                <a:cs typeface="Arial" panose="020B0604020202020204" pitchFamily="34" charset="0"/>
              </a:rPr>
              <a:t> the </a:t>
            </a:r>
            <a:r>
              <a:rPr lang="it-IT" sz="1600" dirty="0" err="1" smtClean="0">
                <a:latin typeface="Arial" panose="020B0604020202020204" pitchFamily="34" charset="0"/>
                <a:cs typeface="Arial" panose="020B0604020202020204" pitchFamily="34" charset="0"/>
              </a:rPr>
              <a:t>real</a:t>
            </a:r>
            <a:r>
              <a:rPr lang="it-IT" sz="1600" dirty="0" smtClean="0">
                <a:latin typeface="Arial" panose="020B0604020202020204" pitchFamily="34" charset="0"/>
                <a:cs typeface="Arial" panose="020B0604020202020204" pitchFamily="34" charset="0"/>
              </a:rPr>
              <a:t> performance of the model, </a:t>
            </a:r>
            <a:r>
              <a:rPr lang="it-IT" sz="1600" dirty="0" err="1" smtClean="0">
                <a:latin typeface="Arial" panose="020B0604020202020204" pitchFamily="34" charset="0"/>
                <a:cs typeface="Arial" panose="020B0604020202020204" pitchFamily="34" charset="0"/>
              </a:rPr>
              <a:t>since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there</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aren’t</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enough</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fraud</a:t>
            </a:r>
            <a:r>
              <a:rPr lang="it-IT" sz="1600" dirty="0" smtClean="0">
                <a:latin typeface="Arial" panose="020B0604020202020204" pitchFamily="34" charset="0"/>
                <a:cs typeface="Arial" panose="020B0604020202020204" pitchFamily="34" charset="0"/>
              </a:rPr>
              <a:t>’ </a:t>
            </a:r>
            <a:r>
              <a:rPr lang="it-IT" sz="1600" dirty="0" err="1" smtClean="0">
                <a:latin typeface="Arial" panose="020B0604020202020204" pitchFamily="34" charset="0"/>
                <a:cs typeface="Arial" panose="020B0604020202020204" pitchFamily="34" charset="0"/>
              </a:rPr>
              <a:t>cases</a:t>
            </a:r>
            <a:r>
              <a:rPr lang="it-IT" sz="1600" dirty="0">
                <a:latin typeface="Arial" panose="020B0604020202020204" pitchFamily="34" charset="0"/>
                <a:cs typeface="Arial" panose="020B0604020202020204" pitchFamily="34" charset="0"/>
              </a:rPr>
              <a:t>.</a:t>
            </a:r>
            <a:endParaRPr lang="it-IT" sz="1600" dirty="0" smtClean="0">
              <a:latin typeface="Arial" panose="020B0604020202020204" pitchFamily="34" charset="0"/>
              <a:cs typeface="Arial" panose="020B0604020202020204" pitchFamily="34" charset="0"/>
            </a:endParaRPr>
          </a:p>
        </p:txBody>
      </p:sp>
      <p:sp>
        <p:nvSpPr>
          <p:cNvPr id="12" name="CasellaDiTesto 11"/>
          <p:cNvSpPr txBox="1"/>
          <p:nvPr/>
        </p:nvSpPr>
        <p:spPr>
          <a:xfrm>
            <a:off x="5201869" y="6034538"/>
            <a:ext cx="2210862" cy="523220"/>
          </a:xfrm>
          <a:prstGeom prst="rect">
            <a:avLst/>
          </a:prstGeom>
          <a:noFill/>
        </p:spPr>
        <p:txBody>
          <a:bodyPr wrap="none" rtlCol="0">
            <a:spAutoFit/>
          </a:bodyPr>
          <a:lstStyle/>
          <a:p>
            <a:r>
              <a:rPr lang="it-IT" sz="1400" dirty="0" smtClean="0">
                <a:latin typeface="Arial" panose="020B0604020202020204" pitchFamily="34" charset="0"/>
                <a:cs typeface="Arial" panose="020B0604020202020204" pitchFamily="34" charset="0"/>
              </a:rPr>
              <a:t>Non-</a:t>
            </a:r>
            <a:r>
              <a:rPr lang="it-IT" sz="1400" dirty="0" err="1" smtClean="0">
                <a:latin typeface="Arial" panose="020B0604020202020204" pitchFamily="34" charset="0"/>
                <a:cs typeface="Arial" panose="020B0604020202020204" pitchFamily="34" charset="0"/>
              </a:rPr>
              <a:t>Fraud</a:t>
            </a:r>
            <a:r>
              <a:rPr lang="it-IT" sz="1400" dirty="0" smtClean="0">
                <a:latin typeface="Arial" panose="020B0604020202020204" pitchFamily="34" charset="0"/>
                <a:cs typeface="Arial" panose="020B0604020202020204" pitchFamily="34" charset="0"/>
              </a:rPr>
              <a:t> (0):    337 825</a:t>
            </a:r>
          </a:p>
          <a:p>
            <a:r>
              <a:rPr lang="it-IT" sz="1400" dirty="0" err="1" smtClean="0">
                <a:latin typeface="Arial" panose="020B0604020202020204" pitchFamily="34" charset="0"/>
                <a:cs typeface="Arial" panose="020B0604020202020204" pitchFamily="34" charset="0"/>
              </a:rPr>
              <a:t>Fraud</a:t>
            </a:r>
            <a:r>
              <a:rPr lang="it-IT" sz="1400" dirty="0" smtClean="0">
                <a:latin typeface="Arial" panose="020B0604020202020204" pitchFamily="34" charset="0"/>
                <a:cs typeface="Arial" panose="020B0604020202020204" pitchFamily="34" charset="0"/>
              </a:rPr>
              <a:t> (1):                 1782</a:t>
            </a:r>
            <a:endParaRPr lang="it-IT" sz="1400"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731" y="306317"/>
            <a:ext cx="4480569" cy="6391669"/>
          </a:xfrm>
          <a:prstGeom prst="rect">
            <a:avLst/>
          </a:prstGeom>
        </p:spPr>
      </p:pic>
    </p:spTree>
    <p:extLst>
      <p:ext uri="{BB962C8B-B14F-4D97-AF65-F5344CB8AC3E}">
        <p14:creationId xmlns:p14="http://schemas.microsoft.com/office/powerpoint/2010/main" val="3316192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3" name="CasellaDiTesto 2"/>
          <p:cNvSpPr txBox="1"/>
          <p:nvPr/>
        </p:nvSpPr>
        <p:spPr>
          <a:xfrm>
            <a:off x="1183638" y="473001"/>
            <a:ext cx="3094117"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Data Exploration (4)</a:t>
            </a:r>
            <a:endParaRPr lang="it-IT" sz="2400" dirty="0">
              <a:latin typeface="Arial" panose="020B0604020202020204" pitchFamily="34" charset="0"/>
              <a:cs typeface="Arial" panose="020B0604020202020204" pitchFamily="34" charset="0"/>
            </a:endParaRPr>
          </a:p>
        </p:txBody>
      </p:sp>
      <p:sp>
        <p:nvSpPr>
          <p:cNvPr id="4" name="CasellaDiTesto 3"/>
          <p:cNvSpPr txBox="1"/>
          <p:nvPr/>
        </p:nvSpPr>
        <p:spPr>
          <a:xfrm>
            <a:off x="340288" y="1605333"/>
            <a:ext cx="3070424" cy="3970318"/>
          </a:xfrm>
          <a:prstGeom prst="rect">
            <a:avLst/>
          </a:prstGeom>
          <a:noFill/>
        </p:spPr>
        <p:txBody>
          <a:bodyPr wrap="square" rtlCol="0">
            <a:spAutoFit/>
          </a:bodyPr>
          <a:lstStyle/>
          <a:p>
            <a:r>
              <a:rPr lang="it-IT" dirty="0" smtClean="0">
                <a:latin typeface="Arial" panose="020B0604020202020204" pitchFamily="34" charset="0"/>
                <a:cs typeface="Arial" panose="020B0604020202020204" pitchFamily="34" charset="0"/>
              </a:rPr>
              <a:t>From the </a:t>
            </a:r>
            <a:r>
              <a:rPr lang="it-IT" dirty="0" err="1" smtClean="0">
                <a:latin typeface="Arial" panose="020B0604020202020204" pitchFamily="34" charset="0"/>
                <a:cs typeface="Arial" panose="020B0604020202020204" pitchFamily="34" charset="0"/>
              </a:rPr>
              <a:t>correlation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matrix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that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is_fraud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is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slightly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correlated</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amt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while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other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especially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ones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representing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geographical</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coordinates</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strongly</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correlated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merch_lat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lat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merch_long</a:t>
            </a:r>
            <a:r>
              <a:rPr lang="it-IT" dirty="0" smtClean="0">
                <a:latin typeface="Arial" panose="020B0604020202020204" pitchFamily="34" charset="0"/>
                <a:cs typeface="Arial" panose="020B0604020202020204" pitchFamily="34" charset="0"/>
              </a:rPr>
              <a:t>’ and ‘long’).</a:t>
            </a:r>
          </a:p>
          <a:p>
            <a:endParaRPr lang="it-IT" dirty="0">
              <a:latin typeface="Arial" panose="020B0604020202020204" pitchFamily="34" charset="0"/>
              <a:cs typeface="Arial" panose="020B0604020202020204" pitchFamily="34" charset="0"/>
            </a:endParaRPr>
          </a:p>
          <a:p>
            <a:endParaRPr lang="it-IT" dirty="0" smtClean="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a:p>
            <a:endParaRPr lang="it-IT" dirty="0">
              <a:latin typeface="Arial" panose="020B0604020202020204" pitchFamily="34" charset="0"/>
              <a:cs typeface="Arial" panose="020B0604020202020204" pitchFamily="34" charset="0"/>
            </a:endParaRPr>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12" y="934666"/>
            <a:ext cx="8521917" cy="5889130"/>
          </a:xfrm>
          <a:prstGeom prst="rect">
            <a:avLst/>
          </a:prstGeom>
        </p:spPr>
      </p:pic>
    </p:spTree>
    <p:extLst>
      <p:ext uri="{BB962C8B-B14F-4D97-AF65-F5344CB8AC3E}">
        <p14:creationId xmlns:p14="http://schemas.microsoft.com/office/powerpoint/2010/main" val="126405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4137671"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Features</a:t>
            </a:r>
            <a:r>
              <a:rPr lang="it-IT" sz="2400" dirty="0" smtClean="0">
                <a:latin typeface="Arial" panose="020B0604020202020204" pitchFamily="34" charset="0"/>
                <a:cs typeface="Arial" panose="020B0604020202020204" pitchFamily="34" charset="0"/>
              </a:rPr>
              <a:t> &amp; Model </a:t>
            </a:r>
            <a:r>
              <a:rPr lang="it-IT" sz="2400" dirty="0" err="1" smtClean="0">
                <a:latin typeface="Arial" panose="020B0604020202020204" pitchFamily="34" charset="0"/>
                <a:cs typeface="Arial" panose="020B0604020202020204" pitchFamily="34" charset="0"/>
              </a:rPr>
              <a:t>Selection</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295275" y="1701731"/>
            <a:ext cx="10467975" cy="1200329"/>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Based</a:t>
            </a:r>
            <a:r>
              <a:rPr lang="it-IT" dirty="0" smtClean="0">
                <a:latin typeface="Arial" panose="020B0604020202020204" pitchFamily="34" charset="0"/>
                <a:cs typeface="Arial" panose="020B0604020202020204" pitchFamily="34" charset="0"/>
              </a:rPr>
              <a:t> on the </a:t>
            </a:r>
            <a:r>
              <a:rPr lang="it-IT" dirty="0" err="1" smtClean="0">
                <a:latin typeface="Arial" panose="020B0604020202020204" pitchFamily="34" charset="0"/>
                <a:cs typeface="Arial" panose="020B0604020202020204" pitchFamily="34" charset="0"/>
              </a:rPr>
              <a:t>previous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findings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are </a:t>
            </a:r>
            <a:r>
              <a:rPr lang="it-IT" dirty="0" err="1" smtClean="0">
                <a:latin typeface="Arial" panose="020B0604020202020204" pitchFamily="34" charset="0"/>
                <a:cs typeface="Arial" panose="020B0604020202020204" pitchFamily="34" charset="0"/>
              </a:rPr>
              <a:t>going</a:t>
            </a:r>
            <a:r>
              <a:rPr lang="it-IT" dirty="0" smtClean="0">
                <a:latin typeface="Arial" panose="020B0604020202020204" pitchFamily="34" charset="0"/>
                <a:cs typeface="Arial" panose="020B0604020202020204" pitchFamily="34" charset="0"/>
              </a:rPr>
              <a:t> to use the </a:t>
            </a:r>
            <a:r>
              <a:rPr lang="it-IT" dirty="0" err="1" smtClean="0">
                <a:latin typeface="Arial" panose="020B0604020202020204" pitchFamily="34" charset="0"/>
                <a:cs typeface="Arial" panose="020B0604020202020204" pitchFamily="34" charset="0"/>
              </a:rPr>
              <a:t>XGBoost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Classifier</a:t>
            </a:r>
            <a:r>
              <a:rPr lang="it-IT" dirty="0" smtClean="0">
                <a:latin typeface="Arial" panose="020B0604020202020204" pitchFamily="34" charset="0"/>
                <a:cs typeface="Arial" panose="020B0604020202020204" pitchFamily="34" charset="0"/>
              </a:rPr>
              <a:t> model </a:t>
            </a:r>
            <a:r>
              <a:rPr lang="it-IT" dirty="0" err="1" smtClean="0">
                <a:latin typeface="Arial" panose="020B0604020202020204" pitchFamily="34" charset="0"/>
                <a:cs typeface="Arial" panose="020B0604020202020204" pitchFamily="34" charset="0"/>
              </a:rPr>
              <a:t>paying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particular</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attention</a:t>
            </a:r>
            <a:r>
              <a:rPr lang="it-IT" dirty="0" smtClean="0">
                <a:latin typeface="Arial" panose="020B0604020202020204" pitchFamily="34" charset="0"/>
                <a:cs typeface="Arial" panose="020B0604020202020204" pitchFamily="34" charset="0"/>
              </a:rPr>
              <a:t> to the </a:t>
            </a:r>
            <a:r>
              <a:rPr lang="it-IT" dirty="0" err="1" smtClean="0">
                <a:latin typeface="Arial" panose="020B0604020202020204" pitchFamily="34" charset="0"/>
                <a:cs typeface="Arial" panose="020B0604020202020204" pitchFamily="34" charset="0"/>
              </a:rPr>
              <a:t>settings</a:t>
            </a:r>
            <a:r>
              <a:rPr lang="it-IT" dirty="0" smtClean="0">
                <a:latin typeface="Arial" panose="020B0604020202020204" pitchFamily="34" charset="0"/>
                <a:cs typeface="Arial" panose="020B0604020202020204" pitchFamily="34" charset="0"/>
              </a:rPr>
              <a:t> of </a:t>
            </a:r>
            <a:r>
              <a:rPr lang="it-IT" dirty="0" err="1" smtClean="0">
                <a:latin typeface="Arial" panose="020B0604020202020204" pitchFamily="34" charset="0"/>
                <a:cs typeface="Arial" panose="020B0604020202020204" pitchFamily="34" charset="0"/>
              </a:rPr>
              <a:t>its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hyperparameters</a:t>
            </a:r>
            <a:r>
              <a:rPr lang="it-IT" dirty="0" smtClean="0">
                <a:latin typeface="Arial" panose="020B0604020202020204" pitchFamily="34" charset="0"/>
                <a:cs typeface="Arial" panose="020B0604020202020204" pitchFamily="34" charset="0"/>
              </a:rPr>
              <a:t>, due to the </a:t>
            </a:r>
            <a:r>
              <a:rPr lang="it-IT" dirty="0" err="1" smtClean="0">
                <a:latin typeface="Arial" panose="020B0604020202020204" pitchFamily="34" charset="0"/>
                <a:cs typeface="Arial" panose="020B0604020202020204" pitchFamily="34" charset="0"/>
              </a:rPr>
              <a:t>unbalanceness</a:t>
            </a:r>
            <a:r>
              <a:rPr lang="it-IT" dirty="0" smtClean="0">
                <a:latin typeface="Arial" panose="020B0604020202020204" pitchFamily="34" charset="0"/>
                <a:cs typeface="Arial" panose="020B0604020202020204" pitchFamily="34" charset="0"/>
              </a:rPr>
              <a:t> of the </a:t>
            </a:r>
            <a:r>
              <a:rPr lang="it-IT" dirty="0" err="1" smtClean="0">
                <a:latin typeface="Arial" panose="020B0604020202020204" pitchFamily="34" charset="0"/>
                <a:cs typeface="Arial" panose="020B0604020202020204" pitchFamily="34" charset="0"/>
              </a:rPr>
              <a:t>dataset</a:t>
            </a:r>
            <a:r>
              <a:rPr lang="it-IT" dirty="0" smtClean="0">
                <a:latin typeface="Arial" panose="020B0604020202020204" pitchFamily="34" charset="0"/>
                <a:cs typeface="Arial" panose="020B0604020202020204" pitchFamily="34" charset="0"/>
              </a:rPr>
              <a:t>.</a:t>
            </a:r>
          </a:p>
          <a:p>
            <a:endParaRPr lang="it-IT" dirty="0" smtClean="0">
              <a:latin typeface="Arial" panose="020B0604020202020204" pitchFamily="34" charset="0"/>
              <a:cs typeface="Arial" panose="020B0604020202020204" pitchFamily="34" charset="0"/>
            </a:endParaRPr>
          </a:p>
          <a:p>
            <a:r>
              <a:rPr lang="it-IT" dirty="0" err="1" smtClean="0">
                <a:latin typeface="Arial" panose="020B0604020202020204" pitchFamily="34" charset="0"/>
                <a:cs typeface="Arial" panose="020B0604020202020204" pitchFamily="34" charset="0"/>
              </a:rPr>
              <a:t>Furthermore</a:t>
            </a:r>
            <a:r>
              <a:rPr lang="it-IT" dirty="0" smtClean="0">
                <a:latin typeface="Arial" panose="020B0604020202020204" pitchFamily="34" charset="0"/>
                <a:cs typeface="Arial" panose="020B0604020202020204" pitchFamily="34" charset="0"/>
              </a:rPr>
              <a:t>, the </a:t>
            </a:r>
            <a:r>
              <a:rPr lang="it-IT" dirty="0" err="1" smtClean="0">
                <a:latin typeface="Arial" panose="020B0604020202020204" pitchFamily="34" charset="0"/>
                <a:cs typeface="Arial" panose="020B0604020202020204" pitchFamily="34" charset="0"/>
              </a:rPr>
              <a:t>following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columns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will</a:t>
            </a:r>
            <a:r>
              <a:rPr lang="it-IT" dirty="0" smtClean="0">
                <a:latin typeface="Arial" panose="020B0604020202020204" pitchFamily="34" charset="0"/>
                <a:cs typeface="Arial" panose="020B0604020202020204" pitchFamily="34" charset="0"/>
              </a:rPr>
              <a:t> be </a:t>
            </a:r>
            <a:r>
              <a:rPr lang="it-IT" dirty="0" err="1" smtClean="0">
                <a:latin typeface="Arial" panose="020B0604020202020204" pitchFamily="34" charset="0"/>
                <a:cs typeface="Arial" panose="020B0604020202020204" pitchFamily="34" charset="0"/>
              </a:rPr>
              <a:t>considered</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features</a:t>
            </a:r>
            <a:r>
              <a:rPr lang="it-IT" dirty="0" smtClean="0">
                <a:latin typeface="Arial" panose="020B0604020202020204" pitchFamily="34" charset="0"/>
                <a:cs typeface="Arial" panose="020B0604020202020204" pitchFamily="34" charset="0"/>
              </a:rPr>
              <a:t> of the model:</a:t>
            </a:r>
            <a:endParaRPr lang="it-IT" dirty="0">
              <a:latin typeface="Arial" panose="020B0604020202020204" pitchFamily="34" charset="0"/>
              <a:cs typeface="Arial" panose="020B0604020202020204" pitchFamily="34" charset="0"/>
            </a:endParaRPr>
          </a:p>
        </p:txBody>
      </p:sp>
      <p:sp>
        <p:nvSpPr>
          <p:cNvPr id="4" name="CasellaDiTesto 3"/>
          <p:cNvSpPr txBox="1"/>
          <p:nvPr/>
        </p:nvSpPr>
        <p:spPr>
          <a:xfrm>
            <a:off x="295275" y="3333791"/>
            <a:ext cx="11726287" cy="261610"/>
          </a:xfrm>
          <a:prstGeom prst="rect">
            <a:avLst/>
          </a:prstGeom>
          <a:noFill/>
        </p:spPr>
        <p:txBody>
          <a:bodyPr wrap="none" rtlCol="0">
            <a:spAutoFit/>
          </a:bodyPr>
          <a:lstStyle/>
          <a:p>
            <a:r>
              <a:rPr lang="it-IT" sz="1100" dirty="0" err="1">
                <a:solidFill>
                  <a:srgbClr val="DADADA"/>
                </a:solidFill>
                <a:latin typeface="Consolas" panose="020B0609020204030204" pitchFamily="49" charset="0"/>
              </a:rPr>
              <a:t>features</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B4B4B4"/>
                </a:solidFill>
                <a:latin typeface="Consolas" panose="020B0609020204030204" pitchFamily="49" charset="0"/>
              </a:rPr>
              <a:t>[</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amt</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lat</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a:solidFill>
                  <a:srgbClr val="CE9178"/>
                </a:solidFill>
                <a:latin typeface="Consolas" panose="020B0609020204030204" pitchFamily="49" charset="0"/>
              </a:rPr>
              <a:t>long</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merch_lat</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merch_long</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category_encoded</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city_encoded</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state_encoded</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age</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r>
              <a:rPr lang="it-IT" sz="1100" dirty="0">
                <a:solidFill>
                  <a:srgbClr val="DADADA"/>
                </a:solidFill>
                <a:latin typeface="Consolas" panose="020B0609020204030204" pitchFamily="49" charset="0"/>
              </a:rPr>
              <a:t> </a:t>
            </a:r>
            <a:r>
              <a:rPr lang="it-IT" sz="1100" dirty="0">
                <a:solidFill>
                  <a:srgbClr val="E8C9BB"/>
                </a:solidFill>
                <a:latin typeface="Consolas" panose="020B0609020204030204" pitchFamily="49" charset="0"/>
              </a:rPr>
              <a:t>'</a:t>
            </a:r>
            <a:r>
              <a:rPr lang="it-IT" sz="1100" dirty="0" err="1">
                <a:solidFill>
                  <a:srgbClr val="CE9178"/>
                </a:solidFill>
                <a:latin typeface="Consolas" panose="020B0609020204030204" pitchFamily="49" charset="0"/>
              </a:rPr>
              <a:t>trans_date_trans_time_unix</a:t>
            </a:r>
            <a:r>
              <a:rPr lang="it-IT" sz="1100" dirty="0">
                <a:solidFill>
                  <a:srgbClr val="E8C9BB"/>
                </a:solidFill>
                <a:latin typeface="Consolas" panose="020B0609020204030204" pitchFamily="49" charset="0"/>
              </a:rPr>
              <a:t>'</a:t>
            </a:r>
            <a:r>
              <a:rPr lang="it-IT" sz="1100" dirty="0">
                <a:solidFill>
                  <a:srgbClr val="B4B4B4"/>
                </a:solidFill>
                <a:latin typeface="Consolas" panose="020B0609020204030204" pitchFamily="49" charset="0"/>
              </a:rPr>
              <a:t>]</a:t>
            </a:r>
            <a:endParaRPr lang="it-IT" sz="1100" b="0" dirty="0">
              <a:solidFill>
                <a:srgbClr val="DADADA"/>
              </a:solidFill>
              <a:effectLst/>
              <a:latin typeface="Consolas" panose="020B0609020204030204" pitchFamily="49" charset="0"/>
            </a:endParaRPr>
          </a:p>
        </p:txBody>
      </p:sp>
      <p:sp>
        <p:nvSpPr>
          <p:cNvPr id="6" name="CasellaDiTesto 5"/>
          <p:cNvSpPr txBox="1"/>
          <p:nvPr/>
        </p:nvSpPr>
        <p:spPr>
          <a:xfrm>
            <a:off x="295275" y="4027132"/>
            <a:ext cx="11518773" cy="923330"/>
          </a:xfrm>
          <a:prstGeom prst="rect">
            <a:avLst/>
          </a:prstGeom>
          <a:noFill/>
        </p:spPr>
        <p:txBody>
          <a:bodyPr wrap="square" rtlCol="0">
            <a:spAutoFit/>
          </a:bodyPr>
          <a:lstStyle/>
          <a:p>
            <a:r>
              <a:rPr lang="it-IT" dirty="0" err="1" smtClean="0">
                <a:latin typeface="Arial" panose="020B0604020202020204" pitchFamily="34" charset="0"/>
                <a:cs typeface="Arial" panose="020B0604020202020204" pitchFamily="34" charset="0"/>
              </a:rPr>
              <a:t>Since</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merchant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geographical</a:t>
            </a:r>
            <a:r>
              <a:rPr lang="it-IT" dirty="0" smtClean="0">
                <a:latin typeface="Arial" panose="020B0604020202020204" pitchFamily="34" charset="0"/>
                <a:cs typeface="Arial" panose="020B0604020202020204" pitchFamily="34" charset="0"/>
              </a:rPr>
              <a:t> information are </a:t>
            </a:r>
            <a:r>
              <a:rPr lang="it-IT" dirty="0" err="1" smtClean="0">
                <a:latin typeface="Arial" panose="020B0604020202020204" pitchFamily="34" charset="0"/>
                <a:cs typeface="Arial" panose="020B0604020202020204" pitchFamily="34" charset="0"/>
              </a:rPr>
              <a:t>likely</a:t>
            </a:r>
            <a:r>
              <a:rPr lang="it-IT" dirty="0" smtClean="0">
                <a:latin typeface="Arial" panose="020B0604020202020204" pitchFamily="34" charset="0"/>
                <a:cs typeface="Arial" panose="020B0604020202020204" pitchFamily="34" charset="0"/>
              </a:rPr>
              <a:t> to be </a:t>
            </a:r>
            <a:r>
              <a:rPr lang="it-IT" dirty="0" err="1" smtClean="0">
                <a:latin typeface="Arial" panose="020B0604020202020204" pitchFamily="34" charset="0"/>
                <a:cs typeface="Arial" panose="020B0604020202020204" pitchFamily="34" charset="0"/>
              </a:rPr>
              <a:t>useful</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recognize</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fraudulent</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transaction</a:t>
            </a:r>
            <a:r>
              <a:rPr lang="it-IT" dirty="0" smtClean="0">
                <a:latin typeface="Arial" panose="020B0604020202020204" pitchFamily="34" charset="0"/>
                <a:cs typeface="Arial" panose="020B0604020202020204" pitchFamily="34" charset="0"/>
              </a:rPr>
              <a:t>. In </a:t>
            </a:r>
            <a:r>
              <a:rPr lang="it-IT" dirty="0" err="1" smtClean="0">
                <a:latin typeface="Arial" panose="020B0604020202020204" pitchFamily="34" charset="0"/>
                <a:cs typeface="Arial" panose="020B0604020202020204" pitchFamily="34" charset="0"/>
              </a:rPr>
              <a:t>addition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also</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because</a:t>
            </a:r>
            <a:r>
              <a:rPr lang="it-IT" dirty="0" smtClean="0">
                <a:latin typeface="Arial" panose="020B0604020202020204" pitchFamily="34" charset="0"/>
                <a:cs typeface="Arial" panose="020B0604020202020204" pitchFamily="34" charset="0"/>
              </a:rPr>
              <a:t> from </a:t>
            </a:r>
            <a:r>
              <a:rPr lang="it-IT" dirty="0" smtClean="0">
                <a:latin typeface="Arial" panose="020B0604020202020204" pitchFamily="34" charset="0"/>
                <a:cs typeface="Arial" panose="020B0604020202020204" pitchFamily="34" charset="0"/>
              </a:rPr>
              <a:t>the </a:t>
            </a:r>
            <a:r>
              <a:rPr lang="it-IT" dirty="0" err="1" smtClean="0">
                <a:latin typeface="Arial" panose="020B0604020202020204" pitchFamily="34" charset="0"/>
                <a:cs typeface="Arial" panose="020B0604020202020204" pitchFamily="34" charset="0"/>
              </a:rPr>
              <a:t>correlation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matrix</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we</a:t>
            </a:r>
            <a:r>
              <a:rPr lang="it-IT" dirty="0" smtClean="0">
                <a:latin typeface="Arial" panose="020B0604020202020204" pitchFamily="34" charset="0"/>
                <a:cs typeface="Arial" panose="020B0604020202020204" pitchFamily="34" charset="0"/>
              </a:rPr>
              <a:t> can </a:t>
            </a:r>
            <a:r>
              <a:rPr lang="it-IT" dirty="0" err="1" smtClean="0">
                <a:latin typeface="Arial" panose="020B0604020202020204" pitchFamily="34" charset="0"/>
                <a:cs typeface="Arial" panose="020B0604020202020204" pitchFamily="34" charset="0"/>
              </a:rPr>
              <a:t>see</a:t>
            </a:r>
            <a:r>
              <a:rPr lang="it-IT" dirty="0" smtClean="0">
                <a:latin typeface="Arial" panose="020B0604020202020204" pitchFamily="34" charset="0"/>
                <a:cs typeface="Arial" panose="020B0604020202020204" pitchFamily="34" charset="0"/>
              </a:rPr>
              <a:t> a </a:t>
            </a:r>
            <a:r>
              <a:rPr lang="it-IT" dirty="0" err="1" smtClean="0">
                <a:latin typeface="Arial" panose="020B0604020202020204" pitchFamily="34" charset="0"/>
                <a:cs typeface="Arial" panose="020B0604020202020204" pitchFamily="34" charset="0"/>
              </a:rPr>
              <a:t>slight</a:t>
            </a:r>
            <a:r>
              <a:rPr lang="it-IT" dirty="0" smtClean="0">
                <a:latin typeface="Arial" panose="020B0604020202020204" pitchFamily="34" charset="0"/>
                <a:cs typeface="Arial" panose="020B0604020202020204" pitchFamily="34" charset="0"/>
              </a:rPr>
              <a:t> linear relation </a:t>
            </a:r>
            <a:r>
              <a:rPr lang="it-IT" dirty="0" err="1" smtClean="0">
                <a:latin typeface="Arial" panose="020B0604020202020204" pitchFamily="34" charset="0"/>
                <a:cs typeface="Arial" panose="020B0604020202020204" pitchFamily="34" charset="0"/>
              </a:rPr>
              <a:t>between</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amount</a:t>
            </a:r>
            <a:r>
              <a:rPr lang="it-IT" dirty="0" smtClean="0">
                <a:latin typeface="Arial" panose="020B0604020202020204" pitchFamily="34" charset="0"/>
                <a:cs typeface="Arial" panose="020B0604020202020204" pitchFamily="34" charset="0"/>
              </a:rPr>
              <a:t> and </a:t>
            </a:r>
            <a:r>
              <a:rPr lang="it-IT" dirty="0" err="1" smtClean="0">
                <a:latin typeface="Arial" panose="020B0604020202020204" pitchFamily="34" charset="0"/>
                <a:cs typeface="Arial" panose="020B0604020202020204" pitchFamily="34" charset="0"/>
              </a:rPr>
              <a:t>is_fraud</a:t>
            </a:r>
            <a:r>
              <a:rPr lang="it-IT" dirty="0" smtClean="0">
                <a:latin typeface="Arial" panose="020B0604020202020204" pitchFamily="34" charset="0"/>
                <a:cs typeface="Arial" panose="020B0604020202020204" pitchFamily="34" charset="0"/>
              </a:rPr>
              <a:t>.</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6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120" y="137668"/>
            <a:ext cx="1044518" cy="1132332"/>
          </a:xfrm>
          <a:prstGeom prst="rect">
            <a:avLst/>
          </a:prstGeom>
        </p:spPr>
      </p:pic>
      <p:sp>
        <p:nvSpPr>
          <p:cNvPr id="2" name="CasellaDiTesto 1"/>
          <p:cNvSpPr txBox="1"/>
          <p:nvPr/>
        </p:nvSpPr>
        <p:spPr>
          <a:xfrm>
            <a:off x="1183638" y="473001"/>
            <a:ext cx="3862596" cy="461665"/>
          </a:xfrm>
          <a:prstGeom prst="rect">
            <a:avLst/>
          </a:prstGeom>
          <a:noFill/>
        </p:spPr>
        <p:txBody>
          <a:bodyPr wrap="none" rtlCol="0">
            <a:spAutoFit/>
          </a:bodyPr>
          <a:lstStyle/>
          <a:p>
            <a:r>
              <a:rPr lang="it-IT" sz="2400" dirty="0" smtClean="0">
                <a:latin typeface="Arial" panose="020B0604020202020204" pitchFamily="34" charset="0"/>
                <a:cs typeface="Arial" panose="020B0604020202020204" pitchFamily="34" charset="0"/>
              </a:rPr>
              <a:t>  </a:t>
            </a:r>
            <a:r>
              <a:rPr lang="it-IT" sz="2400" dirty="0" err="1" smtClean="0">
                <a:latin typeface="Arial" panose="020B0604020202020204" pitchFamily="34" charset="0"/>
                <a:cs typeface="Arial" panose="020B0604020202020204" pitchFamily="34" charset="0"/>
              </a:rPr>
              <a:t>Tuning</a:t>
            </a:r>
            <a:r>
              <a:rPr lang="it-IT" sz="2400" dirty="0" smtClean="0">
                <a:latin typeface="Arial" panose="020B0604020202020204" pitchFamily="34" charset="0"/>
                <a:cs typeface="Arial" panose="020B0604020202020204" pitchFamily="34" charset="0"/>
              </a:rPr>
              <a:t> of </a:t>
            </a:r>
            <a:r>
              <a:rPr lang="it-IT" sz="2400" dirty="0" err="1" smtClean="0">
                <a:latin typeface="Arial" panose="020B0604020202020204" pitchFamily="34" charset="0"/>
                <a:cs typeface="Arial" panose="020B0604020202020204" pitchFamily="34" charset="0"/>
              </a:rPr>
              <a:t>XGBoost</a:t>
            </a:r>
            <a:r>
              <a:rPr lang="it-IT" sz="2400" dirty="0" smtClean="0">
                <a:latin typeface="Arial" panose="020B0604020202020204" pitchFamily="34" charset="0"/>
                <a:cs typeface="Arial" panose="020B0604020202020204" pitchFamily="34" charset="0"/>
              </a:rPr>
              <a:t> Model</a:t>
            </a:r>
            <a:endParaRPr lang="it-IT" sz="2400" dirty="0">
              <a:latin typeface="Arial" panose="020B0604020202020204" pitchFamily="34" charset="0"/>
              <a:cs typeface="Arial" panose="020B0604020202020204" pitchFamily="34" charset="0"/>
            </a:endParaRPr>
          </a:p>
        </p:txBody>
      </p:sp>
      <p:sp>
        <p:nvSpPr>
          <p:cNvPr id="3" name="CasellaDiTesto 2"/>
          <p:cNvSpPr txBox="1"/>
          <p:nvPr/>
        </p:nvSpPr>
        <p:spPr>
          <a:xfrm>
            <a:off x="139120" y="5905500"/>
            <a:ext cx="6346609" cy="830997"/>
          </a:xfrm>
          <a:prstGeom prst="rect">
            <a:avLst/>
          </a:prstGeom>
          <a:noFill/>
        </p:spPr>
        <p:txBody>
          <a:bodyPr wrap="none" rtlCol="0">
            <a:spAutoFit/>
          </a:bodyPr>
          <a:lstStyle/>
          <a:p>
            <a:r>
              <a:rPr lang="it-IT" sz="1600" dirty="0" err="1" smtClean="0">
                <a:latin typeface="Arial" panose="020B0604020202020204" pitchFamily="34" charset="0"/>
                <a:cs typeface="Arial" panose="020B0604020202020204" pitchFamily="34" charset="0"/>
              </a:rPr>
              <a:t>References</a:t>
            </a:r>
            <a:r>
              <a:rPr lang="it-IT" sz="1600" dirty="0" smtClean="0">
                <a:latin typeface="Arial" panose="020B0604020202020204" pitchFamily="34" charset="0"/>
                <a:cs typeface="Arial" panose="020B0604020202020204" pitchFamily="34" charset="0"/>
              </a:rPr>
              <a:t>: </a:t>
            </a:r>
          </a:p>
          <a:p>
            <a:r>
              <a:rPr lang="it-IT" sz="1600" dirty="0" smtClean="0">
                <a:latin typeface="Arial" panose="020B0604020202020204" pitchFamily="34" charset="0"/>
                <a:cs typeface="Arial" panose="020B0604020202020204" pitchFamily="34" charset="0"/>
                <a:hlinkClick r:id="rId3"/>
              </a:rPr>
              <a:t>https://xgboost.readthedocs.io/en/stable/parameter.html</a:t>
            </a:r>
            <a:endParaRPr lang="it-IT" sz="1600" dirty="0" smtClean="0">
              <a:latin typeface="Arial" panose="020B0604020202020204" pitchFamily="34" charset="0"/>
              <a:cs typeface="Arial" panose="020B0604020202020204" pitchFamily="34" charset="0"/>
            </a:endParaRPr>
          </a:p>
          <a:p>
            <a:r>
              <a:rPr lang="it-IT" sz="1600" dirty="0">
                <a:latin typeface="Arial" panose="020B0604020202020204" pitchFamily="34" charset="0"/>
                <a:cs typeface="Arial" panose="020B0604020202020204" pitchFamily="34" charset="0"/>
                <a:hlinkClick r:id="rId4"/>
              </a:rPr>
              <a:t>https://xgboost.readthedocs.io/en/stable/tutorials/param_tuning.html</a:t>
            </a:r>
            <a:endParaRPr lang="it-IT" sz="1600" dirty="0">
              <a:latin typeface="Arial" panose="020B0604020202020204" pitchFamily="34" charset="0"/>
              <a:cs typeface="Arial" panose="020B0604020202020204" pitchFamily="34" charset="0"/>
            </a:endParaRPr>
          </a:p>
        </p:txBody>
      </p:sp>
      <p:sp>
        <p:nvSpPr>
          <p:cNvPr id="4" name="CasellaDiTesto 3"/>
          <p:cNvSpPr txBox="1"/>
          <p:nvPr/>
        </p:nvSpPr>
        <p:spPr>
          <a:xfrm>
            <a:off x="285750" y="2088023"/>
            <a:ext cx="11814755" cy="523220"/>
          </a:xfrm>
          <a:prstGeom prst="rect">
            <a:avLst/>
          </a:prstGeom>
          <a:noFill/>
        </p:spPr>
        <p:txBody>
          <a:bodyPr wrap="square" rtlCol="0">
            <a:spAutoFit/>
          </a:bodyPr>
          <a:lstStyle/>
          <a:p>
            <a:r>
              <a:rPr lang="it-IT" sz="1400" dirty="0" err="1">
                <a:latin typeface="Arial" panose="020B0604020202020204" pitchFamily="34" charset="0"/>
                <a:cs typeface="Arial" panose="020B0604020202020204" pitchFamily="34" charset="0"/>
              </a:rPr>
              <a:t>model_XGB</a:t>
            </a:r>
            <a:r>
              <a:rPr lang="it-IT" sz="1400" dirty="0">
                <a:latin typeface="Arial" panose="020B0604020202020204" pitchFamily="34" charset="0"/>
                <a:cs typeface="Arial" panose="020B0604020202020204" pitchFamily="34" charset="0"/>
              </a:rPr>
              <a:t> = </a:t>
            </a:r>
            <a:r>
              <a:rPr lang="it-IT" sz="1400" dirty="0" err="1">
                <a:latin typeface="Arial" panose="020B0604020202020204" pitchFamily="34" charset="0"/>
                <a:cs typeface="Arial" panose="020B0604020202020204" pitchFamily="34" charset="0"/>
              </a:rPr>
              <a:t>xgboost.XGBClassifier</a:t>
            </a:r>
            <a:r>
              <a:rPr lang="it-IT" sz="1400" dirty="0">
                <a:latin typeface="Arial" panose="020B0604020202020204" pitchFamily="34" charset="0"/>
                <a:cs typeface="Arial" panose="020B0604020202020204" pitchFamily="34" charset="0"/>
              </a:rPr>
              <a:t>(</a:t>
            </a:r>
            <a:r>
              <a:rPr lang="it-IT" sz="1400" dirty="0" err="1">
                <a:latin typeface="Arial" panose="020B0604020202020204" pitchFamily="34" charset="0"/>
                <a:cs typeface="Arial" panose="020B0604020202020204" pitchFamily="34" charset="0"/>
              </a:rPr>
              <a:t>n_estimators</a:t>
            </a:r>
            <a:r>
              <a:rPr lang="it-IT" sz="1400" dirty="0">
                <a:latin typeface="Arial" panose="020B0604020202020204" pitchFamily="34" charset="0"/>
                <a:cs typeface="Arial" panose="020B0604020202020204" pitchFamily="34" charset="0"/>
              </a:rPr>
              <a:t> = 100, </a:t>
            </a:r>
            <a:r>
              <a:rPr lang="it-IT" sz="1400" dirty="0" err="1">
                <a:latin typeface="Arial" panose="020B0604020202020204" pitchFamily="34" charset="0"/>
                <a:cs typeface="Arial" panose="020B0604020202020204" pitchFamily="34" charset="0"/>
              </a:rPr>
              <a:t>max_depth</a:t>
            </a:r>
            <a:r>
              <a:rPr lang="it-IT" sz="1400" dirty="0">
                <a:latin typeface="Arial" panose="020B0604020202020204" pitchFamily="34" charset="0"/>
                <a:cs typeface="Arial" panose="020B0604020202020204" pitchFamily="34" charset="0"/>
              </a:rPr>
              <a:t> = 2, </a:t>
            </a:r>
            <a:r>
              <a:rPr lang="it-IT" sz="1400" dirty="0" err="1">
                <a:latin typeface="Arial" panose="020B0604020202020204" pitchFamily="34" charset="0"/>
                <a:cs typeface="Arial" panose="020B0604020202020204" pitchFamily="34" charset="0"/>
              </a:rPr>
              <a:t>subsample</a:t>
            </a:r>
            <a:r>
              <a:rPr lang="it-IT" sz="1400" dirty="0">
                <a:latin typeface="Arial" panose="020B0604020202020204" pitchFamily="34" charset="0"/>
                <a:cs typeface="Arial" panose="020B0604020202020204" pitchFamily="34" charset="0"/>
              </a:rPr>
              <a:t> = 0.7, </a:t>
            </a:r>
            <a:r>
              <a:rPr lang="it-IT" sz="1400" dirty="0" err="1">
                <a:latin typeface="Arial" panose="020B0604020202020204" pitchFamily="34" charset="0"/>
                <a:cs typeface="Arial" panose="020B0604020202020204" pitchFamily="34" charset="0"/>
              </a:rPr>
              <a:t>eta</a:t>
            </a:r>
            <a:r>
              <a:rPr lang="it-IT" sz="1400" dirty="0">
                <a:latin typeface="Arial" panose="020B0604020202020204" pitchFamily="34" charset="0"/>
                <a:cs typeface="Arial" panose="020B0604020202020204" pitchFamily="34" charset="0"/>
              </a:rPr>
              <a:t> = 0.25, </a:t>
            </a:r>
          </a:p>
          <a:p>
            <a:r>
              <a:rPr lang="it-IT" sz="1400" dirty="0">
                <a:latin typeface="Arial" panose="020B0604020202020204" pitchFamily="34" charset="0"/>
                <a:cs typeface="Arial" panose="020B0604020202020204" pitchFamily="34" charset="0"/>
              </a:rPr>
              <a:t>                                  </a:t>
            </a:r>
            <a:r>
              <a:rPr lang="it-IT" sz="1400" dirty="0" smtClean="0">
                <a:latin typeface="Arial" panose="020B0604020202020204" pitchFamily="34" charset="0"/>
                <a:cs typeface="Arial" panose="020B0604020202020204" pitchFamily="34" charset="0"/>
              </a:rPr>
              <a:t>		     </a:t>
            </a:r>
            <a:r>
              <a:rPr lang="it-IT" sz="1400" dirty="0" err="1" smtClean="0">
                <a:latin typeface="Arial" panose="020B0604020202020204" pitchFamily="34" charset="0"/>
                <a:cs typeface="Arial" panose="020B0604020202020204" pitchFamily="34" charset="0"/>
              </a:rPr>
              <a:t>scale_pos_weight</a:t>
            </a:r>
            <a:r>
              <a:rPr lang="it-IT" sz="1400" dirty="0" smtClean="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xgb_scale_pos_weight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max_delta_step</a:t>
            </a:r>
            <a:r>
              <a:rPr lang="it-IT" sz="1400" dirty="0">
                <a:latin typeface="Arial" panose="020B0604020202020204" pitchFamily="34" charset="0"/>
                <a:cs typeface="Arial" panose="020B0604020202020204" pitchFamily="34" charset="0"/>
              </a:rPr>
              <a:t> = 1)</a:t>
            </a:r>
          </a:p>
        </p:txBody>
      </p:sp>
      <p:sp>
        <p:nvSpPr>
          <p:cNvPr id="6" name="CasellaDiTesto 5"/>
          <p:cNvSpPr txBox="1"/>
          <p:nvPr/>
        </p:nvSpPr>
        <p:spPr>
          <a:xfrm>
            <a:off x="285750" y="2785298"/>
            <a:ext cx="11998798" cy="2800767"/>
          </a:xfrm>
          <a:prstGeom prst="rect">
            <a:avLst/>
          </a:prstGeom>
          <a:noFill/>
        </p:spPr>
        <p:txBody>
          <a:bodyPr wrap="none" rtlCol="0">
            <a:spAutoFit/>
          </a:bodyPr>
          <a:lstStyle/>
          <a:p>
            <a:pPr marL="285750" indent="-285750">
              <a:buFont typeface="Arial" panose="020B0604020202020204" pitchFamily="34" charset="0"/>
              <a:buChar char="•"/>
            </a:pPr>
            <a:r>
              <a:rPr lang="it-IT" sz="1600" b="1" dirty="0" err="1" smtClean="0">
                <a:latin typeface="Arial" panose="020B0604020202020204" pitchFamily="34" charset="0"/>
                <a:cs typeface="Arial" panose="020B0604020202020204" pitchFamily="34" charset="0"/>
              </a:rPr>
              <a:t>subsample</a:t>
            </a:r>
            <a:r>
              <a:rPr lang="it-IT"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subsample </a:t>
            </a:r>
            <a:r>
              <a:rPr lang="en-US" sz="1600" dirty="0">
                <a:latin typeface="Arial" panose="020B0604020202020204" pitchFamily="34" charset="0"/>
                <a:cs typeface="Arial" panose="020B0604020202020204" pitchFamily="34" charset="0"/>
              </a:rPr>
              <a:t>ratio of the training instances. Setting it to 0.5 means that </a:t>
            </a:r>
            <a:r>
              <a:rPr lang="en-US" sz="1600" dirty="0" err="1">
                <a:latin typeface="Arial" panose="020B0604020202020204" pitchFamily="34" charset="0"/>
                <a:cs typeface="Arial" panose="020B0604020202020204" pitchFamily="34" charset="0"/>
              </a:rPr>
              <a:t>XGBoost</a:t>
            </a:r>
            <a:r>
              <a:rPr lang="en-US" sz="1600" dirty="0">
                <a:latin typeface="Arial" panose="020B0604020202020204" pitchFamily="34" charset="0"/>
                <a:cs typeface="Arial" panose="020B0604020202020204" pitchFamily="34" charset="0"/>
              </a:rPr>
              <a:t> would randomly </a:t>
            </a:r>
            <a:r>
              <a:rPr lang="en-US" sz="1600" dirty="0" smtClean="0">
                <a:latin typeface="Arial" panose="020B0604020202020204" pitchFamily="34" charset="0"/>
                <a:cs typeface="Arial" panose="020B0604020202020204" pitchFamily="34" charset="0"/>
              </a:rPr>
              <a:t>sample </a:t>
            </a:r>
            <a:r>
              <a:rPr lang="en-US" sz="1600" dirty="0">
                <a:latin typeface="Arial" panose="020B0604020202020204" pitchFamily="34" charset="0"/>
                <a:cs typeface="Arial" panose="020B0604020202020204" pitchFamily="34" charset="0"/>
              </a:rPr>
              <a:t>half </a:t>
            </a:r>
            <a:r>
              <a:rPr lang="en-US" sz="1600" dirty="0" smtClean="0">
                <a:latin typeface="Arial" panose="020B0604020202020204" pitchFamily="34" charset="0"/>
                <a:cs typeface="Arial" panose="020B0604020202020204" pitchFamily="34" charset="0"/>
              </a:rPr>
              <a:t>of </a:t>
            </a:r>
            <a:r>
              <a:rPr lang="en-US" sz="1600" dirty="0">
                <a:latin typeface="Arial" panose="020B0604020202020204" pitchFamily="34" charset="0"/>
                <a:cs typeface="Arial" panose="020B0604020202020204" pitchFamily="34" charset="0"/>
              </a:rPr>
              <a:t>the </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training </a:t>
            </a:r>
            <a:r>
              <a:rPr lang="en-US" sz="1600" dirty="0">
                <a:latin typeface="Arial" panose="020B0604020202020204" pitchFamily="34" charset="0"/>
                <a:cs typeface="Arial" panose="020B0604020202020204" pitchFamily="34" charset="0"/>
              </a:rPr>
              <a:t>data prior to growing </a:t>
            </a:r>
            <a:r>
              <a:rPr lang="en-US" sz="1600" dirty="0" smtClean="0">
                <a:latin typeface="Arial" panose="020B0604020202020204" pitchFamily="34" charset="0"/>
                <a:cs typeface="Arial" panose="020B0604020202020204" pitchFamily="34" charset="0"/>
              </a:rPr>
              <a:t>trees, </a:t>
            </a:r>
            <a:r>
              <a:rPr lang="en-US" sz="1600" dirty="0">
                <a:latin typeface="Arial" panose="020B0604020202020204" pitchFamily="34" charset="0"/>
                <a:cs typeface="Arial" panose="020B0604020202020204" pitchFamily="34" charset="0"/>
              </a:rPr>
              <a:t>and this will prevent overfitting. </a:t>
            </a:r>
            <a:r>
              <a:rPr lang="en-US" sz="1600" dirty="0" smtClean="0">
                <a:latin typeface="Arial" panose="020B0604020202020204" pitchFamily="34" charset="0"/>
                <a:cs typeface="Arial" panose="020B0604020202020204" pitchFamily="34" charset="0"/>
              </a:rPr>
              <a:t>Subsampling </a:t>
            </a:r>
            <a:r>
              <a:rPr lang="en-US" sz="1600" dirty="0">
                <a:latin typeface="Arial" panose="020B0604020202020204" pitchFamily="34" charset="0"/>
                <a:cs typeface="Arial" panose="020B0604020202020204" pitchFamily="34" charset="0"/>
              </a:rPr>
              <a:t>will occur once in every </a:t>
            </a:r>
            <a:r>
              <a:rPr lang="en-US" sz="1600" dirty="0" smtClean="0">
                <a:latin typeface="Arial" panose="020B0604020202020204" pitchFamily="34" charset="0"/>
                <a:cs typeface="Arial" panose="020B0604020202020204" pitchFamily="34" charset="0"/>
              </a:rPr>
              <a:t>boosting </a:t>
            </a:r>
            <a:r>
              <a:rPr lang="en-US" sz="1600" dirty="0">
                <a:latin typeface="Arial" panose="020B0604020202020204" pitchFamily="34" charset="0"/>
                <a:cs typeface="Arial" panose="020B0604020202020204" pitchFamily="34" charset="0"/>
              </a:rPr>
              <a:t>iteration.</a:t>
            </a:r>
          </a:p>
          <a:p>
            <a:pPr marL="285750" indent="-285750">
              <a:buFont typeface="Arial" panose="020B0604020202020204" pitchFamily="34" charset="0"/>
              <a:buChar char="•"/>
            </a:pPr>
            <a:r>
              <a:rPr lang="it-IT" sz="1600" b="1" dirty="0" err="1" smtClean="0">
                <a:latin typeface="Arial" panose="020B0604020202020204" pitchFamily="34" charset="0"/>
                <a:cs typeface="Arial" panose="020B0604020202020204" pitchFamily="34" charset="0"/>
              </a:rPr>
              <a:t>eta</a:t>
            </a:r>
            <a:r>
              <a:rPr lang="it-IT" sz="1600" b="1" dirty="0" smtClean="0">
                <a:latin typeface="Arial" panose="020B0604020202020204" pitchFamily="34" charset="0"/>
                <a:cs typeface="Arial" panose="020B0604020202020204" pitchFamily="34" charset="0"/>
              </a:rPr>
              <a:t> </a:t>
            </a:r>
            <a:r>
              <a:rPr lang="it-IT" sz="1600" dirty="0" smtClean="0">
                <a:latin typeface="Arial" panose="020B0604020202020204" pitchFamily="34" charset="0"/>
                <a:cs typeface="Arial" panose="020B0604020202020204" pitchFamily="34" charset="0"/>
              </a:rPr>
              <a:t>(alias </a:t>
            </a:r>
            <a:r>
              <a:rPr lang="it-IT" sz="1600" i="1" dirty="0" err="1" smtClean="0">
                <a:latin typeface="Arial" panose="020B0604020202020204" pitchFamily="34" charset="0"/>
                <a:cs typeface="Arial" panose="020B0604020202020204" pitchFamily="34" charset="0"/>
              </a:rPr>
              <a:t>learning</a:t>
            </a:r>
            <a:r>
              <a:rPr lang="it-IT" sz="1600" i="1" dirty="0" smtClean="0">
                <a:latin typeface="Arial" panose="020B0604020202020204" pitchFamily="34" charset="0"/>
                <a:cs typeface="Arial" panose="020B0604020202020204" pitchFamily="34" charset="0"/>
              </a:rPr>
              <a:t> rate</a:t>
            </a:r>
            <a:r>
              <a:rPr lang="it-IT"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s</a:t>
            </a:r>
            <a:r>
              <a:rPr lang="en-US" sz="1600" dirty="0" smtClean="0">
                <a:latin typeface="Arial" panose="020B0604020202020204" pitchFamily="34" charset="0"/>
                <a:cs typeface="Arial" panose="020B0604020202020204" pitchFamily="34" charset="0"/>
              </a:rPr>
              <a:t>tep size shrinkage used in update to prevents overfitting. After each boosting step, we can directly </a:t>
            </a: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get the weights of new features, and eta shrinks the feature weights to make the boosting process more conservative.</a:t>
            </a:r>
          </a:p>
          <a:p>
            <a:pPr marL="285750" indent="-285750">
              <a:buFont typeface="Arial" panose="020B0604020202020204" pitchFamily="34" charset="0"/>
              <a:buChar char="•"/>
            </a:pPr>
            <a:r>
              <a:rPr lang="it-IT" sz="1600" b="1" dirty="0" err="1" smtClean="0">
                <a:latin typeface="Arial" panose="020B0604020202020204" pitchFamily="34" charset="0"/>
                <a:cs typeface="Arial" panose="020B0604020202020204" pitchFamily="34" charset="0"/>
              </a:rPr>
              <a:t>scale_pos_weight</a:t>
            </a:r>
            <a:r>
              <a:rPr lang="it-IT"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ontrol the balance of positive and negative weights, useful for unbalanced classes. A typical value to </a:t>
            </a:r>
          </a:p>
          <a:p>
            <a:r>
              <a:rPr lang="en-US" sz="1600" dirty="0" smtClean="0">
                <a:latin typeface="Arial" panose="020B0604020202020204" pitchFamily="34" charset="0"/>
                <a:cs typeface="Arial" panose="020B0604020202020204" pitchFamily="34" charset="0"/>
              </a:rPr>
              <a:t>     consider: sum(negative instances) / sum(positive instances).</a:t>
            </a:r>
          </a:p>
          <a:p>
            <a:pPr marL="285750" indent="-285750">
              <a:buFont typeface="Arial" panose="020B0604020202020204" pitchFamily="34" charset="0"/>
              <a:buChar char="•"/>
            </a:pPr>
            <a:r>
              <a:rPr lang="en-US" sz="1600" b="1" dirty="0" err="1" smtClean="0">
                <a:latin typeface="Arial" panose="020B0604020202020204" pitchFamily="34" charset="0"/>
                <a:cs typeface="Arial" panose="020B0604020202020204" pitchFamily="34" charset="0"/>
              </a:rPr>
              <a:t>max_delta_step</a:t>
            </a:r>
            <a:r>
              <a:rPr lang="en-US" sz="1600" b="1"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aximum </a:t>
            </a:r>
            <a:r>
              <a:rPr lang="en-US" sz="1600" dirty="0">
                <a:latin typeface="Arial" panose="020B0604020202020204" pitchFamily="34" charset="0"/>
                <a:cs typeface="Arial" panose="020B0604020202020204" pitchFamily="34" charset="0"/>
              </a:rPr>
              <a:t>delta step we allow each leaf output to be. If the value is set to 0, it means there is no constraint. </a:t>
            </a:r>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    If </a:t>
            </a:r>
            <a:r>
              <a:rPr lang="en-US" sz="1600" dirty="0">
                <a:latin typeface="Arial" panose="020B0604020202020204" pitchFamily="34" charset="0"/>
                <a:cs typeface="Arial" panose="020B0604020202020204" pitchFamily="34" charset="0"/>
              </a:rPr>
              <a:t>it is set to a </a:t>
            </a:r>
            <a:r>
              <a:rPr lang="en-US" sz="1600" dirty="0" smtClean="0">
                <a:latin typeface="Arial" panose="020B0604020202020204" pitchFamily="34" charset="0"/>
                <a:cs typeface="Arial" panose="020B0604020202020204" pitchFamily="34" charset="0"/>
              </a:rPr>
              <a:t>positive </a:t>
            </a:r>
            <a:r>
              <a:rPr lang="en-US" sz="1600" dirty="0">
                <a:latin typeface="Arial" panose="020B0604020202020204" pitchFamily="34" charset="0"/>
                <a:cs typeface="Arial" panose="020B0604020202020204" pitchFamily="34" charset="0"/>
              </a:rPr>
              <a:t>value, it can help making the update step more conservative. Usually this parameter is not needed, </a:t>
            </a:r>
            <a:r>
              <a:rPr lang="en-US" sz="1600" dirty="0" smtClean="0">
                <a:latin typeface="Arial" panose="020B0604020202020204" pitchFamily="34" charset="0"/>
                <a:cs typeface="Arial" panose="020B0604020202020204" pitchFamily="34" charset="0"/>
              </a:rPr>
              <a:t>but </a:t>
            </a:r>
          </a:p>
          <a:p>
            <a:r>
              <a:rPr lang="en-US" sz="1600" dirty="0" smtClean="0">
                <a:latin typeface="Arial" panose="020B0604020202020204" pitchFamily="34" charset="0"/>
                <a:cs typeface="Arial" panose="020B0604020202020204" pitchFamily="34" charset="0"/>
              </a:rPr>
              <a:t>     it </a:t>
            </a:r>
            <a:r>
              <a:rPr lang="en-US" sz="1600" dirty="0">
                <a:latin typeface="Arial" panose="020B0604020202020204" pitchFamily="34" charset="0"/>
                <a:cs typeface="Arial" panose="020B0604020202020204" pitchFamily="34" charset="0"/>
              </a:rPr>
              <a:t>might help </a:t>
            </a:r>
            <a:r>
              <a:rPr lang="en-US" sz="1600" dirty="0" smtClean="0">
                <a:latin typeface="Arial" panose="020B0604020202020204" pitchFamily="34" charset="0"/>
                <a:cs typeface="Arial" panose="020B0604020202020204" pitchFamily="34" charset="0"/>
              </a:rPr>
              <a:t>in </a:t>
            </a:r>
            <a:r>
              <a:rPr lang="en-US" sz="1600" dirty="0">
                <a:latin typeface="Arial" panose="020B0604020202020204" pitchFamily="34" charset="0"/>
                <a:cs typeface="Arial" panose="020B0604020202020204" pitchFamily="34" charset="0"/>
              </a:rPr>
              <a:t>logistic regression when class is extremely imbalanced. Set it to value of 1-10 might help control the update.</a:t>
            </a:r>
          </a:p>
          <a:p>
            <a:endParaRPr lang="en-US" sz="16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Please note that the previous information has been taken from the references below.</a:t>
            </a:r>
            <a:endParaRPr lang="it-IT" sz="1600" dirty="0">
              <a:latin typeface="Arial" panose="020B0604020202020204" pitchFamily="34" charset="0"/>
              <a:cs typeface="Arial" panose="020B0604020202020204" pitchFamily="34" charset="0"/>
            </a:endParaRPr>
          </a:p>
        </p:txBody>
      </p:sp>
      <p:sp>
        <p:nvSpPr>
          <p:cNvPr id="7" name="CasellaDiTesto 6"/>
          <p:cNvSpPr txBox="1"/>
          <p:nvPr/>
        </p:nvSpPr>
        <p:spPr>
          <a:xfrm>
            <a:off x="285750" y="1544636"/>
            <a:ext cx="9751387" cy="369332"/>
          </a:xfrm>
          <a:prstGeom prst="rect">
            <a:avLst/>
          </a:prstGeom>
          <a:noFill/>
        </p:spPr>
        <p:txBody>
          <a:bodyPr wrap="none" rtlCol="0">
            <a:spAutoFit/>
          </a:bodyPr>
          <a:lstStyle/>
          <a:p>
            <a:r>
              <a:rPr lang="it-IT" dirty="0" smtClean="0">
                <a:latin typeface="Arial" panose="020B0604020202020204" pitchFamily="34" charset="0"/>
                <a:cs typeface="Arial" panose="020B0604020202020204" pitchFamily="34" charset="0"/>
              </a:rPr>
              <a:t>In </a:t>
            </a:r>
            <a:r>
              <a:rPr lang="it-IT" dirty="0" err="1" smtClean="0">
                <a:latin typeface="Arial" panose="020B0604020202020204" pitchFamily="34" charset="0"/>
                <a:cs typeface="Arial" panose="020B0604020202020204" pitchFamily="34" charset="0"/>
              </a:rPr>
              <a:t>order</a:t>
            </a:r>
            <a:r>
              <a:rPr lang="it-IT" dirty="0" smtClean="0">
                <a:latin typeface="Arial" panose="020B0604020202020204" pitchFamily="34" charset="0"/>
                <a:cs typeface="Arial" panose="020B0604020202020204" pitchFamily="34" charset="0"/>
              </a:rPr>
              <a:t> to </a:t>
            </a:r>
            <a:r>
              <a:rPr lang="it-IT" dirty="0" err="1" smtClean="0">
                <a:latin typeface="Arial" panose="020B0604020202020204" pitchFamily="34" charset="0"/>
                <a:cs typeface="Arial" panose="020B0604020202020204" pitchFamily="34" charset="0"/>
              </a:rPr>
              <a:t>improve</a:t>
            </a:r>
            <a:r>
              <a:rPr lang="it-IT" dirty="0" smtClean="0">
                <a:latin typeface="Arial" panose="020B0604020202020204" pitchFamily="34" charset="0"/>
                <a:cs typeface="Arial" panose="020B0604020202020204" pitchFamily="34" charset="0"/>
              </a:rPr>
              <a:t> the performance of the model, the </a:t>
            </a:r>
            <a:r>
              <a:rPr lang="it-IT" dirty="0" err="1" smtClean="0">
                <a:latin typeface="Arial" panose="020B0604020202020204" pitchFamily="34" charset="0"/>
                <a:cs typeface="Arial" panose="020B0604020202020204" pitchFamily="34" charset="0"/>
              </a:rPr>
              <a:t>following</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hyperparameters</a:t>
            </a:r>
            <a:r>
              <a:rPr lang="it-IT" dirty="0" smtClean="0">
                <a:latin typeface="Arial" panose="020B0604020202020204" pitchFamily="34" charset="0"/>
                <a:cs typeface="Arial" panose="020B0604020202020204" pitchFamily="34" charset="0"/>
              </a:rPr>
              <a:t> </a:t>
            </a:r>
            <a:r>
              <a:rPr lang="it-IT" dirty="0" err="1" smtClean="0">
                <a:latin typeface="Arial" panose="020B0604020202020204" pitchFamily="34" charset="0"/>
                <a:cs typeface="Arial" panose="020B0604020202020204" pitchFamily="34" charset="0"/>
              </a:rPr>
              <a:t>will</a:t>
            </a:r>
            <a:r>
              <a:rPr lang="it-IT" dirty="0" smtClean="0">
                <a:latin typeface="Arial" panose="020B0604020202020204" pitchFamily="34" charset="0"/>
                <a:cs typeface="Arial" panose="020B0604020202020204" pitchFamily="34" charset="0"/>
              </a:rPr>
              <a:t> be </a:t>
            </a:r>
            <a:r>
              <a:rPr lang="it-IT" dirty="0" err="1" smtClean="0">
                <a:latin typeface="Arial" panose="020B0604020202020204" pitchFamily="34" charset="0"/>
                <a:cs typeface="Arial" panose="020B0604020202020204" pitchFamily="34" charset="0"/>
              </a:rPr>
              <a:t>used</a:t>
            </a:r>
            <a:r>
              <a:rPr lang="it-IT" dirty="0" smtClean="0">
                <a:latin typeface="Arial" panose="020B0604020202020204" pitchFamily="34" charset="0"/>
                <a:cs typeface="Arial" panose="020B0604020202020204" pitchFamily="34" charset="0"/>
              </a:rPr>
              <a:t>: </a:t>
            </a:r>
            <a:endParaRPr lang="it-I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054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1556</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Consolas</vt:lpstr>
      <vt:lpstr>Tema di Office</vt:lpstr>
      <vt:lpstr>Explainable Machine Learning  Credit Card Fraud Detection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Machine Learning  Credit Card Fraud Detection</dc:title>
  <dc:creator>Leonardo Dalle Luche</dc:creator>
  <cp:lastModifiedBy>Leonardo Dalle Luche</cp:lastModifiedBy>
  <cp:revision>244</cp:revision>
  <dcterms:created xsi:type="dcterms:W3CDTF">2023-10-07T07:10:24Z</dcterms:created>
  <dcterms:modified xsi:type="dcterms:W3CDTF">2023-10-11T06:26:57Z</dcterms:modified>
</cp:coreProperties>
</file>