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0" r:id="rId9"/>
    <p:sldId id="262" r:id="rId10"/>
    <p:sldId id="263" r:id="rId11"/>
    <p:sldId id="274" r:id="rId12"/>
    <p:sldId id="272" r:id="rId13"/>
    <p:sldId id="268" r:id="rId14"/>
    <p:sldId id="269" r:id="rId15"/>
    <p:sldId id="266" r:id="rId16"/>
    <p:sldId id="270" r:id="rId17"/>
    <p:sldId id="273" r:id="rId18"/>
    <p:sldId id="267" r:id="rId19"/>
    <p:sldId id="27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95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5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3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22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6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73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9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9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3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F6C3-EA2D-427E-8985-49F81F4BB754}" type="datetimeFigureOut">
              <a:rPr lang="it-IT" smtClean="0"/>
              <a:t>08/10/2023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4652-312F-4C47-92F4-2389120D44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5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stable/parame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xgboost.readthedocs.io/en/stable/tutorials/param_tunin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32838" y="1479804"/>
            <a:ext cx="9421364" cy="2148840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Explainable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Credit Card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Detection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78680" y="4429759"/>
            <a:ext cx="8329680" cy="1481313"/>
          </a:xfrm>
        </p:spPr>
        <p:txBody>
          <a:bodyPr>
            <a:normAutofit lnSpcReduction="10000"/>
          </a:bodyPr>
          <a:lstStyle/>
          <a:p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Dalle Luche Leonardo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Master in Data Analytics – </a:t>
            </a:r>
            <a:r>
              <a:rPr 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of Roma Tre</a:t>
            </a:r>
          </a:p>
          <a:p>
            <a:endParaRPr lang="it-I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pic>
        <p:nvPicPr>
          <p:cNvPr id="1028" name="Picture 4" descr="File:Universität Rom III logo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911073"/>
            <a:ext cx="1530096" cy="8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749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SHAP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Global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2930" y="1453896"/>
            <a:ext cx="5622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explainer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8C8C8"/>
                </a:solidFill>
                <a:latin typeface="Consolas" panose="020B0609020204030204" pitchFamily="49" charset="0"/>
              </a:rPr>
              <a:t>shap</a:t>
            </a:r>
            <a:r>
              <a:rPr lang="en-US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Explainer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model_XGB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shap_values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explainer</a:t>
            </a:r>
            <a:r>
              <a:rPr lang="en-US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shap_values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C8C8C8"/>
                </a:solidFill>
                <a:latin typeface="Consolas" panose="020B0609020204030204" pitchFamily="49" charset="0"/>
              </a:rPr>
              <a:t>shap</a:t>
            </a:r>
            <a:r>
              <a:rPr lang="en-US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summary_plot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shap_values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A9A9A"/>
                </a:solidFill>
                <a:latin typeface="Consolas" panose="020B0609020204030204" pitchFamily="49" charset="0"/>
              </a:rPr>
              <a:t>feature_names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DADADA"/>
                </a:solidFill>
                <a:latin typeface="Consolas" panose="020B0609020204030204" pitchFamily="49" charset="0"/>
              </a:rPr>
              <a:t> features</a:t>
            </a:r>
            <a:r>
              <a:rPr lang="en-US" sz="12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91" y="137668"/>
            <a:ext cx="5252937" cy="658368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22930" y="2805909"/>
            <a:ext cx="62198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of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general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explaination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plot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the impact of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on the model output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V4 and V14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impact on model output.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speaking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V4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more positive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impact.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V14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more negative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impact.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Unfortunately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sensitive data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credit card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749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SHAP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Global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39120" y="1435051"/>
            <a:ext cx="34163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shap_values</a:t>
            </a:r>
            <a:r>
              <a:rPr lang="it-IT" sz="11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1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explainer</a:t>
            </a:r>
            <a:r>
              <a:rPr lang="it-IT" sz="11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1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DADADA"/>
                </a:solidFill>
                <a:latin typeface="Consolas" panose="020B0609020204030204" pitchFamily="49" charset="0"/>
              </a:rPr>
              <a:t>iloc</a:t>
            </a:r>
            <a:r>
              <a:rPr lang="it-IT" sz="1100" dirty="0">
                <a:solidFill>
                  <a:srgbClr val="B4B4B4"/>
                </a:solidFill>
                <a:latin typeface="Consolas" panose="020B0609020204030204" pitchFamily="49" charset="0"/>
              </a:rPr>
              <a:t>[:</a:t>
            </a:r>
            <a:r>
              <a:rPr lang="it-IT" sz="11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it-IT" sz="1100" dirty="0">
                <a:solidFill>
                  <a:srgbClr val="B4B4B4"/>
                </a:solidFill>
                <a:latin typeface="Consolas" panose="020B0609020204030204" pitchFamily="49" charset="0"/>
              </a:rPr>
              <a:t>])</a:t>
            </a:r>
            <a:endParaRPr lang="it-IT" sz="11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1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100" dirty="0" err="1">
                <a:solidFill>
                  <a:srgbClr val="C8C8C8"/>
                </a:solidFill>
                <a:latin typeface="Consolas" panose="020B0609020204030204" pitchFamily="49" charset="0"/>
              </a:rPr>
              <a:t>shap</a:t>
            </a:r>
            <a:r>
              <a:rPr lang="it-IT" sz="11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DADADA"/>
                </a:solidFill>
                <a:latin typeface="Consolas" panose="020B0609020204030204" pitchFamily="49" charset="0"/>
              </a:rPr>
              <a:t>plots</a:t>
            </a:r>
            <a:r>
              <a:rPr lang="it-IT" sz="11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100" dirty="0" err="1">
                <a:solidFill>
                  <a:srgbClr val="DADADA"/>
                </a:solidFill>
                <a:latin typeface="Consolas" panose="020B0609020204030204" pitchFamily="49" charset="0"/>
              </a:rPr>
              <a:t>heatmap</a:t>
            </a:r>
            <a:r>
              <a:rPr lang="it-IT" sz="11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shap_values</a:t>
            </a:r>
            <a:r>
              <a:rPr lang="it-IT" sz="11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it-IT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39120" y="2250842"/>
            <a:ext cx="343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take a set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first 500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test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impact of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set.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Looking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V4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400 to 500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impact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positive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~50 to ~100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impact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negative. 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V7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slight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impact for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SHAP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40" y="1553923"/>
            <a:ext cx="8577089" cy="5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42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SHAP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Local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36411" y="1426679"/>
            <a:ext cx="11173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4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4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it-IT" sz="1400" b="1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4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shap_values</a:t>
            </a:r>
            <a:r>
              <a:rPr lang="it-IT" sz="14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explainer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4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iloc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])</a:t>
            </a:r>
            <a:endParaRPr lang="it-IT" sz="14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endParaRPr lang="it-IT" sz="1400" dirty="0" smtClean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4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shap</a:t>
            </a:r>
            <a:r>
              <a:rPr lang="it-IT" sz="1400" dirty="0" err="1" smtClean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 err="1" smtClean="0">
                <a:solidFill>
                  <a:srgbClr val="DADADA"/>
                </a:solidFill>
                <a:latin typeface="Consolas" panose="020B0609020204030204" pitchFamily="49" charset="0"/>
              </a:rPr>
              <a:t>force_plot</a:t>
            </a:r>
            <a:r>
              <a:rPr lang="it-IT" sz="14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explainer</a:t>
            </a:r>
            <a:r>
              <a:rPr lang="it-IT" sz="1400" dirty="0" err="1" smtClean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 err="1" smtClean="0">
                <a:solidFill>
                  <a:srgbClr val="DADADA"/>
                </a:solidFill>
                <a:latin typeface="Consolas" panose="020B0609020204030204" pitchFamily="49" charset="0"/>
              </a:rPr>
              <a:t>expected_value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4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shap_values</a:t>
            </a:r>
            <a:r>
              <a:rPr lang="it-IT" sz="14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values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4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4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iloc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it-IT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400" dirty="0">
                <a:solidFill>
                  <a:srgbClr val="B4B4B4"/>
                </a:solidFill>
                <a:latin typeface="Consolas" panose="020B0609020204030204" pitchFamily="49" charset="0"/>
              </a:rPr>
              <a:t>])</a:t>
            </a:r>
            <a:endParaRPr lang="it-IT" sz="1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07" y="2752909"/>
            <a:ext cx="10696575" cy="131445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56235" y="4214404"/>
            <a:ext cx="10935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(0, 22, 51) 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force plot,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high impact on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the plot shows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the right or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case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= 0),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V14, V12, V10, V4, V7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high impact on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42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SHAP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Local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51" y="2266390"/>
            <a:ext cx="10668000" cy="141922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23168" y="1445200"/>
            <a:ext cx="5319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endParaRPr lang="it-IT" sz="1600" b="1" dirty="0">
              <a:solidFill>
                <a:srgbClr val="DADADA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3168" y="4149963"/>
            <a:ext cx="1127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case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= 22),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blue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on the right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negative impact on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base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top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contributors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V14 and V4,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by V8, V2, V12, etc.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42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SHAP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Local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" y="2319456"/>
            <a:ext cx="10639425" cy="12192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39495" y="1436056"/>
            <a:ext cx="11292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51</a:t>
            </a:r>
            <a:endParaRPr lang="it-IT" sz="1600" b="1" dirty="0">
              <a:solidFill>
                <a:srgbClr val="DADADA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62358" y="4092646"/>
            <a:ext cx="1087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case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= 51)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positive impact on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base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top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contributors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V4 and V14,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by V11, V12, etc.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LIME (1)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9120" y="1488947"/>
            <a:ext cx="7035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2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b="1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it-IT" sz="1200" b="1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lime_explainer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LimeTabularExplainer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X_train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values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                                      </a:t>
            </a:r>
            <a:r>
              <a:rPr lang="it-IT" sz="1200" dirty="0">
                <a:solidFill>
                  <a:srgbClr val="9A9A9A"/>
                </a:solidFill>
                <a:latin typeface="Consolas" panose="020B0609020204030204" pitchFamily="49" charset="0"/>
              </a:rPr>
              <a:t>mode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E8C9BB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classification</a:t>
            </a:r>
            <a:r>
              <a:rPr lang="it-IT" sz="1200" dirty="0">
                <a:solidFill>
                  <a:srgbClr val="E8C9BB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                                      </a:t>
            </a:r>
            <a:r>
              <a:rPr lang="it-IT" sz="1200" dirty="0" err="1">
                <a:solidFill>
                  <a:srgbClr val="9A9A9A"/>
                </a:solidFill>
                <a:latin typeface="Consolas" panose="020B0609020204030204" pitchFamily="49" charset="0"/>
              </a:rPr>
              <a:t>feature_names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features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                                      </a:t>
            </a:r>
            <a:r>
              <a:rPr lang="it-IT" sz="1200" dirty="0" err="1">
                <a:solidFill>
                  <a:srgbClr val="9A9A9A"/>
                </a:solidFill>
                <a:latin typeface="Consolas" panose="020B0609020204030204" pitchFamily="49" charset="0"/>
              </a:rPr>
              <a:t>class_names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=[</a:t>
            </a:r>
            <a:r>
              <a:rPr lang="it-IT" sz="1200" dirty="0">
                <a:solidFill>
                  <a:srgbClr val="E8C9BB"/>
                </a:solidFill>
                <a:latin typeface="Consolas" panose="020B0609020204030204" pitchFamily="49" charset="0"/>
              </a:rPr>
              <a:t>'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E8C9BB"/>
                </a:solidFill>
                <a:latin typeface="Consolas" panose="020B0609020204030204" pitchFamily="49" charset="0"/>
              </a:rPr>
              <a:t>'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])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explanation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lime_explainer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explain_instance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values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],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                                             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model_XGB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predict_proba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                                              </a:t>
            </a:r>
            <a:r>
              <a:rPr lang="it-IT" sz="1200" dirty="0" err="1">
                <a:solidFill>
                  <a:srgbClr val="9A9A9A"/>
                </a:solidFill>
                <a:latin typeface="Consolas" panose="020B0609020204030204" pitchFamily="49" charset="0"/>
              </a:rPr>
              <a:t>num_features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columns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explanation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show_in_notebook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endParaRPr lang="it-IT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2" y="498220"/>
            <a:ext cx="2589899" cy="87289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1" y="249213"/>
            <a:ext cx="2032860" cy="63801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56" y="249213"/>
            <a:ext cx="1637657" cy="277768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88" y="3026896"/>
            <a:ext cx="1499773" cy="270868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88" y="5687952"/>
            <a:ext cx="1499774" cy="827148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47472" y="4215384"/>
            <a:ext cx="6413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LIME to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(0, 22, 51).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LIME (2)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9120" y="1605333"/>
            <a:ext cx="317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endParaRPr lang="it-IT" sz="1600" b="1" dirty="0">
              <a:solidFill>
                <a:srgbClr val="DADADA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2" y="516684"/>
            <a:ext cx="2506406" cy="8164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18" y="238252"/>
            <a:ext cx="2595148" cy="643915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06" y="351303"/>
            <a:ext cx="1539297" cy="272061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030" y="3049060"/>
            <a:ext cx="1476813" cy="269986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934" y="5712349"/>
            <a:ext cx="1476813" cy="8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LIME (3)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9120" y="1605333"/>
            <a:ext cx="317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instance_idx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600" b="1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smtClean="0">
                <a:solidFill>
                  <a:srgbClr val="DADADA"/>
                </a:solidFill>
                <a:latin typeface="Consolas" panose="020B0609020204030204" pitchFamily="49" charset="0"/>
              </a:rPr>
              <a:t>51</a:t>
            </a:r>
            <a:endParaRPr lang="it-IT" sz="1600" b="1" dirty="0">
              <a:solidFill>
                <a:srgbClr val="DADADA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51" y="419271"/>
            <a:ext cx="2219720" cy="85072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21" y="243385"/>
            <a:ext cx="2525881" cy="63843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362257"/>
            <a:ext cx="1483669" cy="270081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"/>
          <a:stretch/>
        </p:blipFill>
        <p:spPr>
          <a:xfrm>
            <a:off x="10374374" y="3063069"/>
            <a:ext cx="1469445" cy="266689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"/>
          <a:stretch/>
        </p:blipFill>
        <p:spPr>
          <a:xfrm>
            <a:off x="10374374" y="5693315"/>
            <a:ext cx="1469445" cy="7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248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SHAP VS LIME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CONCLUSION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39120" y="6360160"/>
            <a:ext cx="684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Reference: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https://www.kaggle.com/datasets/mlg-ulb/creditcardfraud/data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83638" y="473001"/>
            <a:ext cx="201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it-I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61379" y="1605333"/>
            <a:ext cx="10900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Nowadays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for credit card companies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recognize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fraudulent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credit card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use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output with SHAP and LIME.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some of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with PCA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 Analysis).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probably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sensitive data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credit card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information, country, date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relevants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some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Schema &amp;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9" y="3600450"/>
            <a:ext cx="9385711" cy="30432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66" y="3599921"/>
            <a:ext cx="4272835" cy="305705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23600" y="1605333"/>
            <a:ext cx="10770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the seconds elapsed between each transaction and the first transaction in the dataset, type = float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V1, V2, V3,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V28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/>
              <a:t>principal </a:t>
            </a:r>
            <a:r>
              <a:rPr lang="en-US" dirty="0"/>
              <a:t>components obtained with </a:t>
            </a:r>
            <a:r>
              <a:rPr lang="en-US" dirty="0" smtClean="0"/>
              <a:t>PCA, type = float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type =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variable, it takes value 1 in case of fraud and 0 otherwise, type = integer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34539" y="300350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# of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284 807</a:t>
            </a:r>
          </a:p>
          <a:p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# of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31 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Data Exploration (1)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01238" y="1374928"/>
            <a:ext cx="695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‘Class’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target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8489633" y="834951"/>
            <a:ext cx="34070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'Time':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0.00, Max = 172792.00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-56.41, Max = 2.45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-72.72, Max = 22.06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'V3':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-48.33, Max = 9.38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'V4':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-5.68, Max = 16.88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'V5':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-113.74, Max = 34.80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'V6':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-26.16, Max = 73.30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'V7':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-43.56, Max = 120.59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'V8':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-73.22, Max = 20.01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'V9':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-13.43, Max = 15.59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'V10':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-24.59, Max = 23.75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'V11':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-4.80, Max = 12.02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'V12':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-18.68, Max = 7.85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'V13':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-5.79, Max = 7.13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'V14':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-19.21, Max = 10.53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'V15':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-4.50, Max = 8.88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'V16':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-14.13, Max = 17.32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'V17':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-25.16, Max = 9.25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'V18':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-9.50, Max = 5.04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'V19':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-7.21, Max = 5.59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'V20':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-54.50, Max = 39.42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'V21':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-34.83, Max = 27.20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'V22':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-10.93, Max = 10.50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'V23':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-44.81, Max = 22.53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'V24':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-2.84, Max = 4.58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'V25':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-10.30, Max = 7.52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'V26':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-2.60, Max = 3.52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'V27':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-22.57, Max = 31.61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'V28':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-15.43, Max = 33.85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0.00, Max = 25691.16</a:t>
            </a:r>
          </a:p>
          <a:p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'Class': </a:t>
            </a:r>
            <a:r>
              <a:rPr lang="it-IT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0, Max = 1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89633" y="519167"/>
            <a:ext cx="244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Domain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column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4" y="1806987"/>
            <a:ext cx="3325816" cy="5003388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099598" y="2008163"/>
            <a:ext cx="43900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unbalanced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492 out of 284’315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lassified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’.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use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Random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appropriately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set up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yperparameters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unbalanced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099598" y="6048103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(0):    284 315</a:t>
            </a:r>
          </a:p>
          <a:p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(1):                   492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183638" y="473001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Data Exploration (2)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058436"/>
            <a:ext cx="5880870" cy="446316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90550" y="136903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et’s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‘Class’, ‘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’ and ‘Time’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111891" y="2771775"/>
            <a:ext cx="413446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 and ‘Time’ are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be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lack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‘Class’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5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183638" y="473001"/>
            <a:ext cx="309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Data Exploration (3)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95" y="934666"/>
            <a:ext cx="8910605" cy="563049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49796" y="1440112"/>
            <a:ext cx="283443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bunch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‘V1’ to ‘V28’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are (more or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‘Class’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model.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Model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5275" y="1551690"/>
            <a:ext cx="10467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use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due to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unbalanceness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Furthermore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considered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the model: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95275" y="3310708"/>
            <a:ext cx="11108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= ["V1","V2","V3","V4","V5","V6","V7","V8","V9","V10","V11","V12","V14","V16","V17","V18","V19","V20","V21","V24","V27","V28"]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95275" y="3900175"/>
            <a:ext cx="1157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to be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‘Class’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for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assume 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‘Time’ and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386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39120" y="5905500"/>
            <a:ext cx="6346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xgboost.readthedocs.io/en/stable/parameter.html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https://xgboost.readthedocs.io/en/stable/tutorials/param_tuning.html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85750" y="2088023"/>
            <a:ext cx="1181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model_XGB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xgboost.XGBClassifier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= 100,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subsample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= 0.7,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= 0.25, 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lang="it-IT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scale_pos_weight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xgb_scale_pos_weight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max_delta_step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50" y="2785298"/>
            <a:ext cx="1199879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subsample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subsample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ratio of the training instances. Setting it to 0.5 means that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would randomly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half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training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prior to growing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trees,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this will prevent overfitting.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Subsampling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occur once in every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eta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(alias </a:t>
            </a:r>
            <a:r>
              <a:rPr lang="it-IT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it-IT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rate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Step size shrinkage used in update to prevents overfitting. After each boosting step, we can directly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get the weights of new features, and eta shrinks the feature weights to make the boosting process more conservative.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scale_pos_weight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the balance of positive and negative weights, useful for unbalanced classes. A typical value to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consider: sum(negative instances) / sum(positive instances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max_delta_step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delta step we allow each leaf output to be. If the value is set to 0, it means there is no constraint.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set to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value, it can help making the update step more conservative. Usually this parameter is not needed,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might help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when class is extremely imbalanced. Set it to value of 1-10 might help control the update.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note that the previous information has been taken from the reference.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5750" y="1544636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performance of the model, the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0" y="137668"/>
            <a:ext cx="1044518" cy="1132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183638" y="473001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24219" y="1417320"/>
            <a:ext cx="8085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7A64A"/>
                </a:solidFill>
                <a:latin typeface="Consolas" panose="020B0609020204030204" pitchFamily="49" charset="0"/>
              </a:rPr>
              <a:t># </a:t>
            </a:r>
            <a:r>
              <a:rPr lang="it-IT" sz="1200" dirty="0" err="1">
                <a:solidFill>
                  <a:srgbClr val="57A64A"/>
                </a:solidFill>
                <a:latin typeface="Consolas" panose="020B0609020204030204" pitchFamily="49" charset="0"/>
              </a:rPr>
              <a:t>Defining</a:t>
            </a:r>
            <a:r>
              <a:rPr lang="it-IT" sz="1200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57A64A"/>
                </a:solidFill>
                <a:latin typeface="Consolas" panose="020B0609020204030204" pitchFamily="49" charset="0"/>
              </a:rPr>
              <a:t>features</a:t>
            </a:r>
            <a:r>
              <a:rPr lang="it-IT" sz="1200" dirty="0">
                <a:solidFill>
                  <a:srgbClr val="57A64A"/>
                </a:solidFill>
                <a:latin typeface="Consolas" panose="020B0609020204030204" pitchFamily="49" charset="0"/>
              </a:rPr>
              <a:t> and target </a:t>
            </a:r>
            <a:r>
              <a:rPr lang="it-IT" sz="1200" dirty="0" err="1">
                <a:solidFill>
                  <a:srgbClr val="57A64A"/>
                </a:solidFill>
                <a:latin typeface="Consolas" panose="020B0609020204030204" pitchFamily="49" charset="0"/>
              </a:rPr>
              <a:t>variable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df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features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]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df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it-IT" sz="1200" dirty="0">
                <a:solidFill>
                  <a:srgbClr val="E8C9BB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E8C9BB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]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200" dirty="0">
                <a:solidFill>
                  <a:srgbClr val="57A64A"/>
                </a:solidFill>
                <a:latin typeface="Consolas" panose="020B0609020204030204" pitchFamily="49" charset="0"/>
              </a:rPr>
              <a:t># </a:t>
            </a:r>
            <a:r>
              <a:rPr lang="it-IT" sz="1200" dirty="0" err="1">
                <a:solidFill>
                  <a:srgbClr val="57A64A"/>
                </a:solidFill>
                <a:latin typeface="Consolas" panose="020B0609020204030204" pitchFamily="49" charset="0"/>
              </a:rPr>
              <a:t>Splitting</a:t>
            </a:r>
            <a:r>
              <a:rPr lang="it-IT" sz="1200" dirty="0">
                <a:solidFill>
                  <a:srgbClr val="57A64A"/>
                </a:solidFill>
                <a:latin typeface="Consolas" panose="020B0609020204030204" pitchFamily="49" charset="0"/>
              </a:rPr>
              <a:t> the </a:t>
            </a:r>
            <a:r>
              <a:rPr lang="it-IT" sz="1200" dirty="0" err="1" smtClean="0">
                <a:solidFill>
                  <a:srgbClr val="57A64A"/>
                </a:solidFill>
                <a:latin typeface="Consolas" panose="020B0609020204030204" pitchFamily="49" charset="0"/>
              </a:rPr>
              <a:t>dataset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X_train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y_train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y_test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train_test_split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A9A9A"/>
                </a:solidFill>
                <a:latin typeface="Consolas" panose="020B0609020204030204" pitchFamily="49" charset="0"/>
              </a:rPr>
              <a:t>test_size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A9A9A"/>
                </a:solidFill>
                <a:latin typeface="Consolas" panose="020B0609020204030204" pitchFamily="49" charset="0"/>
              </a:rPr>
              <a:t>random_state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/>
            </a:r>
            <a:b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</a:b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model_XGB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model_XGB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fit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X_train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y_train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it-IT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y_pred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model_XGB</a:t>
            </a:r>
            <a:r>
              <a:rPr lang="it-IT" sz="12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 err="1">
                <a:solidFill>
                  <a:srgbClr val="DADADA"/>
                </a:solidFill>
                <a:latin typeface="Consolas" panose="020B0609020204030204" pitchFamily="49" charset="0"/>
              </a:rPr>
              <a:t>predict</a:t>
            </a:r>
            <a:r>
              <a:rPr lang="it-IT" sz="12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X_test</a:t>
            </a:r>
            <a:r>
              <a:rPr lang="it-IT" sz="12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94980"/>
              </p:ext>
            </p:extLst>
          </p:nvPr>
        </p:nvGraphicFramePr>
        <p:xfrm>
          <a:off x="524219" y="3838966"/>
          <a:ext cx="3478725" cy="16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661">
                  <a:extLst>
                    <a:ext uri="{9D8B030D-6E8A-4147-A177-3AD203B41FA5}">
                      <a16:colId xmlns:a16="http://schemas.microsoft.com/office/drawing/2014/main" val="323030688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2723876726"/>
                    </a:ext>
                  </a:extLst>
                </a:gridCol>
              </a:tblGrid>
              <a:tr h="322400">
                <a:tc>
                  <a:txBody>
                    <a:bodyPr/>
                    <a:lstStyle/>
                    <a:p>
                      <a:r>
                        <a:rPr lang="it-IT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809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30156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it-IT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0.9184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13014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0.2557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9315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0.9546</a:t>
                      </a:r>
                      <a:endParaRPr lang="it-I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2879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4149248" y="3737025"/>
            <a:ext cx="7427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brief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unrealistic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‘Class’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492 ‘non-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distinguish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case (in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‘non-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look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reasonable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F1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1817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Tema di Office</vt:lpstr>
      <vt:lpstr>Explainable Machine Learning  Credit Card Fraud Detection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Machine Learning  Credit Card Fraud Detection</dc:title>
  <dc:creator>Leonardo Dalle Luche</dc:creator>
  <cp:lastModifiedBy>Leonardo Dalle Luche</cp:lastModifiedBy>
  <cp:revision>148</cp:revision>
  <dcterms:created xsi:type="dcterms:W3CDTF">2023-10-07T07:10:24Z</dcterms:created>
  <dcterms:modified xsi:type="dcterms:W3CDTF">2023-10-08T17:54:32Z</dcterms:modified>
</cp:coreProperties>
</file>