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952500" y="444500"/>
            <a:ext cx="11099800" cy="124288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1240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dmitri.babaev@gmail.com?subject=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dmitri.babaev@gmail.com?subject=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L Pipelin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0000"/>
            </a:lvl1pPr>
          </a:lstStyle>
          <a:p>
            <a:pPr/>
            <a:r>
              <a:t>ML Pipelines</a:t>
            </a:r>
          </a:p>
        </p:txBody>
      </p:sp>
      <p:sp>
        <p:nvSpPr>
          <p:cNvPr id="120" name="Spark 2.0 vs Scikit-Lear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Spark 2.0 vs Scikit-Learn</a:t>
            </a:r>
          </a:p>
        </p:txBody>
      </p:sp>
      <p:sp>
        <p:nvSpPr>
          <p:cNvPr id="121" name="Дмитрий Бабаев, MTS"/>
          <p:cNvSpPr txBox="1"/>
          <p:nvPr/>
        </p:nvSpPr>
        <p:spPr>
          <a:xfrm>
            <a:off x="7762426" y="7064375"/>
            <a:ext cx="476128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Дмитрий Бабаев, MTS</a:t>
            </a:r>
          </a:p>
        </p:txBody>
      </p:sp>
      <p:sp>
        <p:nvSpPr>
          <p:cNvPr id="122" name="Сентябрь 2016"/>
          <p:cNvSpPr txBox="1"/>
          <p:nvPr/>
        </p:nvSpPr>
        <p:spPr>
          <a:xfrm>
            <a:off x="9250197" y="8515350"/>
            <a:ext cx="32420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Сентябрь 2016</a:t>
            </a:r>
          </a:p>
        </p:txBody>
      </p:sp>
      <p:sp>
        <p:nvSpPr>
          <p:cNvPr id="123" name="dmitri.babaev@gmail.com"/>
          <p:cNvSpPr txBox="1"/>
          <p:nvPr/>
        </p:nvSpPr>
        <p:spPr>
          <a:xfrm>
            <a:off x="7087717" y="7789862"/>
            <a:ext cx="54333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dmitri.babaev@gmail.com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anic Spark ML pipe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/>
            <a:r>
              <a:t>Titanic Spark ML pipeline</a:t>
            </a:r>
          </a:p>
        </p:txBody>
      </p:sp>
      <p:sp>
        <p:nvSpPr>
          <p:cNvPr id="150" name="idxCols = [col+'Idx' for col in categoricalCols]…"/>
          <p:cNvSpPr txBox="1"/>
          <p:nvPr/>
        </p:nvSpPr>
        <p:spPr>
          <a:xfrm>
            <a:off x="6649656" y="1988608"/>
            <a:ext cx="5708354" cy="6901392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388620">
              <a:defRPr sz="1530">
                <a:latin typeface="Courier"/>
                <a:ea typeface="Courier"/>
                <a:cs typeface="Courier"/>
                <a:sym typeface="Courier"/>
              </a:defRPr>
            </a:pPr>
            <a:r>
              <a:t>idxCols </a:t>
            </a:r>
            <a:r>
              <a:rPr>
                <a:solidFill>
                  <a:srgbClr val="666666"/>
                </a:solidFill>
              </a:rPr>
              <a:t>=</a:t>
            </a:r>
            <a:r>
              <a:t> [col</a:t>
            </a:r>
            <a:r>
              <a:rPr>
                <a:solidFill>
                  <a:srgbClr val="666666"/>
                </a:solidFill>
              </a:rPr>
              <a:t>+</a:t>
            </a:r>
            <a:r>
              <a:rPr>
                <a:solidFill>
                  <a:srgbClr val="4070A0"/>
                </a:solidFill>
              </a:rPr>
              <a:t>'Idx'</a:t>
            </a:r>
            <a:r>
              <a:t> </a:t>
            </a:r>
            <a:r>
              <a:rPr b="1">
                <a:solidFill>
                  <a:srgbClr val="01701F"/>
                </a:solidFill>
              </a:rPr>
              <a:t>for</a:t>
            </a:r>
            <a:r>
              <a:t> col </a:t>
            </a:r>
            <a:r>
              <a:rPr b="1">
                <a:solidFill>
                  <a:srgbClr val="01701F"/>
                </a:solidFill>
              </a:rPr>
              <a:t>in</a:t>
            </a:r>
            <a:r>
              <a:t> categoricalCols]</a:t>
            </a:r>
          </a:p>
          <a:p>
            <a:pPr algn="l" defTabSz="388620">
              <a:defRPr sz="153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388620">
              <a:defRPr sz="1530">
                <a:latin typeface="Courier"/>
                <a:ea typeface="Courier"/>
                <a:cs typeface="Courier"/>
                <a:sym typeface="Courier"/>
              </a:defRPr>
            </a:pPr>
            <a:r>
              <a:t>assembler </a:t>
            </a:r>
            <a:r>
              <a:rPr>
                <a:solidFill>
                  <a:srgbClr val="666666"/>
                </a:solidFill>
              </a:rPr>
              <a:t>=</a:t>
            </a:r>
            <a:r>
              <a:t> VectorAssembler(</a:t>
            </a:r>
          </a:p>
          <a:p>
            <a:pPr algn="l" defTabSz="388620">
              <a:defRPr sz="1530">
                <a:latin typeface="Courier"/>
                <a:ea typeface="Courier"/>
                <a:cs typeface="Courier"/>
                <a:sym typeface="Courier"/>
              </a:defRPr>
            </a:pPr>
            <a:r>
              <a:t>    inputCols</a:t>
            </a:r>
            <a:r>
              <a:rPr>
                <a:solidFill>
                  <a:srgbClr val="666666"/>
                </a:solidFill>
              </a:rPr>
              <a:t>=</a:t>
            </a:r>
            <a:r>
              <a:t>idxCols </a:t>
            </a:r>
            <a:r>
              <a:rPr>
                <a:solidFill>
                  <a:srgbClr val="666666"/>
                </a:solidFill>
              </a:rPr>
              <a:t>+</a:t>
            </a:r>
            <a:r>
              <a:t> numCols,</a:t>
            </a:r>
          </a:p>
          <a:p>
            <a:pPr algn="l" defTabSz="388620">
              <a:defRPr sz="1530">
                <a:latin typeface="Courier"/>
                <a:ea typeface="Courier"/>
                <a:cs typeface="Courier"/>
                <a:sym typeface="Courier"/>
              </a:defRPr>
            </a:pPr>
            <a:r>
              <a:t>    outputCol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4070A0"/>
                </a:solidFill>
              </a:rPr>
              <a:t>"features"</a:t>
            </a:r>
            <a:r>
              <a:t>)</a:t>
            </a:r>
          </a:p>
          <a:p>
            <a:pPr algn="l" defTabSz="388620">
              <a:defRPr sz="153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388620">
              <a:defRPr sz="1530">
                <a:latin typeface="Courier"/>
                <a:ea typeface="Courier"/>
                <a:cs typeface="Courier"/>
                <a:sym typeface="Courier"/>
              </a:defRPr>
            </a:pPr>
            <a:r>
              <a:t>cl </a:t>
            </a:r>
            <a:r>
              <a:rPr>
                <a:solidFill>
                  <a:srgbClr val="666666"/>
                </a:solidFill>
              </a:rPr>
              <a:t>=</a:t>
            </a:r>
            <a:r>
              <a:t> GBTClassifier(</a:t>
            </a:r>
          </a:p>
          <a:p>
            <a:pPr algn="l" defTabSz="388620">
              <a:defRPr sz="1530">
                <a:latin typeface="Courier"/>
                <a:ea typeface="Courier"/>
                <a:cs typeface="Courier"/>
                <a:sym typeface="Courier"/>
              </a:defRPr>
            </a:pPr>
            <a:r>
              <a:t>    labelCol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4070A0"/>
                </a:solidFill>
              </a:rPr>
              <a:t>"survived"</a:t>
            </a:r>
            <a:r>
              <a:t>,</a:t>
            </a:r>
          </a:p>
          <a:p>
            <a:pPr algn="l" defTabSz="388620">
              <a:defRPr sz="1530">
                <a:latin typeface="Courier"/>
                <a:ea typeface="Courier"/>
                <a:cs typeface="Courier"/>
                <a:sym typeface="Courier"/>
              </a:defRPr>
            </a:pPr>
            <a:r>
              <a:t>    maxIter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40A070"/>
                </a:solidFill>
              </a:rPr>
              <a:t>100</a:t>
            </a:r>
            <a:r>
              <a:t>, maxDepth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40A070"/>
                </a:solidFill>
              </a:rPr>
              <a:t>3</a:t>
            </a:r>
            <a:r>
              <a:t>, stepSize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40A070"/>
                </a:solidFill>
              </a:rPr>
              <a:t>0.02</a:t>
            </a:r>
            <a:r>
              <a:t>)</a:t>
            </a:r>
          </a:p>
          <a:p>
            <a:pPr algn="l" defTabSz="388620">
              <a:defRPr sz="153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388620">
              <a:defRPr sz="1530">
                <a:latin typeface="Courier"/>
                <a:ea typeface="Courier"/>
                <a:cs typeface="Courier"/>
                <a:sym typeface="Courier"/>
              </a:defRPr>
            </a:pPr>
            <a:r>
              <a:t>pl </a:t>
            </a:r>
            <a:r>
              <a:rPr>
                <a:solidFill>
                  <a:srgbClr val="666666"/>
                </a:solidFill>
              </a:rPr>
              <a:t>=</a:t>
            </a:r>
            <a:r>
              <a:t> Pipeline(stages</a:t>
            </a:r>
            <a:r>
              <a:rPr>
                <a:solidFill>
                  <a:srgbClr val="666666"/>
                </a:solidFill>
              </a:rPr>
              <a:t>=</a:t>
            </a:r>
            <a:r>
              <a:t>indexers </a:t>
            </a:r>
            <a:r>
              <a:rPr>
                <a:solidFill>
                  <a:srgbClr val="666666"/>
                </a:solidFill>
              </a:rPr>
              <a:t>+</a:t>
            </a:r>
            <a:r>
              <a:t> [assembler, cl])</a:t>
            </a:r>
          </a:p>
          <a:p>
            <a:pPr algn="l" defTabSz="388620">
              <a:defRPr sz="153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388620">
              <a:defRPr sz="1530">
                <a:latin typeface="Courier"/>
                <a:ea typeface="Courier"/>
                <a:cs typeface="Courier"/>
                <a:sym typeface="Courier"/>
              </a:defRPr>
            </a:pPr>
            <a:r>
              <a:t>sdf_fna </a:t>
            </a:r>
            <a:r>
              <a:rPr>
                <a:solidFill>
                  <a:srgbClr val="666666"/>
                </a:solidFill>
              </a:rPr>
              <a:t>=</a:t>
            </a:r>
            <a:r>
              <a:t> sdf</a:t>
            </a:r>
            <a:r>
              <a:rPr>
                <a:solidFill>
                  <a:srgbClr val="666666"/>
                </a:solidFill>
              </a:rPr>
              <a:t>.</a:t>
            </a:r>
            <a:r>
              <a:t>fillna(</a:t>
            </a:r>
            <a:r>
              <a:rPr>
                <a:solidFill>
                  <a:srgbClr val="40A070"/>
                </a:solidFill>
              </a:rPr>
              <a:t>0</a:t>
            </a:r>
            <a:r>
              <a:t>)</a:t>
            </a:r>
            <a:r>
              <a:rPr>
                <a:solidFill>
                  <a:srgbClr val="666666"/>
                </a:solidFill>
              </a:rPr>
              <a:t>.</a:t>
            </a:r>
            <a:r>
              <a:t>replace(</a:t>
            </a:r>
            <a:r>
              <a:rPr>
                <a:solidFill>
                  <a:srgbClr val="4070A0"/>
                </a:solidFill>
              </a:rPr>
              <a:t>''</a:t>
            </a:r>
            <a:r>
              <a:t>, </a:t>
            </a:r>
            <a:r>
              <a:rPr>
                <a:solidFill>
                  <a:srgbClr val="4070A0"/>
                </a:solidFill>
              </a:rPr>
              <a:t>'NA'</a:t>
            </a:r>
            <a:r>
              <a:t>)</a:t>
            </a:r>
          </a:p>
          <a:p>
            <a:pPr algn="l" defTabSz="388620">
              <a:defRPr sz="1530">
                <a:latin typeface="Courier"/>
                <a:ea typeface="Courier"/>
                <a:cs typeface="Courier"/>
                <a:sym typeface="Courier"/>
              </a:defRPr>
            </a:pPr>
            <a:r>
              <a:t>train_df, test_df </a:t>
            </a:r>
            <a:r>
              <a:rPr>
                <a:solidFill>
                  <a:srgbClr val="666666"/>
                </a:solidFill>
              </a:rPr>
              <a:t>=</a:t>
            </a:r>
            <a:r>
              <a:t> sdf_fna</a:t>
            </a:r>
            <a:r>
              <a:rPr>
                <a:solidFill>
                  <a:srgbClr val="666666"/>
                </a:solidFill>
              </a:rPr>
              <a:t>.</a:t>
            </a:r>
            <a:r>
              <a:t>randomSplit([</a:t>
            </a:r>
            <a:r>
              <a:rPr>
                <a:solidFill>
                  <a:srgbClr val="40A070"/>
                </a:solidFill>
              </a:rPr>
              <a:t>0.7</a:t>
            </a:r>
            <a:r>
              <a:t>, </a:t>
            </a:r>
            <a:r>
              <a:rPr>
                <a:solidFill>
                  <a:srgbClr val="40A070"/>
                </a:solidFill>
              </a:rPr>
              <a:t>0.3</a:t>
            </a:r>
            <a:r>
              <a:t>])</a:t>
            </a:r>
          </a:p>
          <a:p>
            <a:pPr algn="l" defTabSz="388620">
              <a:defRPr sz="153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388620">
              <a:defRPr sz="1530">
                <a:latin typeface="Courier"/>
                <a:ea typeface="Courier"/>
                <a:cs typeface="Courier"/>
                <a:sym typeface="Courier"/>
              </a:defRPr>
            </a:pPr>
            <a:r>
              <a:t>m </a:t>
            </a:r>
            <a:r>
              <a:rPr>
                <a:solidFill>
                  <a:srgbClr val="666666"/>
                </a:solidFill>
              </a:rPr>
              <a:t>=</a:t>
            </a:r>
            <a:r>
              <a:t> pl</a:t>
            </a:r>
            <a:r>
              <a:rPr>
                <a:solidFill>
                  <a:srgbClr val="666666"/>
                </a:solidFill>
              </a:rPr>
              <a:t>.</a:t>
            </a:r>
            <a:r>
              <a:t>fit(train_df)</a:t>
            </a:r>
          </a:p>
          <a:p>
            <a:pPr algn="l" defTabSz="388620">
              <a:defRPr sz="153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388620">
              <a:defRPr sz="1530">
                <a:latin typeface="Courier"/>
                <a:ea typeface="Courier"/>
                <a:cs typeface="Courier"/>
                <a:sym typeface="Courier"/>
              </a:defRPr>
            </a:pPr>
            <a:r>
              <a:t>predictions </a:t>
            </a:r>
            <a:r>
              <a:rPr>
                <a:solidFill>
                  <a:srgbClr val="666666"/>
                </a:solidFill>
              </a:rPr>
              <a:t>=</a:t>
            </a:r>
            <a:r>
              <a:t> m</a:t>
            </a:r>
            <a:r>
              <a:rPr>
                <a:solidFill>
                  <a:srgbClr val="666666"/>
                </a:solidFill>
              </a:rPr>
              <a:t>.</a:t>
            </a:r>
            <a:r>
              <a:t>transform(test_df)</a:t>
            </a:r>
          </a:p>
          <a:p>
            <a:pPr algn="l" defTabSz="388620">
              <a:defRPr sz="153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388620">
              <a:defRPr sz="1530">
                <a:latin typeface="Courier"/>
                <a:ea typeface="Courier"/>
                <a:cs typeface="Courier"/>
                <a:sym typeface="Courier"/>
              </a:defRPr>
            </a:pPr>
            <a:r>
              <a:t>evaluator </a:t>
            </a:r>
            <a:r>
              <a:rPr>
                <a:solidFill>
                  <a:srgbClr val="666666"/>
                </a:solidFill>
              </a:rPr>
              <a:t>=</a:t>
            </a:r>
            <a:r>
              <a:t> BinaryClassificationEvaluator(</a:t>
            </a:r>
          </a:p>
          <a:p>
            <a:pPr algn="l" defTabSz="388620">
              <a:defRPr sz="1530">
                <a:latin typeface="Courier"/>
                <a:ea typeface="Courier"/>
                <a:cs typeface="Courier"/>
                <a:sym typeface="Courier"/>
              </a:defRPr>
            </a:pPr>
            <a:r>
              <a:t>    labelCol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4070A0"/>
                </a:solidFill>
              </a:rPr>
              <a:t>"survived"</a:t>
            </a:r>
            <a:r>
              <a:t>,</a:t>
            </a:r>
          </a:p>
          <a:p>
            <a:pPr algn="l" defTabSz="388620">
              <a:defRPr sz="1530">
                <a:latin typeface="Courier"/>
                <a:ea typeface="Courier"/>
                <a:cs typeface="Courier"/>
                <a:sym typeface="Courier"/>
              </a:defRPr>
            </a:pPr>
            <a:r>
              <a:t>    rawPredictionCol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4070A0"/>
                </a:solidFill>
              </a:rPr>
              <a:t>"prediction"</a:t>
            </a:r>
            <a:r>
              <a:t>,</a:t>
            </a:r>
          </a:p>
          <a:p>
            <a:pPr algn="l" defTabSz="388620">
              <a:defRPr sz="1530">
                <a:latin typeface="Courier"/>
                <a:ea typeface="Courier"/>
                <a:cs typeface="Courier"/>
                <a:sym typeface="Courier"/>
              </a:defRPr>
            </a:pPr>
            <a:r>
              <a:t>    metricName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4070A0"/>
                </a:solidFill>
              </a:rPr>
              <a:t>"areaUnderROC"</a:t>
            </a:r>
          </a:p>
          <a:p>
            <a:pPr algn="l" defTabSz="388620">
              <a:defRPr sz="1530">
                <a:latin typeface="Courier"/>
                <a:ea typeface="Courier"/>
                <a:cs typeface="Courier"/>
                <a:sym typeface="Courier"/>
              </a:defRPr>
            </a:pPr>
            <a:r>
              <a:t>)</a:t>
            </a:r>
          </a:p>
          <a:p>
            <a:pPr algn="l" defTabSz="388620">
              <a:defRPr sz="153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388620">
              <a:defRPr sz="1530">
                <a:latin typeface="Courier"/>
                <a:ea typeface="Courier"/>
                <a:cs typeface="Courier"/>
                <a:sym typeface="Courier"/>
              </a:defRPr>
            </a:pPr>
            <a:r>
              <a:t>evaluator</a:t>
            </a:r>
            <a:r>
              <a:rPr>
                <a:solidFill>
                  <a:srgbClr val="666666"/>
                </a:solidFill>
              </a:rPr>
              <a:t>.</a:t>
            </a:r>
            <a:r>
              <a:t>evaluate(predictions)</a:t>
            </a:r>
          </a:p>
        </p:txBody>
      </p:sp>
      <p:sp>
        <p:nvSpPr>
          <p:cNvPr id="151" name="ss = SparkSession.builder.getOrCreate()…"/>
          <p:cNvSpPr txBox="1"/>
          <p:nvPr/>
        </p:nvSpPr>
        <p:spPr>
          <a:xfrm>
            <a:off x="748390" y="1988608"/>
            <a:ext cx="5708354" cy="6901392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438911">
              <a:defRPr sz="1632">
                <a:latin typeface="Courier"/>
                <a:ea typeface="Courier"/>
                <a:cs typeface="Courier"/>
                <a:sym typeface="Courier"/>
              </a:defRPr>
            </a:pPr>
            <a:r>
              <a:t>ss </a:t>
            </a:r>
            <a:r>
              <a:rPr>
                <a:solidFill>
                  <a:srgbClr val="666666"/>
                </a:solidFill>
              </a:rPr>
              <a:t>=</a:t>
            </a:r>
            <a:r>
              <a:t> SparkSession</a:t>
            </a:r>
            <a:r>
              <a:rPr>
                <a:solidFill>
                  <a:srgbClr val="666666"/>
                </a:solidFill>
              </a:rPr>
              <a:t>.</a:t>
            </a:r>
            <a:r>
              <a:t>builder</a:t>
            </a:r>
            <a:r>
              <a:rPr>
                <a:solidFill>
                  <a:srgbClr val="666666"/>
                </a:solidFill>
              </a:rPr>
              <a:t>.</a:t>
            </a:r>
            <a:r>
              <a:t>getOrCreate()</a:t>
            </a:r>
          </a:p>
          <a:p>
            <a:pPr algn="l" defTabSz="438911">
              <a:defRPr sz="1632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sdf 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ss</a:t>
            </a:r>
            <a:r>
              <a:rPr>
                <a:solidFill>
                  <a:srgbClr val="666666"/>
                </a:solidFill>
              </a:rPr>
              <a:t>.</a:t>
            </a:r>
            <a:r>
              <a:rPr>
                <a:solidFill>
                  <a:srgbClr val="000000"/>
                </a:solidFill>
              </a:rPr>
              <a:t>read</a:t>
            </a:r>
            <a:r>
              <a:rPr>
                <a:solidFill>
                  <a:srgbClr val="666666"/>
                </a:solidFill>
              </a:rPr>
              <a:t>.</a:t>
            </a:r>
            <a:r>
              <a:rPr>
                <a:solidFill>
                  <a:srgbClr val="000000"/>
                </a:solidFill>
              </a:rPr>
              <a:t>csv(</a:t>
            </a:r>
            <a:r>
              <a:t>'titanic.csv'</a:t>
            </a:r>
            <a:r>
              <a:rPr>
                <a:solidFill>
                  <a:srgbClr val="000000"/>
                </a:solidFill>
              </a:rPr>
              <a:t>, header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01701F"/>
                </a:solidFill>
              </a:rPr>
              <a:t>True</a:t>
            </a:r>
            <a:r>
              <a:rPr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algn="l" defTabSz="438911">
              <a:defRPr sz="1632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 defTabSz="438911">
              <a:defRPr sz="1632">
                <a:latin typeface="Courier"/>
                <a:ea typeface="Courier"/>
                <a:cs typeface="Courier"/>
                <a:sym typeface="Courier"/>
              </a:defRPr>
            </a:pPr>
            <a:r>
              <a:t>numCols </a:t>
            </a:r>
            <a:r>
              <a:rPr>
                <a:solidFill>
                  <a:srgbClr val="666666"/>
                </a:solidFill>
              </a:rPr>
              <a:t>=</a:t>
            </a:r>
            <a:r>
              <a:t> [</a:t>
            </a:r>
          </a:p>
          <a:p>
            <a:pPr algn="l" defTabSz="438911">
              <a:defRPr sz="1632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'pclass'</a:t>
            </a:r>
            <a:r>
              <a:rPr>
                <a:solidFill>
                  <a:srgbClr val="000000"/>
                </a:solidFill>
              </a:rPr>
              <a:t>, </a:t>
            </a:r>
            <a:r>
              <a:t>'age'</a:t>
            </a:r>
            <a:r>
              <a:rPr>
                <a:solidFill>
                  <a:srgbClr val="000000"/>
                </a:solidFill>
              </a:rPr>
              <a:t>, </a:t>
            </a:r>
            <a:r>
              <a:t>'sibsp'</a:t>
            </a:r>
            <a:r>
              <a:rPr>
                <a:solidFill>
                  <a:srgbClr val="000000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algn="l" defTabSz="438911">
              <a:defRPr sz="1632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'parch'</a:t>
            </a:r>
            <a:r>
              <a:rPr>
                <a:solidFill>
                  <a:srgbClr val="000000"/>
                </a:solidFill>
              </a:rPr>
              <a:t>, </a:t>
            </a:r>
            <a:r>
              <a:t>'fare'</a:t>
            </a:r>
            <a:r>
              <a:rPr>
                <a:solidFill>
                  <a:srgbClr val="000000"/>
                </a:solidFill>
              </a:rPr>
              <a:t>, </a:t>
            </a:r>
            <a:r>
              <a:t>'alone'</a:t>
            </a:r>
            <a:endParaRPr>
              <a:solidFill>
                <a:srgbClr val="000000"/>
              </a:solidFill>
            </a:endParaRPr>
          </a:p>
          <a:p>
            <a:pPr algn="l" defTabSz="438911">
              <a:defRPr sz="1632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  <a:p>
            <a:pPr algn="l" defTabSz="438911">
              <a:defRPr sz="1632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38911">
              <a:defRPr sz="1632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01701F"/>
                </a:solidFill>
              </a:rPr>
              <a:t>for</a:t>
            </a:r>
            <a:r>
              <a:t> col </a:t>
            </a:r>
            <a:r>
              <a:rPr b="1">
                <a:solidFill>
                  <a:srgbClr val="01701F"/>
                </a:solidFill>
              </a:rPr>
              <a:t>in</a:t>
            </a:r>
            <a:r>
              <a:t> numCols:</a:t>
            </a:r>
          </a:p>
          <a:p>
            <a:pPr algn="l" defTabSz="438911">
              <a:defRPr sz="1632">
                <a:latin typeface="Courier"/>
                <a:ea typeface="Courier"/>
                <a:cs typeface="Courier"/>
                <a:sym typeface="Courier"/>
              </a:defRPr>
            </a:pPr>
            <a:r>
              <a:t>    sdf </a:t>
            </a:r>
            <a:r>
              <a:rPr>
                <a:solidFill>
                  <a:srgbClr val="666666"/>
                </a:solidFill>
              </a:rPr>
              <a:t>=</a:t>
            </a:r>
            <a:r>
              <a:t> sdf</a:t>
            </a:r>
            <a:r>
              <a:rPr>
                <a:solidFill>
                  <a:srgbClr val="666666"/>
                </a:solidFill>
              </a:rPr>
              <a:t>.</a:t>
            </a:r>
            <a:r>
              <a:t>withColumn(</a:t>
            </a:r>
          </a:p>
          <a:p>
            <a:pPr algn="l" defTabSz="438911">
              <a:defRPr sz="1632">
                <a:latin typeface="Courier"/>
                <a:ea typeface="Courier"/>
                <a:cs typeface="Courier"/>
                <a:sym typeface="Courier"/>
              </a:defRPr>
            </a:pPr>
            <a:r>
              <a:t>        col, sdf[col]</a:t>
            </a:r>
            <a:r>
              <a:rPr>
                <a:solidFill>
                  <a:srgbClr val="666666"/>
                </a:solidFill>
              </a:rPr>
              <a:t>.</a:t>
            </a:r>
            <a:r>
              <a:t>astype(</a:t>
            </a:r>
            <a:r>
              <a:rPr>
                <a:solidFill>
                  <a:srgbClr val="4070A0"/>
                </a:solidFill>
              </a:rPr>
              <a:t>'decimal'</a:t>
            </a:r>
            <a:r>
              <a:t>))</a:t>
            </a:r>
          </a:p>
          <a:p>
            <a:pPr algn="l" defTabSz="438911">
              <a:defRPr sz="1632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 defTabSz="438911">
              <a:defRPr sz="1632">
                <a:latin typeface="Courier"/>
                <a:ea typeface="Courier"/>
                <a:cs typeface="Courier"/>
                <a:sym typeface="Courier"/>
              </a:defRPr>
            </a:pPr>
            <a:r>
              <a:t>sdf </a:t>
            </a:r>
            <a:r>
              <a:rPr>
                <a:solidFill>
                  <a:srgbClr val="666666"/>
                </a:solidFill>
              </a:rPr>
              <a:t>=</a:t>
            </a:r>
            <a:r>
              <a:t> sdf</a:t>
            </a:r>
            <a:r>
              <a:rPr>
                <a:solidFill>
                  <a:srgbClr val="666666"/>
                </a:solidFill>
              </a:rPr>
              <a:t>.</a:t>
            </a:r>
            <a:r>
              <a:t>withColumn(</a:t>
            </a:r>
          </a:p>
          <a:p>
            <a:pPr algn="l" defTabSz="438911">
              <a:defRPr sz="1632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'survived'</a:t>
            </a:r>
            <a:r>
              <a:rPr>
                <a:solidFill>
                  <a:srgbClr val="000000"/>
                </a:solidFill>
              </a:rPr>
              <a:t>, sdf[</a:t>
            </a:r>
            <a:r>
              <a:t>'survived'</a:t>
            </a:r>
            <a:r>
              <a:rPr>
                <a:solidFill>
                  <a:srgbClr val="000000"/>
                </a:solidFill>
              </a:rPr>
              <a:t>]</a:t>
            </a:r>
            <a:r>
              <a:rPr>
                <a:solidFill>
                  <a:srgbClr val="666666"/>
                </a:solidFill>
              </a:rPr>
              <a:t>.</a:t>
            </a:r>
            <a:r>
              <a:rPr>
                <a:solidFill>
                  <a:srgbClr val="000000"/>
                </a:solidFill>
              </a:rPr>
              <a:t>astype(</a:t>
            </a:r>
            <a:r>
              <a:t>'int'</a:t>
            </a:r>
            <a:r>
              <a:rPr>
                <a:solidFill>
                  <a:srgbClr val="000000"/>
                </a:solidFill>
              </a:rPr>
              <a:t>))</a:t>
            </a:r>
            <a:endParaRPr>
              <a:solidFill>
                <a:srgbClr val="000000"/>
              </a:solidFill>
            </a:endParaRPr>
          </a:p>
          <a:p>
            <a:pPr algn="l" defTabSz="438911">
              <a:defRPr sz="1632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38911">
              <a:defRPr sz="1632">
                <a:latin typeface="Courier"/>
                <a:ea typeface="Courier"/>
                <a:cs typeface="Courier"/>
                <a:sym typeface="Courier"/>
              </a:defRPr>
            </a:pPr>
            <a:r>
              <a:t>categoricalCols </a:t>
            </a:r>
            <a:r>
              <a:rPr>
                <a:solidFill>
                  <a:srgbClr val="666666"/>
                </a:solidFill>
              </a:rPr>
              <a:t>=</a:t>
            </a:r>
            <a:r>
              <a:t>[</a:t>
            </a:r>
          </a:p>
          <a:p>
            <a:pPr algn="l" defTabSz="438911">
              <a:defRPr sz="1632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'sex'</a:t>
            </a:r>
            <a:r>
              <a:rPr>
                <a:solidFill>
                  <a:srgbClr val="000000"/>
                </a:solidFill>
              </a:rPr>
              <a:t>, </a:t>
            </a:r>
            <a:r>
              <a:t>'embarked'</a:t>
            </a:r>
            <a:r>
              <a:rPr>
                <a:solidFill>
                  <a:srgbClr val="000000"/>
                </a:solidFill>
              </a:rPr>
              <a:t>, </a:t>
            </a:r>
            <a:r>
              <a:t>'class'</a:t>
            </a:r>
            <a:r>
              <a:rPr>
                <a:solidFill>
                  <a:srgbClr val="000000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algn="l" defTabSz="438911">
              <a:defRPr sz="1632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'deck'</a:t>
            </a:r>
            <a:r>
              <a:rPr>
                <a:solidFill>
                  <a:srgbClr val="000000"/>
                </a:solidFill>
              </a:rPr>
              <a:t>, </a:t>
            </a:r>
            <a:r>
              <a:t>'who'</a:t>
            </a:r>
            <a:r>
              <a:rPr>
                <a:solidFill>
                  <a:srgbClr val="000000"/>
                </a:solidFill>
              </a:rPr>
              <a:t>, </a:t>
            </a:r>
            <a:r>
              <a:t>'embark_town'</a:t>
            </a:r>
            <a:endParaRPr>
              <a:solidFill>
                <a:srgbClr val="000000"/>
              </a:solidFill>
            </a:endParaRPr>
          </a:p>
          <a:p>
            <a:pPr algn="l" defTabSz="438911">
              <a:defRPr sz="1632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  <a:p>
            <a:pPr algn="l" defTabSz="438911">
              <a:defRPr sz="1632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38911">
              <a:defRPr sz="1632">
                <a:latin typeface="Courier"/>
                <a:ea typeface="Courier"/>
                <a:cs typeface="Courier"/>
                <a:sym typeface="Courier"/>
              </a:defRPr>
            </a:pPr>
            <a:r>
              <a:t>indexers </a:t>
            </a:r>
            <a:r>
              <a:rPr>
                <a:solidFill>
                  <a:srgbClr val="666666"/>
                </a:solidFill>
              </a:rPr>
              <a:t>=</a:t>
            </a:r>
            <a:r>
              <a:t> [</a:t>
            </a:r>
          </a:p>
          <a:p>
            <a:pPr algn="l" defTabSz="438911">
              <a:defRPr sz="1632">
                <a:latin typeface="Courier"/>
                <a:ea typeface="Courier"/>
                <a:cs typeface="Courier"/>
                <a:sym typeface="Courier"/>
              </a:defRPr>
            </a:pPr>
            <a:r>
              <a:t>    StringIndexer(</a:t>
            </a:r>
          </a:p>
          <a:p>
            <a:pPr algn="l" defTabSz="438911">
              <a:defRPr sz="1632">
                <a:latin typeface="Courier"/>
                <a:ea typeface="Courier"/>
                <a:cs typeface="Courier"/>
                <a:sym typeface="Courier"/>
              </a:defRPr>
            </a:pPr>
            <a:r>
              <a:t>        inputCol</a:t>
            </a:r>
            <a:r>
              <a:rPr>
                <a:solidFill>
                  <a:srgbClr val="666666"/>
                </a:solidFill>
              </a:rPr>
              <a:t>=</a:t>
            </a:r>
            <a:r>
              <a:t>col,</a:t>
            </a:r>
          </a:p>
          <a:p>
            <a:pPr algn="l" defTabSz="438911">
              <a:defRPr sz="1632">
                <a:latin typeface="Courier"/>
                <a:ea typeface="Courier"/>
                <a:cs typeface="Courier"/>
                <a:sym typeface="Courier"/>
              </a:defRPr>
            </a:pPr>
            <a:r>
              <a:t>        outputCol</a:t>
            </a:r>
            <a:r>
              <a:rPr>
                <a:solidFill>
                  <a:srgbClr val="666666"/>
                </a:solidFill>
              </a:rPr>
              <a:t>=</a:t>
            </a:r>
            <a:r>
              <a:t>col</a:t>
            </a:r>
            <a:r>
              <a:rPr>
                <a:solidFill>
                  <a:srgbClr val="666666"/>
                </a:solidFill>
              </a:rPr>
              <a:t>+</a:t>
            </a:r>
            <a:r>
              <a:rPr>
                <a:solidFill>
                  <a:srgbClr val="4070A0"/>
                </a:solidFill>
              </a:rPr>
              <a:t>'Idx'</a:t>
            </a:r>
            <a:r>
              <a:t>,</a:t>
            </a:r>
          </a:p>
          <a:p>
            <a:pPr algn="l" defTabSz="438911">
              <a:defRPr sz="1632">
                <a:latin typeface="Courier"/>
                <a:ea typeface="Courier"/>
                <a:cs typeface="Courier"/>
                <a:sym typeface="Courier"/>
              </a:defRPr>
            </a:pPr>
            <a:r>
              <a:t>        handleInvalid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4070A0"/>
                </a:solidFill>
              </a:rPr>
              <a:t>'skip'</a:t>
            </a:r>
            <a:r>
              <a:t>)</a:t>
            </a:r>
          </a:p>
          <a:p>
            <a:pPr algn="l" defTabSz="438911">
              <a:defRPr sz="1632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1701F"/>
                </a:solidFill>
              </a:rPr>
              <a:t>for</a:t>
            </a:r>
            <a:r>
              <a:t> col </a:t>
            </a:r>
            <a:r>
              <a:rPr b="1">
                <a:solidFill>
                  <a:srgbClr val="01701F"/>
                </a:solidFill>
              </a:rPr>
              <a:t>in</a:t>
            </a:r>
            <a:r>
              <a:t> categoricalCols</a:t>
            </a:r>
          </a:p>
          <a:p>
            <a:pPr algn="l" defTabSz="438911">
              <a:defRPr sz="1632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Особенности Spark ML pipeli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0624">
              <a:defRPr sz="5760"/>
            </a:lvl1pPr>
          </a:lstStyle>
          <a:p>
            <a:pPr/>
            <a:r>
              <a:t>Особенности Spark ML pipelines</a:t>
            </a:r>
          </a:p>
        </p:txBody>
      </p:sp>
      <p:sp>
        <p:nvSpPr>
          <p:cNvPr id="154" name="Estimators и Transformers возвращают  {estimator}Model класс обученной модели после обучения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Estimators и Transformers возвращают  {estimator}Model класс обученной модели после обучения </a:t>
            </a:r>
          </a:p>
          <a:p>
            <a:pPr/>
            <a:r>
              <a:t>StringIndexer достаточно для подготовки категориальных признаков для деревьев</a:t>
            </a:r>
          </a:p>
          <a:p>
            <a:pPr lvl="1"/>
            <a:r>
              <a:t>категориальные колонки помечаются специальным атрибутом</a:t>
            </a:r>
          </a:p>
          <a:p>
            <a:pPr lvl="1"/>
            <a:r>
              <a:t>в случае линейной модели необходим еще OneHotEncoder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Результат преобразования со StringIndex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15468">
              <a:defRPr sz="4320"/>
            </a:lvl1pPr>
          </a:lstStyle>
          <a:p>
            <a:pPr/>
            <a:r>
              <a:t>Результат преобразования со StringIndexer</a:t>
            </a:r>
          </a:p>
        </p:txBody>
      </p:sp>
      <p:sp>
        <p:nvSpPr>
          <p:cNvPr id="157" name="si = StringIndexer(inputCol='in', outputCol='out')…"/>
          <p:cNvSpPr txBox="1"/>
          <p:nvPr/>
        </p:nvSpPr>
        <p:spPr>
          <a:xfrm>
            <a:off x="2364075" y="1929341"/>
            <a:ext cx="8276650" cy="4229101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si </a:t>
            </a:r>
            <a:r>
              <a:rPr>
                <a:solidFill>
                  <a:srgbClr val="666666"/>
                </a:solidFill>
              </a:rPr>
              <a:t>=</a:t>
            </a:r>
            <a:r>
              <a:t> StringIndexer(inputCol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4070A0"/>
                </a:solidFill>
              </a:rPr>
              <a:t>'in'</a:t>
            </a:r>
            <a:r>
              <a:t>, outputCol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4070A0"/>
                </a:solidFill>
              </a:rPr>
              <a:t>'out'</a:t>
            </a:r>
            <a:r>
              <a:t>)</a:t>
            </a:r>
          </a:p>
          <a:p>
            <a:pPr algn="l" defTabSz="457200">
              <a:defRPr sz="2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rows </a:t>
            </a:r>
            <a:r>
              <a:rPr>
                <a:solidFill>
                  <a:srgbClr val="666666"/>
                </a:solidFill>
              </a:rPr>
              <a:t>=</a:t>
            </a:r>
            <a:r>
              <a:t> [</a:t>
            </a:r>
          </a:p>
          <a:p>
            <a:pPr algn="l" defTabSz="457200"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    {</a:t>
            </a:r>
            <a:r>
              <a:rPr>
                <a:solidFill>
                  <a:srgbClr val="4070A0"/>
                </a:solidFill>
              </a:rPr>
              <a:t>'in'</a:t>
            </a:r>
            <a:r>
              <a:t>: </a:t>
            </a:r>
            <a:r>
              <a:rPr>
                <a:solidFill>
                  <a:srgbClr val="4070A0"/>
                </a:solidFill>
              </a:rPr>
              <a:t>'m'</a:t>
            </a:r>
            <a:r>
              <a:t>},</a:t>
            </a:r>
          </a:p>
          <a:p>
            <a:pPr algn="l" defTabSz="457200"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    {</a:t>
            </a:r>
            <a:r>
              <a:rPr>
                <a:solidFill>
                  <a:srgbClr val="4070A0"/>
                </a:solidFill>
              </a:rPr>
              <a:t>'in'</a:t>
            </a:r>
            <a:r>
              <a:t>: </a:t>
            </a:r>
            <a:r>
              <a:rPr>
                <a:solidFill>
                  <a:srgbClr val="4070A0"/>
                </a:solidFill>
              </a:rPr>
              <a:t>'m'</a:t>
            </a:r>
            <a:r>
              <a:t>},</a:t>
            </a:r>
          </a:p>
          <a:p>
            <a:pPr algn="l" defTabSz="457200"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    {</a:t>
            </a:r>
            <a:r>
              <a:rPr>
                <a:solidFill>
                  <a:srgbClr val="4070A0"/>
                </a:solidFill>
              </a:rPr>
              <a:t>'in'</a:t>
            </a:r>
            <a:r>
              <a:t>: </a:t>
            </a:r>
            <a:r>
              <a:rPr>
                <a:solidFill>
                  <a:srgbClr val="4070A0"/>
                </a:solidFill>
              </a:rPr>
              <a:t>'f'</a:t>
            </a:r>
            <a:r>
              <a:t>},</a:t>
            </a:r>
          </a:p>
          <a:p>
            <a:pPr algn="l" defTabSz="457200"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    {</a:t>
            </a:r>
            <a:r>
              <a:rPr>
                <a:solidFill>
                  <a:srgbClr val="4070A0"/>
                </a:solidFill>
              </a:rPr>
              <a:t>'in'</a:t>
            </a:r>
            <a:r>
              <a:t>: </a:t>
            </a:r>
            <a:r>
              <a:rPr>
                <a:solidFill>
                  <a:srgbClr val="4070A0"/>
                </a:solidFill>
              </a:rPr>
              <a:t>'f'</a:t>
            </a:r>
            <a:r>
              <a:t>},</a:t>
            </a:r>
          </a:p>
          <a:p>
            <a:pPr algn="l" defTabSz="457200"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    {</a:t>
            </a:r>
            <a:r>
              <a:rPr>
                <a:solidFill>
                  <a:srgbClr val="4070A0"/>
                </a:solidFill>
              </a:rPr>
              <a:t>'in'</a:t>
            </a:r>
            <a:r>
              <a:t>: </a:t>
            </a:r>
            <a:r>
              <a:rPr>
                <a:solidFill>
                  <a:srgbClr val="4070A0"/>
                </a:solidFill>
              </a:rPr>
              <a:t>'m'</a:t>
            </a:r>
            <a:r>
              <a:t>},</a:t>
            </a:r>
          </a:p>
          <a:p>
            <a:pPr algn="l" defTabSz="457200"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  <a:p>
            <a:pPr algn="l" defTabSz="457200">
              <a:defRPr sz="2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df </a:t>
            </a:r>
            <a:r>
              <a:rPr>
                <a:solidFill>
                  <a:srgbClr val="666666"/>
                </a:solidFill>
              </a:rPr>
              <a:t>=</a:t>
            </a:r>
            <a:r>
              <a:t> ss</a:t>
            </a:r>
            <a:r>
              <a:rPr>
                <a:solidFill>
                  <a:srgbClr val="666666"/>
                </a:solidFill>
              </a:rPr>
              <a:t>.</a:t>
            </a:r>
            <a:r>
              <a:t>createDataFrame(rows)</a:t>
            </a:r>
          </a:p>
          <a:p>
            <a:pPr algn="l" defTabSz="457200">
              <a:defRPr sz="2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si</a:t>
            </a:r>
            <a:r>
              <a:rPr>
                <a:solidFill>
                  <a:srgbClr val="666666"/>
                </a:solidFill>
              </a:rPr>
              <a:t>.</a:t>
            </a:r>
            <a:r>
              <a:t>fit(df)</a:t>
            </a:r>
            <a:r>
              <a:rPr>
                <a:solidFill>
                  <a:srgbClr val="666666"/>
                </a:solidFill>
              </a:rPr>
              <a:t>.</a:t>
            </a:r>
            <a:r>
              <a:t>transform(df)</a:t>
            </a:r>
            <a:r>
              <a:rPr>
                <a:solidFill>
                  <a:srgbClr val="666666"/>
                </a:solidFill>
              </a:rPr>
              <a:t>.</a:t>
            </a:r>
            <a:r>
              <a:t>toPandas()</a:t>
            </a:r>
          </a:p>
        </p:txBody>
      </p:sp>
      <p:graphicFrame>
        <p:nvGraphicFramePr>
          <p:cNvPr id="158" name="Table"/>
          <p:cNvGraphicFramePr/>
          <p:nvPr/>
        </p:nvGraphicFramePr>
        <p:xfrm>
          <a:off x="5276692" y="6406753"/>
          <a:ext cx="2464115" cy="260111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25707"/>
                <a:gridCol w="1225707"/>
              </a:tblGrid>
              <a:tr h="431403"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b="1"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b="1"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out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31403"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31403"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31403"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1.0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31403"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1.0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31403"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Практика использования Spark ML"/>
          <p:cNvSpPr txBox="1"/>
          <p:nvPr>
            <p:ph type="title"/>
          </p:nvPr>
        </p:nvSpPr>
        <p:spPr>
          <a:xfrm>
            <a:off x="952500" y="444500"/>
            <a:ext cx="11099800" cy="1631950"/>
          </a:xfrm>
          <a:prstGeom prst="rect">
            <a:avLst/>
          </a:prstGeom>
        </p:spPr>
        <p:txBody>
          <a:bodyPr/>
          <a:lstStyle>
            <a:lvl1pPr defTabSz="391414">
              <a:defRPr sz="5360"/>
            </a:lvl1pPr>
          </a:lstStyle>
          <a:p>
            <a:pPr/>
            <a:r>
              <a:t>Практика использования Spark ML</a:t>
            </a:r>
          </a:p>
        </p:txBody>
      </p:sp>
      <p:sp>
        <p:nvSpPr>
          <p:cNvPr id="161" name="Not “Big Data” but “Big Computations”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 “Big Data” but “Big Computations”</a:t>
            </a:r>
          </a:p>
          <a:p>
            <a:pPr/>
            <a:r>
              <a:t>Выбор полиномиальных признаков c помощью линейной модели</a:t>
            </a:r>
          </a:p>
          <a:p>
            <a:pPr/>
            <a:r>
              <a:t>Выбор признаков с помощью Boruta в случае большого числа признаков</a:t>
            </a:r>
          </a:p>
          <a:p>
            <a:pPr/>
            <a:r>
              <a:t>Автоматический подбор параметров модели</a:t>
            </a:r>
          </a:p>
          <a:p>
            <a:pPr lvl="1"/>
            <a:r>
              <a:t>реализован только поиск по сетке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Выбор полиномиальных признаков c помощью линейной модели"/>
          <p:cNvSpPr txBox="1"/>
          <p:nvPr>
            <p:ph type="title"/>
          </p:nvPr>
        </p:nvSpPr>
        <p:spPr>
          <a:xfrm>
            <a:off x="952500" y="444500"/>
            <a:ext cx="11099800" cy="1468769"/>
          </a:xfrm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/>
            <a:r>
              <a:t>Выбор полиномиальных признаков c помощью линейной модели</a:t>
            </a:r>
          </a:p>
        </p:txBody>
      </p:sp>
      <p:sp>
        <p:nvSpPr>
          <p:cNvPr id="164" name="Много признаков - большой объем вычислений при обучении модели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Много признаков - большой объем вычислений при обучении модели</a:t>
            </a:r>
          </a:p>
          <a:p>
            <a:pPr/>
            <a:r>
              <a:t>Обучение происходит параллельно с использованием всех узлов кластера (в отличие от sklearn, где обучение происходит в 1 поток)</a:t>
            </a:r>
          </a:p>
          <a:p>
            <a:pPr/>
            <a:r>
              <a:t> Spark сохраняет в памяти все варианты взаимодействий признаков, это нужно учесть при планировании потребления памяти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Создание полиномиальных признако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56362">
              <a:defRPr sz="4880"/>
            </a:lvl1pPr>
          </a:lstStyle>
          <a:p>
            <a:pPr/>
            <a:r>
              <a:t>Создание полиномиальных признаков</a:t>
            </a:r>
          </a:p>
        </p:txBody>
      </p:sp>
      <p:sp>
        <p:nvSpPr>
          <p:cNvPr id="167" name="pe = PolynomialExpansion(degree=2, inputCol='in', outputCol='out')…"/>
          <p:cNvSpPr txBox="1"/>
          <p:nvPr/>
        </p:nvSpPr>
        <p:spPr>
          <a:xfrm>
            <a:off x="1906999" y="2983441"/>
            <a:ext cx="9816140" cy="2730501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pe </a:t>
            </a:r>
            <a:r>
              <a:rPr>
                <a:solidFill>
                  <a:srgbClr val="666666"/>
                </a:solidFill>
              </a:rPr>
              <a:t>=</a:t>
            </a:r>
            <a:r>
              <a:t> PolynomialExpansion(degree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40A070"/>
                </a:solidFill>
              </a:rPr>
              <a:t>2</a:t>
            </a:r>
            <a:r>
              <a:t>, inputCol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4070A0"/>
                </a:solidFill>
              </a:rPr>
              <a:t>'in'</a:t>
            </a:r>
            <a:r>
              <a:t>, outputCol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4070A0"/>
                </a:solidFill>
              </a:rPr>
              <a:t>'out'</a:t>
            </a:r>
            <a:r>
              <a:t>)</a:t>
            </a:r>
          </a:p>
          <a:p>
            <a:pPr algn="l" defTabSz="457200">
              <a:defRPr sz="19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rows </a:t>
            </a:r>
            <a:r>
              <a:rPr>
                <a:solidFill>
                  <a:srgbClr val="666666"/>
                </a:solidFill>
              </a:rPr>
              <a:t>=</a:t>
            </a:r>
            <a:r>
              <a:t> [</a:t>
            </a:r>
          </a:p>
          <a:p>
            <a:pPr algn="l" defTabSz="457200"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{</a:t>
            </a:r>
            <a:r>
              <a:rPr>
                <a:solidFill>
                  <a:srgbClr val="4070A0"/>
                </a:solidFill>
              </a:rPr>
              <a:t>'in'</a:t>
            </a:r>
            <a:r>
              <a:t>: Vectors</a:t>
            </a:r>
            <a:r>
              <a:rPr>
                <a:solidFill>
                  <a:srgbClr val="666666"/>
                </a:solidFill>
              </a:rPr>
              <a:t>.</a:t>
            </a:r>
            <a:r>
              <a:t>dense([</a:t>
            </a:r>
            <a:r>
              <a:rPr>
                <a:solidFill>
                  <a:srgbClr val="40A070"/>
                </a:solidFill>
              </a:rPr>
              <a:t>2</a:t>
            </a:r>
            <a:r>
              <a:t>, </a:t>
            </a:r>
            <a:r>
              <a:rPr>
                <a:solidFill>
                  <a:srgbClr val="40A070"/>
                </a:solidFill>
              </a:rPr>
              <a:t>10</a:t>
            </a:r>
            <a:r>
              <a:t>, </a:t>
            </a:r>
            <a:r>
              <a:rPr>
                <a:solidFill>
                  <a:srgbClr val="40A070"/>
                </a:solidFill>
              </a:rPr>
              <a:t>20</a:t>
            </a:r>
            <a:r>
              <a:t>])},</a:t>
            </a:r>
          </a:p>
          <a:p>
            <a:pPr algn="l" defTabSz="457200"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  <a:p>
            <a:pPr algn="l" defTabSz="457200">
              <a:defRPr sz="19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df </a:t>
            </a:r>
            <a:r>
              <a:rPr>
                <a:solidFill>
                  <a:srgbClr val="666666"/>
                </a:solidFill>
              </a:rPr>
              <a:t>=</a:t>
            </a:r>
            <a:r>
              <a:t> ss</a:t>
            </a:r>
            <a:r>
              <a:rPr>
                <a:solidFill>
                  <a:srgbClr val="666666"/>
                </a:solidFill>
              </a:rPr>
              <a:t>.</a:t>
            </a:r>
            <a:r>
              <a:t>createDataFrame(rows)</a:t>
            </a:r>
          </a:p>
          <a:p>
            <a:pPr algn="l" defTabSz="457200">
              <a:defRPr sz="19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pe</a:t>
            </a:r>
            <a:r>
              <a:rPr>
                <a:solidFill>
                  <a:srgbClr val="666666"/>
                </a:solidFill>
              </a:rPr>
              <a:t>.</a:t>
            </a:r>
            <a:r>
              <a:t>transform(df)</a:t>
            </a:r>
            <a:r>
              <a:rPr>
                <a:solidFill>
                  <a:srgbClr val="666666"/>
                </a:solidFill>
              </a:rPr>
              <a:t>.</a:t>
            </a:r>
            <a:r>
              <a:t>collect()[</a:t>
            </a:r>
            <a:r>
              <a:rPr>
                <a:solidFill>
                  <a:srgbClr val="40A070"/>
                </a:solidFill>
              </a:rPr>
              <a:t>0</a:t>
            </a:r>
            <a:r>
              <a:t>]</a:t>
            </a:r>
            <a:r>
              <a:rPr>
                <a:solidFill>
                  <a:srgbClr val="666666"/>
                </a:solidFill>
              </a:rPr>
              <a:t>.</a:t>
            </a:r>
            <a:r>
              <a:t>out</a:t>
            </a:r>
            <a:r>
              <a:rPr>
                <a:solidFill>
                  <a:srgbClr val="666666"/>
                </a:solidFill>
              </a:rPr>
              <a:t>.</a:t>
            </a:r>
            <a:r>
              <a:t>toArray()</a:t>
            </a:r>
          </a:p>
        </p:txBody>
      </p:sp>
      <p:sp>
        <p:nvSpPr>
          <p:cNvPr id="168" name="array([   2.,    4.,   10.,   20.,  100.,   20.,   40.,  200.,  400.])"/>
          <p:cNvSpPr txBox="1"/>
          <p:nvPr/>
        </p:nvSpPr>
        <p:spPr>
          <a:xfrm>
            <a:off x="1727058" y="6262158"/>
            <a:ext cx="1017602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array([   2.,    4.,   10.,   20.,  100.,   20.,   40.,  200.,  400.])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Модель с полиномиальными признаками"/>
          <p:cNvSpPr txBox="1"/>
          <p:nvPr>
            <p:ph type="title"/>
          </p:nvPr>
        </p:nvSpPr>
        <p:spPr>
          <a:xfrm>
            <a:off x="952500" y="444500"/>
            <a:ext cx="11099800" cy="1406062"/>
          </a:xfrm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/>
            <a:r>
              <a:t>Модель с полиномиальными признаками</a:t>
            </a:r>
          </a:p>
        </p:txBody>
      </p:sp>
      <p:sp>
        <p:nvSpPr>
          <p:cNvPr id="171" name="# only 2-category features can be used without binarization…"/>
          <p:cNvSpPr txBox="1"/>
          <p:nvPr>
            <p:ph type="body" idx="1"/>
          </p:nvPr>
        </p:nvSpPr>
        <p:spPr>
          <a:xfrm>
            <a:off x="952500" y="1963473"/>
            <a:ext cx="11099800" cy="6926527"/>
          </a:xfrm>
          <a:prstGeom prst="rect">
            <a:avLst/>
          </a:prstGeom>
          <a:solidFill>
            <a:srgbClr val="F0F0F0"/>
          </a:solidFill>
        </p:spPr>
        <p:txBody>
          <a:bodyPr/>
          <a:lstStyle/>
          <a:p>
            <a:pPr marL="0" indent="0" defTabSz="438911">
              <a:spcBef>
                <a:spcPts val="0"/>
              </a:spcBef>
              <a:buSzTx/>
              <a:buNone/>
              <a:defRPr i="1" sz="1824">
                <a:solidFill>
                  <a:srgbClr val="5FA0B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only 2-category features can be used without binarization</a:t>
            </a:r>
            <a:endParaRPr i="0">
              <a:solidFill>
                <a:srgbClr val="000000"/>
              </a:solidFill>
            </a:endParaRPr>
          </a:p>
          <a:p>
            <a:pPr marL="0" indent="0" defTabSz="438911">
              <a:spcBef>
                <a:spcPts val="0"/>
              </a:spcBef>
              <a:buSzTx/>
              <a:buNone/>
              <a:defRPr i="1" sz="1824">
                <a:solidFill>
                  <a:srgbClr val="5FA0B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categoricalCols </a:t>
            </a:r>
            <a:r>
              <a:rPr i="0">
                <a:solidFill>
                  <a:srgbClr val="666666"/>
                </a:solidFill>
              </a:rPr>
              <a:t>=</a:t>
            </a:r>
            <a:r>
              <a:rPr i="0">
                <a:solidFill>
                  <a:srgbClr val="000000"/>
                </a:solidFill>
              </a:rPr>
              <a:t>[</a:t>
            </a:r>
            <a:r>
              <a:rPr i="0">
                <a:solidFill>
                  <a:srgbClr val="4070A0"/>
                </a:solidFill>
              </a:rPr>
              <a:t>'sex'</a:t>
            </a:r>
            <a:r>
              <a:rPr i="0">
                <a:solidFill>
                  <a:srgbClr val="000000"/>
                </a:solidFill>
              </a:rPr>
              <a:t>] </a:t>
            </a:r>
            <a:r>
              <a:t>#,'embarked', 'class', 'deck', 'who', 'embark_town']</a:t>
            </a:r>
          </a:p>
          <a:p>
            <a:pPr marL="0" indent="0" defTabSz="438911">
              <a:spcBef>
                <a:spcPts val="0"/>
              </a:spcBef>
              <a:buSzTx/>
              <a:buNone/>
              <a:defRPr sz="1824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38911">
              <a:spcBef>
                <a:spcPts val="0"/>
              </a:spcBef>
              <a:buSzTx/>
              <a:buNone/>
              <a:defRPr sz="1824">
                <a:latin typeface="Courier"/>
                <a:ea typeface="Courier"/>
                <a:cs typeface="Courier"/>
                <a:sym typeface="Courier"/>
              </a:defRPr>
            </a:pPr>
            <a:r>
              <a:t>indexers </a:t>
            </a:r>
            <a:r>
              <a:rPr>
                <a:solidFill>
                  <a:srgbClr val="666666"/>
                </a:solidFill>
              </a:rPr>
              <a:t>=</a:t>
            </a:r>
            <a:r>
              <a:t> [</a:t>
            </a:r>
          </a:p>
          <a:p>
            <a:pPr marL="0" indent="0" defTabSz="438911">
              <a:spcBef>
                <a:spcPts val="0"/>
              </a:spcBef>
              <a:buSzTx/>
              <a:buNone/>
              <a:defRPr sz="1824">
                <a:latin typeface="Courier"/>
                <a:ea typeface="Courier"/>
                <a:cs typeface="Courier"/>
                <a:sym typeface="Courier"/>
              </a:defRPr>
            </a:pPr>
            <a:r>
              <a:t>    StringIndexer(inputCol</a:t>
            </a:r>
            <a:r>
              <a:rPr>
                <a:solidFill>
                  <a:srgbClr val="666666"/>
                </a:solidFill>
              </a:rPr>
              <a:t>=</a:t>
            </a:r>
            <a:r>
              <a:t>col, outputCol</a:t>
            </a:r>
            <a:r>
              <a:rPr>
                <a:solidFill>
                  <a:srgbClr val="666666"/>
                </a:solidFill>
              </a:rPr>
              <a:t>=</a:t>
            </a:r>
            <a:r>
              <a:t>col</a:t>
            </a:r>
            <a:r>
              <a:rPr>
                <a:solidFill>
                  <a:srgbClr val="666666"/>
                </a:solidFill>
              </a:rPr>
              <a:t>+</a:t>
            </a:r>
            <a:r>
              <a:rPr>
                <a:solidFill>
                  <a:srgbClr val="4070A0"/>
                </a:solidFill>
              </a:rPr>
              <a:t>'Idx'</a:t>
            </a:r>
            <a:r>
              <a:t>, handleInvalid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4070A0"/>
                </a:solidFill>
              </a:rPr>
              <a:t>'skip'</a:t>
            </a:r>
            <a:r>
              <a:t>)</a:t>
            </a:r>
          </a:p>
          <a:p>
            <a:pPr marL="0" indent="0" defTabSz="438911">
              <a:spcBef>
                <a:spcPts val="0"/>
              </a:spcBef>
              <a:buSzTx/>
              <a:buNone/>
              <a:defRPr sz="1824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1701F"/>
                </a:solidFill>
              </a:rPr>
              <a:t>for</a:t>
            </a:r>
            <a:r>
              <a:t> col </a:t>
            </a:r>
            <a:r>
              <a:rPr b="1">
                <a:solidFill>
                  <a:srgbClr val="01701F"/>
                </a:solidFill>
              </a:rPr>
              <a:t>in</a:t>
            </a:r>
            <a:r>
              <a:t> categoricalCols</a:t>
            </a:r>
          </a:p>
          <a:p>
            <a:pPr marL="0" indent="0" defTabSz="438911">
              <a:spcBef>
                <a:spcPts val="0"/>
              </a:spcBef>
              <a:buSzTx/>
              <a:buNone/>
              <a:defRPr sz="1824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  <a:p>
            <a:pPr marL="0" indent="0" defTabSz="438911">
              <a:spcBef>
                <a:spcPts val="0"/>
              </a:spcBef>
              <a:buSzTx/>
              <a:buNone/>
              <a:defRPr sz="1824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38911">
              <a:spcBef>
                <a:spcPts val="0"/>
              </a:spcBef>
              <a:buSzTx/>
              <a:buNone/>
              <a:defRPr sz="1824">
                <a:latin typeface="Courier"/>
                <a:ea typeface="Courier"/>
                <a:cs typeface="Courier"/>
                <a:sym typeface="Courier"/>
              </a:defRPr>
            </a:pPr>
            <a:r>
              <a:t>idxCols </a:t>
            </a:r>
            <a:r>
              <a:rPr>
                <a:solidFill>
                  <a:srgbClr val="666666"/>
                </a:solidFill>
              </a:rPr>
              <a:t>=</a:t>
            </a:r>
            <a:r>
              <a:t> [col</a:t>
            </a:r>
            <a:r>
              <a:rPr>
                <a:solidFill>
                  <a:srgbClr val="666666"/>
                </a:solidFill>
              </a:rPr>
              <a:t>+</a:t>
            </a:r>
            <a:r>
              <a:rPr>
                <a:solidFill>
                  <a:srgbClr val="4070A0"/>
                </a:solidFill>
              </a:rPr>
              <a:t>'Idx'</a:t>
            </a:r>
            <a:r>
              <a:t> </a:t>
            </a:r>
            <a:r>
              <a:rPr b="1">
                <a:solidFill>
                  <a:srgbClr val="01701F"/>
                </a:solidFill>
              </a:rPr>
              <a:t>for</a:t>
            </a:r>
            <a:r>
              <a:t> col </a:t>
            </a:r>
            <a:r>
              <a:rPr b="1">
                <a:solidFill>
                  <a:srgbClr val="01701F"/>
                </a:solidFill>
              </a:rPr>
              <a:t>in</a:t>
            </a:r>
            <a:r>
              <a:t> categoricalCols]</a:t>
            </a:r>
          </a:p>
          <a:p>
            <a:pPr marL="0" indent="0" defTabSz="438911">
              <a:spcBef>
                <a:spcPts val="0"/>
              </a:spcBef>
              <a:buSzTx/>
              <a:buNone/>
              <a:defRPr sz="1824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38911">
              <a:spcBef>
                <a:spcPts val="0"/>
              </a:spcBef>
              <a:buSzTx/>
              <a:buNone/>
              <a:defRPr sz="1824">
                <a:latin typeface="Courier"/>
                <a:ea typeface="Courier"/>
                <a:cs typeface="Courier"/>
                <a:sym typeface="Courier"/>
              </a:defRPr>
            </a:pPr>
            <a:r>
              <a:t>numCols </a:t>
            </a:r>
            <a:r>
              <a:rPr>
                <a:solidFill>
                  <a:srgbClr val="666666"/>
                </a:solidFill>
              </a:rPr>
              <a:t>=</a:t>
            </a:r>
            <a:r>
              <a:t> [</a:t>
            </a:r>
            <a:r>
              <a:rPr>
                <a:solidFill>
                  <a:srgbClr val="4070A0"/>
                </a:solidFill>
              </a:rPr>
              <a:t>'pclass'</a:t>
            </a:r>
            <a:r>
              <a:t>, </a:t>
            </a:r>
            <a:r>
              <a:rPr>
                <a:solidFill>
                  <a:srgbClr val="4070A0"/>
                </a:solidFill>
              </a:rPr>
              <a:t>'age'</a:t>
            </a:r>
            <a:r>
              <a:t>, </a:t>
            </a:r>
            <a:r>
              <a:rPr>
                <a:solidFill>
                  <a:srgbClr val="4070A0"/>
                </a:solidFill>
              </a:rPr>
              <a:t>'sibsp'</a:t>
            </a:r>
            <a:r>
              <a:t>, </a:t>
            </a:r>
            <a:r>
              <a:rPr>
                <a:solidFill>
                  <a:srgbClr val="4070A0"/>
                </a:solidFill>
              </a:rPr>
              <a:t>'parch'</a:t>
            </a:r>
            <a:r>
              <a:t>, </a:t>
            </a:r>
            <a:r>
              <a:rPr>
                <a:solidFill>
                  <a:srgbClr val="4070A0"/>
                </a:solidFill>
              </a:rPr>
              <a:t>'fare'</a:t>
            </a:r>
            <a:r>
              <a:t>, </a:t>
            </a:r>
            <a:r>
              <a:rPr>
                <a:solidFill>
                  <a:srgbClr val="4070A0"/>
                </a:solidFill>
              </a:rPr>
              <a:t>'alone'</a:t>
            </a:r>
            <a:r>
              <a:t>]</a:t>
            </a:r>
          </a:p>
          <a:p>
            <a:pPr marL="0" indent="0" defTabSz="438911">
              <a:spcBef>
                <a:spcPts val="0"/>
              </a:spcBef>
              <a:buSzTx/>
              <a:buNone/>
              <a:defRPr sz="1824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38911">
              <a:spcBef>
                <a:spcPts val="0"/>
              </a:spcBef>
              <a:buSzTx/>
              <a:buNone/>
              <a:defRPr sz="1824">
                <a:latin typeface="Courier"/>
                <a:ea typeface="Courier"/>
                <a:cs typeface="Courier"/>
                <a:sym typeface="Courier"/>
              </a:defRPr>
            </a:pPr>
            <a:r>
              <a:t>assembler </a:t>
            </a:r>
            <a:r>
              <a:rPr>
                <a:solidFill>
                  <a:srgbClr val="666666"/>
                </a:solidFill>
              </a:rPr>
              <a:t>=</a:t>
            </a:r>
            <a:r>
              <a:t> VectorAssembler(</a:t>
            </a:r>
          </a:p>
          <a:p>
            <a:pPr marL="0" indent="0" defTabSz="438911">
              <a:spcBef>
                <a:spcPts val="0"/>
              </a:spcBef>
              <a:buSzTx/>
              <a:buNone/>
              <a:defRPr sz="1824">
                <a:latin typeface="Courier"/>
                <a:ea typeface="Courier"/>
                <a:cs typeface="Courier"/>
                <a:sym typeface="Courier"/>
              </a:defRPr>
            </a:pPr>
            <a:r>
              <a:t>    inputCols</a:t>
            </a:r>
            <a:r>
              <a:rPr>
                <a:solidFill>
                  <a:srgbClr val="666666"/>
                </a:solidFill>
              </a:rPr>
              <a:t>=</a:t>
            </a:r>
            <a:r>
              <a:t>idxCols </a:t>
            </a:r>
            <a:r>
              <a:rPr>
                <a:solidFill>
                  <a:srgbClr val="666666"/>
                </a:solidFill>
              </a:rPr>
              <a:t>+</a:t>
            </a:r>
            <a:r>
              <a:t> numCols,</a:t>
            </a:r>
          </a:p>
          <a:p>
            <a:pPr marL="0" indent="0" defTabSz="438911">
              <a:spcBef>
                <a:spcPts val="0"/>
              </a:spcBef>
              <a:buSzTx/>
              <a:buNone/>
              <a:defRPr sz="1824">
                <a:latin typeface="Courier"/>
                <a:ea typeface="Courier"/>
                <a:cs typeface="Courier"/>
                <a:sym typeface="Courier"/>
              </a:defRPr>
            </a:pPr>
            <a:r>
              <a:t>    outputCol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4070A0"/>
                </a:solidFill>
              </a:rPr>
              <a:t>"features"</a:t>
            </a:r>
            <a:r>
              <a:t>)</a:t>
            </a:r>
          </a:p>
          <a:p>
            <a:pPr marL="0" indent="0" defTabSz="438911">
              <a:spcBef>
                <a:spcPts val="0"/>
              </a:spcBef>
              <a:buSzTx/>
              <a:buNone/>
              <a:defRPr sz="1824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38911">
              <a:spcBef>
                <a:spcPts val="0"/>
              </a:spcBef>
              <a:buSzTx/>
              <a:buNone/>
              <a:defRPr sz="1824">
                <a:latin typeface="Courier"/>
                <a:ea typeface="Courier"/>
                <a:cs typeface="Courier"/>
                <a:sym typeface="Courier"/>
              </a:defRPr>
            </a:pPr>
            <a:r>
              <a:t>pe </a:t>
            </a:r>
            <a:r>
              <a:rPr>
                <a:solidFill>
                  <a:srgbClr val="666666"/>
                </a:solidFill>
              </a:rPr>
              <a:t>=</a:t>
            </a:r>
            <a:r>
              <a:t> PolynomialExpansion(degree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40A070"/>
                </a:solidFill>
              </a:rPr>
              <a:t>2</a:t>
            </a:r>
            <a:r>
              <a:t>, inputCol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4070A0"/>
                </a:solidFill>
              </a:rPr>
              <a:t>'features'</a:t>
            </a:r>
            <a:r>
              <a:t>, outputCol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4070A0"/>
                </a:solidFill>
              </a:rPr>
              <a:t>'features_p'</a:t>
            </a:r>
            <a:r>
              <a:t>)</a:t>
            </a:r>
          </a:p>
          <a:p>
            <a:pPr marL="0" indent="0" defTabSz="438911">
              <a:spcBef>
                <a:spcPts val="0"/>
              </a:spcBef>
              <a:buSzTx/>
              <a:buNone/>
              <a:defRPr sz="1824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38911">
              <a:spcBef>
                <a:spcPts val="0"/>
              </a:spcBef>
              <a:buSzTx/>
              <a:buNone/>
              <a:defRPr sz="1824">
                <a:latin typeface="Courier"/>
                <a:ea typeface="Courier"/>
                <a:cs typeface="Courier"/>
                <a:sym typeface="Courier"/>
              </a:defRPr>
            </a:pPr>
            <a:r>
              <a:t>cl </a:t>
            </a:r>
            <a:r>
              <a:rPr>
                <a:solidFill>
                  <a:srgbClr val="666666"/>
                </a:solidFill>
              </a:rPr>
              <a:t>=</a:t>
            </a:r>
            <a:r>
              <a:t> LogisticRegression(featuresCol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4070A0"/>
                </a:solidFill>
              </a:rPr>
              <a:t>'features_p'</a:t>
            </a:r>
            <a:r>
              <a:t>, labelCol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4070A0"/>
                </a:solidFill>
              </a:rPr>
              <a:t>"survived"</a:t>
            </a:r>
            <a:r>
              <a:t>, maxIter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40A070"/>
                </a:solidFill>
              </a:rPr>
              <a:t>10</a:t>
            </a:r>
            <a:r>
              <a:t>, regParam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40A070"/>
                </a:solidFill>
              </a:rPr>
              <a:t>0.1</a:t>
            </a:r>
            <a:r>
              <a:t>)</a:t>
            </a:r>
          </a:p>
          <a:p>
            <a:pPr marL="0" indent="0" defTabSz="438911">
              <a:spcBef>
                <a:spcPts val="0"/>
              </a:spcBef>
              <a:buSzTx/>
              <a:buNone/>
              <a:defRPr sz="1824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38911">
              <a:spcBef>
                <a:spcPts val="0"/>
              </a:spcBef>
              <a:buSzTx/>
              <a:buNone/>
              <a:defRPr sz="1824">
                <a:latin typeface="Courier"/>
                <a:ea typeface="Courier"/>
                <a:cs typeface="Courier"/>
                <a:sym typeface="Courier"/>
              </a:defRPr>
            </a:pPr>
            <a:r>
              <a:t>pl </a:t>
            </a:r>
            <a:r>
              <a:rPr>
                <a:solidFill>
                  <a:srgbClr val="666666"/>
                </a:solidFill>
              </a:rPr>
              <a:t>=</a:t>
            </a:r>
            <a:r>
              <a:t> Pipeline(stages</a:t>
            </a:r>
            <a:r>
              <a:rPr>
                <a:solidFill>
                  <a:srgbClr val="666666"/>
                </a:solidFill>
              </a:rPr>
              <a:t>=</a:t>
            </a:r>
            <a:r>
              <a:t>indexers </a:t>
            </a:r>
            <a:r>
              <a:rPr>
                <a:solidFill>
                  <a:srgbClr val="666666"/>
                </a:solidFill>
              </a:rPr>
              <a:t>+</a:t>
            </a:r>
            <a:r>
              <a:t> [assembler, pe, cl])</a:t>
            </a:r>
          </a:p>
          <a:p>
            <a:pPr marL="0" indent="0" defTabSz="438911">
              <a:spcBef>
                <a:spcPts val="0"/>
              </a:spcBef>
              <a:buSzTx/>
              <a:buNone/>
              <a:defRPr sz="1824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38911">
              <a:spcBef>
                <a:spcPts val="0"/>
              </a:spcBef>
              <a:buSzTx/>
              <a:buNone/>
              <a:defRPr sz="1824">
                <a:latin typeface="Courier"/>
                <a:ea typeface="Courier"/>
                <a:cs typeface="Courier"/>
                <a:sym typeface="Courier"/>
              </a:defRPr>
            </a:pPr>
            <a:r>
              <a:t>m </a:t>
            </a:r>
            <a:r>
              <a:rPr>
                <a:solidFill>
                  <a:srgbClr val="666666"/>
                </a:solidFill>
              </a:rPr>
              <a:t>=</a:t>
            </a:r>
            <a:r>
              <a:t> pl</a:t>
            </a:r>
            <a:r>
              <a:rPr>
                <a:solidFill>
                  <a:srgbClr val="666666"/>
                </a:solidFill>
              </a:rPr>
              <a:t>.</a:t>
            </a:r>
            <a:r>
              <a:t>fit(sdf</a:t>
            </a:r>
            <a:r>
              <a:rPr>
                <a:solidFill>
                  <a:srgbClr val="666666"/>
                </a:solidFill>
              </a:rPr>
              <a:t>.</a:t>
            </a:r>
            <a:r>
              <a:t>fillna(</a:t>
            </a:r>
            <a:r>
              <a:rPr>
                <a:solidFill>
                  <a:srgbClr val="40A070"/>
                </a:solidFill>
              </a:rPr>
              <a:t>0</a:t>
            </a:r>
            <a:r>
              <a:t>)</a:t>
            </a:r>
            <a:r>
              <a:rPr>
                <a:solidFill>
                  <a:srgbClr val="666666"/>
                </a:solidFill>
              </a:rPr>
              <a:t>.</a:t>
            </a:r>
            <a:r>
              <a:t>replace(</a:t>
            </a:r>
            <a:r>
              <a:rPr>
                <a:solidFill>
                  <a:srgbClr val="4070A0"/>
                </a:solidFill>
              </a:rPr>
              <a:t>''</a:t>
            </a:r>
            <a:r>
              <a:t>, </a:t>
            </a:r>
            <a:r>
              <a:rPr>
                <a:solidFill>
                  <a:srgbClr val="4070A0"/>
                </a:solidFill>
              </a:rPr>
              <a:t>'NA'</a:t>
            </a:r>
            <a:r>
              <a:t>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Распечатка весов признаков"/>
          <p:cNvSpPr txBox="1"/>
          <p:nvPr>
            <p:ph type="title"/>
          </p:nvPr>
        </p:nvSpPr>
        <p:spPr>
          <a:xfrm>
            <a:off x="952500" y="444500"/>
            <a:ext cx="11099800" cy="1167673"/>
          </a:xfrm>
          <a:prstGeom prst="rect">
            <a:avLst/>
          </a:prstGeom>
        </p:spPr>
        <p:txBody>
          <a:bodyPr/>
          <a:lstStyle>
            <a:lvl1pPr defTabSz="479044">
              <a:defRPr sz="6560"/>
            </a:lvl1pPr>
          </a:lstStyle>
          <a:p>
            <a:pPr/>
            <a:r>
              <a:t>Распечатка весов признаков</a:t>
            </a:r>
          </a:p>
        </p:txBody>
      </p:sp>
      <p:sp>
        <p:nvSpPr>
          <p:cNvPr id="174" name="fnames = idxCols + numCols…"/>
          <p:cNvSpPr txBox="1"/>
          <p:nvPr>
            <p:ph type="body" idx="1"/>
          </p:nvPr>
        </p:nvSpPr>
        <p:spPr>
          <a:xfrm>
            <a:off x="952500" y="1900766"/>
            <a:ext cx="11099800" cy="6989234"/>
          </a:xfrm>
          <a:prstGeom prst="rect">
            <a:avLst/>
          </a:prstGeom>
          <a:solidFill>
            <a:srgbClr val="F0F0F0"/>
          </a:solidFill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fnames </a:t>
            </a:r>
            <a:r>
              <a:rPr>
                <a:solidFill>
                  <a:srgbClr val="666666"/>
                </a:solidFill>
              </a:rPr>
              <a:t>=</a:t>
            </a:r>
            <a:r>
              <a:t> idxCols </a:t>
            </a:r>
            <a:r>
              <a:rPr>
                <a:solidFill>
                  <a:srgbClr val="666666"/>
                </a:solidFill>
              </a:rPr>
              <a:t>+</a:t>
            </a:r>
            <a:r>
              <a:t> numCols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pnames </a:t>
            </a:r>
            <a:r>
              <a:rPr>
                <a:solidFill>
                  <a:srgbClr val="666666"/>
                </a:solidFill>
              </a:rPr>
              <a:t>=</a:t>
            </a:r>
            <a:r>
              <a:t> [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  n</a:t>
            </a:r>
            <a:r>
              <a:rPr>
                <a:solidFill>
                  <a:srgbClr val="666666"/>
                </a:solidFill>
              </a:rPr>
              <a:t>+</a:t>
            </a:r>
            <a:r>
              <a:rPr>
                <a:solidFill>
                  <a:srgbClr val="4070A0"/>
                </a:solidFill>
              </a:rPr>
              <a:t>'*'</a:t>
            </a:r>
            <a:r>
              <a:rPr>
                <a:solidFill>
                  <a:srgbClr val="666666"/>
                </a:solidFill>
              </a:rPr>
              <a:t>+</a:t>
            </a:r>
            <a:r>
              <a:t>n2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1701F"/>
                </a:solidFill>
              </a:rPr>
              <a:t>for</a:t>
            </a:r>
            <a:r>
              <a:t> i, n </a:t>
            </a:r>
            <a:r>
              <a:rPr b="1">
                <a:solidFill>
                  <a:srgbClr val="01701F"/>
                </a:solidFill>
              </a:rPr>
              <a:t>in</a:t>
            </a:r>
            <a:r>
              <a:t> </a:t>
            </a:r>
            <a:r>
              <a:rPr>
                <a:solidFill>
                  <a:srgbClr val="01701F"/>
                </a:solidFill>
              </a:rPr>
              <a:t>zip</a:t>
            </a:r>
            <a:r>
              <a:t>(</a:t>
            </a:r>
            <a:r>
              <a:rPr>
                <a:solidFill>
                  <a:srgbClr val="01701F"/>
                </a:solidFill>
              </a:rPr>
              <a:t>range</a:t>
            </a:r>
            <a:r>
              <a:t>(</a:t>
            </a:r>
            <a:r>
              <a:rPr>
                <a:solidFill>
                  <a:srgbClr val="01701F"/>
                </a:solidFill>
              </a:rPr>
              <a:t>len</a:t>
            </a:r>
            <a:r>
              <a:t>(fnames)), fnames)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1701F"/>
                </a:solidFill>
              </a:rPr>
              <a:t>for</a:t>
            </a:r>
            <a:r>
              <a:t> n2 </a:t>
            </a:r>
            <a:r>
              <a:rPr b="1">
                <a:solidFill>
                  <a:srgbClr val="01701F"/>
                </a:solidFill>
              </a:rPr>
              <a:t>in</a:t>
            </a:r>
            <a:r>
              <a:t> ([</a:t>
            </a:r>
            <a:r>
              <a:rPr>
                <a:solidFill>
                  <a:srgbClr val="4070A0"/>
                </a:solidFill>
              </a:rPr>
              <a:t>'1'</a:t>
            </a:r>
            <a:r>
              <a:t>]</a:t>
            </a:r>
            <a:r>
              <a:rPr>
                <a:solidFill>
                  <a:srgbClr val="666666"/>
                </a:solidFill>
              </a:rPr>
              <a:t>+</a:t>
            </a:r>
            <a:r>
              <a:t>fnames)[:i</a:t>
            </a:r>
            <a:r>
              <a:rPr>
                <a:solidFill>
                  <a:srgbClr val="666666"/>
                </a:solidFill>
              </a:rPr>
              <a:t>+</a:t>
            </a:r>
            <a:r>
              <a:rPr>
                <a:solidFill>
                  <a:srgbClr val="40A070"/>
                </a:solidFill>
              </a:rPr>
              <a:t>2</a:t>
            </a:r>
            <a:r>
              <a:t>]]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weights </a:t>
            </a:r>
            <a:r>
              <a:rPr>
                <a:solidFill>
                  <a:srgbClr val="666666"/>
                </a:solidFill>
              </a:rPr>
              <a:t>=</a:t>
            </a:r>
            <a:r>
              <a:t> m</a:t>
            </a:r>
            <a:r>
              <a:rPr>
                <a:solidFill>
                  <a:srgbClr val="666666"/>
                </a:solidFill>
              </a:rPr>
              <a:t>.</a:t>
            </a:r>
            <a:r>
              <a:t>stages[</a:t>
            </a:r>
            <a:r>
              <a:rPr>
                <a:solidFill>
                  <a:srgbClr val="666666"/>
                </a:solidFill>
              </a:rPr>
              <a:t>-</a:t>
            </a:r>
            <a:r>
              <a:rPr>
                <a:solidFill>
                  <a:srgbClr val="40A070"/>
                </a:solidFill>
              </a:rPr>
              <a:t>1</a:t>
            </a:r>
            <a:r>
              <a:t>]</a:t>
            </a:r>
            <a:r>
              <a:rPr>
                <a:solidFill>
                  <a:srgbClr val="666666"/>
                </a:solidFill>
              </a:rPr>
              <a:t>.</a:t>
            </a:r>
            <a:r>
              <a:t>coefficients</a:t>
            </a:r>
            <a:r>
              <a:rPr>
                <a:solidFill>
                  <a:srgbClr val="666666"/>
                </a:solidFill>
              </a:rPr>
              <a:t>.</a:t>
            </a:r>
            <a:r>
              <a:t>array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pd</a:t>
            </a:r>
            <a:r>
              <a:rPr>
                <a:solidFill>
                  <a:srgbClr val="666666"/>
                </a:solidFill>
              </a:rPr>
              <a:t>.</a:t>
            </a:r>
            <a:r>
              <a:t>DataFrame(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  {</a:t>
            </a:r>
            <a:r>
              <a:rPr>
                <a:solidFill>
                  <a:srgbClr val="4070A0"/>
                </a:solidFill>
              </a:rPr>
              <a:t>'weights'</a:t>
            </a:r>
            <a:r>
              <a:t>: weights, </a:t>
            </a:r>
            <a:r>
              <a:rPr>
                <a:solidFill>
                  <a:srgbClr val="4070A0"/>
                </a:solidFill>
              </a:rPr>
              <a:t>'importance'</a:t>
            </a:r>
            <a:r>
              <a:t>: np</a:t>
            </a:r>
            <a:r>
              <a:rPr>
                <a:solidFill>
                  <a:srgbClr val="666666"/>
                </a:solidFill>
              </a:rPr>
              <a:t>.</a:t>
            </a:r>
            <a:r>
              <a:t>abs(weights), </a:t>
            </a:r>
            <a:r>
              <a:rPr>
                <a:solidFill>
                  <a:srgbClr val="4070A0"/>
                </a:solidFill>
              </a:rPr>
              <a:t>'names'</a:t>
            </a:r>
            <a:r>
              <a:t>: pnames}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)</a:t>
            </a:r>
            <a:r>
              <a:rPr>
                <a:solidFill>
                  <a:srgbClr val="666666"/>
                </a:solidFill>
              </a:rPr>
              <a:t>.</a:t>
            </a:r>
            <a:r>
              <a:t>sort_values(</a:t>
            </a:r>
            <a:r>
              <a:rPr>
                <a:solidFill>
                  <a:srgbClr val="4070A0"/>
                </a:solidFill>
              </a:rPr>
              <a:t>'importance'</a:t>
            </a:r>
            <a:r>
              <a:t>, ascending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01701F"/>
                </a:solidFill>
              </a:rPr>
              <a:t>False</a:t>
            </a:r>
            <a:r>
              <a:t>)[:</a:t>
            </a:r>
            <a:r>
              <a:rPr>
                <a:solidFill>
                  <a:srgbClr val="40A070"/>
                </a:solidFill>
              </a:rPr>
              <a:t>10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Пример распечатки важности признаков"/>
          <p:cNvSpPr txBox="1"/>
          <p:nvPr>
            <p:ph type="title"/>
          </p:nvPr>
        </p:nvSpPr>
        <p:spPr>
          <a:xfrm>
            <a:off x="952500" y="444500"/>
            <a:ext cx="11099800" cy="1330789"/>
          </a:xfrm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/>
            <a:r>
              <a:t>Пример распечатки важности признаков</a:t>
            </a:r>
          </a:p>
        </p:txBody>
      </p:sp>
      <p:graphicFrame>
        <p:nvGraphicFramePr>
          <p:cNvPr id="177" name="Table"/>
          <p:cNvGraphicFramePr/>
          <p:nvPr/>
        </p:nvGraphicFramePr>
        <p:xfrm>
          <a:off x="2561563" y="2406603"/>
          <a:ext cx="8298459" cy="57846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61919"/>
                <a:gridCol w="2761919"/>
                <a:gridCol w="2761919"/>
              </a:tblGrid>
              <a:tr h="543763"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b="1"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importance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b="1"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names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b="1"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weights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22816"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0.746541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sexIdx*1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0.746541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22816"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0.746541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sexIdx*sexIdx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0.746541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22816"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0.190673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pclass*1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-0.190673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22816"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0.164902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parch*1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0.164902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22816"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0.109082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pclass*sexIdx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0.109082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22816"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0.080076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parch*sexIdx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-0.080076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22816"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0.075500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sibsp*sexIdx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-0.075500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22816"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0.067250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pclass*pclass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-0.067250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22816"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0.040980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parch*sibsp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-0.040980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22816"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0.031343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sibsp*pclass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</a:pPr>
                      <a:r>
                        <a:rPr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-0.031343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Автоматический подбор параметров модел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3783">
              <a:defRPr sz="4160"/>
            </a:lvl1pPr>
          </a:lstStyle>
          <a:p>
            <a:pPr/>
            <a:r>
              <a:t>Автоматический подбор параметров модели</a:t>
            </a:r>
          </a:p>
        </p:txBody>
      </p:sp>
      <p:sp>
        <p:nvSpPr>
          <p:cNvPr id="180" name="Поиск по сетке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Поиск по сетке</a:t>
            </a:r>
          </a:p>
          <a:p>
            <a:pPr/>
            <a:r>
              <a:t>Случайный поиск по сетке</a:t>
            </a:r>
          </a:p>
          <a:p>
            <a:pPr/>
            <a:r>
              <a:t>Tree-structured Parzen Estimator (Hyperopt)</a:t>
            </a:r>
          </a:p>
          <a:p>
            <a:pPr/>
            <a:r>
              <a:t>Gaussian process regression (Spearmint)</a:t>
            </a:r>
          </a:p>
          <a:p>
            <a:pPr/>
            <a:r>
              <a:t>Random forest regression (SMAC)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Содержан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/>
            <a:r>
              <a:t>Содержание</a:t>
            </a:r>
          </a:p>
        </p:txBody>
      </p:sp>
      <p:sp>
        <p:nvSpPr>
          <p:cNvPr id="126" name="Что такое Pipelines на примере Scikit-Lear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Что такое Pipelines на примере Scikit-Learn</a:t>
            </a:r>
          </a:p>
          <a:p>
            <a:pPr/>
            <a:r>
              <a:t>Pipelines в Spark</a:t>
            </a:r>
          </a:p>
          <a:p>
            <a:pPr/>
            <a:r>
              <a:t>Практика использования Spark 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he End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End</a:t>
            </a:r>
          </a:p>
        </p:txBody>
      </p:sp>
      <p:sp>
        <p:nvSpPr>
          <p:cNvPr id="183" name="Спасибо!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Спасибо!</a:t>
            </a:r>
          </a:p>
        </p:txBody>
      </p:sp>
      <p:sp>
        <p:nvSpPr>
          <p:cNvPr id="184" name="Дмитрий Бабаев, MTS"/>
          <p:cNvSpPr txBox="1"/>
          <p:nvPr/>
        </p:nvSpPr>
        <p:spPr>
          <a:xfrm>
            <a:off x="7762426" y="7098241"/>
            <a:ext cx="476128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Дмитрий Бабаев, MTS</a:t>
            </a:r>
          </a:p>
        </p:txBody>
      </p:sp>
      <p:sp>
        <p:nvSpPr>
          <p:cNvPr id="185" name="Сентябрь 2016"/>
          <p:cNvSpPr txBox="1"/>
          <p:nvPr/>
        </p:nvSpPr>
        <p:spPr>
          <a:xfrm>
            <a:off x="9250197" y="8549216"/>
            <a:ext cx="32420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Сентябрь 2016</a:t>
            </a:r>
          </a:p>
        </p:txBody>
      </p:sp>
      <p:sp>
        <p:nvSpPr>
          <p:cNvPr id="186" name="dmitri.babaev@gmail.com"/>
          <p:cNvSpPr txBox="1"/>
          <p:nvPr/>
        </p:nvSpPr>
        <p:spPr>
          <a:xfrm>
            <a:off x="7087717" y="7823729"/>
            <a:ext cx="54333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dmitri.babaev@gmail.com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Процесс построения модел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9044">
              <a:defRPr sz="6560"/>
            </a:lvl1pPr>
          </a:lstStyle>
          <a:p>
            <a:pPr/>
            <a:r>
              <a:t>Процесс построения модели</a:t>
            </a:r>
          </a:p>
        </p:txBody>
      </p:sp>
      <p:sp>
        <p:nvSpPr>
          <p:cNvPr id="129" name="Подготовка данных (очистка, нормализация, заполнение пропусков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Подготовка данных (очистка, нормализация, заполнение пропусков)</a:t>
            </a:r>
          </a:p>
          <a:p>
            <a:pPr/>
            <a:r>
              <a:t>Отбор признаков, генерация новых признаков (например, обработка текста)</a:t>
            </a:r>
          </a:p>
          <a:p>
            <a:pPr/>
            <a:r>
              <a:t>Построение модели классификации/регрессии</a:t>
            </a:r>
          </a:p>
          <a:p>
            <a:pPr/>
            <a:r>
              <a:t>Настройка гиперпараметров модели</a:t>
            </a:r>
          </a:p>
          <a:p>
            <a:pPr/>
            <a:r>
              <a:t>Стекинг моделей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ML pipeli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/>
            <a:r>
              <a:t>ML pipelines</a:t>
            </a:r>
          </a:p>
        </p:txBody>
      </p:sp>
      <p:sp>
        <p:nvSpPr>
          <p:cNvPr id="132" name="Позволяют описать весь процесс построения модели c помощью 2-х типов “строительных блоков”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Позволяют описать весь процесс построения модели c помощью 2-х типов “строительных блоков”</a:t>
            </a:r>
          </a:p>
          <a:p>
            <a:pPr lvl="1"/>
            <a:r>
              <a:t>Transformer: fit + transform</a:t>
            </a:r>
          </a:p>
          <a:p>
            <a:pPr lvl="1"/>
            <a:r>
              <a:t>Estimator: fit + predict</a:t>
            </a:r>
          </a:p>
          <a:p>
            <a:pPr/>
            <a:r>
              <a:t>“Composite” software design pattern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Пример комплексного pipe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150">
              <a:defRPr sz="6000"/>
            </a:lvl1pPr>
          </a:lstStyle>
          <a:p>
            <a:pPr/>
            <a:r>
              <a:t> Пример комплексного pipeline</a:t>
            </a:r>
          </a:p>
        </p:txBody>
      </p:sp>
      <p:pic>
        <p:nvPicPr>
          <p:cNvPr id="1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0900" y="2804583"/>
            <a:ext cx="3683000" cy="5321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Зачем нужны pipeli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/>
            <a:r>
              <a:t>Зачем нужны pipelines</a:t>
            </a:r>
          </a:p>
        </p:txBody>
      </p:sp>
      <p:sp>
        <p:nvSpPr>
          <p:cNvPr id="138" name="Обученный pipeline - составная модель, которую легко сохранить и использовать в produ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Обученный pipeline - составная модель, которую легко сохранить и использовать в production</a:t>
            </a:r>
          </a:p>
          <a:p>
            <a:pPr/>
            <a:r>
              <a:t>Абстракция pipeline позволяет единообразно описывать, обучать и применять совершенно разные комплексные модели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“Show me the code”"/>
          <p:cNvSpPr txBox="1"/>
          <p:nvPr>
            <p:ph type="title"/>
          </p:nvPr>
        </p:nvSpPr>
        <p:spPr>
          <a:xfrm>
            <a:off x="952500" y="444500"/>
            <a:ext cx="11099800" cy="1322851"/>
          </a:xfrm>
          <a:prstGeom prst="rect">
            <a:avLst/>
          </a:prstGeom>
        </p:spPr>
        <p:txBody>
          <a:bodyPr/>
          <a:lstStyle/>
          <a:p>
            <a:pPr/>
            <a:r>
              <a:t>“Show me the code”</a:t>
            </a:r>
          </a:p>
        </p:txBody>
      </p:sp>
      <p:sp>
        <p:nvSpPr>
          <p:cNvPr id="141" name="ds = pd.read_csv('titanic.csv')…"/>
          <p:cNvSpPr txBox="1"/>
          <p:nvPr>
            <p:ph type="body" idx="1"/>
          </p:nvPr>
        </p:nvSpPr>
        <p:spPr>
          <a:xfrm>
            <a:off x="952500" y="2038812"/>
            <a:ext cx="11099800" cy="6851188"/>
          </a:xfrm>
          <a:prstGeom prst="rect">
            <a:avLst/>
          </a:prstGeom>
          <a:solidFill>
            <a:srgbClr val="F0F0F0"/>
          </a:solidFill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sz="21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ds 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pd</a:t>
            </a:r>
            <a:r>
              <a:rPr>
                <a:solidFill>
                  <a:srgbClr val="666666"/>
                </a:solidFill>
              </a:rPr>
              <a:t>.</a:t>
            </a:r>
            <a:r>
              <a:rPr>
                <a:solidFill>
                  <a:srgbClr val="000000"/>
                </a:solidFill>
              </a:rPr>
              <a:t>read_csv(</a:t>
            </a:r>
            <a:r>
              <a:t>'titanic.csv'</a:t>
            </a:r>
            <a:r>
              <a:rPr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features 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ds</a:t>
            </a:r>
            <a:r>
              <a:rPr>
                <a:solidFill>
                  <a:srgbClr val="666666"/>
                </a:solidFill>
              </a:rPr>
              <a:t>.</a:t>
            </a:r>
            <a:r>
              <a:rPr>
                <a:solidFill>
                  <a:srgbClr val="000000"/>
                </a:solidFill>
              </a:rPr>
              <a:t>drop([</a:t>
            </a:r>
            <a:r>
              <a:t>'survived'</a:t>
            </a:r>
            <a:r>
              <a:rPr>
                <a:solidFill>
                  <a:srgbClr val="000000"/>
                </a:solidFill>
              </a:rPr>
              <a:t>, </a:t>
            </a:r>
            <a:r>
              <a:t>'alive'</a:t>
            </a:r>
            <a:r>
              <a:rPr>
                <a:solidFill>
                  <a:srgbClr val="000000"/>
                </a:solidFill>
              </a:rPr>
              <a:t>], axis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40A07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empty_space </a:t>
            </a:r>
            <a:r>
              <a:rPr>
                <a:solidFill>
                  <a:srgbClr val="666666"/>
                </a:solidFill>
              </a:rPr>
              <a:t>=</a:t>
            </a:r>
            <a:r>
              <a:t> FunctionTransformer(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1701F"/>
                </a:solidFill>
              </a:rPr>
              <a:t>lambda</a:t>
            </a:r>
            <a:r>
              <a:t> x: x</a:t>
            </a:r>
            <a:r>
              <a:rPr>
                <a:solidFill>
                  <a:srgbClr val="666666"/>
                </a:solidFill>
              </a:rPr>
              <a:t>.</a:t>
            </a:r>
            <a:r>
              <a:t>replace(</a:t>
            </a:r>
            <a:r>
              <a:rPr>
                <a:solidFill>
                  <a:srgbClr val="4070A0"/>
                </a:solidFill>
              </a:rPr>
              <a:t>r'\s+'</a:t>
            </a:r>
            <a:r>
              <a:t>, np</a:t>
            </a:r>
            <a:r>
              <a:rPr>
                <a:solidFill>
                  <a:srgbClr val="666666"/>
                </a:solidFill>
              </a:rPr>
              <a:t>.</a:t>
            </a:r>
            <a:r>
              <a:t>nan, regex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01701F"/>
                </a:solidFill>
              </a:rPr>
              <a:t>True</a:t>
            </a:r>
            <a:r>
              <a:t>), validate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01701F"/>
                </a:solidFill>
              </a:rPr>
              <a:t>False</a:t>
            </a:r>
            <a:r>
              <a:t>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df2dict </a:t>
            </a:r>
            <a:r>
              <a:rPr>
                <a:solidFill>
                  <a:srgbClr val="666666"/>
                </a:solidFill>
              </a:rPr>
              <a:t>=</a:t>
            </a:r>
            <a:r>
              <a:t> FunctionTransformer(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1701F"/>
                </a:solidFill>
              </a:rPr>
              <a:t>lambda</a:t>
            </a:r>
            <a:r>
              <a:t> x: x</a:t>
            </a:r>
            <a:r>
              <a:rPr>
                <a:solidFill>
                  <a:srgbClr val="666666"/>
                </a:solidFill>
              </a:rPr>
              <a:t>.</a:t>
            </a:r>
            <a:r>
              <a:t>to_dict(orient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4070A0"/>
                </a:solidFill>
              </a:rPr>
              <a:t>'records'</a:t>
            </a:r>
            <a:r>
              <a:t>), validate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01701F"/>
                </a:solidFill>
              </a:rPr>
              <a:t>False</a:t>
            </a:r>
            <a:r>
              <a:t>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pl </a:t>
            </a:r>
            <a:r>
              <a:rPr>
                <a:solidFill>
                  <a:srgbClr val="666666"/>
                </a:solidFill>
              </a:rPr>
              <a:t>=</a:t>
            </a:r>
            <a:r>
              <a:t> Pipeline([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    (</a:t>
            </a:r>
            <a:r>
              <a:rPr>
                <a:solidFill>
                  <a:srgbClr val="4070A0"/>
                </a:solidFill>
              </a:rPr>
              <a:t>'empty_space'</a:t>
            </a:r>
            <a:r>
              <a:t>, empty_space),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    (</a:t>
            </a:r>
            <a:r>
              <a:rPr>
                <a:solidFill>
                  <a:srgbClr val="4070A0"/>
                </a:solidFill>
              </a:rPr>
              <a:t>'to_dict'</a:t>
            </a:r>
            <a:r>
              <a:t>, df2dict),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    (</a:t>
            </a:r>
            <a:r>
              <a:rPr>
                <a:solidFill>
                  <a:srgbClr val="4070A0"/>
                </a:solidFill>
              </a:rPr>
              <a:t>'dv'</a:t>
            </a:r>
            <a:r>
              <a:t>, DictVectorizer(sparse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01701F"/>
                </a:solidFill>
              </a:rPr>
              <a:t>False</a:t>
            </a:r>
            <a:r>
              <a:t>)),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    (</a:t>
            </a:r>
            <a:r>
              <a:rPr>
                <a:solidFill>
                  <a:srgbClr val="4070A0"/>
                </a:solidFill>
              </a:rPr>
              <a:t>'na'</a:t>
            </a:r>
            <a:r>
              <a:t>, Imputer(strategy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4070A0"/>
                </a:solidFill>
              </a:rPr>
              <a:t>'most_frequent'</a:t>
            </a:r>
            <a:r>
              <a:t>)),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    (</a:t>
            </a:r>
            <a:r>
              <a:rPr>
                <a:solidFill>
                  <a:srgbClr val="4070A0"/>
                </a:solidFill>
              </a:rPr>
              <a:t>'gbt'</a:t>
            </a:r>
            <a:r>
              <a:t>, GradientBoostingRegressor(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        n_estimators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40A070"/>
                </a:solidFill>
              </a:rPr>
              <a:t>100</a:t>
            </a:r>
            <a:r>
              <a:t>, learning_rate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40A070"/>
                </a:solidFill>
              </a:rPr>
              <a:t>0.02</a:t>
            </a:r>
            <a:r>
              <a:t>, random_state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40A070"/>
                </a:solidFill>
              </a:rPr>
              <a:t>1</a:t>
            </a:r>
            <a:r>
              <a:t>, max_depth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40A070"/>
                </a:solidFill>
              </a:rPr>
              <a:t>3</a:t>
            </a:r>
            <a:r>
              <a:t>))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])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cv </a:t>
            </a:r>
            <a:r>
              <a:rPr>
                <a:solidFill>
                  <a:srgbClr val="666666"/>
                </a:solidFill>
              </a:rPr>
              <a:t>=</a:t>
            </a:r>
            <a:r>
              <a:t> cross_val_score(pl, features, ds</a:t>
            </a:r>
            <a:r>
              <a:rPr>
                <a:solidFill>
                  <a:srgbClr val="666666"/>
                </a:solidFill>
              </a:rPr>
              <a:t>.</a:t>
            </a:r>
            <a:r>
              <a:t>survived, cv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40A070"/>
                </a:solidFill>
              </a:rPr>
              <a:t>3</a:t>
            </a:r>
            <a:r>
              <a:t>, scoring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4070A0"/>
                </a:solidFill>
              </a:rPr>
              <a:t>'roc_auc'</a:t>
            </a:r>
            <a:r>
              <a:t>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cv</a:t>
            </a:r>
            <a:r>
              <a:rPr>
                <a:solidFill>
                  <a:srgbClr val="666666"/>
                </a:solidFill>
              </a:rPr>
              <a:t>.</a:t>
            </a:r>
            <a:r>
              <a:t>mean(), cv</a:t>
            </a:r>
            <a:r>
              <a:rPr>
                <a:solidFill>
                  <a:srgbClr val="666666"/>
                </a:solidFill>
              </a:rPr>
              <a:t>.</a:t>
            </a:r>
            <a:r>
              <a:t>std()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park 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/>
            <a:r>
              <a:t>Spark ML</a:t>
            </a:r>
          </a:p>
        </p:txBody>
      </p:sp>
      <p:sp>
        <p:nvSpPr>
          <p:cNvPr id="144" name="2 версии API, новая версия с поддержкой pipelines появилась в Spark 1.6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3700"/>
              </a:spcBef>
              <a:defRPr sz="3239"/>
            </a:pPr>
            <a:r>
              <a:t>2 версии API, новая версия с поддержкой pipelines появилась в Spark 1.6</a:t>
            </a:r>
          </a:p>
          <a:p>
            <a:pPr marL="400050" indent="-400050" defTabSz="525779">
              <a:spcBef>
                <a:spcPts val="3700"/>
              </a:spcBef>
              <a:defRPr sz="3239"/>
            </a:pPr>
            <a:r>
              <a:t>Реализации алгоритмов базируются на Spark RDD поэтому для обучения используются все узлы кластера</a:t>
            </a:r>
          </a:p>
          <a:p>
            <a:pPr lvl="1" marL="800100" indent="-400050" defTabSz="525779">
              <a:spcBef>
                <a:spcPts val="3700"/>
              </a:spcBef>
              <a:defRPr sz="3239"/>
            </a:pPr>
            <a:r>
              <a:t>например, в случае</a:t>
            </a:r>
          </a:p>
          <a:p>
            <a:pPr lvl="2" marL="1200150" indent="-400050" defTabSz="525779">
              <a:spcBef>
                <a:spcPts val="3700"/>
              </a:spcBef>
              <a:defRPr sz="3239"/>
            </a:pPr>
            <a:r>
              <a:t>минимизации функции потерь</a:t>
            </a:r>
          </a:p>
          <a:p>
            <a:pPr lvl="2" marL="1200150" indent="-400050" defTabSz="525779">
              <a:spcBef>
                <a:spcPts val="3700"/>
              </a:spcBef>
              <a:defRPr sz="3239"/>
            </a:pPr>
            <a:r>
              <a:t>расчета качества разбиения для вариантов ветвления в дереве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park ML pipelines"/>
          <p:cNvSpPr txBox="1"/>
          <p:nvPr>
            <p:ph type="title"/>
          </p:nvPr>
        </p:nvSpPr>
        <p:spPr>
          <a:xfrm>
            <a:off x="952500" y="444500"/>
            <a:ext cx="11099800" cy="1257962"/>
          </a:xfrm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/>
            <a:r>
              <a:t>Spark ML pipelines</a:t>
            </a:r>
          </a:p>
        </p:txBody>
      </p:sp>
      <p:sp>
        <p:nvSpPr>
          <p:cNvPr id="147" name="Основаны на Spark DataFrames, вход и выход - колонка DataFra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Основаны на Spark DataFrames, вход и выход - колонка DataFrame</a:t>
            </a:r>
          </a:p>
          <a:p>
            <a:pPr/>
            <a:r>
              <a:t>Основные компоненты - Transfromer и Estimator аналогично sklearn</a:t>
            </a:r>
          </a:p>
          <a:p>
            <a:pPr/>
            <a:r>
              <a:t>Поддержка сохранения готовой модели в файл</a:t>
            </a:r>
          </a:p>
          <a:p>
            <a:pPr lvl="1"/>
            <a:r>
              <a:t>реализована для большинства моделей в Spark 2.0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