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www.digsolab.ru" TargetMode="Externa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 Da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933523" y="3407833"/>
            <a:ext cx="5604964" cy="93477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ubtitle Text"/>
          <p:cNvSpPr txBox="1"/>
          <p:nvPr>
            <p:ph type="body" sz="quarter" idx="13"/>
          </p:nvPr>
        </p:nvSpPr>
        <p:spPr>
          <a:xfrm>
            <a:off x="6933523" y="4552950"/>
            <a:ext cx="5604964" cy="647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Subtitle Text</a:t>
            </a:r>
          </a:p>
        </p:txBody>
      </p:sp>
      <p:sp>
        <p:nvSpPr>
          <p:cNvPr id="13" name="Date"/>
          <p:cNvSpPr txBox="1"/>
          <p:nvPr>
            <p:ph type="body" sz="quarter" idx="14"/>
          </p:nvPr>
        </p:nvSpPr>
        <p:spPr>
          <a:xfrm>
            <a:off x="9747379" y="8841316"/>
            <a:ext cx="2383109" cy="469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Date</a:t>
            </a:r>
          </a:p>
        </p:txBody>
      </p:sp>
      <p:sp>
        <p:nvSpPr>
          <p:cNvPr id="14" name="www.digsolab.ru"/>
          <p:cNvSpPr txBox="1"/>
          <p:nvPr/>
        </p:nvSpPr>
        <p:spPr>
          <a:xfrm>
            <a:off x="9752245" y="8215630"/>
            <a:ext cx="237337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www.digsolab.ru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xfrm>
            <a:off x="3035300" y="427566"/>
            <a:ext cx="6934200" cy="599481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Title Text"/>
          <p:cNvSpPr txBox="1"/>
          <p:nvPr>
            <p:ph type="body" sz="quarter" idx="13"/>
          </p:nvPr>
        </p:nvSpPr>
        <p:spPr>
          <a:xfrm>
            <a:off x="7536788" y="1020233"/>
            <a:ext cx="4718712" cy="481807"/>
          </a:xfrm>
          <a:prstGeom prst="rect">
            <a:avLst/>
          </a:prstGeom>
        </p:spPr>
        <p:txBody>
          <a:bodyPr/>
          <a:lstStyle>
            <a:lvl1pPr marL="0" indent="0" algn="r" defTabSz="245363">
              <a:spcBef>
                <a:spcPts val="0"/>
              </a:spcBef>
              <a:buSzTx/>
              <a:buNone/>
              <a:defRPr sz="2520"/>
            </a:lvl1pPr>
          </a:lstStyle>
          <a:p>
            <a:pPr/>
            <a:r>
              <a:t>Title Text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3049720" y="406863"/>
            <a:ext cx="7023762" cy="64194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1011700" y="1027641"/>
            <a:ext cx="11099801" cy="769831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dllllb/sn-profile-matching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vk.com/about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arge-Scale Parallel Matching of Social Network Profiles"/>
          <p:cNvSpPr txBox="1"/>
          <p:nvPr>
            <p:ph type="title"/>
          </p:nvPr>
        </p:nvSpPr>
        <p:spPr>
          <a:xfrm>
            <a:off x="6933523" y="3407833"/>
            <a:ext cx="5604964" cy="1849422"/>
          </a:xfrm>
          <a:prstGeom prst="rect">
            <a:avLst/>
          </a:prstGeom>
        </p:spPr>
        <p:txBody>
          <a:bodyPr/>
          <a:lstStyle>
            <a:lvl1pPr defTabSz="274574">
              <a:defRPr sz="3759">
                <a:solidFill>
                  <a:srgbClr val="DCDEE0"/>
                </a:solidFill>
              </a:defRPr>
            </a:lvl1pPr>
          </a:lstStyle>
          <a:p>
            <a:pPr/>
            <a:r>
              <a:t>Large-Scale Parallel Matching of Social Network Profiles</a:t>
            </a:r>
          </a:p>
        </p:txBody>
      </p:sp>
      <p:sp>
        <p:nvSpPr>
          <p:cNvPr id="50" name="30.03.2015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30.03.2015</a:t>
            </a:r>
          </a:p>
        </p:txBody>
      </p:sp>
      <p:sp>
        <p:nvSpPr>
          <p:cNvPr id="51" name="Alexander Panchenko1,2, Dmitry Babaev1,4, Sergey Objedkov3…"/>
          <p:cNvSpPr txBox="1"/>
          <p:nvPr/>
        </p:nvSpPr>
        <p:spPr>
          <a:xfrm>
            <a:off x="5873724" y="5604025"/>
            <a:ext cx="6818016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2000">
                <a:latin typeface="Times"/>
                <a:ea typeface="Times"/>
                <a:cs typeface="Times"/>
                <a:sym typeface="Times"/>
              </a:defRPr>
            </a:pPr>
            <a:r>
              <a:t>Alexander Panchenko</a:t>
            </a:r>
            <a:r>
              <a:rPr baseline="25000"/>
              <a:t>1,2</a:t>
            </a:r>
            <a:r>
              <a:t>, Dmitry Babaev</a:t>
            </a:r>
            <a:r>
              <a:rPr baseline="25000"/>
              <a:t>1,4</a:t>
            </a:r>
            <a:r>
              <a:t>, Sergey Objedkov</a:t>
            </a:r>
            <a:r>
              <a:rPr baseline="25000"/>
              <a:t>3 </a:t>
            </a:r>
          </a:p>
          <a:p>
            <a:pPr defTabSz="457200">
              <a:spcBef>
                <a:spcPts val="1200"/>
              </a:spcBef>
              <a:defRPr sz="2000">
                <a:latin typeface="Times"/>
                <a:ea typeface="Times"/>
                <a:cs typeface="Times"/>
                <a:sym typeface="Times"/>
              </a:defRPr>
            </a:pPr>
            <a:r>
              <a:t>1 – Digital Society Laboratory, 2 – TU Darmstadt, 3 – HSE</a:t>
            </a:r>
          </a:p>
          <a:p>
            <a:pPr defTabSz="457200">
              <a:spcBef>
                <a:spcPts val="1200"/>
              </a:spcBef>
              <a:defRPr sz="2000">
                <a:latin typeface="Times"/>
                <a:ea typeface="Times"/>
                <a:cs typeface="Times"/>
                <a:sym typeface="Times"/>
              </a:defRPr>
            </a:pPr>
            <a:r>
              <a:t>4 - Tinkoff Bank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didate gene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Candidate generation </a:t>
            </a:r>
          </a:p>
        </p:txBody>
      </p:sp>
      <p:sp>
        <p:nvSpPr>
          <p:cNvPr id="80" name="Retrieve FB users with names similar to an input VK profile.…"/>
          <p:cNvSpPr txBox="1"/>
          <p:nvPr>
            <p:ph type="body" idx="1"/>
          </p:nvPr>
        </p:nvSpPr>
        <p:spPr>
          <a:xfrm>
            <a:off x="1011700" y="1185796"/>
            <a:ext cx="11099801" cy="7382008"/>
          </a:xfrm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Retrieve FB users with names similar to an input VK profile.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Two names are similar if: </a:t>
            </a:r>
          </a:p>
          <a:p>
            <a:pPr lvl="1" marL="782319" indent="-342264" defTabSz="578358">
              <a:spcBef>
                <a:spcPts val="3100"/>
              </a:spcBef>
              <a:defRPr sz="2772"/>
            </a:pPr>
            <a:r>
              <a:t>the first letters are the same</a:t>
            </a:r>
          </a:p>
          <a:p>
            <a:pPr lvl="1" marL="782319" indent="-342264" defTabSz="578358">
              <a:spcBef>
                <a:spcPts val="3100"/>
              </a:spcBef>
              <a:defRPr sz="2772"/>
            </a:pPr>
            <a:r>
              <a:t>the edit distance between names ≤ 2 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Levenshtein Automata</a:t>
            </a:r>
            <a:r>
              <a:t> for edit distance of names 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Use an automatically extracted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dictionary of name synonyms</a:t>
            </a:r>
            <a:r>
              <a:t>:</a:t>
            </a:r>
          </a:p>
          <a:p>
            <a:pPr lvl="1" marL="782319" indent="-342264" defTabSz="578358">
              <a:spcBef>
                <a:spcPts val="3100"/>
              </a:spcBef>
              <a:defRPr sz="2772"/>
            </a:pPr>
            <a:r>
              <a:t>“Alexander”, “Sasha”, “Sanya”, “Sanek”,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andidate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Candidate ranking </a:t>
            </a:r>
          </a:p>
        </p:txBody>
      </p:sp>
      <p:pic>
        <p:nvPicPr>
          <p:cNvPr id="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0160" y="4055919"/>
            <a:ext cx="4153281" cy="81567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55251" y="6400098"/>
            <a:ext cx="7294298" cy="1020948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he higher the number of friends with similar names in VK and FB profiles, the greater the similarity of these profiles.…"/>
          <p:cNvSpPr txBox="1"/>
          <p:nvPr/>
        </p:nvSpPr>
        <p:spPr>
          <a:xfrm>
            <a:off x="1147027" y="1391516"/>
            <a:ext cx="10829147" cy="2463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70416" indent="-370416" algn="l">
              <a:buSzPct val="75000"/>
              <a:buChar char="•"/>
              <a:defRPr sz="260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The higher the number of friends with similar names in VK and FB profiles, the greater the similarity of these profiles</a:t>
            </a:r>
            <a:r>
              <a:t>.</a:t>
            </a:r>
          </a:p>
          <a:p>
            <a:pPr marL="370416" indent="-370416" algn="l">
              <a:buSzPct val="75000"/>
              <a:buChar char="•"/>
              <a:defRPr sz="2600"/>
            </a:pPr>
            <a:r>
              <a:t>Two friends are considered to be similar if: </a:t>
            </a:r>
          </a:p>
          <a:p>
            <a:pPr lvl="1" marL="814916" indent="-370416" algn="l">
              <a:buSzPct val="75000"/>
              <a:buChar char="•"/>
              <a:defRPr sz="2600"/>
            </a:pPr>
            <a:r>
              <a:t>First two letters of their last names match</a:t>
            </a:r>
          </a:p>
          <a:p>
            <a:pPr lvl="1" marL="814916" indent="-370416" algn="l">
              <a:buSzPct val="75000"/>
              <a:buChar char="•"/>
              <a:defRPr sz="2600"/>
            </a:pPr>
            <a:r>
              <a:t>Similarity between first/last names sim</a:t>
            </a:r>
            <a:r>
              <a:rPr baseline="-5999"/>
              <a:t>s</a:t>
            </a:r>
            <a:r>
              <a:t> are greater than thresholds α, β:</a:t>
            </a:r>
          </a:p>
        </p:txBody>
      </p:sp>
      <p:sp>
        <p:nvSpPr>
          <p:cNvPr id="86" name="Contribution of each friend to similarity simp of two profiles pvk and pfb is in inverse proportion to name popularity:"/>
          <p:cNvSpPr txBox="1"/>
          <p:nvPr/>
        </p:nvSpPr>
        <p:spPr>
          <a:xfrm>
            <a:off x="1087826" y="5299485"/>
            <a:ext cx="10829148" cy="88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70416" indent="-370416" algn="l">
              <a:buSzPct val="75000"/>
              <a:buChar char="•"/>
              <a:defRPr sz="2600"/>
            </a:pPr>
            <a:r>
              <a:t>Contribution of each friend to similarity sim</a:t>
            </a:r>
            <a:r>
              <a:rPr baseline="-5999"/>
              <a:t>p</a:t>
            </a:r>
            <a:r>
              <a:t> of two profiles p</a:t>
            </a:r>
            <a:r>
              <a:rPr baseline="-5999"/>
              <a:t>vk </a:t>
            </a:r>
            <a:r>
              <a:t>and p</a:t>
            </a:r>
            <a:r>
              <a:rPr baseline="-5999"/>
              <a:t>fb</a:t>
            </a:r>
            <a:r>
              <a:t> 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in inverse proportion to name popularity</a:t>
            </a:r>
            <a:r>
              <a:t>:</a:t>
            </a:r>
          </a:p>
        </p:txBody>
      </p:sp>
      <p:sp>
        <p:nvSpPr>
          <p:cNvPr id="87" name="Here sif and sis are first and second names of a VK profile, correspondingly, while sjf and sjs refer to a FB profile."/>
          <p:cNvSpPr txBox="1"/>
          <p:nvPr/>
        </p:nvSpPr>
        <p:spPr>
          <a:xfrm>
            <a:off x="1147027" y="7632655"/>
            <a:ext cx="1082914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8680" indent="-308680" algn="l">
              <a:buSzPct val="75000"/>
              <a:buChar char="•"/>
              <a:defRPr sz="2500"/>
            </a:pPr>
            <a:r>
              <a:t>Here s</a:t>
            </a:r>
            <a:r>
              <a:rPr baseline="-5999"/>
              <a:t>i</a:t>
            </a:r>
            <a:r>
              <a:rPr baseline="31999"/>
              <a:t>f</a:t>
            </a:r>
            <a:r>
              <a:t> and s</a:t>
            </a:r>
            <a:r>
              <a:rPr baseline="-5999"/>
              <a:t>i</a:t>
            </a:r>
            <a:r>
              <a:rPr baseline="31999"/>
              <a:t>s</a:t>
            </a:r>
            <a:r>
              <a:t> are first and second names of a VK profile, correspondingly, while s</a:t>
            </a:r>
            <a:r>
              <a:rPr baseline="-5999"/>
              <a:t>j</a:t>
            </a:r>
            <a:r>
              <a:rPr baseline="31999"/>
              <a:t>f</a:t>
            </a:r>
            <a:r>
              <a:t> and s</a:t>
            </a:r>
            <a:r>
              <a:rPr baseline="-5999"/>
              <a:t>j</a:t>
            </a:r>
            <a:r>
              <a:rPr baseline="31999"/>
              <a:t>s</a:t>
            </a:r>
            <a:r>
              <a:t> refer to a FB profile.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est candidate se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Best candidate selection </a:t>
            </a:r>
          </a:p>
        </p:txBody>
      </p:sp>
      <p:pic>
        <p:nvPicPr>
          <p:cNvPr id="9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037402" y="7417317"/>
            <a:ext cx="3048560" cy="1101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3415" y="4761238"/>
            <a:ext cx="2798015" cy="523482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FB candidates are ranked according to similarity simp to an input profile pvk…"/>
          <p:cNvSpPr txBox="1"/>
          <p:nvPr/>
        </p:nvSpPr>
        <p:spPr>
          <a:xfrm>
            <a:off x="1156835" y="1201298"/>
            <a:ext cx="10809532" cy="337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FB candidates are ranked according to similarity sim</a:t>
            </a:r>
            <a:r>
              <a:rPr baseline="-5999"/>
              <a:t>p</a:t>
            </a:r>
            <a:r>
              <a:t> to an input profile p</a:t>
            </a:r>
            <a:r>
              <a:rPr baseline="-5999"/>
              <a:t>vk</a:t>
            </a:r>
          </a:p>
          <a:p>
            <a:pPr marL="444500" indent="-444500" algn="l">
              <a:buSzPct val="75000"/>
              <a:buChar char="•"/>
            </a:pPr>
            <a:r>
              <a:t>The best candidate p</a:t>
            </a:r>
            <a:r>
              <a:rPr baseline="-5999"/>
              <a:t>fb</a:t>
            </a:r>
            <a:r>
              <a:t> should pass two thresholds to match:</a:t>
            </a:r>
          </a:p>
          <a:p>
            <a:pPr lvl="1" marL="889000" indent="-444500" algn="l">
              <a:buSzPct val="75000"/>
              <a:buChar char="•"/>
            </a:pPr>
            <a:r>
              <a:t>its score should be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higher than the score threshold</a:t>
            </a:r>
            <a:r>
              <a:t> γ:</a:t>
            </a:r>
          </a:p>
        </p:txBody>
      </p:sp>
      <p:sp>
        <p:nvSpPr>
          <p:cNvPr id="93" name="either the only candidate or score ratio between it and the next best candidate p′fb should be higher than the ratio threshold δ:"/>
          <p:cNvSpPr txBox="1"/>
          <p:nvPr/>
        </p:nvSpPr>
        <p:spPr>
          <a:xfrm>
            <a:off x="1622568" y="5481056"/>
            <a:ext cx="10298158" cy="1739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either the only candidate or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score ratio between it and the next best candidate</a:t>
            </a:r>
            <a:r>
              <a:t> p′</a:t>
            </a:r>
            <a:r>
              <a:rPr baseline="-5999"/>
              <a:t>fb</a:t>
            </a:r>
            <a:r>
              <a:t> should be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higher than the ratio threshold</a:t>
            </a:r>
            <a:r>
              <a:t> δ: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Outline</a:t>
            </a:r>
          </a:p>
        </p:txBody>
      </p:sp>
      <p:sp>
        <p:nvSpPr>
          <p:cNvPr id="96" name="The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  <a:p>
            <a:pPr/>
            <a:r>
              <a:t>The data</a:t>
            </a:r>
          </a:p>
          <a:p>
            <a:pPr/>
            <a:r>
              <a:t>The method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Results</a:t>
            </a:r>
          </a:p>
        </p:txBody>
      </p:sp>
      <p:pic>
        <p:nvPicPr>
          <p:cNvPr id="99" name="pr-new-all.png" descr="pr-new-a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0952" y="1349547"/>
            <a:ext cx="8221297" cy="6393048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Figure : Precision-recall plot of the matching method. The bold line denotes the best precision at given recall"/>
          <p:cNvSpPr txBox="1"/>
          <p:nvPr/>
        </p:nvSpPr>
        <p:spPr>
          <a:xfrm>
            <a:off x="2035325" y="7861300"/>
            <a:ext cx="905255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Figure : Precision-recall plot of the matching method. The bold line denotes the best precision at given recall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sults: nu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Results: numbers</a:t>
            </a:r>
          </a:p>
        </p:txBody>
      </p:sp>
      <p:graphicFrame>
        <p:nvGraphicFramePr>
          <p:cNvPr id="103" name="Table"/>
          <p:cNvGraphicFramePr/>
          <p:nvPr/>
        </p:nvGraphicFramePr>
        <p:xfrm>
          <a:off x="3635193" y="1327976"/>
          <a:ext cx="6587796" cy="3546939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{CF821DB8-F4EB-4A41-A1BA-3FCAFE7338EE}</a:tableStyleId>
              </a:tblPr>
              <a:tblGrid>
                <a:gridCol w="3287547"/>
                <a:gridCol w="3287547"/>
              </a:tblGrid>
              <a:tr h="88355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First name threshold, α</a:t>
                      </a:r>
                    </a:p>
                  </a:txBody>
                  <a:tcPr marL="50800" marR="50800" marT="50800" marB="50800" anchor="ctr" anchorCtr="0" horzOverflow="overflow">
                    <a:lnR w="635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40005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8355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Second name threshold, β</a:t>
                      </a:r>
                    </a:p>
                  </a:txBody>
                  <a:tcPr marL="50800" marR="50800" marT="50800" marB="50800" anchor="ctr" anchorCtr="0" horzOverflow="overflow">
                    <a:lnR w="6350">
                      <a:solidFill>
                        <a:srgbClr val="000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8355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Profile score threshold, γ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635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88355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Profile ratio threshold, δ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04" name="Table"/>
          <p:cNvGraphicFramePr/>
          <p:nvPr/>
        </p:nvGraphicFramePr>
        <p:xfrm>
          <a:off x="3628843" y="5147733"/>
          <a:ext cx="6600496" cy="3302133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{CF821DB8-F4EB-4A41-A1BA-3FCAFE7338EE}</a:tableStyleId>
              </a:tblPr>
              <a:tblGrid>
                <a:gridCol w="3293897"/>
                <a:gridCol w="3293897"/>
              </a:tblGrid>
              <a:tr h="109647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Number of matched profiles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644,334 (22%)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647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Expected precision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0.98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9647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Expected recall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0.54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Execution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Execution parameters</a:t>
            </a:r>
          </a:p>
        </p:txBody>
      </p:sp>
      <p:sp>
        <p:nvSpPr>
          <p:cNvPr id="107" name="AWS EM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EMR</a:t>
            </a:r>
          </a:p>
          <a:p>
            <a:pPr/>
            <a:r>
              <a:t>100 nodes of type m2.xlarge (2 vCPU, 17 GB RAM)</a:t>
            </a:r>
          </a:p>
          <a:p>
            <a:pPr/>
            <a:r>
              <a:t>4 hours of execution time</a:t>
            </a:r>
          </a:p>
          <a:p>
            <a:pPr/>
            <a:r>
              <a:t>Source code: </a:t>
            </a:r>
            <a:r>
              <a:rPr u="sng">
                <a:hlinkClick r:id="rId2" invalidUrl="" action="" tgtFrame="" tooltip="" history="1" highlightClick="0" endSnd="0"/>
              </a:rPr>
              <a:t>https://github.com/dllllb/sn-profile-matching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hank you! Questions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8000"/>
            </a:lvl1pPr>
          </a:lstStyle>
          <a:p>
            <a:pPr/>
            <a:r>
              <a:t>Thank you! 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Outline</a:t>
            </a:r>
          </a:p>
        </p:txBody>
      </p:sp>
      <p:sp>
        <p:nvSpPr>
          <p:cNvPr id="54" name="The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problem</a:t>
            </a:r>
          </a:p>
          <a:p>
            <a:pPr/>
            <a:r>
              <a:t>The data</a:t>
            </a:r>
          </a:p>
          <a:p>
            <a:pPr/>
            <a:r>
              <a:t>The method</a:t>
            </a:r>
          </a:p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robl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Problem</a:t>
            </a:r>
          </a:p>
        </p:txBody>
      </p:sp>
      <p:sp>
        <p:nvSpPr>
          <p:cNvPr id="57" name="Motiv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input: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a user profile of one social network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output:</a:t>
            </a:r>
            <a:r>
              <a:t> profile of the same person in another social network 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t>immediate applications in marketing, search, security, etc. </a:t>
            </a:r>
          </a:p>
          <a:p>
            <a:pPr/>
            <a:r>
              <a:t>Contribution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t>precision of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0.98</a:t>
            </a:r>
            <a:r>
              <a:t> and recall of 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0.54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t>the method is computationally effective and easily parallelizable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lated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Related work</a:t>
            </a:r>
          </a:p>
        </p:txBody>
      </p:sp>
      <p:sp>
        <p:nvSpPr>
          <p:cNvPr id="60" name="Several researchers recently tried to tackle this 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3305">
              <a:spcBef>
                <a:spcPts val="2900"/>
              </a:spcBef>
              <a:buSzTx/>
              <a:buNone/>
              <a:defRPr sz="2604"/>
            </a:pPr>
            <a:r>
              <a:t>Several researchers recently tried to tackle this problem: </a:t>
            </a:r>
          </a:p>
          <a:p>
            <a:pPr marL="185493" indent="-185493" defTabSz="543305">
              <a:spcBef>
                <a:spcPts val="2900"/>
              </a:spcBef>
              <a:defRPr sz="2232"/>
            </a:pPr>
            <a:r>
              <a:t>Balduzzi et al.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Abusing social networks for automated user profiling.</a:t>
            </a:r>
            <a:r>
              <a:t> Springer, 2010.</a:t>
            </a:r>
          </a:p>
          <a:p>
            <a:pPr marL="185493" indent="-185493" defTabSz="543305">
              <a:spcBef>
                <a:spcPts val="2900"/>
              </a:spcBef>
              <a:defRPr sz="2232"/>
            </a:pPr>
            <a:r>
              <a:t>Bartunov et al.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Joint link-attribute user identity resolution in online social networks.</a:t>
            </a:r>
            <a:r>
              <a:t> SNA-KDD Workshop at KDD, 2012.</a:t>
            </a:r>
          </a:p>
          <a:p>
            <a:pPr marL="185493" indent="-185493" defTabSz="543305">
              <a:spcBef>
                <a:spcPts val="2900"/>
              </a:spcBef>
              <a:defRPr sz="2232"/>
            </a:pPr>
            <a:r>
              <a:t>P. Jain et al.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I seek ’fb.me’: Identifying users across multiple online social networks.</a:t>
            </a:r>
            <a:r>
              <a:t> WWW, 2013.</a:t>
            </a:r>
          </a:p>
          <a:p>
            <a:pPr marL="185493" indent="-185493" defTabSz="543305">
              <a:spcBef>
                <a:spcPts val="2900"/>
              </a:spcBef>
              <a:defRPr sz="2232"/>
            </a:pPr>
            <a:r>
              <a:t>Malhotra et al.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Studying user footprints in different online social networks.</a:t>
            </a:r>
            <a:r>
              <a:t> IEEE Computer Society, 2012.</a:t>
            </a:r>
          </a:p>
          <a:p>
            <a:pPr marL="185493" indent="-185493" defTabSz="543305">
              <a:spcBef>
                <a:spcPts val="2900"/>
              </a:spcBef>
              <a:defRPr sz="2232"/>
            </a:pPr>
            <a:r>
              <a:t>Sironi.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Automatic alignment of user identities in heterogeneous social networks.</a:t>
            </a:r>
            <a:r>
              <a:t> 2012.</a:t>
            </a:r>
          </a:p>
          <a:p>
            <a:pPr marL="185493" indent="-185493" defTabSz="543305">
              <a:spcBef>
                <a:spcPts val="2900"/>
              </a:spcBef>
              <a:defRPr sz="2232"/>
            </a:pPr>
            <a:r>
              <a:t>Veldman.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Matching profiles from social network sites.</a:t>
            </a:r>
            <a:r>
              <a:t> 2009.</a:t>
            </a:r>
            <a:endParaRPr sz="1116"/>
          </a:p>
          <a:p>
            <a:pPr marL="0" indent="0" defTabSz="543305">
              <a:spcBef>
                <a:spcPts val="2900"/>
              </a:spcBef>
              <a:buSzTx/>
              <a:buNone/>
              <a:defRPr sz="2604"/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BUT</a:t>
            </a:r>
            <a:r>
              <a:rPr sz="2976"/>
              <a:t>:</a:t>
            </a:r>
            <a:br/>
            <a:r>
              <a:rPr sz="2976">
                <a:latin typeface="Helvetica"/>
                <a:ea typeface="Helvetica"/>
                <a:cs typeface="Helvetica"/>
                <a:sym typeface="Helvetica"/>
              </a:rPr>
              <a:t>Our experiment is the most large-scale up to date.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Outline</a:t>
            </a:r>
          </a:p>
        </p:txBody>
      </p:sp>
      <p:sp>
        <p:nvSpPr>
          <p:cNvPr id="63" name="The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data</a:t>
            </a:r>
          </a:p>
          <a:p>
            <a:pPr/>
            <a:r>
              <a:t>The method</a:t>
            </a:r>
          </a:p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68731">
              <a:defRPr sz="3680"/>
            </a:lvl1pPr>
          </a:lstStyle>
          <a:p>
            <a:pPr/>
            <a:r>
              <a:t>Dataset</a:t>
            </a:r>
          </a:p>
        </p:txBody>
      </p:sp>
      <p:graphicFrame>
        <p:nvGraphicFramePr>
          <p:cNvPr id="66" name="Table"/>
          <p:cNvGraphicFramePr/>
          <p:nvPr/>
        </p:nvGraphicFramePr>
        <p:xfrm>
          <a:off x="1329200" y="2941108"/>
          <a:ext cx="10464801" cy="303836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3488266"/>
                <a:gridCol w="3488266"/>
                <a:gridCol w="3488266"/>
              </a:tblGrid>
              <a:tr h="532841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VKontakte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Facebook 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9250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Number of users in our dataset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89,561,085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2,903,144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defTabSz="914400">
                        <a:defRPr sz="2600">
                          <a:sym typeface="Helvetica"/>
                        </a:defRPr>
                      </a:pPr>
                      <a:r>
                        <a:t>Number of users in Russia </a:t>
                      </a:r>
                      <a:r>
                        <a:rPr baseline="31999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100,000,000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13,000,000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  <a:tr h="685091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solidFill>
                            <a:srgbClr val="FFFFFF"/>
                          </a:solidFill>
                          <a:sym typeface="Helvetica"/>
                        </a:rPr>
                        <a:t>User overlap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88 %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29 %</a:t>
                      </a:r>
                    </a:p>
                  </a:txBody>
                  <a:tcPr marL="50800" marR="50800" marT="50800" marB="50800" anchor="ctr" anchorCtr="0" horzOverflow="overflow">
                    <a:lnL w="6350">
                      <a:solidFill>
                        <a:srgbClr val="000000"/>
                      </a:solidFill>
                      <a:miter lim="400000"/>
                    </a:lnL>
                    <a:lnR w="6350">
                      <a:solidFill>
                        <a:srgbClr val="000000"/>
                      </a:solidFill>
                      <a:miter lim="400000"/>
                    </a:lnR>
                    <a:lnT w="6350">
                      <a:solidFill>
                        <a:srgbClr val="000000"/>
                      </a:solidFill>
                      <a:miter lim="400000"/>
                    </a:lnT>
                    <a:lnB w="635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7" name="training set: 92,488 matched FB-VK profiles"/>
          <p:cNvSpPr txBox="1"/>
          <p:nvPr/>
        </p:nvSpPr>
        <p:spPr>
          <a:xfrm>
            <a:off x="3073647" y="6317191"/>
            <a:ext cx="697590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499" indent="-444499">
              <a:buSzPct val="75000"/>
              <a:buChar char="•"/>
              <a:defRPr sz="2600"/>
            </a:lvl1pPr>
          </a:lstStyle>
          <a:p>
            <a:pPr/>
            <a:r>
              <a:t>training set: 92,488 matched FB-VK profiles</a:t>
            </a:r>
          </a:p>
        </p:txBody>
      </p:sp>
      <p:sp>
        <p:nvSpPr>
          <p:cNvPr id="68" name="1 According to to comScore and http://vk.com/about"/>
          <p:cNvSpPr txBox="1"/>
          <p:nvPr/>
        </p:nvSpPr>
        <p:spPr>
          <a:xfrm>
            <a:off x="2921273" y="8180916"/>
            <a:ext cx="728065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/>
            </a:pPr>
            <a:r>
              <a:rPr baseline="31999"/>
              <a:t>1</a:t>
            </a:r>
            <a:r>
              <a:t> According to to comScore and </a:t>
            </a:r>
            <a:r>
              <a:rPr u="sng">
                <a:hlinkClick r:id="rId2" invalidUrl="" action="" tgtFrame="" tooltip="" history="1" highlightClick="0" endSnd="0"/>
              </a:rPr>
              <a:t>http://vk.com/about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How training data can be obtain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How training data can be obtained? </a:t>
            </a:r>
          </a:p>
        </p:txBody>
      </p:sp>
      <p:sp>
        <p:nvSpPr>
          <p:cNvPr id="71" name=". . . also valid for the “cheap matching”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. . . also valid for the “cheap matching”!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t>Link to FB in VK profile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t>Link to FB and VK in a third network, e.g. LJ or Foursquare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t>Linking by email</a:t>
            </a:r>
          </a:p>
          <a:p>
            <a:pPr lvl="1" marL="790222" indent="-345722">
              <a:spcBef>
                <a:spcPts val="3200"/>
              </a:spcBef>
              <a:defRPr sz="2800"/>
            </a:pPr>
            <a:r>
              <a:t>Linking by phone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Outline</a:t>
            </a:r>
          </a:p>
        </p:txBody>
      </p:sp>
      <p:sp>
        <p:nvSpPr>
          <p:cNvPr id="74" name="The proble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problem</a:t>
            </a:r>
          </a:p>
          <a:p>
            <a:pPr/>
            <a:r>
              <a:t>The data</a:t>
            </a:r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method</a:t>
            </a:r>
          </a:p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rofile matching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3679">
              <a:defRPr sz="3200"/>
            </a:lvl1pPr>
          </a:lstStyle>
          <a:p>
            <a:pPr/>
            <a:r>
              <a:t>Profile matching algorithm </a:t>
            </a:r>
          </a:p>
        </p:txBody>
      </p:sp>
      <p:sp>
        <p:nvSpPr>
          <p:cNvPr id="77" name="Candidate generation. For each VK profile we retrieve a set of FB profiles with similar first and second na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 startAt="1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Candidate generation.</a:t>
            </a:r>
            <a:r>
              <a:t> For each VK profile we retrieve a set of FB profiles with similar first and second names.</a:t>
            </a:r>
          </a:p>
          <a:p>
            <a:pPr marL="635000" indent="-635000">
              <a:buSzPct val="100000"/>
              <a:buAutoNum type="arabicPeriod" startAt="1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Candidate ranking.</a:t>
            </a:r>
            <a:r>
              <a:t> The candidates are ranked according to similarity of their friends.</a:t>
            </a:r>
          </a:p>
          <a:p>
            <a:pPr marL="635000" indent="-635000">
              <a:buSzPct val="100000"/>
              <a:buAutoNum type="arabicPeriod" startAt="1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Selection of the best candidate</a:t>
            </a:r>
            <a:r>
              <a:t>. The goal of the final step is to select the best match from the list of candidates.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5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