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1" r:id="rId3"/>
  </p:sldMasterIdLst>
  <p:notesMasterIdLst>
    <p:notesMasterId r:id="rId5"/>
  </p:notesMasterIdLst>
  <p:handoutMasterIdLst>
    <p:handoutMasterId r:id="rId33"/>
  </p:handoutMasterIdLst>
  <p:sldIdLst>
    <p:sldId id="256" r:id="rId4"/>
    <p:sldId id="258" r:id="rId6"/>
    <p:sldId id="262" r:id="rId7"/>
    <p:sldId id="287" r:id="rId8"/>
    <p:sldId id="266" r:id="rId9"/>
    <p:sldId id="292" r:id="rId10"/>
    <p:sldId id="293" r:id="rId11"/>
    <p:sldId id="294" r:id="rId12"/>
    <p:sldId id="295" r:id="rId13"/>
    <p:sldId id="296" r:id="rId14"/>
    <p:sldId id="297" r:id="rId15"/>
    <p:sldId id="309" r:id="rId16"/>
    <p:sldId id="311" r:id="rId17"/>
    <p:sldId id="312" r:id="rId18"/>
    <p:sldId id="313" r:id="rId19"/>
    <p:sldId id="314" r:id="rId20"/>
    <p:sldId id="315" r:id="rId21"/>
    <p:sldId id="271" r:id="rId22"/>
    <p:sldId id="298" r:id="rId23"/>
    <p:sldId id="301" r:id="rId24"/>
    <p:sldId id="300" r:id="rId25"/>
    <p:sldId id="302" r:id="rId26"/>
    <p:sldId id="303" r:id="rId27"/>
    <p:sldId id="304" r:id="rId28"/>
    <p:sldId id="306" r:id="rId29"/>
    <p:sldId id="308" r:id="rId30"/>
    <p:sldId id="275" r:id="rId31"/>
    <p:sldId id="28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0381" autoAdjust="0"/>
  </p:normalViewPr>
  <p:slideViewPr>
    <p:cSldViewPr snapToGrid="0" snapToObjects="1">
      <p:cViewPr varScale="1">
        <p:scale>
          <a:sx n="66" d="100"/>
          <a:sy n="66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E22B7-9ABC-43CB-A0E3-05E966EB6F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系统包含能够实现不同功能的多个节点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主要部分，在</a:t>
            </a:r>
            <a:r>
              <a:rPr lang="en-US" altLang="zh-CN" dirty="0" err="1"/>
              <a:t>linux</a:t>
            </a:r>
            <a:r>
              <a:rPr lang="zh-CN" altLang="en-US" dirty="0"/>
              <a:t>端配合代码进行操作演示。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终端操作演示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终端看代码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终端代码、演示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主要构建于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支持构建的系统包括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，甚至没有操作系统的裸机。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的通讯系统基于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TCPROS/UDPROS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，强依赖于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节点的处理（可以想像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一挂，整个系统会面临如何的窘境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的通讯系统是基于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，同时在内部提供了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的抽象层实现，用户就可以不去关注底层的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使用了哪个商家的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中最重要的一个概念就是“节点”，基于发布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订阅模型的节点使用，可以让开发者并行开发低耦合的功能模块，并且便于进行二次复用。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得益于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的加入，发布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订阅模型也会发生改变。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Distribution Service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）即数据分发服务。它是一个专门为实时系统设计的数据分发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订阅标准，目前已成为分布式实时系统中数据发布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订阅的标准解决方案。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Autoware</a:t>
            </a:r>
            <a:r>
              <a:rPr lang="en-US" altLang="zh-CN" dirty="0"/>
              <a:t> </a:t>
            </a:r>
            <a:r>
              <a:rPr lang="en-US" altLang="zh-CN" dirty="0" err="1"/>
              <a:t>rviz</a:t>
            </a:r>
            <a:r>
              <a:rPr lang="en-US" altLang="zh-CN" dirty="0"/>
              <a:t>: https://www.youtube.com/watch?v=OWwtr_71cqI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文件系统级：介绍</a:t>
            </a:r>
            <a:r>
              <a:rPr lang="en-US" altLang="zh-CN" dirty="0"/>
              <a:t>ROS</a:t>
            </a:r>
            <a:r>
              <a:rPr lang="zh-CN" altLang="en-US" dirty="0"/>
              <a:t>的内部构成，文件夹结构，以及工作所需的核心文件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服务与消息相对应。消息异步，无反馈，多用于数据传输。服务有反馈机制，实时性强，多用于逻辑处理。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一个简单机器人的架构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系统包含能够实现不同功能的多个节点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ACCF-E816-4225-9AAA-DE35B616DE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9" name="组 8"/>
          <p:cNvGrpSpPr/>
          <p:nvPr userDrawn="1"/>
        </p:nvGrpSpPr>
        <p:grpSpPr>
          <a:xfrm rot="17100000" flipH="1">
            <a:off x="-1996604" y="-2649433"/>
            <a:ext cx="12969854" cy="15178844"/>
            <a:chOff x="-3533241" y="-1493421"/>
            <a:chExt cx="10611835" cy="9526783"/>
          </a:xfrm>
        </p:grpSpPr>
        <p:sp>
          <p:nvSpPr>
            <p:cNvPr id="10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1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  <a:alpha val="80000"/>
                </a:schemeClr>
              </a:gs>
              <a:gs pos="0">
                <a:schemeClr val="accent3">
                  <a:lumMod val="75000"/>
                  <a:alpha val="80000"/>
                </a:schemeClr>
              </a:gs>
              <a:gs pos="72000">
                <a:schemeClr val="accent2">
                  <a:lumMod val="75000"/>
                  <a:alpha val="8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1"/>
          <p:cNvSpPr/>
          <p:nvPr userDrawn="1"/>
        </p:nvSpPr>
        <p:spPr>
          <a:xfrm rot="19800000">
            <a:off x="5067768" y="-247745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椭圆 1"/>
          <p:cNvSpPr/>
          <p:nvPr userDrawn="1"/>
        </p:nvSpPr>
        <p:spPr>
          <a:xfrm rot="17526771">
            <a:off x="5527534" y="-479972"/>
            <a:ext cx="9526783" cy="8781257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1182028"/>
            <a:ext cx="12192000" cy="5675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96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/>
          <p:cNvGrpSpPr/>
          <p:nvPr userDrawn="1"/>
        </p:nvGrpSpPr>
        <p:grpSpPr>
          <a:xfrm>
            <a:off x="-2024818" y="-1006438"/>
            <a:ext cx="8744932" cy="8460344"/>
            <a:chOff x="3447068" y="836877"/>
            <a:chExt cx="5039295" cy="4875300"/>
          </a:xfrm>
        </p:grpSpPr>
        <p:sp>
          <p:nvSpPr>
            <p:cNvPr id="2" name="椭圆 1"/>
            <p:cNvSpPr/>
            <p:nvPr userDrawn="1"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41000">
                  <a:schemeClr val="accent1">
                    <a:lumMod val="75000"/>
                    <a:alpha val="80000"/>
                  </a:schemeClr>
                </a:gs>
                <a:gs pos="0">
                  <a:schemeClr val="accent3">
                    <a:lumMod val="75000"/>
                    <a:alpha val="80000"/>
                  </a:schemeClr>
                </a:gs>
                <a:gs pos="72000">
                  <a:schemeClr val="accent2">
                    <a:lumMod val="75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zh-CN" altLang="en-US"/>
              <a:t>标题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13.emf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15.emf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1.xml"/><Relationship Id="rId6" Type="http://schemas.openxmlformats.org/officeDocument/2006/relationships/hyperlink" Target="https://github.com/ApolloAuto/apollo-platform" TargetMode="External"/><Relationship Id="rId5" Type="http://schemas.openxmlformats.org/officeDocument/2006/relationships/hyperlink" Target="https://github.com/ApolloAuto/apollo" TargetMode="External"/><Relationship Id="rId4" Type="http://schemas.openxmlformats.org/officeDocument/2006/relationships/hyperlink" Target="https://github.com/udacity/self-driving-car" TargetMode="External"/><Relationship Id="rId3" Type="http://schemas.openxmlformats.org/officeDocument/2006/relationships/hyperlink" Target="https://github.com/CPFL/Autoware" TargetMode="Externa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hyperlink" Target="https://www.sohu.com/a/228207073_465591" TargetMode="External"/><Relationship Id="rId7" Type="http://schemas.openxmlformats.org/officeDocument/2006/relationships/hyperlink" Target="http://blog.exbot.net/archives/3437" TargetMode="External"/><Relationship Id="rId6" Type="http://schemas.openxmlformats.org/officeDocument/2006/relationships/hyperlink" Target="http://www.shenlanxueyuan.com/course/102" TargetMode="External"/><Relationship Id="rId5" Type="http://schemas.openxmlformats.org/officeDocument/2006/relationships/hyperlink" Target="http://www.guyuehome.com/" TargetMode="External"/><Relationship Id="rId4" Type="http://schemas.openxmlformats.org/officeDocument/2006/relationships/hyperlink" Target="http://wiki.ros.org/cn/ROS/Tutorials" TargetMode="External"/><Relationship Id="rId3" Type="http://schemas.openxmlformats.org/officeDocument/2006/relationships/hyperlink" Target="http://wiki.ros.org/ROS/Tutorials" TargetMode="Externa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hyperlink" Target="http://office.msn.com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 err="1"/>
              <a:t>ROS</a:t>
            </a:r>
            <a:r>
              <a:rPr kumimoji="1" lang="zh-CN" altLang="en-US" dirty="0"/>
              <a:t>学堂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sz="2800" dirty="0"/>
              <a:t>ROS</a:t>
            </a:r>
            <a:r>
              <a:rPr kumimoji="1" lang="zh-CN" altLang="en-US" sz="2800" dirty="0"/>
              <a:t>介绍</a:t>
            </a:r>
            <a:endParaRPr kumimoji="1" lang="zh-CN" altLang="en-US" sz="2800" dirty="0"/>
          </a:p>
        </p:txBody>
      </p:sp>
      <p:sp>
        <p:nvSpPr>
          <p:cNvPr id="6" name="文本占位符 5"/>
          <p:cNvSpPr/>
          <p:nvPr>
            <p:ph type="body" sz="quarter" idx="1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五个特点</a:t>
            </a:r>
            <a:endParaRPr kumimoji="1" lang="zh-CN" altLang="en-US" dirty="0"/>
          </a:p>
        </p:txBody>
      </p:sp>
      <p:pic>
        <p:nvPicPr>
          <p:cNvPr id="9" name="图片 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322288" y="979628"/>
            <a:ext cx="8486733" cy="16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）组件化工具包丰富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可视化工具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——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rviz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物理仿真环境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——gazebo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数据记录工具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——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rosbag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Qt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工具箱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——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rqt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4" y="20903"/>
            <a:ext cx="5687602" cy="3447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4" y="3447316"/>
            <a:ext cx="5687602" cy="3625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五个特点</a:t>
            </a:r>
            <a:endParaRPr kumimoji="1" lang="zh-CN" altLang="en-US" dirty="0"/>
          </a:p>
        </p:txBody>
      </p:sp>
      <p:pic>
        <p:nvPicPr>
          <p:cNvPr id="9" name="图片 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322288" y="979628"/>
            <a:ext cx="8486733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）免费且开源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BSD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许可，可修改、可复用、可商用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软件包数量指数级增长，良好的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生态环境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82" y="3067851"/>
            <a:ext cx="10064436" cy="3339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 ROS</a:t>
            </a:r>
            <a:r>
              <a:rPr kumimoji="1" lang="zh-CN" altLang="en-US" dirty="0"/>
              <a:t>系统架构及概念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322288" y="1303927"/>
            <a:ext cx="11427085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系统的架构主要被设计成和划分成三部分，每一部分都代表一个层级的概念：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、文件系统级：程序文件是如何组织构建的。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、计算图级：描述程序是如何运行的。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、开源社区级：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资源是如何分布式管理的。正是由于开源社区的大力支持，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系统才得以快速成长。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 ROS</a:t>
            </a:r>
            <a:r>
              <a:rPr kumimoji="1" lang="zh-CN" altLang="en-US" dirty="0"/>
              <a:t>系统架构及概念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322289" y="1382959"/>
            <a:ext cx="5294742" cy="518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、文件系统级</a:t>
            </a:r>
            <a:endParaRPr lang="en-US" altLang="zh-CN" b="1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功能包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：供能包是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中软件组织的基本形式，一个供能包具有用于创建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程序的最小结构和最少内容。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元功能包：组织多个用于同一目的的功能包。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功能包清单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：功能包清单提供关于功能报、许可证信息、依赖关系、编译标志等的信息。一个包的清单由一个名为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package.xml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的文件管理。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综合功能包清单：类似于功能包清单，但有一个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XML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格式的导出标记，在结构上也有限制。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消息类型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：消息是一个进程发送到其他进程的信息。可以使用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系统提供的消息类型，也可以使用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.msg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文件在功能包的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msg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文件下自定义需要的消息类型。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服务类型：定义了在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中由每个进程提供的关于服务请求和响应的数据结构。可以使用系统提供的服务类型，也可以使用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srv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文件在功能包的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srv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文件夹中定义。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144" y="2028501"/>
            <a:ext cx="6458856" cy="3411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 ROS</a:t>
            </a:r>
            <a:r>
              <a:rPr kumimoji="1" lang="zh-CN" altLang="en-US" dirty="0"/>
              <a:t>系统架构及概念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322289" y="1382959"/>
            <a:ext cx="10708568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工作空间：</a:t>
            </a:r>
            <a:endParaRPr lang="en-US" altLang="zh-CN" sz="1600" b="1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工作空间就是一个包含功能包、可编辑文件或编辑包的文件夹。包括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build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devel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文件夹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源文件空间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：在源空间（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）放置了功能包、项目、克隆包等。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编译空间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：在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build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文件夹里，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Cmake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catkin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为功能包和项目保存缓存信息、配置和其他中间文件。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开发空间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devel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文件夹用来保存编译后的程序，这些是无需安装就能测试的程序。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初始化一个工作空间，将功能包放置在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src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中。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 ROS</a:t>
            </a:r>
            <a:r>
              <a:rPr kumimoji="1" lang="zh-CN" altLang="en-US" dirty="0"/>
              <a:t>系统架构及概念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322289" y="1382959"/>
            <a:ext cx="5294742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、计算图级</a:t>
            </a:r>
            <a:endParaRPr lang="en-US" altLang="zh-CN" b="1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7" name="AutoShape 6" descr="ârqt_graphâçå¾çæç´¢ç»æ"/>
          <p:cNvSpPr>
            <a:spLocks noChangeAspect="1" noChangeArrowheads="1"/>
          </p:cNvSpPr>
          <p:nvPr/>
        </p:nvSpPr>
        <p:spPr bwMode="auto">
          <a:xfrm>
            <a:off x="5943599" y="3276599"/>
            <a:ext cx="3272971" cy="327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771687"/>
            <a:ext cx="9344025" cy="4505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 ROS</a:t>
            </a:r>
            <a:r>
              <a:rPr kumimoji="1" lang="zh-CN" altLang="en-US" dirty="0"/>
              <a:t>系统架构及概念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322289" y="1382959"/>
            <a:ext cx="8865254" cy="266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、计算图级</a:t>
            </a:r>
            <a:endParaRPr lang="en-US" altLang="zh-CN" b="1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节点（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Node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：是主要的计算执行进程。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节点管理器（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Master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：控制中心，用于节点的名称注册和查找等。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消息（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Message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：节点通过消息完成彼此的沟通。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话题（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Topic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：每个消息都必须有一个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名称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来被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网络路由。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消息记录包（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bag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）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：是一种用于保存和回放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消息数据的文件格式。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用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rqt_graph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查看节点状态图（计算图级的图形化表示）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 ROS</a:t>
            </a:r>
            <a:r>
              <a:rPr kumimoji="1" lang="zh-CN" altLang="en-US" dirty="0"/>
              <a:t>系统架构及概念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322288" y="1382959"/>
            <a:ext cx="10839197" cy="234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、开源社区级</a:t>
            </a:r>
            <a:endParaRPr lang="en-US" altLang="zh-CN" b="1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发行版</a:t>
            </a:r>
            <a:endParaRPr lang="en-US" altLang="zh-CN" sz="1600" b="1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软件源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依赖于共享网络上的开源代码，不同的组织机构可以开发或者共享自己的机器人软件。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ROS wiki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http://wiki.ros.org/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邮件列表</a:t>
            </a:r>
            <a:endParaRPr lang="en-US" altLang="zh-CN" sz="1600" b="1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ROS Answers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https://answers.ros.org/questions/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博客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：发布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社区中的新闻、图片、视频。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http://www.ros.org/news/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489" y="3958162"/>
            <a:ext cx="5639353" cy="2899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talker &amp; listener</a:t>
            </a:r>
            <a:endParaRPr kumimoji="1"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22289" y="1519827"/>
            <a:ext cx="4190571" cy="1653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）安装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）初始化一个工作环境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）消息的收发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lang="en-US" altLang="zh-CN" sz="2000" b="1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</a:rPr>
              <a:t>）自定义一个消息类型，并使用</a:t>
            </a:r>
            <a:endParaRPr lang="en-US" altLang="zh-C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17585" y="2119991"/>
            <a:ext cx="3100721" cy="453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000" dirty="0" err="1"/>
              <a:t>rviz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rqt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rosbag</a:t>
            </a:r>
            <a:r>
              <a:rPr lang="zh-CN" altLang="en-US" sz="2000" dirty="0"/>
              <a:t>的介绍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talker &amp; listener</a:t>
            </a:r>
            <a:endParaRPr kumimoji="1" lang="zh-CN" altLang="en-US" dirty="0"/>
          </a:p>
        </p:txBody>
      </p:sp>
      <p:sp>
        <p:nvSpPr>
          <p:cNvPr id="12" name="文本框 8"/>
          <p:cNvSpPr txBox="1"/>
          <p:nvPr/>
        </p:nvSpPr>
        <p:spPr>
          <a:xfrm>
            <a:off x="322288" y="1321883"/>
            <a:ext cx="8780147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安装：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http://wiki.ros.org/kinetic/Installation/Ubuntu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659" y="1783392"/>
            <a:ext cx="9648825" cy="4552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7219024" y="885828"/>
            <a:ext cx="932642" cy="634634"/>
          </a:xfrm>
        </p:spPr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8151665" y="885828"/>
            <a:ext cx="3253563" cy="634634"/>
          </a:xfrm>
        </p:spPr>
        <p:txBody>
          <a:bodyPr/>
          <a:lstStyle/>
          <a:p>
            <a:r>
              <a:rPr kumimoji="1" lang="zh-CN" altLang="en-US" sz="1800" dirty="0"/>
              <a:t>概述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219024" y="1794784"/>
            <a:ext cx="932642" cy="634634"/>
          </a:xfrm>
        </p:spPr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5" y="1794784"/>
            <a:ext cx="3253563" cy="634634"/>
          </a:xfrm>
        </p:spPr>
        <p:txBody>
          <a:bodyPr/>
          <a:lstStyle/>
          <a:p>
            <a:r>
              <a:rPr kumimoji="1" lang="en-US" altLang="zh-CN" sz="1800" dirty="0"/>
              <a:t>ROS</a:t>
            </a:r>
            <a:r>
              <a:rPr kumimoji="1" lang="zh-CN" altLang="en-US" sz="1800" dirty="0"/>
              <a:t>五大特点</a:t>
            </a:r>
            <a:endParaRPr kumimoji="1" lang="zh-CN" altLang="en-US" sz="18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7219024" y="2703740"/>
            <a:ext cx="932642" cy="634634"/>
          </a:xfrm>
        </p:spPr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8151665" y="2703740"/>
            <a:ext cx="3253563" cy="634634"/>
          </a:xfrm>
        </p:spPr>
        <p:txBody>
          <a:bodyPr/>
          <a:lstStyle/>
          <a:p>
            <a:r>
              <a:rPr kumimoji="1" lang="en-US" altLang="zh-CN" sz="1800" dirty="0"/>
              <a:t>ROS</a:t>
            </a:r>
            <a:r>
              <a:rPr kumimoji="1" lang="zh-CN" altLang="en-US" sz="1800" dirty="0"/>
              <a:t>系统架构及概念</a:t>
            </a:r>
            <a:endParaRPr kumimoji="1" lang="zh-CN" altLang="en-US" sz="18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7219024" y="3612696"/>
            <a:ext cx="932642" cy="634634"/>
          </a:xfrm>
        </p:spPr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>
          <a:xfrm>
            <a:off x="8151665" y="3612696"/>
            <a:ext cx="3253563" cy="634634"/>
          </a:xfrm>
        </p:spPr>
        <p:txBody>
          <a:bodyPr/>
          <a:lstStyle/>
          <a:p>
            <a:r>
              <a:rPr kumimoji="1" lang="en-US" altLang="zh-CN" sz="1800" dirty="0"/>
              <a:t>Talker &amp; Listener</a:t>
            </a:r>
            <a:endParaRPr kumimoji="1" lang="zh-CN" altLang="en-US" sz="1800" dirty="0"/>
          </a:p>
        </p:txBody>
      </p:sp>
      <p:sp>
        <p:nvSpPr>
          <p:cNvPr id="13" name="文本占位符 9"/>
          <p:cNvSpPr txBox="1"/>
          <p:nvPr/>
        </p:nvSpPr>
        <p:spPr>
          <a:xfrm>
            <a:off x="7219024" y="45216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5" name="文本占位符 10"/>
          <p:cNvSpPr txBox="1"/>
          <p:nvPr/>
        </p:nvSpPr>
        <p:spPr>
          <a:xfrm>
            <a:off x="8151665" y="45216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ROS</a:t>
            </a:r>
            <a:r>
              <a:rPr kumimoji="1" lang="zh-CN" altLang="en-US" sz="1800" dirty="0"/>
              <a:t>与自动驾驶</a:t>
            </a:r>
            <a:endParaRPr kumimoji="1" lang="zh-CN" altLang="en-US" sz="1800" dirty="0"/>
          </a:p>
        </p:txBody>
      </p:sp>
      <p:sp>
        <p:nvSpPr>
          <p:cNvPr id="16" name="文本占位符 9"/>
          <p:cNvSpPr txBox="1"/>
          <p:nvPr/>
        </p:nvSpPr>
        <p:spPr>
          <a:xfrm>
            <a:off x="7219023" y="5433594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7" name="文本占位符 10"/>
          <p:cNvSpPr txBox="1"/>
          <p:nvPr/>
        </p:nvSpPr>
        <p:spPr>
          <a:xfrm>
            <a:off x="8151664" y="542062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总结</a:t>
            </a:r>
            <a:endParaRPr kumimoji="1" lang="zh-CN" altLang="en-US" sz="1800" dirty="0"/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talker &amp; listener</a:t>
            </a:r>
            <a:endParaRPr kumimoji="1" lang="zh-CN" altLang="en-US" dirty="0"/>
          </a:p>
        </p:txBody>
      </p:sp>
      <p:sp>
        <p:nvSpPr>
          <p:cNvPr id="12" name="文本框 8"/>
          <p:cNvSpPr txBox="1"/>
          <p:nvPr/>
        </p:nvSpPr>
        <p:spPr>
          <a:xfrm>
            <a:off x="322288" y="1321883"/>
            <a:ext cx="8780147" cy="4890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初始化一个工作空间（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workspace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catkin_make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创建一个包（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package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），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catkin_create_pkg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(pkg-name)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roscpp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rospy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std_msgs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例如：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mkdir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autopilot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_ws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cd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autopilot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_ws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mkdir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src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catkin_make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-----------------------------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cd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src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catkin_create_pkg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+mn-ea"/>
              </a:rPr>
              <a:t>autopilot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_lidar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roscpp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rospy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std_msgs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CMakeLists.txt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include_directories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(# include  ${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catkin_INCLUDE_DIRS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target_link_libraries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(talker ${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catkin_LIBRARIES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})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talker &amp; listener</a:t>
            </a:r>
            <a:endParaRPr kumimoji="1" lang="zh-CN" altLang="en-US" dirty="0"/>
          </a:p>
        </p:txBody>
      </p:sp>
      <p:sp>
        <p:nvSpPr>
          <p:cNvPr id="12" name="文本框 8"/>
          <p:cNvSpPr txBox="1"/>
          <p:nvPr/>
        </p:nvSpPr>
        <p:spPr>
          <a:xfrm>
            <a:off x="322288" y="1321883"/>
            <a:ext cx="8780147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talker.cpp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88" y="1747837"/>
            <a:ext cx="9988704" cy="5110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talker &amp; listener</a:t>
            </a:r>
            <a:endParaRPr kumimoji="1" lang="zh-CN" altLang="en-US" dirty="0"/>
          </a:p>
        </p:txBody>
      </p:sp>
      <p:sp>
        <p:nvSpPr>
          <p:cNvPr id="12" name="文本框 8"/>
          <p:cNvSpPr txBox="1"/>
          <p:nvPr/>
        </p:nvSpPr>
        <p:spPr>
          <a:xfrm>
            <a:off x="322288" y="1321883"/>
            <a:ext cx="8780147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listener.cpp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88" y="1899371"/>
            <a:ext cx="9902655" cy="3636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talker &amp; listener</a:t>
            </a:r>
            <a:endParaRPr kumimoji="1" lang="zh-CN" altLang="en-US" dirty="0"/>
          </a:p>
        </p:txBody>
      </p:sp>
      <p:sp>
        <p:nvSpPr>
          <p:cNvPr id="12" name="文本框 8"/>
          <p:cNvSpPr txBox="1"/>
          <p:nvPr/>
        </p:nvSpPr>
        <p:spPr>
          <a:xfrm>
            <a:off x="322288" y="1321883"/>
            <a:ext cx="8780147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消息类型：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88" y="2023229"/>
            <a:ext cx="4521024" cy="3906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</a:t>
            </a:r>
            <a:r>
              <a:rPr kumimoji="1" lang="zh-CN" altLang="en-US" dirty="0"/>
              <a:t>与自动驾驶</a:t>
            </a:r>
            <a:endParaRPr kumimoji="1" lang="zh-CN" altLang="en-US" dirty="0"/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9" name="文本框 8"/>
          <p:cNvSpPr txBox="1"/>
          <p:nvPr/>
        </p:nvSpPr>
        <p:spPr>
          <a:xfrm>
            <a:off x="495890" y="1388277"/>
            <a:ext cx="11200220" cy="146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自动驾驶系统是一个非常非常复杂的系统，它包含了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感知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、定位、决策以及车辆控制等相当多的模块，需要去采集处理</a:t>
            </a:r>
            <a:r>
              <a:rPr lang="en-US" altLang="zh-CN" sz="1400" b="1" dirty="0">
                <a:solidFill>
                  <a:srgbClr val="FF0000"/>
                </a:solidFill>
                <a:latin typeface="+mn-ea"/>
              </a:rPr>
              <a:t>Camera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Radar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LiDAR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GPS/IMU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等大量传感器的数据，以及实时处理这些数据。那么，我们如何能够把这么多功能各异、非常复杂的模块集成到一起，同时去协调车上有限的软硬件资源，把它们攒成一个完整的自动驾驶系统，从而去完成自动驾驶的任务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需要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高效的开发支持、模块灵活配置、丰富的调试工具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Autoware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00" y="2554804"/>
            <a:ext cx="6691744" cy="361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</a:t>
            </a:r>
            <a:r>
              <a:rPr kumimoji="1" lang="zh-CN" altLang="en-US" dirty="0"/>
              <a:t>与自动驾驶</a:t>
            </a:r>
            <a:endParaRPr kumimoji="1" lang="zh-CN" altLang="en-US" dirty="0"/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9" name="文本框 8"/>
          <p:cNvSpPr txBox="1"/>
          <p:nvPr/>
        </p:nvSpPr>
        <p:spPr>
          <a:xfrm>
            <a:off x="495890" y="1388277"/>
            <a:ext cx="4656681" cy="518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为什么是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？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开发工具包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完整的包管理和工程结构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庞大的基础库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多语言接口支持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计算调度模型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消息驱动的运行模型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抽象的通信接口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自定义的消息格式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调试工具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可视化的调试工具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-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消息查看、存储、回放工具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6096000" y="1388277"/>
            <a:ext cx="4656681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存在的主要问题：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大数据量传输性能瓶颈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中心化的网络存在单点风险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数据格式缺乏后向兼容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6095999" y="3180792"/>
            <a:ext cx="4656681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ROS2.0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beta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）：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支持构建的系统包括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Linux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windows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Mac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RTOS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，甚至没有操作系统的裸机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的通讯系统是基于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DDS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，同时在内部提供了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DDS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的抽象层实现，实时性、持续性、可靠性增强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r>
              <a:rPr kumimoji="1" lang="zh-CN" altLang="en-US" dirty="0"/>
              <a:t> </a:t>
            </a:r>
            <a:r>
              <a:rPr kumimoji="1" lang="en-US" altLang="zh-CN" dirty="0"/>
              <a:t>ROS</a:t>
            </a:r>
            <a:r>
              <a:rPr kumimoji="1" lang="zh-CN" altLang="en-US" dirty="0"/>
              <a:t>与自动驾驶</a:t>
            </a:r>
            <a:endParaRPr kumimoji="1" lang="zh-CN" altLang="en-US" dirty="0"/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9" name="文本框 8"/>
          <p:cNvSpPr txBox="1"/>
          <p:nvPr/>
        </p:nvSpPr>
        <p:spPr>
          <a:xfrm>
            <a:off x="495890" y="1388277"/>
            <a:ext cx="11200220" cy="326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相关工作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Autoware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https://github.com/CPFL/Autoware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https://github.com/udacity/self-driving-car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Apollo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5"/>
              </a:rPr>
              <a:t>https://github.com/ApolloAuto/apollo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 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6"/>
              </a:rPr>
              <a:t>https://github.com/ApolloAuto/apollo-platform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借助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快速搭建自动驾驶整车系统，再主攻某一方向，优化相关模块。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r>
              <a:rPr kumimoji="1" lang="zh-CN" altLang="en-US" dirty="0"/>
              <a:t> 总结</a:t>
            </a:r>
            <a:endParaRPr kumimoji="1" lang="zh-CN" altLang="en-US" dirty="0"/>
          </a:p>
        </p:txBody>
      </p:sp>
      <p:pic>
        <p:nvPicPr>
          <p:cNvPr id="29" name="图片 2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15" y="450314"/>
            <a:ext cx="1828800" cy="243840"/>
          </a:xfrm>
          <a:prstGeom prst="rect">
            <a:avLst/>
          </a:prstGeom>
        </p:spPr>
      </p:pic>
      <p:sp>
        <p:nvSpPr>
          <p:cNvPr id="10" name="文本框 8"/>
          <p:cNvSpPr txBox="1"/>
          <p:nvPr/>
        </p:nvSpPr>
        <p:spPr>
          <a:xfrm>
            <a:off x="1368908" y="979628"/>
            <a:ext cx="9454183" cy="501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体会：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、学会“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talker&amp;listener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”就可以基于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开发了，将程序封装好，用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工具调试。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、开发阶段基于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，调试；产品以其他方式替代通信？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Fast-RTPS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https://eprosima-fast-rtps.readthedocs.io/en/latest/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学习：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 Tutorial: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3"/>
              </a:rPr>
              <a:t>http://wiki.ros.org/ROS/Tutorials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4"/>
              </a:rPr>
              <a:t>http://wiki.ros.org/cn/ROS/Tutorials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古月居（胡春旭）博客：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5"/>
              </a:rPr>
              <a:t>http://www.guyuehome.com/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《ROS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机器人程序设计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网课：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6"/>
              </a:rPr>
              <a:t>http://www.shenlanxueyuan.com/course/102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阅读：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7"/>
              </a:rPr>
              <a:t>http://blog.exbot.net/archives/3437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8"/>
              </a:rPr>
              <a:t>https://www.sohu.com/a/228207073_465591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概述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495890" y="1274619"/>
            <a:ext cx="11200220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robot operating system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）起源于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2007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年斯坦福大学人工智能实验室与机器人技术公司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Willow Garage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的个人机器人项目（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Personal Robots Program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）之间的合作，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2008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年之后就由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Willow Garage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来进行推动。目前由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OSRF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 Source Robotics Foundation, Inc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）公司维护的开源项目。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calmcar-lgj\Documents\My Knowledge\temp\1778f283-94ff-4894-be92-90a4160de5cd\128\index_files\81a3e5e7-6a02-4b3c-b8d2-ed3a9cb1e15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2413681"/>
            <a:ext cx="83724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r>
              <a:rPr kumimoji="1" lang="zh-CN" altLang="en-US" dirty="0"/>
              <a:t> 概述</a:t>
            </a:r>
            <a:endParaRPr kumimoji="1" lang="zh-CN" altLang="en-US" dirty="0"/>
          </a:p>
        </p:txBody>
      </p:sp>
      <p:sp>
        <p:nvSpPr>
          <p:cNvPr id="3" name="文本框 8"/>
          <p:cNvSpPr txBox="1"/>
          <p:nvPr/>
        </p:nvSpPr>
        <p:spPr>
          <a:xfrm>
            <a:off x="495890" y="1388277"/>
            <a:ext cx="11200220" cy="11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开源的，是用于机器人的一种后操作系统，或者说次级操作系统。它提供类似操作系统所提供的功能，包含硬件抽象描述、底层驱动程序管理、共用功能的执行、程序间的消息传递、程序发行包管理，它也提供一些工具程序和库用于获取、建立、编写和运行多机整合的程序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的首要设计目标是在机器人研发领域提高代码复用率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是一种分布式处理框架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（又名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Nodes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）。这使可执行文件能被单独设计，并且在运行时松散耦合。这些过程可以封装到数据包（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Packages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）和堆栈（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Stacks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）中，以便于共享和分发。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8" name="图片 17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947" y="2680133"/>
            <a:ext cx="3312249" cy="3638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五个特点</a:t>
            </a:r>
            <a:endParaRPr kumimoji="1" lang="zh-CN" altLang="en-US" dirty="0"/>
          </a:p>
        </p:txBody>
      </p:sp>
      <p:pic>
        <p:nvPicPr>
          <p:cNvPr id="9" name="图片 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15475" y="1281995"/>
            <a:ext cx="341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提高机器人研发中的软件复用率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95833" y="2051416"/>
            <a:ext cx="28584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）点对点的设计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）多语言支持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）架构精简、集成度高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）组件化工具包丰富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）免费并且开源</a:t>
            </a:r>
            <a:endParaRPr lang="zh-CN" altLang="en-US" dirty="0"/>
          </a:p>
        </p:txBody>
      </p:sp>
      <p:sp>
        <p:nvSpPr>
          <p:cNvPr id="14" name="矩形: 圆角 13"/>
          <p:cNvSpPr/>
          <p:nvPr/>
        </p:nvSpPr>
        <p:spPr>
          <a:xfrm>
            <a:off x="3597096" y="2033309"/>
            <a:ext cx="4055952" cy="40740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597096" y="2593115"/>
            <a:ext cx="4055952" cy="40740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3597096" y="3160341"/>
            <a:ext cx="4055952" cy="40740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3597095" y="3704820"/>
            <a:ext cx="4055952" cy="40740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: 圆角 17"/>
          <p:cNvSpPr/>
          <p:nvPr/>
        </p:nvSpPr>
        <p:spPr>
          <a:xfrm>
            <a:off x="3597095" y="4249299"/>
            <a:ext cx="4055952" cy="40740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五个特点</a:t>
            </a:r>
            <a:endParaRPr kumimoji="1" lang="zh-CN" altLang="en-US" dirty="0"/>
          </a:p>
        </p:txBody>
      </p:sp>
      <p:pic>
        <p:nvPicPr>
          <p:cNvPr id="9" name="图片 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322289" y="979628"/>
            <a:ext cx="3092420" cy="16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）点对点设计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节点单元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分布式网络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RPC+TCP/UDP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通信系统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适合多机协作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679" y="1843531"/>
            <a:ext cx="6730639" cy="3531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五个特点</a:t>
            </a:r>
            <a:endParaRPr kumimoji="1" lang="zh-CN" altLang="en-US" dirty="0"/>
          </a:p>
        </p:txBody>
      </p:sp>
      <p:pic>
        <p:nvPicPr>
          <p:cNvPr id="9" name="图片 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322288" y="979628"/>
            <a:ext cx="8486733" cy="262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）点对点设计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一个完整的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程序由多个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节点（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node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组成。每个节点是一个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独立的进程</a:t>
            </a: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支持节点间的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同步（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service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异步（</a:t>
            </a: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topic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节点专注于机器人的一部分功能，这些节点是可以独立运行的程序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一个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工程中的不同节点可以运行在不同的系统，甚至不同的机器上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异步通信使得机器人的各个节点间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解耦合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，一个甚至更多节点出现异常也能很好地处理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通过动态启动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关闭节点地方式配置机器人地行为，或是解决出现的异常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五个特点</a:t>
            </a:r>
            <a:endParaRPr kumimoji="1" lang="zh-CN" altLang="en-US" dirty="0"/>
          </a:p>
        </p:txBody>
      </p:sp>
      <p:pic>
        <p:nvPicPr>
          <p:cNvPr id="9" name="图片 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322288" y="979628"/>
            <a:ext cx="8486733" cy="10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）多语言支持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支持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Python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C++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等编程语言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语言无关的接口定义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747" y="450314"/>
            <a:ext cx="4038600" cy="1943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97" y="2856442"/>
            <a:ext cx="9734550" cy="3743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5208" y="3539905"/>
            <a:ext cx="3856776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zh-CN" altLang="en-US" dirty="0"/>
              <a:t>马赛克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r>
              <a:rPr kumimoji="1" lang="zh-CN" altLang="en-US" dirty="0"/>
              <a:t> 五个特点</a:t>
            </a:r>
            <a:endParaRPr kumimoji="1" lang="zh-CN" altLang="en-US" dirty="0"/>
          </a:p>
        </p:txBody>
      </p:sp>
      <p:pic>
        <p:nvPicPr>
          <p:cNvPr id="9" name="图片 8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74" y="450314"/>
            <a:ext cx="1828800" cy="243840"/>
          </a:xfrm>
          <a:prstGeom prst="rect">
            <a:avLst/>
          </a:prstGeom>
        </p:spPr>
      </p:pic>
      <p:sp>
        <p:nvSpPr>
          <p:cNvPr id="11" name="文本框 8"/>
          <p:cNvSpPr txBox="1"/>
          <p:nvPr/>
        </p:nvSpPr>
        <p:spPr>
          <a:xfrm>
            <a:off x="322288" y="979628"/>
            <a:ext cx="8486733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）架构精简、集成度高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每个功能节点可以单独编译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集成众多开源项目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接口统一、提高软件复用性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747" y="2914367"/>
            <a:ext cx="8248650" cy="2552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5409" y="5536200"/>
            <a:ext cx="41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OpenCV</a:t>
            </a:r>
            <a:r>
              <a:rPr lang="zh-CN" altLang="en-US" dirty="0"/>
              <a:t>，</a:t>
            </a:r>
            <a:r>
              <a:rPr lang="en-US" altLang="zh-CN" dirty="0"/>
              <a:t>PCL</a:t>
            </a:r>
            <a:r>
              <a:rPr lang="zh-CN" altLang="en-US" dirty="0"/>
              <a:t>（</a:t>
            </a:r>
            <a:r>
              <a:rPr lang="en-US" altLang="zh-CN" dirty="0"/>
              <a:t>Point Cloud Library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4034</Words>
  <Application>WPS 演示</Application>
  <PresentationFormat>宽屏</PresentationFormat>
  <Paragraphs>280</Paragraphs>
  <Slides>28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Segoe UI Light</vt:lpstr>
      <vt:lpstr>Century Gothic</vt:lpstr>
      <vt:lpstr>Segoe UI Light</vt:lpstr>
      <vt:lpstr>Arial Unicode MS</vt:lpstr>
      <vt:lpstr>等线</vt:lpstr>
      <vt:lpstr>Calibri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天灰灰</cp:lastModifiedBy>
  <cp:revision>163</cp:revision>
  <dcterms:created xsi:type="dcterms:W3CDTF">2015-08-18T02:51:00Z</dcterms:created>
  <dcterms:modified xsi:type="dcterms:W3CDTF">2025-08-19T08:07:50Z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172368CE189944BF90BA35226C86243E_12</vt:lpwstr>
  </property>
  <property fmtid="{D5CDD505-2E9C-101B-9397-08002B2CF9AE}" pid="3" name="KSOProductBuildVer">
    <vt:lpwstr>2052-12.1.0.22089</vt:lpwstr>
  </property>
</Properties>
</file>