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6" r:id="rId10"/>
    <p:sldId id="267" r:id="rId11"/>
    <p:sldId id="268" r:id="rId12"/>
    <p:sldId id="269" r:id="rId13"/>
    <p:sldId id="283" r:id="rId14"/>
    <p:sldId id="304" r:id="rId15"/>
    <p:sldId id="305" r:id="rId16"/>
    <p:sldId id="270" r:id="rId17"/>
    <p:sldId id="271" r:id="rId18"/>
    <p:sldId id="298" r:id="rId19"/>
    <p:sldId id="273" r:id="rId20"/>
    <p:sldId id="272" r:id="rId21"/>
    <p:sldId id="285" r:id="rId22"/>
    <p:sldId id="275" r:id="rId23"/>
    <p:sldId id="276" r:id="rId24"/>
    <p:sldId id="277" r:id="rId25"/>
    <p:sldId id="278" r:id="rId26"/>
    <p:sldId id="279" r:id="rId27"/>
    <p:sldId id="281" r:id="rId28"/>
    <p:sldId id="286" r:id="rId29"/>
    <p:sldId id="282" r:id="rId30"/>
    <p:sldId id="287" r:id="rId31"/>
    <p:sldId id="288" r:id="rId32"/>
    <p:sldId id="289" r:id="rId33"/>
    <p:sldId id="291" r:id="rId34"/>
    <p:sldId id="292" r:id="rId35"/>
    <p:sldId id="294" r:id="rId36"/>
    <p:sldId id="295" r:id="rId37"/>
    <p:sldId id="300" r:id="rId38"/>
    <p:sldId id="303" r:id="rId39"/>
    <p:sldId id="301" r:id="rId40"/>
    <p:sldId id="302" r:id="rId41"/>
    <p:sldId id="296" r:id="rId42"/>
    <p:sldId id="297" r:id="rId43"/>
    <p:sldId id="293" r:id="rId44"/>
    <p:sldId id="306" r:id="rId45"/>
    <p:sldId id="307" r:id="rId46"/>
    <p:sldId id="299" r:id="rId47"/>
    <p:sldId id="280"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92" d="100"/>
          <a:sy n="92" d="100"/>
        </p:scale>
        <p:origin x="48"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4C4B8-4F6B-4648-B81A-AAF78DA357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B04424-8C8F-455F-A608-BCD408415C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FC2280-0983-45A9-BABE-E0E92C6544B7}"/>
              </a:ext>
            </a:extLst>
          </p:cNvPr>
          <p:cNvSpPr>
            <a:spLocks noGrp="1"/>
          </p:cNvSpPr>
          <p:nvPr>
            <p:ph type="dt" sz="half" idx="10"/>
          </p:nvPr>
        </p:nvSpPr>
        <p:spPr/>
        <p:txBody>
          <a:bodyPr/>
          <a:lstStyle/>
          <a:p>
            <a:fld id="{4C347E2D-3654-4315-96E7-E8E2B75183FE}" type="datetimeFigureOut">
              <a:rPr lang="en-US" smtClean="0"/>
              <a:t>6/14/2018</a:t>
            </a:fld>
            <a:endParaRPr lang="en-US"/>
          </a:p>
        </p:txBody>
      </p:sp>
      <p:sp>
        <p:nvSpPr>
          <p:cNvPr id="5" name="Footer Placeholder 4">
            <a:extLst>
              <a:ext uri="{FF2B5EF4-FFF2-40B4-BE49-F238E27FC236}">
                <a16:creationId xmlns:a16="http://schemas.microsoft.com/office/drawing/2014/main" id="{95B95548-C7AE-4EC2-AF60-1074D32676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0E1BF1-71FC-405E-8C99-6E99734653D1}"/>
              </a:ext>
            </a:extLst>
          </p:cNvPr>
          <p:cNvSpPr>
            <a:spLocks noGrp="1"/>
          </p:cNvSpPr>
          <p:nvPr>
            <p:ph type="sldNum" sz="quarter" idx="12"/>
          </p:nvPr>
        </p:nvSpPr>
        <p:spPr/>
        <p:txBody>
          <a:bodyPr/>
          <a:lstStyle/>
          <a:p>
            <a:fld id="{2AE466C0-C16E-4366-ABA9-5FC507D87837}" type="slidenum">
              <a:rPr lang="en-US" smtClean="0"/>
              <a:t>‹#›</a:t>
            </a:fld>
            <a:endParaRPr lang="en-US"/>
          </a:p>
        </p:txBody>
      </p:sp>
    </p:spTree>
    <p:extLst>
      <p:ext uri="{BB962C8B-B14F-4D97-AF65-F5344CB8AC3E}">
        <p14:creationId xmlns:p14="http://schemas.microsoft.com/office/powerpoint/2010/main" val="2037922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EF5D8-66A0-4EDF-997F-C8B296C7E8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F68554-3A0C-4E14-A4E1-5E0FC70DE44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E12429-0672-45C6-BC48-1D770D55BD80}"/>
              </a:ext>
            </a:extLst>
          </p:cNvPr>
          <p:cNvSpPr>
            <a:spLocks noGrp="1"/>
          </p:cNvSpPr>
          <p:nvPr>
            <p:ph type="dt" sz="half" idx="10"/>
          </p:nvPr>
        </p:nvSpPr>
        <p:spPr/>
        <p:txBody>
          <a:bodyPr/>
          <a:lstStyle/>
          <a:p>
            <a:fld id="{4C347E2D-3654-4315-96E7-E8E2B75183FE}" type="datetimeFigureOut">
              <a:rPr lang="en-US" smtClean="0"/>
              <a:t>6/14/2018</a:t>
            </a:fld>
            <a:endParaRPr lang="en-US"/>
          </a:p>
        </p:txBody>
      </p:sp>
      <p:sp>
        <p:nvSpPr>
          <p:cNvPr id="5" name="Footer Placeholder 4">
            <a:extLst>
              <a:ext uri="{FF2B5EF4-FFF2-40B4-BE49-F238E27FC236}">
                <a16:creationId xmlns:a16="http://schemas.microsoft.com/office/drawing/2014/main" id="{EC1C1417-1702-4EEA-B764-8FFADFB83D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BC8245-FC3F-43A1-972A-26D90BEFFACD}"/>
              </a:ext>
            </a:extLst>
          </p:cNvPr>
          <p:cNvSpPr>
            <a:spLocks noGrp="1"/>
          </p:cNvSpPr>
          <p:nvPr>
            <p:ph type="sldNum" sz="quarter" idx="12"/>
          </p:nvPr>
        </p:nvSpPr>
        <p:spPr/>
        <p:txBody>
          <a:bodyPr/>
          <a:lstStyle/>
          <a:p>
            <a:fld id="{2AE466C0-C16E-4366-ABA9-5FC507D87837}" type="slidenum">
              <a:rPr lang="en-US" smtClean="0"/>
              <a:t>‹#›</a:t>
            </a:fld>
            <a:endParaRPr lang="en-US"/>
          </a:p>
        </p:txBody>
      </p:sp>
    </p:spTree>
    <p:extLst>
      <p:ext uri="{BB962C8B-B14F-4D97-AF65-F5344CB8AC3E}">
        <p14:creationId xmlns:p14="http://schemas.microsoft.com/office/powerpoint/2010/main" val="3267061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20D76F-4025-4005-B576-7461244143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9D4E06-487D-4531-AF17-92067A43A2B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C5976-FA02-47A4-9EC8-E5E7D096A428}"/>
              </a:ext>
            </a:extLst>
          </p:cNvPr>
          <p:cNvSpPr>
            <a:spLocks noGrp="1"/>
          </p:cNvSpPr>
          <p:nvPr>
            <p:ph type="dt" sz="half" idx="10"/>
          </p:nvPr>
        </p:nvSpPr>
        <p:spPr/>
        <p:txBody>
          <a:bodyPr/>
          <a:lstStyle/>
          <a:p>
            <a:fld id="{4C347E2D-3654-4315-96E7-E8E2B75183FE}" type="datetimeFigureOut">
              <a:rPr lang="en-US" smtClean="0"/>
              <a:t>6/14/2018</a:t>
            </a:fld>
            <a:endParaRPr lang="en-US"/>
          </a:p>
        </p:txBody>
      </p:sp>
      <p:sp>
        <p:nvSpPr>
          <p:cNvPr id="5" name="Footer Placeholder 4">
            <a:extLst>
              <a:ext uri="{FF2B5EF4-FFF2-40B4-BE49-F238E27FC236}">
                <a16:creationId xmlns:a16="http://schemas.microsoft.com/office/drawing/2014/main" id="{FF97CD7A-0A53-40B5-9076-3FB096A22B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448497-FAB8-4EAD-AA92-6501815007A2}"/>
              </a:ext>
            </a:extLst>
          </p:cNvPr>
          <p:cNvSpPr>
            <a:spLocks noGrp="1"/>
          </p:cNvSpPr>
          <p:nvPr>
            <p:ph type="sldNum" sz="quarter" idx="12"/>
          </p:nvPr>
        </p:nvSpPr>
        <p:spPr/>
        <p:txBody>
          <a:bodyPr/>
          <a:lstStyle/>
          <a:p>
            <a:fld id="{2AE466C0-C16E-4366-ABA9-5FC507D87837}" type="slidenum">
              <a:rPr lang="en-US" smtClean="0"/>
              <a:t>‹#›</a:t>
            </a:fld>
            <a:endParaRPr lang="en-US"/>
          </a:p>
        </p:txBody>
      </p:sp>
    </p:spTree>
    <p:extLst>
      <p:ext uri="{BB962C8B-B14F-4D97-AF65-F5344CB8AC3E}">
        <p14:creationId xmlns:p14="http://schemas.microsoft.com/office/powerpoint/2010/main" val="3141733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44037-6279-4AF5-82C5-47E05A036B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3F3895-E8BA-49FD-8A18-7C1FC980643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32EAE4-016F-4DEE-942D-7D3741BD8A3F}"/>
              </a:ext>
            </a:extLst>
          </p:cNvPr>
          <p:cNvSpPr>
            <a:spLocks noGrp="1"/>
          </p:cNvSpPr>
          <p:nvPr>
            <p:ph type="dt" sz="half" idx="10"/>
          </p:nvPr>
        </p:nvSpPr>
        <p:spPr/>
        <p:txBody>
          <a:bodyPr/>
          <a:lstStyle/>
          <a:p>
            <a:fld id="{4C347E2D-3654-4315-96E7-E8E2B75183FE}" type="datetimeFigureOut">
              <a:rPr lang="en-US" smtClean="0"/>
              <a:t>6/14/2018</a:t>
            </a:fld>
            <a:endParaRPr lang="en-US"/>
          </a:p>
        </p:txBody>
      </p:sp>
      <p:sp>
        <p:nvSpPr>
          <p:cNvPr id="5" name="Footer Placeholder 4">
            <a:extLst>
              <a:ext uri="{FF2B5EF4-FFF2-40B4-BE49-F238E27FC236}">
                <a16:creationId xmlns:a16="http://schemas.microsoft.com/office/drawing/2014/main" id="{8E159910-9350-4E83-BA63-4AA71E66E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7D1657-3692-40E6-8131-FDA6D4F16594}"/>
              </a:ext>
            </a:extLst>
          </p:cNvPr>
          <p:cNvSpPr>
            <a:spLocks noGrp="1"/>
          </p:cNvSpPr>
          <p:nvPr>
            <p:ph type="sldNum" sz="quarter" idx="12"/>
          </p:nvPr>
        </p:nvSpPr>
        <p:spPr/>
        <p:txBody>
          <a:bodyPr/>
          <a:lstStyle/>
          <a:p>
            <a:fld id="{2AE466C0-C16E-4366-ABA9-5FC507D87837}" type="slidenum">
              <a:rPr lang="en-US" smtClean="0"/>
              <a:t>‹#›</a:t>
            </a:fld>
            <a:endParaRPr lang="en-US"/>
          </a:p>
        </p:txBody>
      </p:sp>
    </p:spTree>
    <p:extLst>
      <p:ext uri="{BB962C8B-B14F-4D97-AF65-F5344CB8AC3E}">
        <p14:creationId xmlns:p14="http://schemas.microsoft.com/office/powerpoint/2010/main" val="3628158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114AB-F99A-4CA9-9D0F-603E5BDD20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CEA434-8C88-4851-A016-2B76AEE8DC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D870A40-17BE-4337-AAED-A260E3EA7A07}"/>
              </a:ext>
            </a:extLst>
          </p:cNvPr>
          <p:cNvSpPr>
            <a:spLocks noGrp="1"/>
          </p:cNvSpPr>
          <p:nvPr>
            <p:ph type="dt" sz="half" idx="10"/>
          </p:nvPr>
        </p:nvSpPr>
        <p:spPr/>
        <p:txBody>
          <a:bodyPr/>
          <a:lstStyle/>
          <a:p>
            <a:fld id="{4C347E2D-3654-4315-96E7-E8E2B75183FE}" type="datetimeFigureOut">
              <a:rPr lang="en-US" smtClean="0"/>
              <a:t>6/14/2018</a:t>
            </a:fld>
            <a:endParaRPr lang="en-US"/>
          </a:p>
        </p:txBody>
      </p:sp>
      <p:sp>
        <p:nvSpPr>
          <p:cNvPr id="5" name="Footer Placeholder 4">
            <a:extLst>
              <a:ext uri="{FF2B5EF4-FFF2-40B4-BE49-F238E27FC236}">
                <a16:creationId xmlns:a16="http://schemas.microsoft.com/office/drawing/2014/main" id="{97E5FC2A-F1D4-4AC1-84F4-E7C7E7E11D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AE21BC-11CE-4F57-B448-03494D7E5A40}"/>
              </a:ext>
            </a:extLst>
          </p:cNvPr>
          <p:cNvSpPr>
            <a:spLocks noGrp="1"/>
          </p:cNvSpPr>
          <p:nvPr>
            <p:ph type="sldNum" sz="quarter" idx="12"/>
          </p:nvPr>
        </p:nvSpPr>
        <p:spPr/>
        <p:txBody>
          <a:bodyPr/>
          <a:lstStyle/>
          <a:p>
            <a:fld id="{2AE466C0-C16E-4366-ABA9-5FC507D87837}" type="slidenum">
              <a:rPr lang="en-US" smtClean="0"/>
              <a:t>‹#›</a:t>
            </a:fld>
            <a:endParaRPr lang="en-US"/>
          </a:p>
        </p:txBody>
      </p:sp>
    </p:spTree>
    <p:extLst>
      <p:ext uri="{BB962C8B-B14F-4D97-AF65-F5344CB8AC3E}">
        <p14:creationId xmlns:p14="http://schemas.microsoft.com/office/powerpoint/2010/main" val="2865089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1DAE-6013-4C91-8810-32AB33E33F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DFDA4F-F7B0-4B13-9F8B-AE817C35591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713710-34B2-4079-BE6E-D0F6EAA6AF1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6A1A46-B2B4-44B0-8568-0F6F23A5310B}"/>
              </a:ext>
            </a:extLst>
          </p:cNvPr>
          <p:cNvSpPr>
            <a:spLocks noGrp="1"/>
          </p:cNvSpPr>
          <p:nvPr>
            <p:ph type="dt" sz="half" idx="10"/>
          </p:nvPr>
        </p:nvSpPr>
        <p:spPr/>
        <p:txBody>
          <a:bodyPr/>
          <a:lstStyle/>
          <a:p>
            <a:fld id="{4C347E2D-3654-4315-96E7-E8E2B75183FE}" type="datetimeFigureOut">
              <a:rPr lang="en-US" smtClean="0"/>
              <a:t>6/14/2018</a:t>
            </a:fld>
            <a:endParaRPr lang="en-US"/>
          </a:p>
        </p:txBody>
      </p:sp>
      <p:sp>
        <p:nvSpPr>
          <p:cNvPr id="6" name="Footer Placeholder 5">
            <a:extLst>
              <a:ext uri="{FF2B5EF4-FFF2-40B4-BE49-F238E27FC236}">
                <a16:creationId xmlns:a16="http://schemas.microsoft.com/office/drawing/2014/main" id="{0EAC7433-8D98-4E46-9809-69BA1FD8B4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4DBFBE-E5E8-427C-8063-322B5CF8F437}"/>
              </a:ext>
            </a:extLst>
          </p:cNvPr>
          <p:cNvSpPr>
            <a:spLocks noGrp="1"/>
          </p:cNvSpPr>
          <p:nvPr>
            <p:ph type="sldNum" sz="quarter" idx="12"/>
          </p:nvPr>
        </p:nvSpPr>
        <p:spPr/>
        <p:txBody>
          <a:bodyPr/>
          <a:lstStyle/>
          <a:p>
            <a:fld id="{2AE466C0-C16E-4366-ABA9-5FC507D87837}" type="slidenum">
              <a:rPr lang="en-US" smtClean="0"/>
              <a:t>‹#›</a:t>
            </a:fld>
            <a:endParaRPr lang="en-US"/>
          </a:p>
        </p:txBody>
      </p:sp>
    </p:spTree>
    <p:extLst>
      <p:ext uri="{BB962C8B-B14F-4D97-AF65-F5344CB8AC3E}">
        <p14:creationId xmlns:p14="http://schemas.microsoft.com/office/powerpoint/2010/main" val="2734352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21DB-FF68-477C-87CE-13BC595CD4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A7E536-9935-428C-BC98-DA53A99F4F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001F453-283A-48A3-873C-B603E607702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B04A11-203A-4787-8F90-4C6605FFB1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622F0EE-E09F-4C6C-BFF5-FCFADD09F93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5FFAD5-E9AF-43DF-8BD6-AE6EC05BE5BD}"/>
              </a:ext>
            </a:extLst>
          </p:cNvPr>
          <p:cNvSpPr>
            <a:spLocks noGrp="1"/>
          </p:cNvSpPr>
          <p:nvPr>
            <p:ph type="dt" sz="half" idx="10"/>
          </p:nvPr>
        </p:nvSpPr>
        <p:spPr/>
        <p:txBody>
          <a:bodyPr/>
          <a:lstStyle/>
          <a:p>
            <a:fld id="{4C347E2D-3654-4315-96E7-E8E2B75183FE}" type="datetimeFigureOut">
              <a:rPr lang="en-US" smtClean="0"/>
              <a:t>6/14/2018</a:t>
            </a:fld>
            <a:endParaRPr lang="en-US"/>
          </a:p>
        </p:txBody>
      </p:sp>
      <p:sp>
        <p:nvSpPr>
          <p:cNvPr id="8" name="Footer Placeholder 7">
            <a:extLst>
              <a:ext uri="{FF2B5EF4-FFF2-40B4-BE49-F238E27FC236}">
                <a16:creationId xmlns:a16="http://schemas.microsoft.com/office/drawing/2014/main" id="{E8446E8E-52EC-41A1-A492-5FEC603D32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E62725-1FC1-4C0E-98B8-44CAEED3ADC4}"/>
              </a:ext>
            </a:extLst>
          </p:cNvPr>
          <p:cNvSpPr>
            <a:spLocks noGrp="1"/>
          </p:cNvSpPr>
          <p:nvPr>
            <p:ph type="sldNum" sz="quarter" idx="12"/>
          </p:nvPr>
        </p:nvSpPr>
        <p:spPr/>
        <p:txBody>
          <a:bodyPr/>
          <a:lstStyle/>
          <a:p>
            <a:fld id="{2AE466C0-C16E-4366-ABA9-5FC507D87837}" type="slidenum">
              <a:rPr lang="en-US" smtClean="0"/>
              <a:t>‹#›</a:t>
            </a:fld>
            <a:endParaRPr lang="en-US"/>
          </a:p>
        </p:txBody>
      </p:sp>
    </p:spTree>
    <p:extLst>
      <p:ext uri="{BB962C8B-B14F-4D97-AF65-F5344CB8AC3E}">
        <p14:creationId xmlns:p14="http://schemas.microsoft.com/office/powerpoint/2010/main" val="302672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6EE7-CF00-43F7-A084-5C62659AF6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61BF63-492E-406D-A174-7A10F2BAF472}"/>
              </a:ext>
            </a:extLst>
          </p:cNvPr>
          <p:cNvSpPr>
            <a:spLocks noGrp="1"/>
          </p:cNvSpPr>
          <p:nvPr>
            <p:ph type="dt" sz="half" idx="10"/>
          </p:nvPr>
        </p:nvSpPr>
        <p:spPr/>
        <p:txBody>
          <a:bodyPr/>
          <a:lstStyle/>
          <a:p>
            <a:fld id="{4C347E2D-3654-4315-96E7-E8E2B75183FE}" type="datetimeFigureOut">
              <a:rPr lang="en-US" smtClean="0"/>
              <a:t>6/14/2018</a:t>
            </a:fld>
            <a:endParaRPr lang="en-US"/>
          </a:p>
        </p:txBody>
      </p:sp>
      <p:sp>
        <p:nvSpPr>
          <p:cNvPr id="4" name="Footer Placeholder 3">
            <a:extLst>
              <a:ext uri="{FF2B5EF4-FFF2-40B4-BE49-F238E27FC236}">
                <a16:creationId xmlns:a16="http://schemas.microsoft.com/office/drawing/2014/main" id="{25105795-665A-463B-BC19-203417F159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34B48-5754-4E84-B66F-F72256FC0B07}"/>
              </a:ext>
            </a:extLst>
          </p:cNvPr>
          <p:cNvSpPr>
            <a:spLocks noGrp="1"/>
          </p:cNvSpPr>
          <p:nvPr>
            <p:ph type="sldNum" sz="quarter" idx="12"/>
          </p:nvPr>
        </p:nvSpPr>
        <p:spPr/>
        <p:txBody>
          <a:bodyPr/>
          <a:lstStyle/>
          <a:p>
            <a:fld id="{2AE466C0-C16E-4366-ABA9-5FC507D87837}" type="slidenum">
              <a:rPr lang="en-US" smtClean="0"/>
              <a:t>‹#›</a:t>
            </a:fld>
            <a:endParaRPr lang="en-US"/>
          </a:p>
        </p:txBody>
      </p:sp>
    </p:spTree>
    <p:extLst>
      <p:ext uri="{BB962C8B-B14F-4D97-AF65-F5344CB8AC3E}">
        <p14:creationId xmlns:p14="http://schemas.microsoft.com/office/powerpoint/2010/main" val="346317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684DF2-0D32-477C-BEC8-FBE92D7E7CBE}"/>
              </a:ext>
            </a:extLst>
          </p:cNvPr>
          <p:cNvSpPr>
            <a:spLocks noGrp="1"/>
          </p:cNvSpPr>
          <p:nvPr>
            <p:ph type="dt" sz="half" idx="10"/>
          </p:nvPr>
        </p:nvSpPr>
        <p:spPr/>
        <p:txBody>
          <a:bodyPr/>
          <a:lstStyle/>
          <a:p>
            <a:fld id="{4C347E2D-3654-4315-96E7-E8E2B75183FE}" type="datetimeFigureOut">
              <a:rPr lang="en-US" smtClean="0"/>
              <a:t>6/14/2018</a:t>
            </a:fld>
            <a:endParaRPr lang="en-US"/>
          </a:p>
        </p:txBody>
      </p:sp>
      <p:sp>
        <p:nvSpPr>
          <p:cNvPr id="3" name="Footer Placeholder 2">
            <a:extLst>
              <a:ext uri="{FF2B5EF4-FFF2-40B4-BE49-F238E27FC236}">
                <a16:creationId xmlns:a16="http://schemas.microsoft.com/office/drawing/2014/main" id="{F5463BC0-6B99-4999-8A54-FE34B842B2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309CDF-7B1A-474B-8DA9-8F491A39EA2D}"/>
              </a:ext>
            </a:extLst>
          </p:cNvPr>
          <p:cNvSpPr>
            <a:spLocks noGrp="1"/>
          </p:cNvSpPr>
          <p:nvPr>
            <p:ph type="sldNum" sz="quarter" idx="12"/>
          </p:nvPr>
        </p:nvSpPr>
        <p:spPr/>
        <p:txBody>
          <a:bodyPr/>
          <a:lstStyle/>
          <a:p>
            <a:fld id="{2AE466C0-C16E-4366-ABA9-5FC507D87837}" type="slidenum">
              <a:rPr lang="en-US" smtClean="0"/>
              <a:t>‹#›</a:t>
            </a:fld>
            <a:endParaRPr lang="en-US"/>
          </a:p>
        </p:txBody>
      </p:sp>
    </p:spTree>
    <p:extLst>
      <p:ext uri="{BB962C8B-B14F-4D97-AF65-F5344CB8AC3E}">
        <p14:creationId xmlns:p14="http://schemas.microsoft.com/office/powerpoint/2010/main" val="780192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BF616-8A8F-43CF-9EF4-7D80C37759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88CDAE-0E84-43B4-BB71-A4755FB99C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0B5F65-C2AC-4E53-99D9-1DAEE8FA40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8F28D3-791E-417F-BC7F-CF6A02233904}"/>
              </a:ext>
            </a:extLst>
          </p:cNvPr>
          <p:cNvSpPr>
            <a:spLocks noGrp="1"/>
          </p:cNvSpPr>
          <p:nvPr>
            <p:ph type="dt" sz="half" idx="10"/>
          </p:nvPr>
        </p:nvSpPr>
        <p:spPr/>
        <p:txBody>
          <a:bodyPr/>
          <a:lstStyle/>
          <a:p>
            <a:fld id="{4C347E2D-3654-4315-96E7-E8E2B75183FE}" type="datetimeFigureOut">
              <a:rPr lang="en-US" smtClean="0"/>
              <a:t>6/14/2018</a:t>
            </a:fld>
            <a:endParaRPr lang="en-US"/>
          </a:p>
        </p:txBody>
      </p:sp>
      <p:sp>
        <p:nvSpPr>
          <p:cNvPr id="6" name="Footer Placeholder 5">
            <a:extLst>
              <a:ext uri="{FF2B5EF4-FFF2-40B4-BE49-F238E27FC236}">
                <a16:creationId xmlns:a16="http://schemas.microsoft.com/office/drawing/2014/main" id="{FE437D13-D683-4991-AB67-8C34AA682D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B3A082-2C8D-4BE0-B478-FF9EE484E4DE}"/>
              </a:ext>
            </a:extLst>
          </p:cNvPr>
          <p:cNvSpPr>
            <a:spLocks noGrp="1"/>
          </p:cNvSpPr>
          <p:nvPr>
            <p:ph type="sldNum" sz="quarter" idx="12"/>
          </p:nvPr>
        </p:nvSpPr>
        <p:spPr/>
        <p:txBody>
          <a:bodyPr/>
          <a:lstStyle/>
          <a:p>
            <a:fld id="{2AE466C0-C16E-4366-ABA9-5FC507D87837}" type="slidenum">
              <a:rPr lang="en-US" smtClean="0"/>
              <a:t>‹#›</a:t>
            </a:fld>
            <a:endParaRPr lang="en-US"/>
          </a:p>
        </p:txBody>
      </p:sp>
    </p:spTree>
    <p:extLst>
      <p:ext uri="{BB962C8B-B14F-4D97-AF65-F5344CB8AC3E}">
        <p14:creationId xmlns:p14="http://schemas.microsoft.com/office/powerpoint/2010/main" val="3604781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B5F80-1F12-4973-9004-F00F2D95EC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1F12BC-9559-4A5C-AD89-1CD438EB0B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78896F-E15E-4674-972D-2E18E556E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4535826-2D04-4B4F-86DB-05EF8B262AB7}"/>
              </a:ext>
            </a:extLst>
          </p:cNvPr>
          <p:cNvSpPr>
            <a:spLocks noGrp="1"/>
          </p:cNvSpPr>
          <p:nvPr>
            <p:ph type="dt" sz="half" idx="10"/>
          </p:nvPr>
        </p:nvSpPr>
        <p:spPr/>
        <p:txBody>
          <a:bodyPr/>
          <a:lstStyle/>
          <a:p>
            <a:fld id="{4C347E2D-3654-4315-96E7-E8E2B75183FE}" type="datetimeFigureOut">
              <a:rPr lang="en-US" smtClean="0"/>
              <a:t>6/14/2018</a:t>
            </a:fld>
            <a:endParaRPr lang="en-US"/>
          </a:p>
        </p:txBody>
      </p:sp>
      <p:sp>
        <p:nvSpPr>
          <p:cNvPr id="6" name="Footer Placeholder 5">
            <a:extLst>
              <a:ext uri="{FF2B5EF4-FFF2-40B4-BE49-F238E27FC236}">
                <a16:creationId xmlns:a16="http://schemas.microsoft.com/office/drawing/2014/main" id="{D5F38C8B-5A3A-408B-9914-EA36CC9174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9D05A4-B73B-4316-BE21-F50235C50248}"/>
              </a:ext>
            </a:extLst>
          </p:cNvPr>
          <p:cNvSpPr>
            <a:spLocks noGrp="1"/>
          </p:cNvSpPr>
          <p:nvPr>
            <p:ph type="sldNum" sz="quarter" idx="12"/>
          </p:nvPr>
        </p:nvSpPr>
        <p:spPr/>
        <p:txBody>
          <a:bodyPr/>
          <a:lstStyle/>
          <a:p>
            <a:fld id="{2AE466C0-C16E-4366-ABA9-5FC507D87837}" type="slidenum">
              <a:rPr lang="en-US" smtClean="0"/>
              <a:t>‹#›</a:t>
            </a:fld>
            <a:endParaRPr lang="en-US"/>
          </a:p>
        </p:txBody>
      </p:sp>
    </p:spTree>
    <p:extLst>
      <p:ext uri="{BB962C8B-B14F-4D97-AF65-F5344CB8AC3E}">
        <p14:creationId xmlns:p14="http://schemas.microsoft.com/office/powerpoint/2010/main" val="298929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19D467-4A7F-4EFC-B070-A1A0C66C53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2A639B-02E6-45DE-8BBC-BA7A32F0EF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F34419-6AF5-4555-9837-6066393047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47E2D-3654-4315-96E7-E8E2B75183FE}" type="datetimeFigureOut">
              <a:rPr lang="en-US" smtClean="0"/>
              <a:t>6/14/2018</a:t>
            </a:fld>
            <a:endParaRPr lang="en-US"/>
          </a:p>
        </p:txBody>
      </p:sp>
      <p:sp>
        <p:nvSpPr>
          <p:cNvPr id="5" name="Footer Placeholder 4">
            <a:extLst>
              <a:ext uri="{FF2B5EF4-FFF2-40B4-BE49-F238E27FC236}">
                <a16:creationId xmlns:a16="http://schemas.microsoft.com/office/drawing/2014/main" id="{240B2F8A-A110-4BEC-9023-070692E6EF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A1547D-318C-4DC8-A3D1-7B8FEF39D9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E466C0-C16E-4366-ABA9-5FC507D87837}" type="slidenum">
              <a:rPr lang="en-US" smtClean="0"/>
              <a:t>‹#›</a:t>
            </a:fld>
            <a:endParaRPr lang="en-US"/>
          </a:p>
        </p:txBody>
      </p:sp>
    </p:spTree>
    <p:extLst>
      <p:ext uri="{BB962C8B-B14F-4D97-AF65-F5344CB8AC3E}">
        <p14:creationId xmlns:p14="http://schemas.microsoft.com/office/powerpoint/2010/main" val="1243372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97769-B5FB-41A6-8188-C652D09B191E}"/>
              </a:ext>
            </a:extLst>
          </p:cNvPr>
          <p:cNvSpPr>
            <a:spLocks noGrp="1"/>
          </p:cNvSpPr>
          <p:nvPr>
            <p:ph type="ctrTitle"/>
          </p:nvPr>
        </p:nvSpPr>
        <p:spPr>
          <a:xfrm>
            <a:off x="1050472" y="1122363"/>
            <a:ext cx="10091057" cy="2387600"/>
          </a:xfrm>
        </p:spPr>
        <p:txBody>
          <a:bodyPr>
            <a:normAutofit fontScale="90000"/>
          </a:bodyPr>
          <a:lstStyle/>
          <a:p>
            <a:r>
              <a:rPr lang="en-US" b="1" dirty="0">
                <a:solidFill>
                  <a:schemeClr val="bg1"/>
                </a:solidFill>
                <a:latin typeface="Gotham" panose="02000604030000020004" pitchFamily="50" charset="0"/>
              </a:rPr>
              <a:t>An (extremely) Abbreviated Introduction to Data Science with </a:t>
            </a:r>
            <a:r>
              <a:rPr lang="en-US" b="1" dirty="0" err="1">
                <a:solidFill>
                  <a:schemeClr val="bg1"/>
                </a:solidFill>
                <a:latin typeface="Gotham" panose="02000604030000020004" pitchFamily="50" charset="0"/>
              </a:rPr>
              <a:t>sklearn</a:t>
            </a:r>
            <a:endParaRPr lang="en-US" b="1" dirty="0">
              <a:solidFill>
                <a:schemeClr val="bg1"/>
              </a:solidFill>
              <a:latin typeface="Gotham" panose="02000604030000020004" pitchFamily="50" charset="0"/>
            </a:endParaRPr>
          </a:p>
        </p:txBody>
      </p:sp>
      <p:sp>
        <p:nvSpPr>
          <p:cNvPr id="3" name="Subtitle 2">
            <a:extLst>
              <a:ext uri="{FF2B5EF4-FFF2-40B4-BE49-F238E27FC236}">
                <a16:creationId xmlns:a16="http://schemas.microsoft.com/office/drawing/2014/main" id="{43842786-9E05-43C4-92E2-8475B2B01E90}"/>
              </a:ext>
            </a:extLst>
          </p:cNvPr>
          <p:cNvSpPr>
            <a:spLocks noGrp="1"/>
          </p:cNvSpPr>
          <p:nvPr>
            <p:ph type="subTitle" idx="1"/>
          </p:nvPr>
        </p:nvSpPr>
        <p:spPr>
          <a:xfrm>
            <a:off x="1524000" y="4131083"/>
            <a:ext cx="9144000" cy="1655762"/>
          </a:xfrm>
        </p:spPr>
        <p:txBody>
          <a:bodyPr>
            <a:normAutofit fontScale="32500" lnSpcReduction="20000"/>
          </a:bodyPr>
          <a:lstStyle/>
          <a:p>
            <a:endParaRPr lang="en-US" dirty="0">
              <a:solidFill>
                <a:schemeClr val="bg1"/>
              </a:solidFill>
              <a:latin typeface="Gotham" panose="02000604030000020004" pitchFamily="50" charset="0"/>
            </a:endParaRPr>
          </a:p>
          <a:p>
            <a:endParaRPr lang="en-US" dirty="0">
              <a:solidFill>
                <a:schemeClr val="bg1"/>
              </a:solidFill>
              <a:latin typeface="Gotham" panose="02000604030000020004" pitchFamily="50" charset="0"/>
            </a:endParaRPr>
          </a:p>
          <a:p>
            <a:r>
              <a:rPr lang="en-US" sz="7400" dirty="0">
                <a:solidFill>
                  <a:schemeClr val="bg1"/>
                </a:solidFill>
                <a:latin typeface="Gotham" panose="02000604030000020004" pitchFamily="50" charset="0"/>
              </a:rPr>
              <a:t>Doug Lloyd</a:t>
            </a:r>
          </a:p>
          <a:p>
            <a:r>
              <a:rPr lang="en-US" sz="7400" dirty="0">
                <a:solidFill>
                  <a:schemeClr val="bg1"/>
                </a:solidFill>
                <a:latin typeface="Gotham" panose="02000604030000020004" pitchFamily="50" charset="0"/>
              </a:rPr>
              <a:t>CS50 Hackathon Amsterdam</a:t>
            </a:r>
          </a:p>
          <a:p>
            <a:r>
              <a:rPr lang="en-US" sz="7400" dirty="0">
                <a:solidFill>
                  <a:schemeClr val="bg1"/>
                </a:solidFill>
                <a:latin typeface="Gotham" panose="02000604030000020004" pitchFamily="50" charset="0"/>
              </a:rPr>
              <a:t>14 June 2018</a:t>
            </a:r>
          </a:p>
          <a:p>
            <a:endParaRPr lang="en-US" dirty="0">
              <a:solidFill>
                <a:schemeClr val="bg1"/>
              </a:solidFill>
              <a:latin typeface="Gotham" panose="02000604030000020004" pitchFamily="50" charset="0"/>
            </a:endParaRPr>
          </a:p>
        </p:txBody>
      </p:sp>
    </p:spTree>
    <p:extLst>
      <p:ext uri="{BB962C8B-B14F-4D97-AF65-F5344CB8AC3E}">
        <p14:creationId xmlns:p14="http://schemas.microsoft.com/office/powerpoint/2010/main" val="1777980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a:solidFill>
                  <a:schemeClr val="bg1"/>
                </a:solidFill>
                <a:latin typeface="Gotham" panose="02000604030000020004" pitchFamily="50" charset="0"/>
              </a:rPr>
              <a:t>Sample Data </a:t>
            </a: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a:xfrm>
            <a:off x="838200" y="1825625"/>
            <a:ext cx="10515600" cy="4667250"/>
          </a:xfrm>
        </p:spPr>
        <p:txBody>
          <a:bodyPr>
            <a:normAutofit/>
          </a:bodyPr>
          <a:lstStyle/>
          <a:p>
            <a:r>
              <a:rPr lang="en-US" dirty="0">
                <a:solidFill>
                  <a:schemeClr val="bg1"/>
                </a:solidFill>
                <a:latin typeface="Gotham" panose="02000604030000020004" pitchFamily="50" charset="0"/>
              </a:rPr>
              <a:t>For today’s examples, we’re going to use the so-called 1978 Boston Housing data set.</a:t>
            </a:r>
          </a:p>
          <a:p>
            <a:endParaRPr lang="en-US" dirty="0">
              <a:solidFill>
                <a:schemeClr val="bg1"/>
              </a:solidFill>
              <a:latin typeface="Gotham" panose="02000604030000020004" pitchFamily="50" charset="0"/>
            </a:endParaRPr>
          </a:p>
          <a:p>
            <a:r>
              <a:rPr lang="en-US" dirty="0">
                <a:solidFill>
                  <a:schemeClr val="bg1"/>
                </a:solidFill>
                <a:latin typeface="Gotham" panose="02000604030000020004" pitchFamily="50" charset="0"/>
              </a:rPr>
              <a:t>100% complete (no “empty data”)</a:t>
            </a:r>
          </a:p>
        </p:txBody>
      </p:sp>
    </p:spTree>
    <p:extLst>
      <p:ext uri="{BB962C8B-B14F-4D97-AF65-F5344CB8AC3E}">
        <p14:creationId xmlns:p14="http://schemas.microsoft.com/office/powerpoint/2010/main" val="3507107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a:solidFill>
                  <a:schemeClr val="bg1"/>
                </a:solidFill>
                <a:latin typeface="Gotham" panose="02000604030000020004" pitchFamily="50" charset="0"/>
              </a:rPr>
              <a:t>Sample Data </a:t>
            </a: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a:xfrm>
            <a:off x="838200" y="1825625"/>
            <a:ext cx="10515600" cy="4667250"/>
          </a:xfrm>
        </p:spPr>
        <p:txBody>
          <a:bodyPr>
            <a:normAutofit/>
          </a:bodyPr>
          <a:lstStyle/>
          <a:p>
            <a:r>
              <a:rPr lang="en-US" dirty="0">
                <a:solidFill>
                  <a:schemeClr val="bg1"/>
                </a:solidFill>
                <a:latin typeface="Gotham" panose="02000604030000020004" pitchFamily="50" charset="0"/>
              </a:rPr>
              <a:t>For today’s examples, we’re going to use the so-called 1978 Boston Housing data set.</a:t>
            </a:r>
          </a:p>
          <a:p>
            <a:endParaRPr lang="en-US" dirty="0">
              <a:solidFill>
                <a:schemeClr val="bg1"/>
              </a:solidFill>
              <a:latin typeface="Gotham" panose="02000604030000020004" pitchFamily="50" charset="0"/>
            </a:endParaRPr>
          </a:p>
          <a:p>
            <a:r>
              <a:rPr lang="en-US" dirty="0">
                <a:solidFill>
                  <a:schemeClr val="bg1"/>
                </a:solidFill>
                <a:latin typeface="Gotham" panose="02000604030000020004" pitchFamily="50" charset="0"/>
              </a:rPr>
              <a:t>100% complete (no “empty data”)</a:t>
            </a:r>
          </a:p>
          <a:p>
            <a:r>
              <a:rPr lang="en-US" dirty="0">
                <a:solidFill>
                  <a:schemeClr val="bg1"/>
                </a:solidFill>
                <a:latin typeface="Gotham" panose="02000604030000020004" pitchFamily="50" charset="0"/>
              </a:rPr>
              <a:t>Fairly small, only ~500 rows and 14 columns worth of data.</a:t>
            </a:r>
          </a:p>
        </p:txBody>
      </p:sp>
    </p:spTree>
    <p:extLst>
      <p:ext uri="{BB962C8B-B14F-4D97-AF65-F5344CB8AC3E}">
        <p14:creationId xmlns:p14="http://schemas.microsoft.com/office/powerpoint/2010/main" val="811389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a:solidFill>
                  <a:schemeClr val="bg1"/>
                </a:solidFill>
                <a:latin typeface="Gotham" panose="02000604030000020004" pitchFamily="50" charset="0"/>
              </a:rPr>
              <a:t>Sample Data </a:t>
            </a: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a:xfrm>
            <a:off x="838200" y="1825625"/>
            <a:ext cx="10515600" cy="4667250"/>
          </a:xfrm>
        </p:spPr>
        <p:txBody>
          <a:bodyPr>
            <a:normAutofit/>
          </a:bodyPr>
          <a:lstStyle/>
          <a:p>
            <a:r>
              <a:rPr lang="en-US" dirty="0">
                <a:solidFill>
                  <a:schemeClr val="bg1"/>
                </a:solidFill>
                <a:latin typeface="Gotham" panose="02000604030000020004" pitchFamily="50" charset="0"/>
              </a:rPr>
              <a:t>For today’s examples, we’re going to use the so-called 1978 Boston Housing data set.</a:t>
            </a:r>
          </a:p>
          <a:p>
            <a:endParaRPr lang="en-US" dirty="0">
              <a:solidFill>
                <a:schemeClr val="bg1"/>
              </a:solidFill>
              <a:latin typeface="Gotham" panose="02000604030000020004" pitchFamily="50" charset="0"/>
            </a:endParaRPr>
          </a:p>
          <a:p>
            <a:r>
              <a:rPr lang="en-US" dirty="0">
                <a:solidFill>
                  <a:schemeClr val="bg1"/>
                </a:solidFill>
                <a:latin typeface="Gotham" panose="02000604030000020004" pitchFamily="50" charset="0"/>
              </a:rPr>
              <a:t>100% complete (no “empty data”)</a:t>
            </a:r>
          </a:p>
          <a:p>
            <a:r>
              <a:rPr lang="en-US" dirty="0">
                <a:solidFill>
                  <a:schemeClr val="bg1"/>
                </a:solidFill>
                <a:latin typeface="Gotham" panose="02000604030000020004" pitchFamily="50" charset="0"/>
              </a:rPr>
              <a:t>Fairly small, only ~500 rows and 14 columns worth of data.</a:t>
            </a:r>
          </a:p>
          <a:p>
            <a:r>
              <a:rPr lang="en-US" dirty="0">
                <a:solidFill>
                  <a:schemeClr val="bg1"/>
                </a:solidFill>
                <a:latin typeface="Gotham" panose="02000604030000020004" pitchFamily="50" charset="0"/>
              </a:rPr>
              <a:t>Downloadable in CSV form at cs50.ly/</a:t>
            </a:r>
            <a:r>
              <a:rPr lang="en-US" dirty="0" err="1">
                <a:solidFill>
                  <a:schemeClr val="bg1"/>
                </a:solidFill>
                <a:latin typeface="Gotham" panose="02000604030000020004" pitchFamily="50" charset="0"/>
              </a:rPr>
              <a:t>amsterdam</a:t>
            </a:r>
            <a:r>
              <a:rPr lang="en-US">
                <a:solidFill>
                  <a:schemeClr val="bg1"/>
                </a:solidFill>
                <a:latin typeface="Gotham" panose="02000604030000020004" pitchFamily="50" charset="0"/>
              </a:rPr>
              <a:t>-ds. </a:t>
            </a:r>
            <a:r>
              <a:rPr lang="en-US" dirty="0">
                <a:solidFill>
                  <a:schemeClr val="bg1"/>
                </a:solidFill>
                <a:latin typeface="Gotham" panose="02000604030000020004" pitchFamily="50" charset="0"/>
              </a:rPr>
              <a:t>(You’ll see why this is available separately in a moment.)</a:t>
            </a:r>
          </a:p>
        </p:txBody>
      </p:sp>
    </p:spTree>
    <p:extLst>
      <p:ext uri="{BB962C8B-B14F-4D97-AF65-F5344CB8AC3E}">
        <p14:creationId xmlns:p14="http://schemas.microsoft.com/office/powerpoint/2010/main" val="487763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a:solidFill>
                  <a:schemeClr val="bg1"/>
                </a:solidFill>
                <a:latin typeface="Gotham" panose="02000604030000020004" pitchFamily="50" charset="0"/>
              </a:rPr>
              <a:t>Sample Data </a:t>
            </a: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a:xfrm>
            <a:off x="838200" y="1825625"/>
            <a:ext cx="10515600" cy="4667250"/>
          </a:xfrm>
        </p:spPr>
        <p:txBody>
          <a:bodyPr>
            <a:normAutofit/>
          </a:bodyPr>
          <a:lstStyle/>
          <a:p>
            <a:r>
              <a:rPr lang="en-US" dirty="0">
                <a:solidFill>
                  <a:schemeClr val="bg1"/>
                </a:solidFill>
                <a:latin typeface="Gotham" panose="02000604030000020004" pitchFamily="50" charset="0"/>
              </a:rPr>
              <a:t>Collected by the U.S. federal government as ancillary census data. </a:t>
            </a:r>
          </a:p>
          <a:p>
            <a:pPr marL="0" indent="0">
              <a:buNone/>
            </a:pPr>
            <a:endParaRPr lang="en-US" dirty="0">
              <a:solidFill>
                <a:schemeClr val="bg1"/>
              </a:solidFill>
              <a:latin typeface="Gotham" panose="02000604030000020004" pitchFamily="50" charset="0"/>
            </a:endParaRPr>
          </a:p>
        </p:txBody>
      </p:sp>
    </p:spTree>
    <p:extLst>
      <p:ext uri="{BB962C8B-B14F-4D97-AF65-F5344CB8AC3E}">
        <p14:creationId xmlns:p14="http://schemas.microsoft.com/office/powerpoint/2010/main" val="4245196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a:solidFill>
                  <a:schemeClr val="bg1"/>
                </a:solidFill>
                <a:latin typeface="Gotham" panose="02000604030000020004" pitchFamily="50" charset="0"/>
              </a:rPr>
              <a:t>Sample Data </a:t>
            </a: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a:xfrm>
            <a:off x="838200" y="1825625"/>
            <a:ext cx="10515600" cy="4667250"/>
          </a:xfrm>
        </p:spPr>
        <p:txBody>
          <a:bodyPr>
            <a:normAutofit/>
          </a:bodyPr>
          <a:lstStyle/>
          <a:p>
            <a:r>
              <a:rPr lang="en-US" dirty="0">
                <a:solidFill>
                  <a:schemeClr val="bg1"/>
                </a:solidFill>
                <a:latin typeface="Gotham" panose="02000604030000020004" pitchFamily="50" charset="0"/>
              </a:rPr>
              <a:t>Collected by the U.S. federal government as ancillary census data. </a:t>
            </a:r>
          </a:p>
          <a:p>
            <a:endParaRPr lang="en-US" dirty="0">
              <a:solidFill>
                <a:schemeClr val="bg1"/>
              </a:solidFill>
              <a:latin typeface="Gotham" panose="02000604030000020004" pitchFamily="50" charset="0"/>
            </a:endParaRPr>
          </a:p>
          <a:p>
            <a:r>
              <a:rPr lang="en-US" dirty="0">
                <a:solidFill>
                  <a:schemeClr val="bg1"/>
                </a:solidFill>
                <a:latin typeface="Gotham" panose="02000604030000020004" pitchFamily="50" charset="0"/>
              </a:rPr>
              <a:t>Useful because it has a number of variables that can be used as part of different regressions, almost always used as a test case for predicting </a:t>
            </a:r>
            <a:r>
              <a:rPr lang="en-US" i="1" dirty="0">
                <a:solidFill>
                  <a:schemeClr val="bg1"/>
                </a:solidFill>
                <a:latin typeface="Gotham" panose="02000604030000020004" pitchFamily="50" charset="0"/>
              </a:rPr>
              <a:t>median home value</a:t>
            </a:r>
            <a:r>
              <a:rPr lang="en-US" dirty="0">
                <a:solidFill>
                  <a:schemeClr val="bg1"/>
                </a:solidFill>
                <a:latin typeface="Gotham" panose="02000604030000020004" pitchFamily="50" charset="0"/>
              </a:rPr>
              <a:t> in general.</a:t>
            </a:r>
          </a:p>
        </p:txBody>
      </p:sp>
    </p:spTree>
    <p:extLst>
      <p:ext uri="{BB962C8B-B14F-4D97-AF65-F5344CB8AC3E}">
        <p14:creationId xmlns:p14="http://schemas.microsoft.com/office/powerpoint/2010/main" val="371447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a:solidFill>
                  <a:schemeClr val="bg1"/>
                </a:solidFill>
                <a:latin typeface="Gotham" panose="02000604030000020004" pitchFamily="50" charset="0"/>
              </a:rPr>
              <a:t>Sample Data </a:t>
            </a: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a:xfrm>
            <a:off x="838200" y="1825625"/>
            <a:ext cx="10515600" cy="4667250"/>
          </a:xfrm>
        </p:spPr>
        <p:txBody>
          <a:bodyPr>
            <a:normAutofit/>
          </a:bodyPr>
          <a:lstStyle/>
          <a:p>
            <a:r>
              <a:rPr lang="en-US" dirty="0">
                <a:solidFill>
                  <a:schemeClr val="bg1"/>
                </a:solidFill>
                <a:latin typeface="Gotham" panose="02000604030000020004" pitchFamily="50" charset="0"/>
              </a:rPr>
              <a:t>Collected by the U.S. federal government as ancillary census data. </a:t>
            </a:r>
          </a:p>
          <a:p>
            <a:endParaRPr lang="en-US" dirty="0">
              <a:solidFill>
                <a:schemeClr val="bg1"/>
              </a:solidFill>
              <a:latin typeface="Gotham" panose="02000604030000020004" pitchFamily="50" charset="0"/>
            </a:endParaRPr>
          </a:p>
          <a:p>
            <a:r>
              <a:rPr lang="en-US" dirty="0">
                <a:solidFill>
                  <a:schemeClr val="bg1"/>
                </a:solidFill>
                <a:latin typeface="Gotham" panose="02000604030000020004" pitchFamily="50" charset="0"/>
              </a:rPr>
              <a:t>Useful because it has a number of variables that can be used as part of different regressions, almost always used as a test case for predicting </a:t>
            </a:r>
            <a:r>
              <a:rPr lang="en-US" i="1" dirty="0">
                <a:solidFill>
                  <a:schemeClr val="bg1"/>
                </a:solidFill>
                <a:latin typeface="Gotham" panose="02000604030000020004" pitchFamily="50" charset="0"/>
              </a:rPr>
              <a:t>median home value</a:t>
            </a:r>
            <a:r>
              <a:rPr lang="en-US" dirty="0">
                <a:solidFill>
                  <a:schemeClr val="bg1"/>
                </a:solidFill>
                <a:latin typeface="Gotham" panose="02000604030000020004" pitchFamily="50" charset="0"/>
              </a:rPr>
              <a:t> in general.</a:t>
            </a:r>
          </a:p>
          <a:p>
            <a:endParaRPr lang="en-US" dirty="0">
              <a:solidFill>
                <a:schemeClr val="bg1"/>
              </a:solidFill>
              <a:latin typeface="Gotham" panose="02000604030000020004" pitchFamily="50" charset="0"/>
            </a:endParaRPr>
          </a:p>
          <a:p>
            <a:r>
              <a:rPr lang="en-US" dirty="0">
                <a:solidFill>
                  <a:schemeClr val="bg1"/>
                </a:solidFill>
                <a:latin typeface="Gotham" panose="02000604030000020004" pitchFamily="50" charset="0"/>
              </a:rPr>
              <a:t>Extremely popular data set to introduce data science (see also, </a:t>
            </a:r>
            <a:r>
              <a:rPr lang="en-US" i="1" dirty="0">
                <a:solidFill>
                  <a:schemeClr val="bg1"/>
                </a:solidFill>
                <a:latin typeface="Gotham" panose="02000604030000020004" pitchFamily="50" charset="0"/>
              </a:rPr>
              <a:t>Titanic</a:t>
            </a:r>
            <a:r>
              <a:rPr lang="en-US" dirty="0">
                <a:solidFill>
                  <a:schemeClr val="bg1"/>
                </a:solidFill>
                <a:latin typeface="Gotham" panose="02000604030000020004" pitchFamily="50" charset="0"/>
              </a:rPr>
              <a:t> data).</a:t>
            </a:r>
          </a:p>
        </p:txBody>
      </p:sp>
    </p:spTree>
    <p:extLst>
      <p:ext uri="{BB962C8B-B14F-4D97-AF65-F5344CB8AC3E}">
        <p14:creationId xmlns:p14="http://schemas.microsoft.com/office/powerpoint/2010/main" val="1234718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a:solidFill>
                  <a:schemeClr val="bg1"/>
                </a:solidFill>
                <a:latin typeface="Gotham" panose="02000604030000020004" pitchFamily="50" charset="0"/>
              </a:rPr>
              <a:t>1978 Boston Housing Data</a:t>
            </a: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a:xfrm>
            <a:off x="838200" y="1825625"/>
            <a:ext cx="10515600" cy="4667250"/>
          </a:xfrm>
        </p:spPr>
        <p:txBody>
          <a:bodyPr>
            <a:normAutofit/>
          </a:bodyPr>
          <a:lstStyle/>
          <a:p>
            <a:r>
              <a:rPr lang="en-US" dirty="0">
                <a:solidFill>
                  <a:schemeClr val="bg1"/>
                </a:solidFill>
                <a:latin typeface="Consolas" panose="020B0609020204030204" pitchFamily="49" charset="0"/>
                <a:cs typeface="Courier New" panose="02070309020205020404" pitchFamily="49" charset="0"/>
              </a:rPr>
              <a:t>crim</a:t>
            </a:r>
            <a:r>
              <a:rPr lang="en-US" dirty="0">
                <a:solidFill>
                  <a:schemeClr val="bg1"/>
                </a:solidFill>
                <a:latin typeface="Gotham" panose="02000604030000020004" pitchFamily="50" charset="0"/>
              </a:rPr>
              <a:t> – per capita crime rate</a:t>
            </a:r>
          </a:p>
          <a:p>
            <a:r>
              <a:rPr lang="en-US" dirty="0" err="1">
                <a:solidFill>
                  <a:schemeClr val="bg1"/>
                </a:solidFill>
                <a:latin typeface="Consolas" panose="020B0609020204030204" pitchFamily="49" charset="0"/>
                <a:cs typeface="Courier New" panose="02070309020205020404" pitchFamily="49" charset="0"/>
              </a:rPr>
              <a:t>zn</a:t>
            </a:r>
            <a:r>
              <a:rPr lang="en-US" dirty="0">
                <a:solidFill>
                  <a:schemeClr val="bg1"/>
                </a:solidFill>
                <a:latin typeface="Gotham" panose="02000604030000020004" pitchFamily="50" charset="0"/>
              </a:rPr>
              <a:t> - % of land zoned for lots over 25k sq. ft.</a:t>
            </a:r>
          </a:p>
          <a:p>
            <a:r>
              <a:rPr lang="en-US" dirty="0" err="1">
                <a:solidFill>
                  <a:schemeClr val="bg1"/>
                </a:solidFill>
                <a:latin typeface="Consolas" panose="020B0609020204030204" pitchFamily="49" charset="0"/>
                <a:cs typeface="Courier New" panose="02070309020205020404" pitchFamily="49" charset="0"/>
              </a:rPr>
              <a:t>indus</a:t>
            </a:r>
            <a:r>
              <a:rPr lang="en-US" dirty="0">
                <a:solidFill>
                  <a:schemeClr val="bg1"/>
                </a:solidFill>
                <a:latin typeface="Gotham" panose="02000604030000020004" pitchFamily="50" charset="0"/>
              </a:rPr>
              <a:t> - % of land in town zoned for non-retail business</a:t>
            </a:r>
          </a:p>
          <a:p>
            <a:r>
              <a:rPr lang="en-US" dirty="0" err="1">
                <a:solidFill>
                  <a:schemeClr val="bg1"/>
                </a:solidFill>
                <a:latin typeface="Consolas" panose="020B0609020204030204" pitchFamily="49" charset="0"/>
                <a:cs typeface="Courier New" panose="02070309020205020404" pitchFamily="49" charset="0"/>
              </a:rPr>
              <a:t>chas</a:t>
            </a:r>
            <a:r>
              <a:rPr lang="en-US" dirty="0">
                <a:solidFill>
                  <a:schemeClr val="bg1"/>
                </a:solidFill>
                <a:latin typeface="Gotham" panose="02000604030000020004" pitchFamily="50" charset="0"/>
              </a:rPr>
              <a:t> – </a:t>
            </a:r>
            <a:r>
              <a:rPr lang="en-US" dirty="0" err="1">
                <a:solidFill>
                  <a:schemeClr val="bg1"/>
                </a:solidFill>
                <a:latin typeface="Gotham" panose="02000604030000020004" pitchFamily="50" charset="0"/>
              </a:rPr>
              <a:t>boolean</a:t>
            </a:r>
            <a:r>
              <a:rPr lang="en-US" dirty="0">
                <a:solidFill>
                  <a:schemeClr val="bg1"/>
                </a:solidFill>
                <a:latin typeface="Gotham" panose="02000604030000020004" pitchFamily="50" charset="0"/>
              </a:rPr>
              <a:t> for if property borders Charles River</a:t>
            </a:r>
          </a:p>
          <a:p>
            <a:r>
              <a:rPr lang="en-US" dirty="0" err="1">
                <a:solidFill>
                  <a:schemeClr val="bg1"/>
                </a:solidFill>
                <a:latin typeface="Consolas" panose="020B0609020204030204" pitchFamily="49" charset="0"/>
                <a:cs typeface="Courier New" panose="02070309020205020404" pitchFamily="49" charset="0"/>
              </a:rPr>
              <a:t>nox</a:t>
            </a:r>
            <a:r>
              <a:rPr lang="en-US" dirty="0">
                <a:solidFill>
                  <a:schemeClr val="bg1"/>
                </a:solidFill>
                <a:latin typeface="Gotham" panose="02000604030000020004" pitchFamily="50" charset="0"/>
              </a:rPr>
              <a:t> – concentration of nitric oxide</a:t>
            </a:r>
          </a:p>
          <a:p>
            <a:r>
              <a:rPr lang="en-US" dirty="0">
                <a:solidFill>
                  <a:schemeClr val="bg1"/>
                </a:solidFill>
                <a:latin typeface="Consolas" panose="020B0609020204030204" pitchFamily="49" charset="0"/>
                <a:cs typeface="Courier New" panose="02070309020205020404" pitchFamily="49" charset="0"/>
              </a:rPr>
              <a:t>rm</a:t>
            </a:r>
            <a:r>
              <a:rPr lang="en-US" dirty="0">
                <a:solidFill>
                  <a:schemeClr val="bg1"/>
                </a:solidFill>
                <a:latin typeface="Gotham" panose="02000604030000020004" pitchFamily="50" charset="0"/>
              </a:rPr>
              <a:t> – avg rooms per dwelling</a:t>
            </a:r>
          </a:p>
          <a:p>
            <a:r>
              <a:rPr lang="en-US" dirty="0">
                <a:solidFill>
                  <a:schemeClr val="bg1"/>
                </a:solidFill>
                <a:latin typeface="Consolas" panose="020B0609020204030204" pitchFamily="49" charset="0"/>
                <a:cs typeface="Courier New" panose="02070309020205020404" pitchFamily="49" charset="0"/>
              </a:rPr>
              <a:t>age</a:t>
            </a:r>
            <a:r>
              <a:rPr lang="en-US" dirty="0">
                <a:solidFill>
                  <a:schemeClr val="bg1"/>
                </a:solidFill>
                <a:latin typeface="Gotham" panose="02000604030000020004" pitchFamily="50" charset="0"/>
              </a:rPr>
              <a:t> - % of units built prior to 1940</a:t>
            </a:r>
          </a:p>
          <a:p>
            <a:pPr marL="0" indent="0">
              <a:buNone/>
            </a:pPr>
            <a:endParaRPr lang="en-US" dirty="0">
              <a:solidFill>
                <a:schemeClr val="bg1"/>
              </a:solidFill>
              <a:latin typeface="Gotham" panose="02000604030000020004" pitchFamily="50" charset="0"/>
            </a:endParaRPr>
          </a:p>
        </p:txBody>
      </p:sp>
    </p:spTree>
    <p:extLst>
      <p:ext uri="{BB962C8B-B14F-4D97-AF65-F5344CB8AC3E}">
        <p14:creationId xmlns:p14="http://schemas.microsoft.com/office/powerpoint/2010/main" val="2453243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a:solidFill>
                  <a:schemeClr val="bg1"/>
                </a:solidFill>
                <a:latin typeface="Gotham" panose="02000604030000020004" pitchFamily="50" charset="0"/>
              </a:rPr>
              <a:t>1978 Boston Housing Data</a:t>
            </a: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a:xfrm>
            <a:off x="838200" y="1825625"/>
            <a:ext cx="10515600" cy="4667250"/>
          </a:xfrm>
        </p:spPr>
        <p:txBody>
          <a:bodyPr>
            <a:normAutofit/>
          </a:bodyPr>
          <a:lstStyle/>
          <a:p>
            <a:r>
              <a:rPr lang="en-US" dirty="0">
                <a:solidFill>
                  <a:schemeClr val="bg1"/>
                </a:solidFill>
                <a:latin typeface="Consolas" panose="020B0609020204030204" pitchFamily="49" charset="0"/>
                <a:cs typeface="Courier New" panose="02070309020205020404" pitchFamily="49" charset="0"/>
              </a:rPr>
              <a:t>dis</a:t>
            </a:r>
            <a:r>
              <a:rPr lang="en-US" dirty="0">
                <a:solidFill>
                  <a:schemeClr val="bg1"/>
                </a:solidFill>
                <a:latin typeface="Gotham" panose="02000604030000020004" pitchFamily="50" charset="0"/>
              </a:rPr>
              <a:t> – weighted distance to major employment centers</a:t>
            </a:r>
          </a:p>
          <a:p>
            <a:r>
              <a:rPr lang="en-US" dirty="0">
                <a:solidFill>
                  <a:schemeClr val="bg1"/>
                </a:solidFill>
                <a:latin typeface="Consolas" panose="020B0609020204030204" pitchFamily="49" charset="0"/>
                <a:cs typeface="Courier New" panose="02070309020205020404" pitchFamily="49" charset="0"/>
              </a:rPr>
              <a:t>rad</a:t>
            </a:r>
            <a:r>
              <a:rPr lang="en-US" dirty="0">
                <a:solidFill>
                  <a:schemeClr val="bg1"/>
                </a:solidFill>
                <a:latin typeface="Gotham" panose="02000604030000020004" pitchFamily="50" charset="0"/>
              </a:rPr>
              <a:t> – accessibility to radial highways</a:t>
            </a:r>
          </a:p>
          <a:p>
            <a:r>
              <a:rPr lang="en-US" dirty="0">
                <a:solidFill>
                  <a:schemeClr val="bg1"/>
                </a:solidFill>
                <a:latin typeface="Consolas" panose="020B0609020204030204" pitchFamily="49" charset="0"/>
                <a:cs typeface="Courier New" panose="02070309020205020404" pitchFamily="49" charset="0"/>
              </a:rPr>
              <a:t>tax</a:t>
            </a:r>
            <a:r>
              <a:rPr lang="en-US" dirty="0">
                <a:solidFill>
                  <a:schemeClr val="bg1"/>
                </a:solidFill>
                <a:latin typeface="Gotham" panose="02000604030000020004" pitchFamily="50" charset="0"/>
              </a:rPr>
              <a:t> – tax rate per $10,000</a:t>
            </a:r>
          </a:p>
          <a:p>
            <a:r>
              <a:rPr lang="en-US" dirty="0" err="1">
                <a:solidFill>
                  <a:schemeClr val="bg1"/>
                </a:solidFill>
                <a:latin typeface="Consolas" panose="020B0609020204030204" pitchFamily="49" charset="0"/>
                <a:cs typeface="Courier New" panose="02070309020205020404" pitchFamily="49" charset="0"/>
              </a:rPr>
              <a:t>ptratio</a:t>
            </a:r>
            <a:r>
              <a:rPr lang="en-US" dirty="0">
                <a:solidFill>
                  <a:schemeClr val="bg1"/>
                </a:solidFill>
                <a:latin typeface="Gotham" panose="02000604030000020004" pitchFamily="50" charset="0"/>
              </a:rPr>
              <a:t> – student-teacher ratio</a:t>
            </a:r>
          </a:p>
          <a:p>
            <a:r>
              <a:rPr lang="en-US" dirty="0">
                <a:solidFill>
                  <a:schemeClr val="bg1"/>
                </a:solidFill>
                <a:latin typeface="Consolas" panose="020B0609020204030204" pitchFamily="49" charset="0"/>
                <a:cs typeface="Courier New" panose="02070309020205020404" pitchFamily="49" charset="0"/>
              </a:rPr>
              <a:t>b</a:t>
            </a:r>
            <a:r>
              <a:rPr lang="en-US" dirty="0">
                <a:solidFill>
                  <a:schemeClr val="bg1"/>
                </a:solidFill>
                <a:latin typeface="Gotham" panose="02000604030000020004" pitchFamily="50" charset="0"/>
              </a:rPr>
              <a:t> – a formula determining minority population</a:t>
            </a:r>
          </a:p>
          <a:p>
            <a:r>
              <a:rPr lang="en-US" dirty="0" err="1">
                <a:solidFill>
                  <a:schemeClr val="bg1"/>
                </a:solidFill>
                <a:latin typeface="Consolas" panose="020B0609020204030204" pitchFamily="49" charset="0"/>
                <a:cs typeface="Courier New" panose="02070309020205020404" pitchFamily="49" charset="0"/>
              </a:rPr>
              <a:t>lstat</a:t>
            </a:r>
            <a:r>
              <a:rPr lang="en-US" dirty="0">
                <a:solidFill>
                  <a:schemeClr val="bg1"/>
                </a:solidFill>
                <a:latin typeface="Gotham" panose="02000604030000020004" pitchFamily="50" charset="0"/>
              </a:rPr>
              <a:t> - % of the town population that is “lower class”</a:t>
            </a:r>
          </a:p>
          <a:p>
            <a:r>
              <a:rPr lang="en-US" dirty="0" err="1">
                <a:solidFill>
                  <a:schemeClr val="bg1"/>
                </a:solidFill>
                <a:latin typeface="Consolas" panose="020B0609020204030204" pitchFamily="49" charset="0"/>
                <a:cs typeface="Courier New" panose="02070309020205020404" pitchFamily="49" charset="0"/>
              </a:rPr>
              <a:t>medv</a:t>
            </a:r>
            <a:r>
              <a:rPr lang="en-US" dirty="0">
                <a:solidFill>
                  <a:schemeClr val="bg1"/>
                </a:solidFill>
                <a:latin typeface="Gotham" panose="02000604030000020004" pitchFamily="50" charset="0"/>
              </a:rPr>
              <a:t> – median value of owner occupied homes x1000</a:t>
            </a:r>
          </a:p>
          <a:p>
            <a:pPr marL="0" indent="0">
              <a:buNone/>
            </a:pPr>
            <a:endParaRPr lang="en-US" dirty="0">
              <a:solidFill>
                <a:schemeClr val="bg1"/>
              </a:solidFill>
              <a:latin typeface="Gotham" panose="02000604030000020004" pitchFamily="50" charset="0"/>
            </a:endParaRPr>
          </a:p>
        </p:txBody>
      </p:sp>
    </p:spTree>
    <p:extLst>
      <p:ext uri="{BB962C8B-B14F-4D97-AF65-F5344CB8AC3E}">
        <p14:creationId xmlns:p14="http://schemas.microsoft.com/office/powerpoint/2010/main" val="3530310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a:solidFill>
                  <a:schemeClr val="bg1"/>
                </a:solidFill>
                <a:latin typeface="Gotham" panose="02000604030000020004" pitchFamily="50" charset="0"/>
              </a:rPr>
              <a:t>1978 Boston Housing Data</a:t>
            </a: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a:xfrm>
            <a:off x="838200" y="1825625"/>
            <a:ext cx="10515600" cy="4667250"/>
          </a:xfrm>
        </p:spPr>
        <p:txBody>
          <a:bodyPr>
            <a:normAutofit/>
          </a:bodyPr>
          <a:lstStyle/>
          <a:p>
            <a:r>
              <a:rPr lang="en-US" dirty="0">
                <a:solidFill>
                  <a:schemeClr val="bg1"/>
                </a:solidFill>
                <a:latin typeface="Consolas" panose="020B0609020204030204" pitchFamily="49" charset="0"/>
                <a:cs typeface="Courier New" panose="02070309020205020404" pitchFamily="49" charset="0"/>
              </a:rPr>
              <a:t>dis</a:t>
            </a:r>
            <a:r>
              <a:rPr lang="en-US" dirty="0">
                <a:solidFill>
                  <a:schemeClr val="bg1"/>
                </a:solidFill>
                <a:latin typeface="Gotham" panose="02000604030000020004" pitchFamily="50" charset="0"/>
              </a:rPr>
              <a:t> – weighted distance to major employment centers</a:t>
            </a:r>
          </a:p>
          <a:p>
            <a:r>
              <a:rPr lang="en-US" dirty="0">
                <a:solidFill>
                  <a:schemeClr val="bg1"/>
                </a:solidFill>
                <a:latin typeface="Consolas" panose="020B0609020204030204" pitchFamily="49" charset="0"/>
                <a:cs typeface="Courier New" panose="02070309020205020404" pitchFamily="49" charset="0"/>
              </a:rPr>
              <a:t>rad</a:t>
            </a:r>
            <a:r>
              <a:rPr lang="en-US" dirty="0">
                <a:solidFill>
                  <a:schemeClr val="bg1"/>
                </a:solidFill>
                <a:latin typeface="Gotham" panose="02000604030000020004" pitchFamily="50" charset="0"/>
              </a:rPr>
              <a:t> – accessibility to radial highways</a:t>
            </a:r>
          </a:p>
          <a:p>
            <a:r>
              <a:rPr lang="en-US" dirty="0">
                <a:solidFill>
                  <a:schemeClr val="bg1"/>
                </a:solidFill>
                <a:latin typeface="Consolas" panose="020B0609020204030204" pitchFamily="49" charset="0"/>
                <a:cs typeface="Courier New" panose="02070309020205020404" pitchFamily="49" charset="0"/>
              </a:rPr>
              <a:t>tax</a:t>
            </a:r>
            <a:r>
              <a:rPr lang="en-US" dirty="0">
                <a:solidFill>
                  <a:schemeClr val="bg1"/>
                </a:solidFill>
                <a:latin typeface="Gotham" panose="02000604030000020004" pitchFamily="50" charset="0"/>
              </a:rPr>
              <a:t> – tax rate per $10,000</a:t>
            </a:r>
          </a:p>
          <a:p>
            <a:r>
              <a:rPr lang="en-US" dirty="0" err="1">
                <a:solidFill>
                  <a:schemeClr val="bg1"/>
                </a:solidFill>
                <a:latin typeface="Consolas" panose="020B0609020204030204" pitchFamily="49" charset="0"/>
                <a:cs typeface="Courier New" panose="02070309020205020404" pitchFamily="49" charset="0"/>
              </a:rPr>
              <a:t>ptratio</a:t>
            </a:r>
            <a:r>
              <a:rPr lang="en-US" dirty="0">
                <a:solidFill>
                  <a:schemeClr val="bg1"/>
                </a:solidFill>
                <a:latin typeface="Gotham" panose="02000604030000020004" pitchFamily="50" charset="0"/>
              </a:rPr>
              <a:t> – student-teacher ratio</a:t>
            </a:r>
          </a:p>
          <a:p>
            <a:r>
              <a:rPr lang="en-US" dirty="0">
                <a:solidFill>
                  <a:schemeClr val="bg1"/>
                </a:solidFill>
                <a:latin typeface="Consolas" panose="020B0609020204030204" pitchFamily="49" charset="0"/>
                <a:cs typeface="Courier New" panose="02070309020205020404" pitchFamily="49" charset="0"/>
              </a:rPr>
              <a:t>b</a:t>
            </a:r>
            <a:r>
              <a:rPr lang="en-US" dirty="0">
                <a:solidFill>
                  <a:schemeClr val="bg1"/>
                </a:solidFill>
                <a:latin typeface="Gotham" panose="02000604030000020004" pitchFamily="50" charset="0"/>
              </a:rPr>
              <a:t> – a formula determining minority population</a:t>
            </a:r>
          </a:p>
          <a:p>
            <a:r>
              <a:rPr lang="en-US" dirty="0" err="1">
                <a:solidFill>
                  <a:schemeClr val="bg1"/>
                </a:solidFill>
                <a:latin typeface="Consolas" panose="020B0609020204030204" pitchFamily="49" charset="0"/>
                <a:cs typeface="Courier New" panose="02070309020205020404" pitchFamily="49" charset="0"/>
              </a:rPr>
              <a:t>lstat</a:t>
            </a:r>
            <a:r>
              <a:rPr lang="en-US" dirty="0">
                <a:solidFill>
                  <a:schemeClr val="bg1"/>
                </a:solidFill>
                <a:latin typeface="Gotham" panose="02000604030000020004" pitchFamily="50" charset="0"/>
              </a:rPr>
              <a:t> - % of the town population that is “lower class”</a:t>
            </a:r>
          </a:p>
          <a:p>
            <a:r>
              <a:rPr lang="en-US" dirty="0" err="1">
                <a:solidFill>
                  <a:srgbClr val="FFFF00"/>
                </a:solidFill>
                <a:latin typeface="Consolas" panose="020B0609020204030204" pitchFamily="49" charset="0"/>
                <a:cs typeface="Courier New" panose="02070309020205020404" pitchFamily="49" charset="0"/>
              </a:rPr>
              <a:t>medv</a:t>
            </a:r>
            <a:r>
              <a:rPr lang="en-US" dirty="0">
                <a:solidFill>
                  <a:srgbClr val="FFFF00"/>
                </a:solidFill>
                <a:latin typeface="Gotham" panose="02000604030000020004" pitchFamily="50" charset="0"/>
              </a:rPr>
              <a:t> – median value of owner occupied homes x1000</a:t>
            </a:r>
          </a:p>
          <a:p>
            <a:pPr marL="0" indent="0">
              <a:buNone/>
            </a:pPr>
            <a:endParaRPr lang="en-US" dirty="0">
              <a:solidFill>
                <a:schemeClr val="bg1"/>
              </a:solidFill>
              <a:latin typeface="Gotham" panose="02000604030000020004" pitchFamily="50" charset="0"/>
            </a:endParaRPr>
          </a:p>
        </p:txBody>
      </p:sp>
    </p:spTree>
    <p:extLst>
      <p:ext uri="{BB962C8B-B14F-4D97-AF65-F5344CB8AC3E}">
        <p14:creationId xmlns:p14="http://schemas.microsoft.com/office/powerpoint/2010/main" val="4164597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err="1">
                <a:solidFill>
                  <a:schemeClr val="bg1"/>
                </a:solidFill>
                <a:latin typeface="Consolas" panose="020B0609020204030204" pitchFamily="49" charset="0"/>
              </a:rPr>
              <a:t>sklearn</a:t>
            </a:r>
            <a:endParaRPr lang="en-US" b="1" dirty="0">
              <a:solidFill>
                <a:schemeClr val="bg1"/>
              </a:solidFill>
              <a:latin typeface="Consolas" panose="020B0609020204030204" pitchFamily="49" charset="0"/>
            </a:endParaRP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a:xfrm>
            <a:off x="838200" y="1825625"/>
            <a:ext cx="10515600" cy="4667250"/>
          </a:xfrm>
        </p:spPr>
        <p:txBody>
          <a:bodyPr>
            <a:normAutofit/>
          </a:bodyPr>
          <a:lstStyle/>
          <a:p>
            <a:r>
              <a:rPr lang="en-US" dirty="0">
                <a:solidFill>
                  <a:schemeClr val="bg1"/>
                </a:solidFill>
                <a:latin typeface="Gotham" panose="02000604030000020004" pitchFamily="50" charset="0"/>
              </a:rPr>
              <a:t>The other reason to choose the Boston data set is that it is natively available as part of </a:t>
            </a:r>
            <a:r>
              <a:rPr lang="en-US" dirty="0" err="1">
                <a:solidFill>
                  <a:schemeClr val="bg1"/>
                </a:solidFill>
                <a:latin typeface="Consolas" panose="020B0609020204030204" pitchFamily="49" charset="0"/>
              </a:rPr>
              <a:t>sklearn</a:t>
            </a:r>
            <a:r>
              <a:rPr lang="en-US" dirty="0">
                <a:solidFill>
                  <a:schemeClr val="bg1"/>
                </a:solidFill>
                <a:latin typeface="Gotham" panose="02000604030000020004" pitchFamily="50" charset="0"/>
              </a:rPr>
              <a:t>. This means we can dive right in to seeing what </a:t>
            </a:r>
            <a:r>
              <a:rPr lang="en-US" dirty="0" err="1">
                <a:solidFill>
                  <a:schemeClr val="bg1"/>
                </a:solidFill>
                <a:latin typeface="Consolas" panose="020B0609020204030204" pitchFamily="49" charset="0"/>
              </a:rPr>
              <a:t>sklearn</a:t>
            </a:r>
            <a:r>
              <a:rPr lang="en-US" dirty="0">
                <a:solidFill>
                  <a:schemeClr val="bg1"/>
                </a:solidFill>
                <a:latin typeface="Gotham" panose="02000604030000020004" pitchFamily="50" charset="0"/>
              </a:rPr>
              <a:t> can do without having to import data!</a:t>
            </a:r>
          </a:p>
          <a:p>
            <a:endParaRPr lang="en-US" dirty="0">
              <a:solidFill>
                <a:schemeClr val="bg1"/>
              </a:solidFill>
              <a:latin typeface="Gotham" panose="02000604030000020004" pitchFamily="50" charset="0"/>
            </a:endParaRPr>
          </a:p>
        </p:txBody>
      </p:sp>
    </p:spTree>
    <p:extLst>
      <p:ext uri="{BB962C8B-B14F-4D97-AF65-F5344CB8AC3E}">
        <p14:creationId xmlns:p14="http://schemas.microsoft.com/office/powerpoint/2010/main" val="3174376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a:solidFill>
                  <a:schemeClr val="bg1"/>
                </a:solidFill>
                <a:latin typeface="Gotham" panose="02000604030000020004" pitchFamily="50" charset="0"/>
              </a:rPr>
              <a:t>Slides</a:t>
            </a: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p:txBody>
          <a:bodyPr>
            <a:normAutofit/>
          </a:bodyPr>
          <a:lstStyle/>
          <a:p>
            <a:r>
              <a:rPr lang="en-US" dirty="0">
                <a:solidFill>
                  <a:schemeClr val="bg1"/>
                </a:solidFill>
                <a:latin typeface="Gotham" panose="02000604030000020004" pitchFamily="50" charset="0"/>
              </a:rPr>
              <a:t>Slides and code are available at </a:t>
            </a:r>
            <a:r>
              <a:rPr lang="en-US" dirty="0">
                <a:solidFill>
                  <a:srgbClr val="FFFF00"/>
                </a:solidFill>
                <a:latin typeface="Consolas" panose="020B0609020204030204" pitchFamily="49" charset="0"/>
              </a:rPr>
              <a:t>cs50.ly/</a:t>
            </a:r>
            <a:r>
              <a:rPr lang="en-US" dirty="0" err="1">
                <a:solidFill>
                  <a:srgbClr val="FFFF00"/>
                </a:solidFill>
                <a:latin typeface="Consolas" panose="020B0609020204030204" pitchFamily="49" charset="0"/>
              </a:rPr>
              <a:t>amsterdam</a:t>
            </a:r>
            <a:r>
              <a:rPr lang="en-US" dirty="0">
                <a:solidFill>
                  <a:srgbClr val="FFFF00"/>
                </a:solidFill>
                <a:latin typeface="Consolas" panose="020B0609020204030204" pitchFamily="49" charset="0"/>
              </a:rPr>
              <a:t>-ds</a:t>
            </a:r>
            <a:r>
              <a:rPr lang="en-US" dirty="0">
                <a:solidFill>
                  <a:schemeClr val="bg1"/>
                </a:solidFill>
                <a:latin typeface="Gotham" panose="02000604030000020004" pitchFamily="50" charset="0"/>
              </a:rPr>
              <a:t>. No need to write everything down now!</a:t>
            </a:r>
          </a:p>
          <a:p>
            <a:endParaRPr lang="en-US" dirty="0">
              <a:solidFill>
                <a:schemeClr val="bg1"/>
              </a:solidFill>
              <a:latin typeface="Gotham" panose="02000604030000020004" pitchFamily="50" charset="0"/>
            </a:endParaRPr>
          </a:p>
        </p:txBody>
      </p:sp>
    </p:spTree>
    <p:extLst>
      <p:ext uri="{BB962C8B-B14F-4D97-AF65-F5344CB8AC3E}">
        <p14:creationId xmlns:p14="http://schemas.microsoft.com/office/powerpoint/2010/main" val="1109713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err="1">
                <a:solidFill>
                  <a:schemeClr val="bg1"/>
                </a:solidFill>
                <a:latin typeface="Consolas" panose="020B0609020204030204" pitchFamily="49" charset="0"/>
              </a:rPr>
              <a:t>sklearn</a:t>
            </a:r>
            <a:endParaRPr lang="en-US" b="1" dirty="0">
              <a:solidFill>
                <a:schemeClr val="bg1"/>
              </a:solidFill>
              <a:latin typeface="Consolas" panose="020B0609020204030204" pitchFamily="49" charset="0"/>
            </a:endParaRP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a:xfrm>
            <a:off x="838200" y="1825625"/>
            <a:ext cx="10515600" cy="4667250"/>
          </a:xfrm>
        </p:spPr>
        <p:txBody>
          <a:bodyPr>
            <a:normAutofit/>
          </a:bodyPr>
          <a:lstStyle/>
          <a:p>
            <a:r>
              <a:rPr lang="en-US" dirty="0">
                <a:solidFill>
                  <a:schemeClr val="bg1"/>
                </a:solidFill>
                <a:latin typeface="Gotham" panose="02000604030000020004" pitchFamily="50" charset="0"/>
              </a:rPr>
              <a:t>The other reason to choose the Boston data set is that it is natively available as part of </a:t>
            </a:r>
            <a:r>
              <a:rPr lang="en-US" dirty="0" err="1">
                <a:solidFill>
                  <a:schemeClr val="bg1"/>
                </a:solidFill>
                <a:latin typeface="Consolas" panose="020B0609020204030204" pitchFamily="49" charset="0"/>
              </a:rPr>
              <a:t>sklearn</a:t>
            </a:r>
            <a:r>
              <a:rPr lang="en-US" dirty="0">
                <a:solidFill>
                  <a:schemeClr val="bg1"/>
                </a:solidFill>
                <a:latin typeface="Gotham" panose="02000604030000020004" pitchFamily="50" charset="0"/>
              </a:rPr>
              <a:t>. This means we can dive right in to seeing what </a:t>
            </a:r>
            <a:r>
              <a:rPr lang="en-US" dirty="0" err="1">
                <a:solidFill>
                  <a:schemeClr val="bg1"/>
                </a:solidFill>
                <a:latin typeface="Consolas" panose="020B0609020204030204" pitchFamily="49" charset="0"/>
              </a:rPr>
              <a:t>sklearn</a:t>
            </a:r>
            <a:r>
              <a:rPr lang="en-US" dirty="0">
                <a:solidFill>
                  <a:schemeClr val="bg1"/>
                </a:solidFill>
                <a:latin typeface="Gotham" panose="02000604030000020004" pitchFamily="50" charset="0"/>
              </a:rPr>
              <a:t> can do without having to import data!</a:t>
            </a:r>
          </a:p>
          <a:p>
            <a:endParaRPr lang="en-US" dirty="0">
              <a:solidFill>
                <a:schemeClr val="bg1"/>
              </a:solidFill>
              <a:latin typeface="Gotham" panose="02000604030000020004" pitchFamily="50" charset="0"/>
            </a:endParaRPr>
          </a:p>
          <a:p>
            <a:r>
              <a:rPr lang="en-US" dirty="0" err="1">
                <a:solidFill>
                  <a:schemeClr val="bg1"/>
                </a:solidFill>
                <a:latin typeface="Consolas" panose="020B0609020204030204" pitchFamily="49" charset="0"/>
              </a:rPr>
              <a:t>sklearn</a:t>
            </a:r>
            <a:r>
              <a:rPr lang="en-US" dirty="0">
                <a:solidFill>
                  <a:schemeClr val="bg1"/>
                </a:solidFill>
                <a:latin typeface="Gotham" panose="02000604030000020004" pitchFamily="50" charset="0"/>
              </a:rPr>
              <a:t> is a very popular module that can be used for data regression and analysis, simplifying many of the calculations that you might otherwise do on your own!</a:t>
            </a:r>
          </a:p>
        </p:txBody>
      </p:sp>
    </p:spTree>
    <p:extLst>
      <p:ext uri="{BB962C8B-B14F-4D97-AF65-F5344CB8AC3E}">
        <p14:creationId xmlns:p14="http://schemas.microsoft.com/office/powerpoint/2010/main" val="4141666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a:solidFill>
                  <a:schemeClr val="bg1"/>
                </a:solidFill>
                <a:latin typeface="Gotham" panose="02000604030000020004" pitchFamily="50" charset="0"/>
              </a:rPr>
              <a:t>Step by Step</a:t>
            </a: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a:xfrm>
            <a:off x="838200" y="1825625"/>
            <a:ext cx="10515600" cy="4667250"/>
          </a:xfrm>
        </p:spPr>
        <p:txBody>
          <a:bodyPr>
            <a:normAutofit/>
          </a:bodyPr>
          <a:lstStyle/>
          <a:p>
            <a:r>
              <a:rPr lang="en-US" dirty="0">
                <a:solidFill>
                  <a:schemeClr val="bg1"/>
                </a:solidFill>
                <a:latin typeface="Gotham" panose="02000604030000020004" pitchFamily="50" charset="0"/>
                <a:cs typeface="Courier New" panose="02070309020205020404" pitchFamily="49" charset="0"/>
              </a:rPr>
              <a:t>Now, let’s walk through some basic introductory steps one might take for tinkering with this data.</a:t>
            </a:r>
            <a:endParaRPr lang="en-US" dirty="0">
              <a:solidFill>
                <a:schemeClr val="bg1"/>
              </a:solidFill>
              <a:latin typeface="Gotham" panose="02000604030000020004" pitchFamily="50" charset="0"/>
            </a:endParaRPr>
          </a:p>
        </p:txBody>
      </p:sp>
    </p:spTree>
    <p:extLst>
      <p:ext uri="{BB962C8B-B14F-4D97-AF65-F5344CB8AC3E}">
        <p14:creationId xmlns:p14="http://schemas.microsoft.com/office/powerpoint/2010/main" val="3698438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a:solidFill>
                  <a:schemeClr val="bg1"/>
                </a:solidFill>
                <a:latin typeface="Gotham" panose="02000604030000020004" pitchFamily="50" charset="0"/>
              </a:rPr>
              <a:t>boston-0.py</a:t>
            </a: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a:xfrm>
            <a:off x="838200" y="1825624"/>
            <a:ext cx="10515600" cy="5195661"/>
          </a:xfrm>
        </p:spPr>
        <p:txBody>
          <a:bodyPr>
            <a:normAutofit/>
          </a:bodyPr>
          <a:lstStyle/>
          <a:p>
            <a:r>
              <a:rPr lang="en-US" dirty="0">
                <a:solidFill>
                  <a:schemeClr val="bg1"/>
                </a:solidFill>
                <a:latin typeface="Gotham" panose="02000604030000020004" pitchFamily="50" charset="0"/>
              </a:rPr>
              <a:t>Here, let’s see if we can get the data properly imported so we can test some other stuff later.</a:t>
            </a:r>
          </a:p>
          <a:p>
            <a:endParaRPr lang="en-US" dirty="0">
              <a:solidFill>
                <a:schemeClr val="bg1"/>
              </a:solidFill>
              <a:latin typeface="Gotham" panose="02000604030000020004" pitchFamily="50" charset="0"/>
            </a:endParaRPr>
          </a:p>
          <a:p>
            <a:r>
              <a:rPr lang="en-US" dirty="0">
                <a:solidFill>
                  <a:schemeClr val="bg1"/>
                </a:solidFill>
                <a:latin typeface="Gotham" panose="02000604030000020004" pitchFamily="50" charset="0"/>
              </a:rPr>
              <a:t>Looking at the output of this program, generated by line 13’s </a:t>
            </a:r>
            <a:r>
              <a:rPr lang="en-US" dirty="0">
                <a:solidFill>
                  <a:schemeClr val="bg1"/>
                </a:solidFill>
                <a:latin typeface="Consolas" panose="020B0609020204030204" pitchFamily="49" charset="0"/>
              </a:rPr>
              <a:t>print(</a:t>
            </a:r>
            <a:r>
              <a:rPr lang="en-US" dirty="0" err="1">
                <a:solidFill>
                  <a:schemeClr val="bg1"/>
                </a:solidFill>
                <a:latin typeface="Consolas" panose="020B0609020204030204" pitchFamily="49" charset="0"/>
              </a:rPr>
              <a:t>boston</a:t>
            </a:r>
            <a:r>
              <a:rPr lang="en-US" dirty="0">
                <a:solidFill>
                  <a:schemeClr val="bg1"/>
                </a:solidFill>
                <a:latin typeface="Consolas" panose="020B0609020204030204" pitchFamily="49" charset="0"/>
              </a:rPr>
              <a:t>)</a:t>
            </a:r>
            <a:r>
              <a:rPr lang="en-US" dirty="0">
                <a:solidFill>
                  <a:schemeClr val="bg1"/>
                </a:solidFill>
                <a:latin typeface="Gotham" panose="02000604030000020004" pitchFamily="50" charset="0"/>
              </a:rPr>
              <a:t>, what is the data type of the Boston data?</a:t>
            </a:r>
            <a:endParaRPr 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657723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a:solidFill>
                  <a:schemeClr val="bg1"/>
                </a:solidFill>
                <a:latin typeface="Gotham" panose="02000604030000020004" pitchFamily="50" charset="0"/>
              </a:rPr>
              <a:t>boston-1.py</a:t>
            </a: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a:xfrm>
            <a:off x="838200" y="1825624"/>
            <a:ext cx="10515600" cy="5195661"/>
          </a:xfrm>
        </p:spPr>
        <p:txBody>
          <a:bodyPr>
            <a:normAutofit/>
          </a:bodyPr>
          <a:lstStyle/>
          <a:p>
            <a:r>
              <a:rPr lang="en-US" dirty="0">
                <a:solidFill>
                  <a:schemeClr val="bg1"/>
                </a:solidFill>
                <a:latin typeface="Gotham" panose="02000604030000020004" pitchFamily="50" charset="0"/>
              </a:rPr>
              <a:t>Let’s dig in a little bit deeper, and check out just the size of our data set, to confirm that it matches what we’re expecting.</a:t>
            </a:r>
          </a:p>
          <a:p>
            <a:endParaRPr lang="en-US" dirty="0">
              <a:solidFill>
                <a:schemeClr val="bg1"/>
              </a:solidFill>
              <a:latin typeface="Gotham" panose="02000604030000020004" pitchFamily="50" charset="0"/>
            </a:endParaRPr>
          </a:p>
        </p:txBody>
      </p:sp>
    </p:spTree>
    <p:extLst>
      <p:ext uri="{BB962C8B-B14F-4D97-AF65-F5344CB8AC3E}">
        <p14:creationId xmlns:p14="http://schemas.microsoft.com/office/powerpoint/2010/main" val="1281907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a:solidFill>
                  <a:schemeClr val="bg1"/>
                </a:solidFill>
                <a:latin typeface="Gotham" panose="02000604030000020004" pitchFamily="50" charset="0"/>
              </a:rPr>
              <a:t>boston-1.py</a:t>
            </a: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a:xfrm>
            <a:off x="838200" y="1825624"/>
            <a:ext cx="10515600" cy="5195661"/>
          </a:xfrm>
        </p:spPr>
        <p:txBody>
          <a:bodyPr>
            <a:normAutofit/>
          </a:bodyPr>
          <a:lstStyle/>
          <a:p>
            <a:r>
              <a:rPr lang="en-US" dirty="0">
                <a:solidFill>
                  <a:schemeClr val="bg1"/>
                </a:solidFill>
                <a:latin typeface="Gotham" panose="02000604030000020004" pitchFamily="50" charset="0"/>
              </a:rPr>
              <a:t>Let’s dig in a little bit deeper, and check out just the size of our data set, to confirm that it matches what we’re expecting.</a:t>
            </a:r>
          </a:p>
          <a:p>
            <a:endParaRPr lang="en-US" dirty="0">
              <a:solidFill>
                <a:schemeClr val="bg1"/>
              </a:solidFill>
              <a:latin typeface="Gotham" panose="02000604030000020004" pitchFamily="50" charset="0"/>
            </a:endParaRPr>
          </a:p>
          <a:p>
            <a:r>
              <a:rPr lang="en-US" dirty="0">
                <a:solidFill>
                  <a:schemeClr val="bg1"/>
                </a:solidFill>
                <a:latin typeface="Gotham" panose="02000604030000020004" pitchFamily="50" charset="0"/>
              </a:rPr>
              <a:t>Hmm…. That doesn’t seem quite right. Our dataset is supposed to have 14 columns.</a:t>
            </a:r>
          </a:p>
          <a:p>
            <a:endParaRPr lang="en-US" dirty="0">
              <a:solidFill>
                <a:schemeClr val="bg1"/>
              </a:solidFill>
              <a:latin typeface="Gotham" panose="02000604030000020004" pitchFamily="50" charset="0"/>
            </a:endParaRPr>
          </a:p>
          <a:p>
            <a:r>
              <a:rPr lang="en-US" dirty="0">
                <a:solidFill>
                  <a:schemeClr val="bg1"/>
                </a:solidFill>
                <a:latin typeface="Gotham" panose="02000604030000020004" pitchFamily="50" charset="0"/>
              </a:rPr>
              <a:t>As it turns out, when used for testing, regression usually happens on the median value, the missing 14</a:t>
            </a:r>
            <a:r>
              <a:rPr lang="en-US" baseline="30000" dirty="0">
                <a:solidFill>
                  <a:schemeClr val="bg1"/>
                </a:solidFill>
                <a:latin typeface="Gotham" panose="02000604030000020004" pitchFamily="50" charset="0"/>
              </a:rPr>
              <a:t>th</a:t>
            </a:r>
            <a:r>
              <a:rPr lang="en-US" dirty="0">
                <a:solidFill>
                  <a:schemeClr val="bg1"/>
                </a:solidFill>
                <a:latin typeface="Gotham" panose="02000604030000020004" pitchFamily="50" charset="0"/>
              </a:rPr>
              <a:t> column, which is actually in the “target” key-value pair. We could splice it in, but let’s leave it out for now!</a:t>
            </a:r>
            <a:endParaRPr 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932522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a:solidFill>
                  <a:schemeClr val="bg1"/>
                </a:solidFill>
                <a:latin typeface="Gotham" panose="02000604030000020004" pitchFamily="50" charset="0"/>
              </a:rPr>
              <a:t>boston-2.py</a:t>
            </a: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a:xfrm>
            <a:off x="838200" y="1825624"/>
            <a:ext cx="10515600" cy="5195661"/>
          </a:xfrm>
        </p:spPr>
        <p:txBody>
          <a:bodyPr>
            <a:normAutofit/>
          </a:bodyPr>
          <a:lstStyle/>
          <a:p>
            <a:r>
              <a:rPr lang="en-US" dirty="0">
                <a:solidFill>
                  <a:schemeClr val="bg1"/>
                </a:solidFill>
                <a:latin typeface="Gotham" panose="02000604030000020004" pitchFamily="50" charset="0"/>
              </a:rPr>
              <a:t>Using a popular Python data analysis module, </a:t>
            </a:r>
            <a:r>
              <a:rPr lang="en-US" dirty="0">
                <a:solidFill>
                  <a:schemeClr val="bg1"/>
                </a:solidFill>
                <a:latin typeface="Consolas" panose="020B0609020204030204" pitchFamily="49" charset="0"/>
              </a:rPr>
              <a:t>pandas</a:t>
            </a:r>
            <a:r>
              <a:rPr lang="en-US" dirty="0">
                <a:solidFill>
                  <a:schemeClr val="bg1"/>
                </a:solidFill>
                <a:latin typeface="Gotham" panose="02000604030000020004" pitchFamily="50" charset="0"/>
              </a:rPr>
              <a:t>, we can determine some relatively basic calculations for each of the columns, such as mean, median, mode, and different quartile values.</a:t>
            </a:r>
          </a:p>
          <a:p>
            <a:endParaRPr lang="en-US" dirty="0">
              <a:solidFill>
                <a:schemeClr val="bg1"/>
              </a:solidFill>
              <a:latin typeface="Gotham" panose="02000604030000020004" pitchFamily="50" charset="0"/>
            </a:endParaRPr>
          </a:p>
          <a:p>
            <a:r>
              <a:rPr lang="en-US" dirty="0">
                <a:solidFill>
                  <a:schemeClr val="bg1"/>
                </a:solidFill>
                <a:latin typeface="Gotham" panose="02000604030000020004" pitchFamily="50" charset="0"/>
              </a:rPr>
              <a:t>We can examine lots of different things about the data this way.</a:t>
            </a:r>
          </a:p>
          <a:p>
            <a:endParaRPr lang="en-US" dirty="0">
              <a:solidFill>
                <a:schemeClr val="bg1"/>
              </a:solidFill>
              <a:latin typeface="Gotham" panose="02000604030000020004" pitchFamily="50" charset="0"/>
            </a:endParaRPr>
          </a:p>
        </p:txBody>
      </p:sp>
    </p:spTree>
    <p:extLst>
      <p:ext uri="{BB962C8B-B14F-4D97-AF65-F5344CB8AC3E}">
        <p14:creationId xmlns:p14="http://schemas.microsoft.com/office/powerpoint/2010/main" val="190191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a:solidFill>
                  <a:schemeClr val="bg1"/>
                </a:solidFill>
                <a:latin typeface="Gotham" panose="02000604030000020004" pitchFamily="50" charset="0"/>
              </a:rPr>
              <a:t>boston-3.py</a:t>
            </a: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a:xfrm>
            <a:off x="838200" y="1825624"/>
            <a:ext cx="10515600" cy="5195661"/>
          </a:xfrm>
        </p:spPr>
        <p:txBody>
          <a:bodyPr>
            <a:normAutofit/>
          </a:bodyPr>
          <a:lstStyle/>
          <a:p>
            <a:r>
              <a:rPr lang="en-US" dirty="0">
                <a:solidFill>
                  <a:schemeClr val="bg1"/>
                </a:solidFill>
                <a:latin typeface="Gotham" panose="02000604030000020004" pitchFamily="50" charset="0"/>
              </a:rPr>
              <a:t>But what we really want to do is </a:t>
            </a:r>
            <a:r>
              <a:rPr lang="en-US" b="1" i="1" dirty="0">
                <a:solidFill>
                  <a:schemeClr val="bg1"/>
                </a:solidFill>
                <a:latin typeface="Gotham" panose="02000604030000020004" pitchFamily="50" charset="0"/>
              </a:rPr>
              <a:t>analyze</a:t>
            </a:r>
            <a:r>
              <a:rPr lang="en-US" dirty="0">
                <a:solidFill>
                  <a:schemeClr val="bg1"/>
                </a:solidFill>
                <a:latin typeface="Gotham" panose="02000604030000020004" pitchFamily="50" charset="0"/>
              </a:rPr>
              <a:t>! And we also probably want to actually see the data looking nice in a graph.</a:t>
            </a:r>
          </a:p>
          <a:p>
            <a:endParaRPr lang="en-US" dirty="0">
              <a:solidFill>
                <a:schemeClr val="bg1"/>
              </a:solidFill>
              <a:latin typeface="Gotham" panose="02000604030000020004" pitchFamily="50" charset="0"/>
            </a:endParaRPr>
          </a:p>
          <a:p>
            <a:r>
              <a:rPr lang="en-US" dirty="0">
                <a:solidFill>
                  <a:schemeClr val="bg1"/>
                </a:solidFill>
                <a:latin typeface="Gotham" panose="02000604030000020004" pitchFamily="50" charset="0"/>
              </a:rPr>
              <a:t>This is where the machine learning aspect of things comes into play, and before we look at the code, we need to talk about </a:t>
            </a:r>
            <a:r>
              <a:rPr lang="en-US" i="1" dirty="0">
                <a:solidFill>
                  <a:schemeClr val="bg1"/>
                </a:solidFill>
                <a:latin typeface="Gotham" panose="02000604030000020004" pitchFamily="50" charset="0"/>
              </a:rPr>
              <a:t>training sets</a:t>
            </a:r>
            <a:r>
              <a:rPr lang="en-US" dirty="0">
                <a:solidFill>
                  <a:schemeClr val="bg1"/>
                </a:solidFill>
                <a:latin typeface="Gotham" panose="02000604030000020004" pitchFamily="50" charset="0"/>
              </a:rPr>
              <a:t> and </a:t>
            </a:r>
            <a:r>
              <a:rPr lang="en-US" i="1" dirty="0">
                <a:solidFill>
                  <a:schemeClr val="bg1"/>
                </a:solidFill>
                <a:latin typeface="Gotham" panose="02000604030000020004" pitchFamily="50" charset="0"/>
              </a:rPr>
              <a:t>test sets</a:t>
            </a:r>
            <a:r>
              <a:rPr lang="en-US" dirty="0">
                <a:solidFill>
                  <a:schemeClr val="bg1"/>
                </a:solidFill>
                <a:latin typeface="Gotham" panose="02000604030000020004" pitchFamily="50" charset="0"/>
              </a:rPr>
              <a:t>.</a:t>
            </a:r>
          </a:p>
        </p:txBody>
      </p:sp>
    </p:spTree>
    <p:extLst>
      <p:ext uri="{BB962C8B-B14F-4D97-AF65-F5344CB8AC3E}">
        <p14:creationId xmlns:p14="http://schemas.microsoft.com/office/powerpoint/2010/main" val="716620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a:solidFill>
                  <a:schemeClr val="bg1"/>
                </a:solidFill>
                <a:latin typeface="Gotham" panose="02000604030000020004" pitchFamily="50" charset="0"/>
              </a:rPr>
              <a:t>Training Set</a:t>
            </a: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a:xfrm>
            <a:off x="838200" y="1825624"/>
            <a:ext cx="10515600" cy="5195661"/>
          </a:xfrm>
        </p:spPr>
        <p:txBody>
          <a:bodyPr>
            <a:normAutofit/>
          </a:bodyPr>
          <a:lstStyle/>
          <a:p>
            <a:r>
              <a:rPr lang="en-US" dirty="0">
                <a:solidFill>
                  <a:schemeClr val="bg1"/>
                </a:solidFill>
                <a:latin typeface="Gotham" panose="02000604030000020004" pitchFamily="50" charset="0"/>
              </a:rPr>
              <a:t>In a machine learning context, our aim is to write a model (with data that perfect conforms to that model, and typically that data is made-up), and we “feed” that data to the computer.</a:t>
            </a:r>
          </a:p>
          <a:p>
            <a:endParaRPr lang="en-US" dirty="0">
              <a:solidFill>
                <a:schemeClr val="bg1"/>
              </a:solidFill>
              <a:latin typeface="Gotham" panose="02000604030000020004" pitchFamily="50" charset="0"/>
            </a:endParaRPr>
          </a:p>
        </p:txBody>
      </p:sp>
    </p:spTree>
    <p:extLst>
      <p:ext uri="{BB962C8B-B14F-4D97-AF65-F5344CB8AC3E}">
        <p14:creationId xmlns:p14="http://schemas.microsoft.com/office/powerpoint/2010/main" val="745304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a:solidFill>
                  <a:schemeClr val="bg1"/>
                </a:solidFill>
                <a:latin typeface="Gotham" panose="02000604030000020004" pitchFamily="50" charset="0"/>
              </a:rPr>
              <a:t>Training Set</a:t>
            </a: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a:xfrm>
            <a:off x="838200" y="1825624"/>
            <a:ext cx="10515600" cy="5195661"/>
          </a:xfrm>
        </p:spPr>
        <p:txBody>
          <a:bodyPr>
            <a:normAutofit/>
          </a:bodyPr>
          <a:lstStyle/>
          <a:p>
            <a:r>
              <a:rPr lang="en-US" dirty="0">
                <a:solidFill>
                  <a:schemeClr val="bg1"/>
                </a:solidFill>
                <a:latin typeface="Gotham" panose="02000604030000020004" pitchFamily="50" charset="0"/>
              </a:rPr>
              <a:t>In a machine learning context, our aim is to write a model (with data that perfect conforms to that model, and typically that data is made-up), and we “feed” that data to the computer.</a:t>
            </a:r>
          </a:p>
          <a:p>
            <a:endParaRPr lang="en-US" dirty="0">
              <a:solidFill>
                <a:schemeClr val="bg1"/>
              </a:solidFill>
              <a:latin typeface="Gotham" panose="02000604030000020004" pitchFamily="50" charset="0"/>
            </a:endParaRPr>
          </a:p>
          <a:p>
            <a:r>
              <a:rPr lang="en-US" dirty="0">
                <a:solidFill>
                  <a:schemeClr val="bg1"/>
                </a:solidFill>
                <a:latin typeface="Gotham" panose="02000604030000020004" pitchFamily="50" charset="0"/>
              </a:rPr>
              <a:t>By doing a pairing of expected inputs to expected outputs on the machine’s behalf (and having it perform analysis on the “perfect” data), the machine learns your model and readies itself to apply the model to more interesting (real) data.</a:t>
            </a:r>
          </a:p>
        </p:txBody>
      </p:sp>
    </p:spTree>
    <p:extLst>
      <p:ext uri="{BB962C8B-B14F-4D97-AF65-F5344CB8AC3E}">
        <p14:creationId xmlns:p14="http://schemas.microsoft.com/office/powerpoint/2010/main" val="1205262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a:solidFill>
                  <a:schemeClr val="bg1"/>
                </a:solidFill>
                <a:latin typeface="Gotham" panose="02000604030000020004" pitchFamily="50" charset="0"/>
              </a:rPr>
              <a:t>Test Set</a:t>
            </a: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a:xfrm>
            <a:off x="838200" y="1825624"/>
            <a:ext cx="10515600" cy="5195661"/>
          </a:xfrm>
        </p:spPr>
        <p:txBody>
          <a:bodyPr>
            <a:normAutofit/>
          </a:bodyPr>
          <a:lstStyle/>
          <a:p>
            <a:r>
              <a:rPr lang="en-US" dirty="0">
                <a:solidFill>
                  <a:schemeClr val="bg1"/>
                </a:solidFill>
                <a:latin typeface="Gotham" panose="02000604030000020004" pitchFamily="50" charset="0"/>
              </a:rPr>
              <a:t>The so-called </a:t>
            </a:r>
            <a:r>
              <a:rPr lang="en-US" i="1" dirty="0">
                <a:solidFill>
                  <a:schemeClr val="bg1"/>
                </a:solidFill>
                <a:latin typeface="Gotham" panose="02000604030000020004" pitchFamily="50" charset="0"/>
              </a:rPr>
              <a:t>test set</a:t>
            </a:r>
            <a:r>
              <a:rPr lang="en-US" dirty="0">
                <a:solidFill>
                  <a:schemeClr val="bg1"/>
                </a:solidFill>
                <a:latin typeface="Gotham" panose="02000604030000020004" pitchFamily="50" charset="0"/>
              </a:rPr>
              <a:t>, as opposed to the training set, is the actual data that you want to have analyzed. It is not “perfect” as the training set might be, but it’s what you actually care about.</a:t>
            </a:r>
          </a:p>
          <a:p>
            <a:endParaRPr lang="en-US" dirty="0">
              <a:solidFill>
                <a:schemeClr val="bg1"/>
              </a:solidFill>
              <a:latin typeface="Gotham" panose="02000604030000020004" pitchFamily="50" charset="0"/>
            </a:endParaRPr>
          </a:p>
        </p:txBody>
      </p:sp>
    </p:spTree>
    <p:extLst>
      <p:ext uri="{BB962C8B-B14F-4D97-AF65-F5344CB8AC3E}">
        <p14:creationId xmlns:p14="http://schemas.microsoft.com/office/powerpoint/2010/main" val="3487083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a:solidFill>
                  <a:schemeClr val="bg1"/>
                </a:solidFill>
                <a:latin typeface="Gotham" panose="02000604030000020004" pitchFamily="50" charset="0"/>
              </a:rPr>
              <a:t>Data Science</a:t>
            </a: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p:txBody>
          <a:bodyPr>
            <a:normAutofit/>
          </a:bodyPr>
          <a:lstStyle/>
          <a:p>
            <a:r>
              <a:rPr lang="en-US" dirty="0">
                <a:solidFill>
                  <a:schemeClr val="bg1"/>
                </a:solidFill>
                <a:latin typeface="Gotham" panose="02000604030000020004" pitchFamily="50" charset="0"/>
              </a:rPr>
              <a:t>According to Wikipedia, it is “an interdisciplinary field that uses scientific methods, processes, algorithms and systems to extract knowledge and insights from data in various forms, both structured and unstructured.”</a:t>
            </a:r>
          </a:p>
        </p:txBody>
      </p:sp>
    </p:spTree>
    <p:extLst>
      <p:ext uri="{BB962C8B-B14F-4D97-AF65-F5344CB8AC3E}">
        <p14:creationId xmlns:p14="http://schemas.microsoft.com/office/powerpoint/2010/main" val="18265671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a:solidFill>
                  <a:schemeClr val="bg1"/>
                </a:solidFill>
                <a:latin typeface="Gotham" panose="02000604030000020004" pitchFamily="50" charset="0"/>
              </a:rPr>
              <a:t>Test Set</a:t>
            </a: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a:xfrm>
            <a:off x="838200" y="1825624"/>
            <a:ext cx="10515600" cy="5195661"/>
          </a:xfrm>
        </p:spPr>
        <p:txBody>
          <a:bodyPr>
            <a:normAutofit/>
          </a:bodyPr>
          <a:lstStyle/>
          <a:p>
            <a:r>
              <a:rPr lang="en-US" dirty="0">
                <a:solidFill>
                  <a:schemeClr val="bg1"/>
                </a:solidFill>
                <a:latin typeface="Gotham" panose="02000604030000020004" pitchFamily="50" charset="0"/>
              </a:rPr>
              <a:t>The so-called </a:t>
            </a:r>
            <a:r>
              <a:rPr lang="en-US" i="1" dirty="0">
                <a:solidFill>
                  <a:schemeClr val="bg1"/>
                </a:solidFill>
                <a:latin typeface="Gotham" panose="02000604030000020004" pitchFamily="50" charset="0"/>
              </a:rPr>
              <a:t>test set</a:t>
            </a:r>
            <a:r>
              <a:rPr lang="en-US" dirty="0">
                <a:solidFill>
                  <a:schemeClr val="bg1"/>
                </a:solidFill>
                <a:latin typeface="Gotham" panose="02000604030000020004" pitchFamily="50" charset="0"/>
              </a:rPr>
              <a:t>, as opposed to the training set, is the actual data that you want to have analyzed. It is not “perfect” as the training set might be, but it’s what you actually care about.</a:t>
            </a:r>
          </a:p>
          <a:p>
            <a:endParaRPr lang="en-US" dirty="0">
              <a:solidFill>
                <a:schemeClr val="bg1"/>
              </a:solidFill>
              <a:latin typeface="Gotham" panose="02000604030000020004" pitchFamily="50" charset="0"/>
            </a:endParaRPr>
          </a:p>
          <a:p>
            <a:r>
              <a:rPr lang="en-US" dirty="0">
                <a:solidFill>
                  <a:schemeClr val="bg1"/>
                </a:solidFill>
                <a:latin typeface="Gotham" panose="02000604030000020004" pitchFamily="50" charset="0"/>
              </a:rPr>
              <a:t>Ordinarily, your test set and your training set aren’t the same data. Here we only have the one set, so we’ll randomly partition the data and call some of it our training set and some of it our test set.</a:t>
            </a:r>
          </a:p>
          <a:p>
            <a:endParaRPr lang="en-US" dirty="0">
              <a:solidFill>
                <a:schemeClr val="bg1"/>
              </a:solidFill>
              <a:latin typeface="Gotham" panose="02000604030000020004" pitchFamily="50" charset="0"/>
            </a:endParaRPr>
          </a:p>
        </p:txBody>
      </p:sp>
    </p:spTree>
    <p:extLst>
      <p:ext uri="{BB962C8B-B14F-4D97-AF65-F5344CB8AC3E}">
        <p14:creationId xmlns:p14="http://schemas.microsoft.com/office/powerpoint/2010/main" val="3935082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a:solidFill>
                  <a:schemeClr val="bg1"/>
                </a:solidFill>
                <a:latin typeface="Gotham" panose="02000604030000020004" pitchFamily="50" charset="0"/>
              </a:rPr>
              <a:t>Test Set</a:t>
            </a: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a:xfrm>
            <a:off x="838200" y="1825624"/>
            <a:ext cx="10515600" cy="5195661"/>
          </a:xfrm>
        </p:spPr>
        <p:txBody>
          <a:bodyPr>
            <a:normAutofit/>
          </a:bodyPr>
          <a:lstStyle/>
          <a:p>
            <a:r>
              <a:rPr lang="en-US" dirty="0">
                <a:solidFill>
                  <a:schemeClr val="bg1"/>
                </a:solidFill>
                <a:latin typeface="Gotham" panose="02000604030000020004" pitchFamily="50" charset="0"/>
              </a:rPr>
              <a:t>The so-called </a:t>
            </a:r>
            <a:r>
              <a:rPr lang="en-US" i="1" dirty="0">
                <a:solidFill>
                  <a:schemeClr val="bg1"/>
                </a:solidFill>
                <a:latin typeface="Gotham" panose="02000604030000020004" pitchFamily="50" charset="0"/>
              </a:rPr>
              <a:t>test set</a:t>
            </a:r>
            <a:r>
              <a:rPr lang="en-US" dirty="0">
                <a:solidFill>
                  <a:schemeClr val="bg1"/>
                </a:solidFill>
                <a:latin typeface="Gotham" panose="02000604030000020004" pitchFamily="50" charset="0"/>
              </a:rPr>
              <a:t>, as opposed to the training set, is the actual data that you want to have analyzed. It is not “perfect” as the training set might be, but it’s what you actually care about.</a:t>
            </a:r>
          </a:p>
          <a:p>
            <a:endParaRPr lang="en-US" dirty="0">
              <a:solidFill>
                <a:schemeClr val="bg1"/>
              </a:solidFill>
              <a:latin typeface="Gotham" panose="02000604030000020004" pitchFamily="50" charset="0"/>
            </a:endParaRPr>
          </a:p>
          <a:p>
            <a:r>
              <a:rPr lang="en-US" dirty="0">
                <a:solidFill>
                  <a:schemeClr val="bg1"/>
                </a:solidFill>
                <a:latin typeface="Gotham" panose="02000604030000020004" pitchFamily="50" charset="0"/>
              </a:rPr>
              <a:t>Ordinarily, your test set and your training set aren’t the same data. Here we only have the one set, so we’ll randomly partition the data and call some of it our training set and some of it our test set.</a:t>
            </a:r>
          </a:p>
          <a:p>
            <a:endParaRPr lang="en-US" dirty="0">
              <a:solidFill>
                <a:schemeClr val="bg1"/>
              </a:solidFill>
              <a:latin typeface="Gotham" panose="02000604030000020004" pitchFamily="50" charset="0"/>
            </a:endParaRPr>
          </a:p>
          <a:p>
            <a:r>
              <a:rPr lang="en-US" dirty="0">
                <a:solidFill>
                  <a:schemeClr val="bg1"/>
                </a:solidFill>
                <a:latin typeface="Gotham" panose="02000604030000020004" pitchFamily="50" charset="0"/>
              </a:rPr>
              <a:t>Don’t make the training set too large!</a:t>
            </a:r>
          </a:p>
        </p:txBody>
      </p:sp>
    </p:spTree>
    <p:extLst>
      <p:ext uri="{BB962C8B-B14F-4D97-AF65-F5344CB8AC3E}">
        <p14:creationId xmlns:p14="http://schemas.microsoft.com/office/powerpoint/2010/main" val="13742797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a:solidFill>
                  <a:schemeClr val="bg1"/>
                </a:solidFill>
                <a:latin typeface="Gotham" panose="02000604030000020004" pitchFamily="50" charset="0"/>
              </a:rPr>
              <a:t>Target</a:t>
            </a: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a:xfrm>
            <a:off x="838200" y="1825624"/>
            <a:ext cx="10515600" cy="5195661"/>
          </a:xfrm>
        </p:spPr>
        <p:txBody>
          <a:bodyPr>
            <a:normAutofit/>
          </a:bodyPr>
          <a:lstStyle/>
          <a:p>
            <a:r>
              <a:rPr lang="en-US" dirty="0">
                <a:solidFill>
                  <a:schemeClr val="bg1"/>
                </a:solidFill>
                <a:latin typeface="Gotham" panose="02000604030000020004" pitchFamily="50" charset="0"/>
              </a:rPr>
              <a:t>As with many examples you may find with respect to the Boston housing data, we are going to use the first thirteen columns worth of data to see if there is some pattern that can be used to predict the fourteenth column, median home value.</a:t>
            </a:r>
          </a:p>
          <a:p>
            <a:pPr marL="0" indent="0">
              <a:buNone/>
            </a:pPr>
            <a:endParaRPr lang="en-US" dirty="0">
              <a:solidFill>
                <a:schemeClr val="bg1"/>
              </a:solidFill>
              <a:latin typeface="Gotham" panose="02000604030000020004" pitchFamily="50" charset="0"/>
            </a:endParaRPr>
          </a:p>
        </p:txBody>
      </p:sp>
    </p:spTree>
    <p:extLst>
      <p:ext uri="{BB962C8B-B14F-4D97-AF65-F5344CB8AC3E}">
        <p14:creationId xmlns:p14="http://schemas.microsoft.com/office/powerpoint/2010/main" val="10390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a:solidFill>
                  <a:schemeClr val="bg1"/>
                </a:solidFill>
                <a:latin typeface="Gotham" panose="02000604030000020004" pitchFamily="50" charset="0"/>
              </a:rPr>
              <a:t>boston-3.py</a:t>
            </a: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a:xfrm>
            <a:off x="838200" y="1825624"/>
            <a:ext cx="10515600" cy="5195661"/>
          </a:xfrm>
        </p:spPr>
        <p:txBody>
          <a:bodyPr>
            <a:normAutofit/>
          </a:bodyPr>
          <a:lstStyle/>
          <a:p>
            <a:r>
              <a:rPr lang="en-US" dirty="0">
                <a:solidFill>
                  <a:schemeClr val="bg1"/>
                </a:solidFill>
                <a:latin typeface="Gotham" panose="02000604030000020004" pitchFamily="50" charset="0"/>
              </a:rPr>
              <a:t>Let’s create our datasets!</a:t>
            </a:r>
          </a:p>
        </p:txBody>
      </p:sp>
    </p:spTree>
    <p:extLst>
      <p:ext uri="{BB962C8B-B14F-4D97-AF65-F5344CB8AC3E}">
        <p14:creationId xmlns:p14="http://schemas.microsoft.com/office/powerpoint/2010/main" val="1132351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a:solidFill>
                  <a:schemeClr val="bg1"/>
                </a:solidFill>
                <a:latin typeface="Gotham" panose="02000604030000020004" pitchFamily="50" charset="0"/>
              </a:rPr>
              <a:t>boston-4.py</a:t>
            </a: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a:xfrm>
            <a:off x="838200" y="1825624"/>
            <a:ext cx="10515600" cy="5195661"/>
          </a:xfrm>
        </p:spPr>
        <p:txBody>
          <a:bodyPr>
            <a:normAutofit/>
          </a:bodyPr>
          <a:lstStyle/>
          <a:p>
            <a:r>
              <a:rPr lang="en-US" dirty="0">
                <a:solidFill>
                  <a:schemeClr val="bg1"/>
                </a:solidFill>
                <a:latin typeface="Gotham" panose="02000604030000020004" pitchFamily="50" charset="0"/>
              </a:rPr>
              <a:t>Now let’s plot it all out and see how our predictions compare to the actual data.</a:t>
            </a:r>
          </a:p>
          <a:p>
            <a:endParaRPr lang="en-US" dirty="0">
              <a:solidFill>
                <a:schemeClr val="bg1"/>
              </a:solidFill>
              <a:latin typeface="Gotham" panose="02000604030000020004" pitchFamily="50" charset="0"/>
            </a:endParaRPr>
          </a:p>
          <a:p>
            <a:pPr marL="0" indent="0">
              <a:buNone/>
            </a:pPr>
            <a:endParaRPr lang="en-US" dirty="0">
              <a:solidFill>
                <a:schemeClr val="bg1"/>
              </a:solidFill>
              <a:latin typeface="Gotham" panose="02000604030000020004" pitchFamily="50" charset="0"/>
            </a:endParaRPr>
          </a:p>
        </p:txBody>
      </p:sp>
    </p:spTree>
    <p:extLst>
      <p:ext uri="{BB962C8B-B14F-4D97-AF65-F5344CB8AC3E}">
        <p14:creationId xmlns:p14="http://schemas.microsoft.com/office/powerpoint/2010/main" val="3080329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a:solidFill>
                  <a:schemeClr val="bg1"/>
                </a:solidFill>
                <a:latin typeface="Gotham" panose="02000604030000020004" pitchFamily="50" charset="0"/>
              </a:rPr>
              <a:t>boston-4.py</a:t>
            </a: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a:xfrm>
            <a:off x="838200" y="1825624"/>
            <a:ext cx="10515600" cy="5195661"/>
          </a:xfrm>
        </p:spPr>
        <p:txBody>
          <a:bodyPr>
            <a:normAutofit/>
          </a:bodyPr>
          <a:lstStyle/>
          <a:p>
            <a:r>
              <a:rPr lang="en-US" dirty="0">
                <a:solidFill>
                  <a:schemeClr val="bg1"/>
                </a:solidFill>
                <a:latin typeface="Gotham" panose="02000604030000020004" pitchFamily="50" charset="0"/>
              </a:rPr>
              <a:t>Now let’s plot it all out and see how our predictions compare to the actual data.</a:t>
            </a:r>
          </a:p>
          <a:p>
            <a:endParaRPr lang="en-US" dirty="0">
              <a:solidFill>
                <a:schemeClr val="bg1"/>
              </a:solidFill>
              <a:latin typeface="Gotham" panose="02000604030000020004" pitchFamily="50" charset="0"/>
            </a:endParaRPr>
          </a:p>
          <a:p>
            <a:r>
              <a:rPr lang="en-US" dirty="0">
                <a:solidFill>
                  <a:schemeClr val="bg1"/>
                </a:solidFill>
                <a:latin typeface="Gotham" panose="02000604030000020004" pitchFamily="50" charset="0"/>
              </a:rPr>
              <a:t>What we are visualizing here is the difference between what our training data taught us about what the median value </a:t>
            </a:r>
            <a:r>
              <a:rPr lang="en-US" i="1" dirty="0">
                <a:solidFill>
                  <a:schemeClr val="bg1"/>
                </a:solidFill>
                <a:latin typeface="Gotham" panose="02000604030000020004" pitchFamily="50" charset="0"/>
              </a:rPr>
              <a:t>should be</a:t>
            </a:r>
            <a:r>
              <a:rPr lang="en-US" dirty="0">
                <a:solidFill>
                  <a:schemeClr val="bg1"/>
                </a:solidFill>
                <a:latin typeface="Gotham" panose="02000604030000020004" pitchFamily="50" charset="0"/>
              </a:rPr>
              <a:t> versus what the actual data said the value </a:t>
            </a:r>
            <a:r>
              <a:rPr lang="en-US" i="1" dirty="0">
                <a:solidFill>
                  <a:schemeClr val="bg1"/>
                </a:solidFill>
                <a:latin typeface="Gotham" panose="02000604030000020004" pitchFamily="50" charset="0"/>
              </a:rPr>
              <a:t>actually was</a:t>
            </a:r>
            <a:r>
              <a:rPr lang="en-US" dirty="0">
                <a:solidFill>
                  <a:schemeClr val="bg1"/>
                </a:solidFill>
                <a:latin typeface="Gotham" panose="02000604030000020004" pitchFamily="50" charset="0"/>
              </a:rPr>
              <a:t>.</a:t>
            </a:r>
          </a:p>
          <a:p>
            <a:endParaRPr lang="en-US" dirty="0">
              <a:solidFill>
                <a:schemeClr val="bg1"/>
              </a:solidFill>
              <a:latin typeface="Gotham" panose="02000604030000020004" pitchFamily="50" charset="0"/>
            </a:endParaRPr>
          </a:p>
        </p:txBody>
      </p:sp>
    </p:spTree>
    <p:extLst>
      <p:ext uri="{BB962C8B-B14F-4D97-AF65-F5344CB8AC3E}">
        <p14:creationId xmlns:p14="http://schemas.microsoft.com/office/powerpoint/2010/main" val="16954952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a:solidFill>
                  <a:schemeClr val="bg1"/>
                </a:solidFill>
                <a:latin typeface="Gotham" panose="02000604030000020004" pitchFamily="50" charset="0"/>
              </a:rPr>
              <a:t>boston-4.py</a:t>
            </a: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a:xfrm>
            <a:off x="838200" y="1825624"/>
            <a:ext cx="10515600" cy="5195661"/>
          </a:xfrm>
        </p:spPr>
        <p:txBody>
          <a:bodyPr>
            <a:normAutofit/>
          </a:bodyPr>
          <a:lstStyle/>
          <a:p>
            <a:r>
              <a:rPr lang="en-US" dirty="0">
                <a:solidFill>
                  <a:schemeClr val="bg1"/>
                </a:solidFill>
                <a:latin typeface="Gotham" panose="02000604030000020004" pitchFamily="50" charset="0"/>
              </a:rPr>
              <a:t>Now let’s plot it all out and see how our predictions compare to the actual data.</a:t>
            </a:r>
          </a:p>
          <a:p>
            <a:endParaRPr lang="en-US" dirty="0">
              <a:solidFill>
                <a:schemeClr val="bg1"/>
              </a:solidFill>
              <a:latin typeface="Gotham" panose="02000604030000020004" pitchFamily="50" charset="0"/>
            </a:endParaRPr>
          </a:p>
          <a:p>
            <a:r>
              <a:rPr lang="en-US" dirty="0">
                <a:solidFill>
                  <a:schemeClr val="bg1"/>
                </a:solidFill>
                <a:latin typeface="Gotham" panose="02000604030000020004" pitchFamily="50" charset="0"/>
              </a:rPr>
              <a:t>What we are visualizing here is the difference between what our training data taught us about what the median value </a:t>
            </a:r>
            <a:r>
              <a:rPr lang="en-US" i="1" dirty="0">
                <a:solidFill>
                  <a:schemeClr val="bg1"/>
                </a:solidFill>
                <a:latin typeface="Gotham" panose="02000604030000020004" pitchFamily="50" charset="0"/>
              </a:rPr>
              <a:t>should be</a:t>
            </a:r>
            <a:r>
              <a:rPr lang="en-US" dirty="0">
                <a:solidFill>
                  <a:schemeClr val="bg1"/>
                </a:solidFill>
                <a:latin typeface="Gotham" panose="02000604030000020004" pitchFamily="50" charset="0"/>
              </a:rPr>
              <a:t> versus what the actual data said the value </a:t>
            </a:r>
            <a:r>
              <a:rPr lang="en-US" i="1" dirty="0">
                <a:solidFill>
                  <a:schemeClr val="bg1"/>
                </a:solidFill>
                <a:latin typeface="Gotham" panose="02000604030000020004" pitchFamily="50" charset="0"/>
              </a:rPr>
              <a:t>actually was</a:t>
            </a:r>
            <a:r>
              <a:rPr lang="en-US" dirty="0">
                <a:solidFill>
                  <a:schemeClr val="bg1"/>
                </a:solidFill>
                <a:latin typeface="Gotham" panose="02000604030000020004" pitchFamily="50" charset="0"/>
              </a:rPr>
              <a:t>.</a:t>
            </a:r>
          </a:p>
          <a:p>
            <a:endParaRPr lang="en-US" dirty="0">
              <a:solidFill>
                <a:schemeClr val="bg1"/>
              </a:solidFill>
              <a:latin typeface="Gotham" panose="02000604030000020004" pitchFamily="50" charset="0"/>
            </a:endParaRPr>
          </a:p>
          <a:p>
            <a:r>
              <a:rPr lang="en-US" dirty="0">
                <a:solidFill>
                  <a:schemeClr val="bg1"/>
                </a:solidFill>
                <a:latin typeface="Gotham" panose="02000604030000020004" pitchFamily="50" charset="0"/>
              </a:rPr>
              <a:t>In a perfect world, the data would follow a single straight line or at least some polynomial.</a:t>
            </a:r>
          </a:p>
        </p:txBody>
      </p:sp>
    </p:spTree>
    <p:extLst>
      <p:ext uri="{BB962C8B-B14F-4D97-AF65-F5344CB8AC3E}">
        <p14:creationId xmlns:p14="http://schemas.microsoft.com/office/powerpoint/2010/main" val="40974275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a:solidFill>
                  <a:schemeClr val="bg1"/>
                </a:solidFill>
                <a:latin typeface="Gotham" panose="02000604030000020004" pitchFamily="50" charset="0"/>
              </a:rPr>
              <a:t>boston-4.py</a:t>
            </a: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a:xfrm>
            <a:off x="838200" y="1825624"/>
            <a:ext cx="10515600" cy="5195661"/>
          </a:xfrm>
        </p:spPr>
        <p:txBody>
          <a:bodyPr>
            <a:normAutofit/>
          </a:bodyPr>
          <a:lstStyle/>
          <a:p>
            <a:r>
              <a:rPr lang="en-US" dirty="0">
                <a:solidFill>
                  <a:schemeClr val="bg1"/>
                </a:solidFill>
                <a:latin typeface="Gotham" panose="02000604030000020004" pitchFamily="50" charset="0"/>
              </a:rPr>
              <a:t>When we </a:t>
            </a:r>
            <a:r>
              <a:rPr lang="en-US" dirty="0">
                <a:solidFill>
                  <a:schemeClr val="bg1"/>
                </a:solidFill>
                <a:latin typeface="Consolas" panose="020B0609020204030204" pitchFamily="49" charset="0"/>
              </a:rPr>
              <a:t>fit()</a:t>
            </a:r>
            <a:r>
              <a:rPr lang="en-US" dirty="0">
                <a:solidFill>
                  <a:schemeClr val="bg1"/>
                </a:solidFill>
                <a:latin typeface="Gotham" panose="02000604030000020004" pitchFamily="50" charset="0"/>
              </a:rPr>
              <a:t> the data on line 29, what’s effectively happening is we are coming up with an equation that satisfies </a:t>
            </a:r>
            <a:r>
              <a:rPr lang="en-US" dirty="0">
                <a:solidFill>
                  <a:schemeClr val="bg1"/>
                </a:solidFill>
                <a:latin typeface="Symbol" panose="05050102010706020507" pitchFamily="18" charset="2"/>
              </a:rPr>
              <a:t>b</a:t>
            </a:r>
            <a:r>
              <a:rPr lang="en-US" baseline="-25000" dirty="0">
                <a:solidFill>
                  <a:schemeClr val="bg1"/>
                </a:solidFill>
                <a:latin typeface="Gotham" panose="02000604030000020004" pitchFamily="50" charset="0"/>
              </a:rPr>
              <a:t>0</a:t>
            </a:r>
            <a:r>
              <a:rPr lang="en-US" dirty="0">
                <a:solidFill>
                  <a:schemeClr val="bg1"/>
                </a:solidFill>
                <a:latin typeface="Gotham" panose="02000604030000020004" pitchFamily="50" charset="0"/>
              </a:rPr>
              <a:t> + </a:t>
            </a:r>
            <a:r>
              <a:rPr lang="en-US" dirty="0">
                <a:solidFill>
                  <a:schemeClr val="bg1"/>
                </a:solidFill>
                <a:latin typeface="Symbol" panose="05050102010706020507" pitchFamily="18" charset="2"/>
              </a:rPr>
              <a:t>b</a:t>
            </a:r>
            <a:r>
              <a:rPr lang="en-US" baseline="-25000" dirty="0">
                <a:solidFill>
                  <a:schemeClr val="bg1"/>
                </a:solidFill>
                <a:latin typeface="Gotham" panose="02000604030000020004" pitchFamily="50" charset="0"/>
              </a:rPr>
              <a:t>1</a:t>
            </a:r>
            <a:r>
              <a:rPr lang="en-US" dirty="0">
                <a:solidFill>
                  <a:schemeClr val="bg1"/>
                </a:solidFill>
                <a:latin typeface="Gotham" panose="02000604030000020004" pitchFamily="50" charset="0"/>
              </a:rPr>
              <a:t>x</a:t>
            </a:r>
            <a:r>
              <a:rPr lang="en-US" baseline="-25000" dirty="0">
                <a:solidFill>
                  <a:schemeClr val="bg1"/>
                </a:solidFill>
                <a:latin typeface="Gotham" panose="02000604030000020004" pitchFamily="50" charset="0"/>
              </a:rPr>
              <a:t>1 </a:t>
            </a:r>
            <a:r>
              <a:rPr lang="en-US" dirty="0">
                <a:solidFill>
                  <a:schemeClr val="bg1"/>
                </a:solidFill>
                <a:latin typeface="Gotham" panose="02000604030000020004" pitchFamily="50" charset="0"/>
              </a:rPr>
              <a:t>+ </a:t>
            </a:r>
            <a:r>
              <a:rPr lang="en-US" dirty="0">
                <a:solidFill>
                  <a:schemeClr val="bg1"/>
                </a:solidFill>
                <a:latin typeface="Symbol" panose="05050102010706020507" pitchFamily="18" charset="2"/>
              </a:rPr>
              <a:t>b</a:t>
            </a:r>
            <a:r>
              <a:rPr lang="en-US" baseline="-25000" dirty="0">
                <a:solidFill>
                  <a:schemeClr val="bg1"/>
                </a:solidFill>
                <a:latin typeface="Gotham" panose="02000604030000020004" pitchFamily="50" charset="0"/>
              </a:rPr>
              <a:t>2</a:t>
            </a:r>
            <a:r>
              <a:rPr lang="en-US" dirty="0">
                <a:solidFill>
                  <a:schemeClr val="bg1"/>
                </a:solidFill>
                <a:latin typeface="Gotham" panose="02000604030000020004" pitchFamily="50" charset="0"/>
              </a:rPr>
              <a:t>x</a:t>
            </a:r>
            <a:r>
              <a:rPr lang="en-US" baseline="-25000" dirty="0">
                <a:solidFill>
                  <a:schemeClr val="bg1"/>
                </a:solidFill>
                <a:latin typeface="Gotham" panose="02000604030000020004" pitchFamily="50" charset="0"/>
              </a:rPr>
              <a:t>2</a:t>
            </a:r>
            <a:r>
              <a:rPr lang="en-US" dirty="0">
                <a:solidFill>
                  <a:schemeClr val="bg1"/>
                </a:solidFill>
                <a:latin typeface="Gotham" panose="02000604030000020004" pitchFamily="50" charset="0"/>
              </a:rPr>
              <a:t> + … + </a:t>
            </a:r>
            <a:r>
              <a:rPr lang="en-US" dirty="0" err="1">
                <a:solidFill>
                  <a:schemeClr val="bg1"/>
                </a:solidFill>
                <a:latin typeface="Symbol" panose="05050102010706020507" pitchFamily="18" charset="2"/>
              </a:rPr>
              <a:t>b</a:t>
            </a:r>
            <a:r>
              <a:rPr lang="en-US" baseline="-25000" dirty="0" err="1">
                <a:solidFill>
                  <a:schemeClr val="bg1"/>
                </a:solidFill>
                <a:latin typeface="Gotham" panose="02000604030000020004" pitchFamily="50" charset="0"/>
              </a:rPr>
              <a:t>n</a:t>
            </a:r>
            <a:r>
              <a:rPr lang="en-US" dirty="0" err="1">
                <a:solidFill>
                  <a:schemeClr val="bg1"/>
                </a:solidFill>
                <a:latin typeface="Gotham" panose="02000604030000020004" pitchFamily="50" charset="0"/>
              </a:rPr>
              <a:t>x</a:t>
            </a:r>
            <a:r>
              <a:rPr lang="en-US" baseline="-25000" dirty="0" err="1">
                <a:solidFill>
                  <a:schemeClr val="bg1"/>
                </a:solidFill>
                <a:latin typeface="Gotham" panose="02000604030000020004" pitchFamily="50" charset="0"/>
              </a:rPr>
              <a:t>n</a:t>
            </a:r>
            <a:r>
              <a:rPr lang="en-US" dirty="0">
                <a:solidFill>
                  <a:schemeClr val="bg1"/>
                </a:solidFill>
                <a:latin typeface="Gotham" panose="02000604030000020004" pitchFamily="50" charset="0"/>
              </a:rPr>
              <a:t> = t, where t is the target value, among the </a:t>
            </a:r>
            <a:r>
              <a:rPr lang="en-US" i="1" dirty="0">
                <a:solidFill>
                  <a:schemeClr val="bg1"/>
                </a:solidFill>
                <a:latin typeface="Gotham" panose="02000604030000020004" pitchFamily="50" charset="0"/>
              </a:rPr>
              <a:t>training</a:t>
            </a:r>
            <a:r>
              <a:rPr lang="en-US" dirty="0">
                <a:solidFill>
                  <a:schemeClr val="bg1"/>
                </a:solidFill>
                <a:latin typeface="Gotham" panose="02000604030000020004" pitchFamily="50" charset="0"/>
              </a:rPr>
              <a:t> set.</a:t>
            </a:r>
          </a:p>
        </p:txBody>
      </p:sp>
    </p:spTree>
    <p:extLst>
      <p:ext uri="{BB962C8B-B14F-4D97-AF65-F5344CB8AC3E}">
        <p14:creationId xmlns:p14="http://schemas.microsoft.com/office/powerpoint/2010/main" val="38376009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a:solidFill>
                  <a:schemeClr val="bg1"/>
                </a:solidFill>
                <a:latin typeface="Gotham" panose="02000604030000020004" pitchFamily="50" charset="0"/>
              </a:rPr>
              <a:t>boston-4.py</a:t>
            </a: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a:xfrm>
            <a:off x="838200" y="1825624"/>
            <a:ext cx="10515600" cy="5195661"/>
          </a:xfrm>
        </p:spPr>
        <p:txBody>
          <a:bodyPr>
            <a:normAutofit/>
          </a:bodyPr>
          <a:lstStyle/>
          <a:p>
            <a:r>
              <a:rPr lang="en-US" dirty="0">
                <a:solidFill>
                  <a:schemeClr val="bg1"/>
                </a:solidFill>
                <a:latin typeface="Gotham" panose="02000604030000020004" pitchFamily="50" charset="0"/>
              </a:rPr>
              <a:t>When we </a:t>
            </a:r>
            <a:r>
              <a:rPr lang="en-US" dirty="0">
                <a:solidFill>
                  <a:schemeClr val="bg1"/>
                </a:solidFill>
                <a:latin typeface="Consolas" panose="020B0609020204030204" pitchFamily="49" charset="0"/>
              </a:rPr>
              <a:t>fit()</a:t>
            </a:r>
            <a:r>
              <a:rPr lang="en-US" dirty="0">
                <a:solidFill>
                  <a:schemeClr val="bg1"/>
                </a:solidFill>
                <a:latin typeface="Gotham" panose="02000604030000020004" pitchFamily="50" charset="0"/>
              </a:rPr>
              <a:t> the data on line 29, what’s effectively happening is we are coming up with an equation that satisfies </a:t>
            </a:r>
            <a:r>
              <a:rPr lang="en-US" dirty="0">
                <a:solidFill>
                  <a:schemeClr val="bg1"/>
                </a:solidFill>
                <a:latin typeface="Symbol" panose="05050102010706020507" pitchFamily="18" charset="2"/>
              </a:rPr>
              <a:t>b</a:t>
            </a:r>
            <a:r>
              <a:rPr lang="en-US" baseline="-25000" dirty="0">
                <a:solidFill>
                  <a:schemeClr val="bg1"/>
                </a:solidFill>
                <a:latin typeface="Gotham" panose="02000604030000020004" pitchFamily="50" charset="0"/>
              </a:rPr>
              <a:t>0</a:t>
            </a:r>
            <a:r>
              <a:rPr lang="en-US" dirty="0">
                <a:solidFill>
                  <a:schemeClr val="bg1"/>
                </a:solidFill>
                <a:latin typeface="Gotham" panose="02000604030000020004" pitchFamily="50" charset="0"/>
              </a:rPr>
              <a:t> + </a:t>
            </a:r>
            <a:r>
              <a:rPr lang="en-US" dirty="0">
                <a:solidFill>
                  <a:schemeClr val="bg1"/>
                </a:solidFill>
                <a:latin typeface="Symbol" panose="05050102010706020507" pitchFamily="18" charset="2"/>
              </a:rPr>
              <a:t>b</a:t>
            </a:r>
            <a:r>
              <a:rPr lang="en-US" baseline="-25000" dirty="0">
                <a:solidFill>
                  <a:schemeClr val="bg1"/>
                </a:solidFill>
                <a:latin typeface="Gotham" panose="02000604030000020004" pitchFamily="50" charset="0"/>
              </a:rPr>
              <a:t>1</a:t>
            </a:r>
            <a:r>
              <a:rPr lang="en-US" dirty="0">
                <a:solidFill>
                  <a:schemeClr val="bg1"/>
                </a:solidFill>
                <a:latin typeface="Gotham" panose="02000604030000020004" pitchFamily="50" charset="0"/>
              </a:rPr>
              <a:t>x</a:t>
            </a:r>
            <a:r>
              <a:rPr lang="en-US" baseline="-25000" dirty="0">
                <a:solidFill>
                  <a:schemeClr val="bg1"/>
                </a:solidFill>
                <a:latin typeface="Gotham" panose="02000604030000020004" pitchFamily="50" charset="0"/>
              </a:rPr>
              <a:t>1 </a:t>
            </a:r>
            <a:r>
              <a:rPr lang="en-US" dirty="0">
                <a:solidFill>
                  <a:schemeClr val="bg1"/>
                </a:solidFill>
                <a:latin typeface="Gotham" panose="02000604030000020004" pitchFamily="50" charset="0"/>
              </a:rPr>
              <a:t>+ </a:t>
            </a:r>
            <a:r>
              <a:rPr lang="en-US" dirty="0">
                <a:solidFill>
                  <a:schemeClr val="bg1"/>
                </a:solidFill>
                <a:latin typeface="Symbol" panose="05050102010706020507" pitchFamily="18" charset="2"/>
              </a:rPr>
              <a:t>b</a:t>
            </a:r>
            <a:r>
              <a:rPr lang="en-US" baseline="-25000" dirty="0">
                <a:solidFill>
                  <a:schemeClr val="bg1"/>
                </a:solidFill>
                <a:latin typeface="Gotham" panose="02000604030000020004" pitchFamily="50" charset="0"/>
              </a:rPr>
              <a:t>2</a:t>
            </a:r>
            <a:r>
              <a:rPr lang="en-US" dirty="0">
                <a:solidFill>
                  <a:schemeClr val="bg1"/>
                </a:solidFill>
                <a:latin typeface="Gotham" panose="02000604030000020004" pitchFamily="50" charset="0"/>
              </a:rPr>
              <a:t>x</a:t>
            </a:r>
            <a:r>
              <a:rPr lang="en-US" baseline="-25000" dirty="0">
                <a:solidFill>
                  <a:schemeClr val="bg1"/>
                </a:solidFill>
                <a:latin typeface="Gotham" panose="02000604030000020004" pitchFamily="50" charset="0"/>
              </a:rPr>
              <a:t>2</a:t>
            </a:r>
            <a:r>
              <a:rPr lang="en-US" dirty="0">
                <a:solidFill>
                  <a:schemeClr val="bg1"/>
                </a:solidFill>
                <a:latin typeface="Gotham" panose="02000604030000020004" pitchFamily="50" charset="0"/>
              </a:rPr>
              <a:t> + … + </a:t>
            </a:r>
            <a:r>
              <a:rPr lang="en-US" dirty="0" err="1">
                <a:solidFill>
                  <a:schemeClr val="bg1"/>
                </a:solidFill>
                <a:latin typeface="Symbol" panose="05050102010706020507" pitchFamily="18" charset="2"/>
              </a:rPr>
              <a:t>b</a:t>
            </a:r>
            <a:r>
              <a:rPr lang="en-US" baseline="-25000" dirty="0" err="1">
                <a:solidFill>
                  <a:schemeClr val="bg1"/>
                </a:solidFill>
                <a:latin typeface="Gotham" panose="02000604030000020004" pitchFamily="50" charset="0"/>
              </a:rPr>
              <a:t>n</a:t>
            </a:r>
            <a:r>
              <a:rPr lang="en-US" dirty="0" err="1">
                <a:solidFill>
                  <a:schemeClr val="bg1"/>
                </a:solidFill>
                <a:latin typeface="Gotham" panose="02000604030000020004" pitchFamily="50" charset="0"/>
              </a:rPr>
              <a:t>x</a:t>
            </a:r>
            <a:r>
              <a:rPr lang="en-US" baseline="-25000" dirty="0" err="1">
                <a:solidFill>
                  <a:schemeClr val="bg1"/>
                </a:solidFill>
                <a:latin typeface="Gotham" panose="02000604030000020004" pitchFamily="50" charset="0"/>
              </a:rPr>
              <a:t>n</a:t>
            </a:r>
            <a:r>
              <a:rPr lang="en-US" dirty="0">
                <a:solidFill>
                  <a:schemeClr val="bg1"/>
                </a:solidFill>
                <a:latin typeface="Gotham" panose="02000604030000020004" pitchFamily="50" charset="0"/>
              </a:rPr>
              <a:t> = t, where t is the target value, among the </a:t>
            </a:r>
            <a:r>
              <a:rPr lang="en-US" i="1" dirty="0">
                <a:solidFill>
                  <a:schemeClr val="bg1"/>
                </a:solidFill>
                <a:latin typeface="Gotham" panose="02000604030000020004" pitchFamily="50" charset="0"/>
              </a:rPr>
              <a:t>training</a:t>
            </a:r>
            <a:r>
              <a:rPr lang="en-US" dirty="0">
                <a:solidFill>
                  <a:schemeClr val="bg1"/>
                </a:solidFill>
                <a:latin typeface="Gotham" panose="02000604030000020004" pitchFamily="50" charset="0"/>
              </a:rPr>
              <a:t> set.</a:t>
            </a:r>
          </a:p>
          <a:p>
            <a:pPr lvl="1"/>
            <a:r>
              <a:rPr lang="en-US" dirty="0">
                <a:solidFill>
                  <a:srgbClr val="FFFF00"/>
                </a:solidFill>
                <a:latin typeface="Consolas" panose="020B0609020204030204" pitchFamily="49" charset="0"/>
              </a:rPr>
              <a:t>boston-4a.py </a:t>
            </a:r>
            <a:r>
              <a:rPr lang="en-US" dirty="0">
                <a:solidFill>
                  <a:srgbClr val="FFFF00"/>
                </a:solidFill>
                <a:latin typeface="Gotham" panose="02000604030000020004" pitchFamily="50" charset="0"/>
              </a:rPr>
              <a:t>adds a few lines of code that actually print out these coefficients, if you’re interested in seeing the actual numbers!</a:t>
            </a:r>
          </a:p>
        </p:txBody>
      </p:sp>
    </p:spTree>
    <p:extLst>
      <p:ext uri="{BB962C8B-B14F-4D97-AF65-F5344CB8AC3E}">
        <p14:creationId xmlns:p14="http://schemas.microsoft.com/office/powerpoint/2010/main" val="35620774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a:solidFill>
                  <a:schemeClr val="bg1"/>
                </a:solidFill>
                <a:latin typeface="Gotham" panose="02000604030000020004" pitchFamily="50" charset="0"/>
              </a:rPr>
              <a:t>boston-4.py</a:t>
            </a: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a:xfrm>
            <a:off x="838200" y="1825624"/>
            <a:ext cx="10515600" cy="5195661"/>
          </a:xfrm>
        </p:spPr>
        <p:txBody>
          <a:bodyPr>
            <a:normAutofit/>
          </a:bodyPr>
          <a:lstStyle/>
          <a:p>
            <a:r>
              <a:rPr lang="en-US" dirty="0">
                <a:solidFill>
                  <a:schemeClr val="bg1"/>
                </a:solidFill>
                <a:latin typeface="Gotham" panose="02000604030000020004" pitchFamily="50" charset="0"/>
              </a:rPr>
              <a:t>When we </a:t>
            </a:r>
            <a:r>
              <a:rPr lang="en-US" dirty="0">
                <a:solidFill>
                  <a:schemeClr val="bg1"/>
                </a:solidFill>
                <a:latin typeface="Consolas" panose="020B0609020204030204" pitchFamily="49" charset="0"/>
              </a:rPr>
              <a:t>fit()</a:t>
            </a:r>
            <a:r>
              <a:rPr lang="en-US" dirty="0">
                <a:solidFill>
                  <a:schemeClr val="bg1"/>
                </a:solidFill>
                <a:latin typeface="Gotham" panose="02000604030000020004" pitchFamily="50" charset="0"/>
              </a:rPr>
              <a:t> the data on line 29, what’s effectively happening is we are coming up with an equation that satisfies </a:t>
            </a:r>
            <a:r>
              <a:rPr lang="en-US" dirty="0">
                <a:solidFill>
                  <a:schemeClr val="bg1"/>
                </a:solidFill>
                <a:latin typeface="Symbol" panose="05050102010706020507" pitchFamily="18" charset="2"/>
              </a:rPr>
              <a:t>b</a:t>
            </a:r>
            <a:r>
              <a:rPr lang="en-US" baseline="-25000" dirty="0">
                <a:solidFill>
                  <a:schemeClr val="bg1"/>
                </a:solidFill>
                <a:latin typeface="Gotham" panose="02000604030000020004" pitchFamily="50" charset="0"/>
              </a:rPr>
              <a:t>0</a:t>
            </a:r>
            <a:r>
              <a:rPr lang="en-US" dirty="0">
                <a:solidFill>
                  <a:schemeClr val="bg1"/>
                </a:solidFill>
                <a:latin typeface="Gotham" panose="02000604030000020004" pitchFamily="50" charset="0"/>
              </a:rPr>
              <a:t> + </a:t>
            </a:r>
            <a:r>
              <a:rPr lang="en-US" dirty="0">
                <a:solidFill>
                  <a:schemeClr val="bg1"/>
                </a:solidFill>
                <a:latin typeface="Symbol" panose="05050102010706020507" pitchFamily="18" charset="2"/>
              </a:rPr>
              <a:t>b</a:t>
            </a:r>
            <a:r>
              <a:rPr lang="en-US" baseline="-25000" dirty="0">
                <a:solidFill>
                  <a:schemeClr val="bg1"/>
                </a:solidFill>
                <a:latin typeface="Gotham" panose="02000604030000020004" pitchFamily="50" charset="0"/>
              </a:rPr>
              <a:t>1</a:t>
            </a:r>
            <a:r>
              <a:rPr lang="en-US" dirty="0">
                <a:solidFill>
                  <a:schemeClr val="bg1"/>
                </a:solidFill>
                <a:latin typeface="Gotham" panose="02000604030000020004" pitchFamily="50" charset="0"/>
              </a:rPr>
              <a:t>x</a:t>
            </a:r>
            <a:r>
              <a:rPr lang="en-US" baseline="-25000" dirty="0">
                <a:solidFill>
                  <a:schemeClr val="bg1"/>
                </a:solidFill>
                <a:latin typeface="Gotham" panose="02000604030000020004" pitchFamily="50" charset="0"/>
              </a:rPr>
              <a:t>1 </a:t>
            </a:r>
            <a:r>
              <a:rPr lang="en-US" dirty="0">
                <a:solidFill>
                  <a:schemeClr val="bg1"/>
                </a:solidFill>
                <a:latin typeface="Gotham" panose="02000604030000020004" pitchFamily="50" charset="0"/>
              </a:rPr>
              <a:t>+ </a:t>
            </a:r>
            <a:r>
              <a:rPr lang="en-US" dirty="0">
                <a:solidFill>
                  <a:schemeClr val="bg1"/>
                </a:solidFill>
                <a:latin typeface="Symbol" panose="05050102010706020507" pitchFamily="18" charset="2"/>
              </a:rPr>
              <a:t>b</a:t>
            </a:r>
            <a:r>
              <a:rPr lang="en-US" baseline="-25000" dirty="0">
                <a:solidFill>
                  <a:schemeClr val="bg1"/>
                </a:solidFill>
                <a:latin typeface="Gotham" panose="02000604030000020004" pitchFamily="50" charset="0"/>
              </a:rPr>
              <a:t>2</a:t>
            </a:r>
            <a:r>
              <a:rPr lang="en-US" dirty="0">
                <a:solidFill>
                  <a:schemeClr val="bg1"/>
                </a:solidFill>
                <a:latin typeface="Gotham" panose="02000604030000020004" pitchFamily="50" charset="0"/>
              </a:rPr>
              <a:t>x</a:t>
            </a:r>
            <a:r>
              <a:rPr lang="en-US" baseline="-25000" dirty="0">
                <a:solidFill>
                  <a:schemeClr val="bg1"/>
                </a:solidFill>
                <a:latin typeface="Gotham" panose="02000604030000020004" pitchFamily="50" charset="0"/>
              </a:rPr>
              <a:t>2</a:t>
            </a:r>
            <a:r>
              <a:rPr lang="en-US" dirty="0">
                <a:solidFill>
                  <a:schemeClr val="bg1"/>
                </a:solidFill>
                <a:latin typeface="Gotham" panose="02000604030000020004" pitchFamily="50" charset="0"/>
              </a:rPr>
              <a:t> + … + </a:t>
            </a:r>
            <a:r>
              <a:rPr lang="en-US" dirty="0" err="1">
                <a:solidFill>
                  <a:schemeClr val="bg1"/>
                </a:solidFill>
                <a:latin typeface="Symbol" panose="05050102010706020507" pitchFamily="18" charset="2"/>
              </a:rPr>
              <a:t>b</a:t>
            </a:r>
            <a:r>
              <a:rPr lang="en-US" baseline="-25000" dirty="0" err="1">
                <a:solidFill>
                  <a:schemeClr val="bg1"/>
                </a:solidFill>
                <a:latin typeface="Gotham" panose="02000604030000020004" pitchFamily="50" charset="0"/>
              </a:rPr>
              <a:t>n</a:t>
            </a:r>
            <a:r>
              <a:rPr lang="en-US" dirty="0" err="1">
                <a:solidFill>
                  <a:schemeClr val="bg1"/>
                </a:solidFill>
                <a:latin typeface="Gotham" panose="02000604030000020004" pitchFamily="50" charset="0"/>
              </a:rPr>
              <a:t>x</a:t>
            </a:r>
            <a:r>
              <a:rPr lang="en-US" baseline="-25000" dirty="0" err="1">
                <a:solidFill>
                  <a:schemeClr val="bg1"/>
                </a:solidFill>
                <a:latin typeface="Gotham" panose="02000604030000020004" pitchFamily="50" charset="0"/>
              </a:rPr>
              <a:t>n</a:t>
            </a:r>
            <a:r>
              <a:rPr lang="en-US" dirty="0">
                <a:solidFill>
                  <a:schemeClr val="bg1"/>
                </a:solidFill>
                <a:latin typeface="Gotham" panose="02000604030000020004" pitchFamily="50" charset="0"/>
              </a:rPr>
              <a:t> = t, where t is the target value, among the </a:t>
            </a:r>
            <a:r>
              <a:rPr lang="en-US" i="1" dirty="0">
                <a:solidFill>
                  <a:schemeClr val="bg1"/>
                </a:solidFill>
                <a:latin typeface="Gotham" panose="02000604030000020004" pitchFamily="50" charset="0"/>
              </a:rPr>
              <a:t>training</a:t>
            </a:r>
            <a:r>
              <a:rPr lang="en-US" dirty="0">
                <a:solidFill>
                  <a:schemeClr val="bg1"/>
                </a:solidFill>
                <a:latin typeface="Gotham" panose="02000604030000020004" pitchFamily="50" charset="0"/>
              </a:rPr>
              <a:t> set.</a:t>
            </a:r>
          </a:p>
          <a:p>
            <a:endParaRPr lang="en-US" dirty="0">
              <a:solidFill>
                <a:schemeClr val="bg1"/>
              </a:solidFill>
              <a:latin typeface="Gotham" panose="02000604030000020004" pitchFamily="50" charset="0"/>
            </a:endParaRPr>
          </a:p>
          <a:p>
            <a:r>
              <a:rPr lang="en-US" dirty="0">
                <a:solidFill>
                  <a:schemeClr val="bg1"/>
                </a:solidFill>
                <a:latin typeface="Gotham" panose="02000604030000020004" pitchFamily="50" charset="0"/>
              </a:rPr>
              <a:t>When we </a:t>
            </a:r>
            <a:r>
              <a:rPr lang="en-US" dirty="0">
                <a:solidFill>
                  <a:schemeClr val="bg1"/>
                </a:solidFill>
                <a:latin typeface="Consolas" panose="020B0609020204030204" pitchFamily="49" charset="0"/>
              </a:rPr>
              <a:t>predict()</a:t>
            </a:r>
            <a:r>
              <a:rPr lang="en-US" dirty="0">
                <a:solidFill>
                  <a:schemeClr val="bg1"/>
                </a:solidFill>
                <a:latin typeface="Gotham" panose="02000604030000020004" pitchFamily="50" charset="0"/>
              </a:rPr>
              <a:t> the data on line 30, we are basically applying that equation to the </a:t>
            </a:r>
            <a:r>
              <a:rPr lang="en-US" i="1" dirty="0">
                <a:solidFill>
                  <a:schemeClr val="bg1"/>
                </a:solidFill>
                <a:latin typeface="Gotham" panose="02000604030000020004" pitchFamily="50" charset="0"/>
              </a:rPr>
              <a:t>test </a:t>
            </a:r>
            <a:r>
              <a:rPr lang="en-US" dirty="0">
                <a:solidFill>
                  <a:schemeClr val="bg1"/>
                </a:solidFill>
                <a:latin typeface="Gotham" panose="02000604030000020004" pitchFamily="50" charset="0"/>
              </a:rPr>
              <a:t>set.  </a:t>
            </a:r>
          </a:p>
          <a:p>
            <a:endParaRPr lang="en-US" dirty="0">
              <a:solidFill>
                <a:schemeClr val="bg1"/>
              </a:solidFill>
              <a:latin typeface="Gotham" panose="02000604030000020004" pitchFamily="50" charset="0"/>
            </a:endParaRPr>
          </a:p>
        </p:txBody>
      </p:sp>
    </p:spTree>
    <p:extLst>
      <p:ext uri="{BB962C8B-B14F-4D97-AF65-F5344CB8AC3E}">
        <p14:creationId xmlns:p14="http://schemas.microsoft.com/office/powerpoint/2010/main" val="369299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a:solidFill>
                  <a:schemeClr val="bg1"/>
                </a:solidFill>
                <a:latin typeface="Gotham" panose="02000604030000020004" pitchFamily="50" charset="0"/>
              </a:rPr>
              <a:t>Data Science</a:t>
            </a: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p:txBody>
          <a:bodyPr>
            <a:normAutofit/>
          </a:bodyPr>
          <a:lstStyle/>
          <a:p>
            <a:r>
              <a:rPr lang="en-US" dirty="0">
                <a:solidFill>
                  <a:schemeClr val="bg1"/>
                </a:solidFill>
                <a:latin typeface="Gotham" panose="02000604030000020004" pitchFamily="50" charset="0"/>
              </a:rPr>
              <a:t>According to Wikipedia, it is “an interdisciplinary field that uses scientific methods, processes, algorithms and systems to extract knowledge and insights from data in various forms, both structured and unstructured.”</a:t>
            </a:r>
          </a:p>
          <a:p>
            <a:endParaRPr lang="en-US" dirty="0">
              <a:solidFill>
                <a:schemeClr val="bg1"/>
              </a:solidFill>
              <a:latin typeface="Gotham" panose="02000604030000020004" pitchFamily="50" charset="0"/>
            </a:endParaRPr>
          </a:p>
          <a:p>
            <a:r>
              <a:rPr lang="en-US" dirty="0">
                <a:solidFill>
                  <a:schemeClr val="bg1"/>
                </a:solidFill>
                <a:latin typeface="Gotham" panose="02000604030000020004" pitchFamily="50" charset="0"/>
              </a:rPr>
              <a:t>You probably know this better as </a:t>
            </a:r>
            <a:r>
              <a:rPr lang="en-US" b="1" i="1" dirty="0">
                <a:solidFill>
                  <a:schemeClr val="bg1"/>
                </a:solidFill>
                <a:latin typeface="Gotham" panose="02000604030000020004" pitchFamily="50" charset="0"/>
              </a:rPr>
              <a:t>statistics</a:t>
            </a:r>
            <a:r>
              <a:rPr lang="en-US" dirty="0">
                <a:solidFill>
                  <a:schemeClr val="bg1"/>
                </a:solidFill>
                <a:latin typeface="Gotham" panose="02000604030000020004" pitchFamily="50" charset="0"/>
              </a:rPr>
              <a:t>. And data science typically adds some machine learning, too.</a:t>
            </a:r>
          </a:p>
        </p:txBody>
      </p:sp>
    </p:spTree>
    <p:extLst>
      <p:ext uri="{BB962C8B-B14F-4D97-AF65-F5344CB8AC3E}">
        <p14:creationId xmlns:p14="http://schemas.microsoft.com/office/powerpoint/2010/main" val="8447569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a:solidFill>
                  <a:schemeClr val="bg1"/>
                </a:solidFill>
                <a:latin typeface="Gotham" panose="02000604030000020004" pitchFamily="50" charset="0"/>
              </a:rPr>
              <a:t>boston-4.py</a:t>
            </a: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a:xfrm>
            <a:off x="838200" y="1825624"/>
            <a:ext cx="10515600" cy="5195661"/>
          </a:xfrm>
        </p:spPr>
        <p:txBody>
          <a:bodyPr>
            <a:normAutofit/>
          </a:bodyPr>
          <a:lstStyle/>
          <a:p>
            <a:r>
              <a:rPr lang="en-US" dirty="0">
                <a:solidFill>
                  <a:schemeClr val="bg1"/>
                </a:solidFill>
                <a:latin typeface="Gotham" panose="02000604030000020004" pitchFamily="50" charset="0"/>
              </a:rPr>
              <a:t>When we </a:t>
            </a:r>
            <a:r>
              <a:rPr lang="en-US" dirty="0">
                <a:solidFill>
                  <a:schemeClr val="bg1"/>
                </a:solidFill>
                <a:latin typeface="Consolas" panose="020B0609020204030204" pitchFamily="49" charset="0"/>
              </a:rPr>
              <a:t>fit()</a:t>
            </a:r>
            <a:r>
              <a:rPr lang="en-US" dirty="0">
                <a:solidFill>
                  <a:schemeClr val="bg1"/>
                </a:solidFill>
                <a:latin typeface="Gotham" panose="02000604030000020004" pitchFamily="50" charset="0"/>
              </a:rPr>
              <a:t> the data on line 29, what’s effectively happening is we are coming up with an equation that satisfies </a:t>
            </a:r>
            <a:r>
              <a:rPr lang="en-US" dirty="0">
                <a:solidFill>
                  <a:schemeClr val="bg1"/>
                </a:solidFill>
                <a:latin typeface="Symbol" panose="05050102010706020507" pitchFamily="18" charset="2"/>
              </a:rPr>
              <a:t>b</a:t>
            </a:r>
            <a:r>
              <a:rPr lang="en-US" baseline="-25000" dirty="0">
                <a:solidFill>
                  <a:schemeClr val="bg1"/>
                </a:solidFill>
                <a:latin typeface="Gotham" panose="02000604030000020004" pitchFamily="50" charset="0"/>
              </a:rPr>
              <a:t>0</a:t>
            </a:r>
            <a:r>
              <a:rPr lang="en-US" dirty="0">
                <a:solidFill>
                  <a:schemeClr val="bg1"/>
                </a:solidFill>
                <a:latin typeface="Gotham" panose="02000604030000020004" pitchFamily="50" charset="0"/>
              </a:rPr>
              <a:t> + </a:t>
            </a:r>
            <a:r>
              <a:rPr lang="en-US" dirty="0">
                <a:solidFill>
                  <a:schemeClr val="bg1"/>
                </a:solidFill>
                <a:latin typeface="Symbol" panose="05050102010706020507" pitchFamily="18" charset="2"/>
              </a:rPr>
              <a:t>b</a:t>
            </a:r>
            <a:r>
              <a:rPr lang="en-US" baseline="-25000" dirty="0">
                <a:solidFill>
                  <a:schemeClr val="bg1"/>
                </a:solidFill>
                <a:latin typeface="Gotham" panose="02000604030000020004" pitchFamily="50" charset="0"/>
              </a:rPr>
              <a:t>1</a:t>
            </a:r>
            <a:r>
              <a:rPr lang="en-US" dirty="0">
                <a:solidFill>
                  <a:schemeClr val="bg1"/>
                </a:solidFill>
                <a:latin typeface="Gotham" panose="02000604030000020004" pitchFamily="50" charset="0"/>
              </a:rPr>
              <a:t>x</a:t>
            </a:r>
            <a:r>
              <a:rPr lang="en-US" baseline="-25000" dirty="0">
                <a:solidFill>
                  <a:schemeClr val="bg1"/>
                </a:solidFill>
                <a:latin typeface="Gotham" panose="02000604030000020004" pitchFamily="50" charset="0"/>
              </a:rPr>
              <a:t>1 </a:t>
            </a:r>
            <a:r>
              <a:rPr lang="en-US" dirty="0">
                <a:solidFill>
                  <a:schemeClr val="bg1"/>
                </a:solidFill>
                <a:latin typeface="Gotham" panose="02000604030000020004" pitchFamily="50" charset="0"/>
              </a:rPr>
              <a:t>+ </a:t>
            </a:r>
            <a:r>
              <a:rPr lang="en-US" dirty="0">
                <a:solidFill>
                  <a:schemeClr val="bg1"/>
                </a:solidFill>
                <a:latin typeface="Symbol" panose="05050102010706020507" pitchFamily="18" charset="2"/>
              </a:rPr>
              <a:t>b</a:t>
            </a:r>
            <a:r>
              <a:rPr lang="en-US" baseline="-25000" dirty="0">
                <a:solidFill>
                  <a:schemeClr val="bg1"/>
                </a:solidFill>
                <a:latin typeface="Gotham" panose="02000604030000020004" pitchFamily="50" charset="0"/>
              </a:rPr>
              <a:t>2</a:t>
            </a:r>
            <a:r>
              <a:rPr lang="en-US" dirty="0">
                <a:solidFill>
                  <a:schemeClr val="bg1"/>
                </a:solidFill>
                <a:latin typeface="Gotham" panose="02000604030000020004" pitchFamily="50" charset="0"/>
              </a:rPr>
              <a:t>x</a:t>
            </a:r>
            <a:r>
              <a:rPr lang="en-US" baseline="-25000" dirty="0">
                <a:solidFill>
                  <a:schemeClr val="bg1"/>
                </a:solidFill>
                <a:latin typeface="Gotham" panose="02000604030000020004" pitchFamily="50" charset="0"/>
              </a:rPr>
              <a:t>2</a:t>
            </a:r>
            <a:r>
              <a:rPr lang="en-US" dirty="0">
                <a:solidFill>
                  <a:schemeClr val="bg1"/>
                </a:solidFill>
                <a:latin typeface="Gotham" panose="02000604030000020004" pitchFamily="50" charset="0"/>
              </a:rPr>
              <a:t> + … + </a:t>
            </a:r>
            <a:r>
              <a:rPr lang="en-US" dirty="0" err="1">
                <a:solidFill>
                  <a:schemeClr val="bg1"/>
                </a:solidFill>
                <a:latin typeface="Symbol" panose="05050102010706020507" pitchFamily="18" charset="2"/>
              </a:rPr>
              <a:t>b</a:t>
            </a:r>
            <a:r>
              <a:rPr lang="en-US" baseline="-25000" dirty="0" err="1">
                <a:solidFill>
                  <a:schemeClr val="bg1"/>
                </a:solidFill>
                <a:latin typeface="Gotham" panose="02000604030000020004" pitchFamily="50" charset="0"/>
              </a:rPr>
              <a:t>n</a:t>
            </a:r>
            <a:r>
              <a:rPr lang="en-US" dirty="0" err="1">
                <a:solidFill>
                  <a:schemeClr val="bg1"/>
                </a:solidFill>
                <a:latin typeface="Gotham" panose="02000604030000020004" pitchFamily="50" charset="0"/>
              </a:rPr>
              <a:t>x</a:t>
            </a:r>
            <a:r>
              <a:rPr lang="en-US" baseline="-25000" dirty="0" err="1">
                <a:solidFill>
                  <a:schemeClr val="bg1"/>
                </a:solidFill>
                <a:latin typeface="Gotham" panose="02000604030000020004" pitchFamily="50" charset="0"/>
              </a:rPr>
              <a:t>n</a:t>
            </a:r>
            <a:r>
              <a:rPr lang="en-US" dirty="0">
                <a:solidFill>
                  <a:schemeClr val="bg1"/>
                </a:solidFill>
                <a:latin typeface="Gotham" panose="02000604030000020004" pitchFamily="50" charset="0"/>
              </a:rPr>
              <a:t> = t, where t is the target value, among the </a:t>
            </a:r>
            <a:r>
              <a:rPr lang="en-US" i="1" dirty="0">
                <a:solidFill>
                  <a:schemeClr val="bg1"/>
                </a:solidFill>
                <a:latin typeface="Gotham" panose="02000604030000020004" pitchFamily="50" charset="0"/>
              </a:rPr>
              <a:t>training</a:t>
            </a:r>
            <a:r>
              <a:rPr lang="en-US" dirty="0">
                <a:solidFill>
                  <a:schemeClr val="bg1"/>
                </a:solidFill>
                <a:latin typeface="Gotham" panose="02000604030000020004" pitchFamily="50" charset="0"/>
              </a:rPr>
              <a:t> set.</a:t>
            </a:r>
          </a:p>
          <a:p>
            <a:endParaRPr lang="en-US" dirty="0">
              <a:solidFill>
                <a:schemeClr val="bg1"/>
              </a:solidFill>
              <a:latin typeface="Gotham" panose="02000604030000020004" pitchFamily="50" charset="0"/>
            </a:endParaRPr>
          </a:p>
          <a:p>
            <a:r>
              <a:rPr lang="en-US" dirty="0">
                <a:solidFill>
                  <a:schemeClr val="bg1"/>
                </a:solidFill>
                <a:latin typeface="Gotham" panose="02000604030000020004" pitchFamily="50" charset="0"/>
              </a:rPr>
              <a:t>When we </a:t>
            </a:r>
            <a:r>
              <a:rPr lang="en-US" dirty="0">
                <a:solidFill>
                  <a:schemeClr val="bg1"/>
                </a:solidFill>
                <a:latin typeface="Consolas" panose="020B0609020204030204" pitchFamily="49" charset="0"/>
              </a:rPr>
              <a:t>predict()</a:t>
            </a:r>
            <a:r>
              <a:rPr lang="en-US" dirty="0">
                <a:solidFill>
                  <a:schemeClr val="bg1"/>
                </a:solidFill>
                <a:latin typeface="Gotham" panose="02000604030000020004" pitchFamily="50" charset="0"/>
              </a:rPr>
              <a:t> the data on line 30, we are basically applying that equation to the </a:t>
            </a:r>
            <a:r>
              <a:rPr lang="en-US" i="1" dirty="0">
                <a:solidFill>
                  <a:schemeClr val="bg1"/>
                </a:solidFill>
                <a:latin typeface="Gotham" panose="02000604030000020004" pitchFamily="50" charset="0"/>
              </a:rPr>
              <a:t>test </a:t>
            </a:r>
            <a:r>
              <a:rPr lang="en-US" dirty="0">
                <a:solidFill>
                  <a:schemeClr val="bg1"/>
                </a:solidFill>
                <a:latin typeface="Gotham" panose="02000604030000020004" pitchFamily="50" charset="0"/>
              </a:rPr>
              <a:t>set.  </a:t>
            </a:r>
          </a:p>
          <a:p>
            <a:endParaRPr lang="en-US" dirty="0">
              <a:solidFill>
                <a:schemeClr val="bg1"/>
              </a:solidFill>
              <a:latin typeface="Gotham" panose="02000604030000020004" pitchFamily="50" charset="0"/>
            </a:endParaRPr>
          </a:p>
          <a:p>
            <a:r>
              <a:rPr lang="en-US" dirty="0">
                <a:solidFill>
                  <a:schemeClr val="bg1"/>
                </a:solidFill>
                <a:latin typeface="Gotham" panose="02000604030000020004" pitchFamily="50" charset="0"/>
              </a:rPr>
              <a:t>When we scatterplot the data on line 36, we have on the x-axis the true (observed) value of the </a:t>
            </a:r>
            <a:r>
              <a:rPr lang="en-US" i="1" dirty="0">
                <a:solidFill>
                  <a:schemeClr val="bg1"/>
                </a:solidFill>
                <a:latin typeface="Gotham" panose="02000604030000020004" pitchFamily="50" charset="0"/>
              </a:rPr>
              <a:t>test</a:t>
            </a:r>
            <a:r>
              <a:rPr lang="en-US" dirty="0">
                <a:solidFill>
                  <a:schemeClr val="bg1"/>
                </a:solidFill>
                <a:latin typeface="Gotham" panose="02000604030000020004" pitchFamily="50" charset="0"/>
              </a:rPr>
              <a:t> set’s data, versus what the model predicted.</a:t>
            </a:r>
          </a:p>
        </p:txBody>
      </p:sp>
    </p:spTree>
    <p:extLst>
      <p:ext uri="{BB962C8B-B14F-4D97-AF65-F5344CB8AC3E}">
        <p14:creationId xmlns:p14="http://schemas.microsoft.com/office/powerpoint/2010/main" val="30285165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a:solidFill>
                  <a:schemeClr val="bg1"/>
                </a:solidFill>
                <a:latin typeface="Gotham" panose="02000604030000020004" pitchFamily="50" charset="0"/>
              </a:rPr>
              <a:t>Things to Try!</a:t>
            </a: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a:xfrm>
            <a:off x="838200" y="1716764"/>
            <a:ext cx="10515600" cy="5195661"/>
          </a:xfrm>
        </p:spPr>
        <p:txBody>
          <a:bodyPr>
            <a:normAutofit/>
          </a:bodyPr>
          <a:lstStyle/>
          <a:p>
            <a:r>
              <a:rPr lang="en-US" dirty="0">
                <a:solidFill>
                  <a:schemeClr val="bg1"/>
                </a:solidFill>
                <a:latin typeface="Gotham" panose="02000604030000020004" pitchFamily="50" charset="0"/>
              </a:rPr>
              <a:t>What happens if we think some of the columns are irrelevant (like </a:t>
            </a:r>
            <a:r>
              <a:rPr lang="en-US" dirty="0" err="1">
                <a:solidFill>
                  <a:schemeClr val="bg1"/>
                </a:solidFill>
                <a:latin typeface="Consolas" panose="020B0609020204030204" pitchFamily="49" charset="0"/>
              </a:rPr>
              <a:t>chas</a:t>
            </a:r>
            <a:r>
              <a:rPr lang="en-US" dirty="0">
                <a:solidFill>
                  <a:schemeClr val="bg1"/>
                </a:solidFill>
                <a:latin typeface="Gotham" panose="02000604030000020004" pitchFamily="50" charset="0"/>
              </a:rPr>
              <a:t>)? And we don’t want them in our data?</a:t>
            </a:r>
          </a:p>
          <a:p>
            <a:pPr lvl="1"/>
            <a:r>
              <a:rPr lang="en-US" dirty="0" err="1">
                <a:solidFill>
                  <a:schemeClr val="bg1"/>
                </a:solidFill>
                <a:latin typeface="Consolas" panose="020B0609020204030204" pitchFamily="49" charset="0"/>
              </a:rPr>
              <a:t>frame.drop</a:t>
            </a:r>
            <a:r>
              <a:rPr lang="en-US" dirty="0">
                <a:solidFill>
                  <a:schemeClr val="bg1"/>
                </a:solidFill>
                <a:latin typeface="Consolas" panose="020B0609020204030204" pitchFamily="49" charset="0"/>
              </a:rPr>
              <a:t>(labels = 3, axis = 1)</a:t>
            </a:r>
          </a:p>
          <a:p>
            <a:endParaRPr 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9595148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a:solidFill>
                  <a:schemeClr val="bg1"/>
                </a:solidFill>
                <a:latin typeface="Gotham" panose="02000604030000020004" pitchFamily="50" charset="0"/>
              </a:rPr>
              <a:t>Things to Try!</a:t>
            </a: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a:xfrm>
            <a:off x="838200" y="1716764"/>
            <a:ext cx="10515600" cy="5195661"/>
          </a:xfrm>
        </p:spPr>
        <p:txBody>
          <a:bodyPr>
            <a:normAutofit/>
          </a:bodyPr>
          <a:lstStyle/>
          <a:p>
            <a:r>
              <a:rPr lang="en-US" dirty="0">
                <a:solidFill>
                  <a:schemeClr val="bg1"/>
                </a:solidFill>
                <a:latin typeface="Gotham" panose="02000604030000020004" pitchFamily="50" charset="0"/>
              </a:rPr>
              <a:t>What happens if we think some of the columns are irrelevant (like </a:t>
            </a:r>
            <a:r>
              <a:rPr lang="en-US" dirty="0" err="1">
                <a:solidFill>
                  <a:schemeClr val="bg1"/>
                </a:solidFill>
                <a:latin typeface="Consolas" panose="020B0609020204030204" pitchFamily="49" charset="0"/>
              </a:rPr>
              <a:t>chas</a:t>
            </a:r>
            <a:r>
              <a:rPr lang="en-US" dirty="0">
                <a:solidFill>
                  <a:schemeClr val="bg1"/>
                </a:solidFill>
                <a:latin typeface="Gotham" panose="02000604030000020004" pitchFamily="50" charset="0"/>
              </a:rPr>
              <a:t>)? And we don’t want them in our data?</a:t>
            </a:r>
          </a:p>
          <a:p>
            <a:pPr lvl="1"/>
            <a:r>
              <a:rPr lang="en-US" dirty="0" err="1">
                <a:solidFill>
                  <a:schemeClr val="bg1"/>
                </a:solidFill>
                <a:latin typeface="Consolas" panose="020B0609020204030204" pitchFamily="49" charset="0"/>
              </a:rPr>
              <a:t>frame.drop</a:t>
            </a:r>
            <a:r>
              <a:rPr lang="en-US" dirty="0">
                <a:solidFill>
                  <a:schemeClr val="bg1"/>
                </a:solidFill>
                <a:latin typeface="Consolas" panose="020B0609020204030204" pitchFamily="49" charset="0"/>
              </a:rPr>
              <a:t>(labels = 3, axis = 1)</a:t>
            </a:r>
          </a:p>
          <a:p>
            <a:endParaRPr lang="en-US" dirty="0">
              <a:solidFill>
                <a:schemeClr val="bg1"/>
              </a:solidFill>
              <a:latin typeface="Consolas" panose="020B0609020204030204" pitchFamily="49" charset="0"/>
            </a:endParaRPr>
          </a:p>
          <a:p>
            <a:r>
              <a:rPr lang="en-US" dirty="0">
                <a:solidFill>
                  <a:schemeClr val="bg1"/>
                </a:solidFill>
                <a:latin typeface="Gotham" panose="02000604030000020004" pitchFamily="50" charset="0"/>
              </a:rPr>
              <a:t>What if we want to actually plot out the trendline itself? This is why we have </a:t>
            </a:r>
            <a:r>
              <a:rPr lang="en-US" dirty="0" err="1">
                <a:solidFill>
                  <a:schemeClr val="bg1"/>
                </a:solidFill>
                <a:latin typeface="Consolas" panose="020B0609020204030204" pitchFamily="49" charset="0"/>
              </a:rPr>
              <a:t>numpy</a:t>
            </a:r>
            <a:r>
              <a:rPr lang="en-US" dirty="0">
                <a:solidFill>
                  <a:schemeClr val="bg1"/>
                </a:solidFill>
                <a:latin typeface="Gotham" panose="02000604030000020004" pitchFamily="50" charset="0"/>
              </a:rPr>
              <a:t>! </a:t>
            </a:r>
          </a:p>
          <a:p>
            <a:pPr lvl="1"/>
            <a:r>
              <a:rPr lang="en-US" dirty="0">
                <a:solidFill>
                  <a:schemeClr val="bg1"/>
                </a:solidFill>
                <a:latin typeface="Gotham" panose="02000604030000020004" pitchFamily="50" charset="0"/>
              </a:rPr>
              <a:t>See </a:t>
            </a:r>
            <a:r>
              <a:rPr lang="en-US" dirty="0">
                <a:solidFill>
                  <a:schemeClr val="bg1"/>
                </a:solidFill>
                <a:latin typeface="Consolas" panose="020B0609020204030204" pitchFamily="49" charset="0"/>
              </a:rPr>
              <a:t>boston-5.py</a:t>
            </a:r>
            <a:r>
              <a:rPr lang="en-US" dirty="0">
                <a:solidFill>
                  <a:schemeClr val="bg1"/>
                </a:solidFill>
                <a:latin typeface="Gotham" panose="02000604030000020004" pitchFamily="50" charset="0"/>
              </a:rPr>
              <a:t>, where we try to plot a </a:t>
            </a:r>
            <a:r>
              <a:rPr lang="en-US" i="1" dirty="0">
                <a:solidFill>
                  <a:schemeClr val="bg1"/>
                </a:solidFill>
                <a:latin typeface="Gotham" panose="02000604030000020004" pitchFamily="50" charset="0"/>
              </a:rPr>
              <a:t>linear regression </a:t>
            </a:r>
            <a:r>
              <a:rPr lang="en-US" dirty="0">
                <a:solidFill>
                  <a:schemeClr val="bg1"/>
                </a:solidFill>
                <a:latin typeface="Gotham" panose="02000604030000020004" pitchFamily="50" charset="0"/>
              </a:rPr>
              <a:t>and calculate a mean-squared error.</a:t>
            </a:r>
          </a:p>
          <a:p>
            <a:pPr marL="0" indent="0">
              <a:buNone/>
            </a:pPr>
            <a:endParaRPr lang="en-US" dirty="0">
              <a:solidFill>
                <a:schemeClr val="bg1"/>
              </a:solidFill>
              <a:latin typeface="Gotham" panose="02000604030000020004" pitchFamily="50" charset="0"/>
            </a:endParaRPr>
          </a:p>
        </p:txBody>
      </p:sp>
    </p:spTree>
    <p:extLst>
      <p:ext uri="{BB962C8B-B14F-4D97-AF65-F5344CB8AC3E}">
        <p14:creationId xmlns:p14="http://schemas.microsoft.com/office/powerpoint/2010/main" val="25568087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a:solidFill>
                  <a:schemeClr val="bg1"/>
                </a:solidFill>
                <a:latin typeface="Gotham" panose="02000604030000020004" pitchFamily="50" charset="0"/>
              </a:rPr>
              <a:t>Things to Try!</a:t>
            </a: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a:xfrm>
            <a:off x="838200" y="1716764"/>
            <a:ext cx="10515600" cy="5195661"/>
          </a:xfrm>
        </p:spPr>
        <p:txBody>
          <a:bodyPr>
            <a:normAutofit/>
          </a:bodyPr>
          <a:lstStyle/>
          <a:p>
            <a:r>
              <a:rPr lang="en-US" dirty="0">
                <a:solidFill>
                  <a:schemeClr val="bg1"/>
                </a:solidFill>
                <a:latin typeface="Gotham" panose="02000604030000020004" pitchFamily="50" charset="0"/>
              </a:rPr>
              <a:t>What happens if we think some of the columns are irrelevant (like </a:t>
            </a:r>
            <a:r>
              <a:rPr lang="en-US" dirty="0" err="1">
                <a:solidFill>
                  <a:schemeClr val="bg1"/>
                </a:solidFill>
                <a:latin typeface="Consolas" panose="020B0609020204030204" pitchFamily="49" charset="0"/>
              </a:rPr>
              <a:t>chas</a:t>
            </a:r>
            <a:r>
              <a:rPr lang="en-US" dirty="0">
                <a:solidFill>
                  <a:schemeClr val="bg1"/>
                </a:solidFill>
                <a:latin typeface="Gotham" panose="02000604030000020004" pitchFamily="50" charset="0"/>
              </a:rPr>
              <a:t>)? And we don’t want them in our data?</a:t>
            </a:r>
          </a:p>
          <a:p>
            <a:pPr lvl="1"/>
            <a:r>
              <a:rPr lang="en-US" dirty="0" err="1">
                <a:solidFill>
                  <a:schemeClr val="bg1"/>
                </a:solidFill>
                <a:latin typeface="Consolas" panose="020B0609020204030204" pitchFamily="49" charset="0"/>
              </a:rPr>
              <a:t>frame.drop</a:t>
            </a:r>
            <a:r>
              <a:rPr lang="en-US" dirty="0">
                <a:solidFill>
                  <a:schemeClr val="bg1"/>
                </a:solidFill>
                <a:latin typeface="Consolas" panose="020B0609020204030204" pitchFamily="49" charset="0"/>
              </a:rPr>
              <a:t>(labels = 3, axis = 1)</a:t>
            </a:r>
          </a:p>
          <a:p>
            <a:endParaRPr lang="en-US" dirty="0">
              <a:solidFill>
                <a:schemeClr val="bg1"/>
              </a:solidFill>
              <a:latin typeface="Consolas" panose="020B0609020204030204" pitchFamily="49" charset="0"/>
            </a:endParaRPr>
          </a:p>
          <a:p>
            <a:r>
              <a:rPr lang="en-US" dirty="0">
                <a:solidFill>
                  <a:schemeClr val="bg1"/>
                </a:solidFill>
                <a:latin typeface="Gotham" panose="02000604030000020004" pitchFamily="50" charset="0"/>
              </a:rPr>
              <a:t>What if we want to actually plot out the trendline itself? This is why we have </a:t>
            </a:r>
            <a:r>
              <a:rPr lang="en-US" dirty="0" err="1">
                <a:solidFill>
                  <a:schemeClr val="bg1"/>
                </a:solidFill>
                <a:latin typeface="Consolas" panose="020B0609020204030204" pitchFamily="49" charset="0"/>
              </a:rPr>
              <a:t>numpy</a:t>
            </a:r>
            <a:r>
              <a:rPr lang="en-US" dirty="0">
                <a:solidFill>
                  <a:schemeClr val="bg1"/>
                </a:solidFill>
                <a:latin typeface="Gotham" panose="02000604030000020004" pitchFamily="50" charset="0"/>
              </a:rPr>
              <a:t>! </a:t>
            </a:r>
          </a:p>
          <a:p>
            <a:pPr lvl="1"/>
            <a:r>
              <a:rPr lang="en-US" dirty="0">
                <a:solidFill>
                  <a:schemeClr val="bg1"/>
                </a:solidFill>
                <a:latin typeface="Gotham" panose="02000604030000020004" pitchFamily="50" charset="0"/>
              </a:rPr>
              <a:t>See </a:t>
            </a:r>
            <a:r>
              <a:rPr lang="en-US" dirty="0">
                <a:solidFill>
                  <a:schemeClr val="bg1"/>
                </a:solidFill>
                <a:latin typeface="Consolas" panose="020B0609020204030204" pitchFamily="49" charset="0"/>
              </a:rPr>
              <a:t>boston-5.py</a:t>
            </a:r>
            <a:r>
              <a:rPr lang="en-US" dirty="0">
                <a:solidFill>
                  <a:schemeClr val="bg1"/>
                </a:solidFill>
                <a:latin typeface="Gotham" panose="02000604030000020004" pitchFamily="50" charset="0"/>
              </a:rPr>
              <a:t>, where we try to plot a </a:t>
            </a:r>
            <a:r>
              <a:rPr lang="en-US" i="1" dirty="0">
                <a:solidFill>
                  <a:schemeClr val="bg1"/>
                </a:solidFill>
                <a:latin typeface="Gotham" panose="02000604030000020004" pitchFamily="50" charset="0"/>
              </a:rPr>
              <a:t>linear regression </a:t>
            </a:r>
            <a:r>
              <a:rPr lang="en-US" dirty="0">
                <a:solidFill>
                  <a:schemeClr val="bg1"/>
                </a:solidFill>
                <a:latin typeface="Gotham" panose="02000604030000020004" pitchFamily="50" charset="0"/>
              </a:rPr>
              <a:t>and calculate a mean-squared error.</a:t>
            </a:r>
          </a:p>
          <a:p>
            <a:endParaRPr lang="en-US" dirty="0">
              <a:solidFill>
                <a:schemeClr val="bg1"/>
              </a:solidFill>
              <a:latin typeface="Gotham" panose="02000604030000020004" pitchFamily="50" charset="0"/>
            </a:endParaRPr>
          </a:p>
        </p:txBody>
      </p:sp>
    </p:spTree>
    <p:extLst>
      <p:ext uri="{BB962C8B-B14F-4D97-AF65-F5344CB8AC3E}">
        <p14:creationId xmlns:p14="http://schemas.microsoft.com/office/powerpoint/2010/main" val="26450898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a:solidFill>
                  <a:schemeClr val="bg1"/>
                </a:solidFill>
                <a:latin typeface="Gotham" panose="02000604030000020004" pitchFamily="50" charset="0"/>
              </a:rPr>
              <a:t>Things to Try!</a:t>
            </a: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a:xfrm>
            <a:off x="838200" y="1716764"/>
            <a:ext cx="10515600" cy="5195661"/>
          </a:xfrm>
        </p:spPr>
        <p:txBody>
          <a:bodyPr>
            <a:normAutofit lnSpcReduction="10000"/>
          </a:bodyPr>
          <a:lstStyle/>
          <a:p>
            <a:r>
              <a:rPr lang="en-US" dirty="0">
                <a:solidFill>
                  <a:schemeClr val="bg1"/>
                </a:solidFill>
                <a:latin typeface="Gotham" panose="02000604030000020004" pitchFamily="50" charset="0"/>
              </a:rPr>
              <a:t>What if we wanted to fit the trend curve to a quadratic equation instead of a linear one (but still using a linear regression?</a:t>
            </a:r>
          </a:p>
          <a:p>
            <a:pPr lvl="1"/>
            <a:r>
              <a:rPr lang="en-US" dirty="0">
                <a:solidFill>
                  <a:schemeClr val="bg1"/>
                </a:solidFill>
                <a:latin typeface="Gotham" panose="02000604030000020004" pitchFamily="50" charset="0"/>
              </a:rPr>
              <a:t>See </a:t>
            </a:r>
            <a:r>
              <a:rPr lang="en-US" dirty="0">
                <a:solidFill>
                  <a:schemeClr val="bg1"/>
                </a:solidFill>
                <a:latin typeface="Consolas" panose="020B0609020204030204" pitchFamily="49" charset="0"/>
              </a:rPr>
              <a:t>boston-6.py</a:t>
            </a:r>
            <a:r>
              <a:rPr lang="en-US" dirty="0">
                <a:solidFill>
                  <a:schemeClr val="bg1"/>
                </a:solidFill>
                <a:latin typeface="Gotham" panose="02000604030000020004" pitchFamily="50" charset="0"/>
              </a:rPr>
              <a:t>.</a:t>
            </a:r>
          </a:p>
          <a:p>
            <a:endParaRPr lang="en-US" dirty="0">
              <a:solidFill>
                <a:schemeClr val="bg1"/>
              </a:solidFill>
              <a:latin typeface="Gotham" panose="02000604030000020004" pitchFamily="50" charset="0"/>
            </a:endParaRPr>
          </a:p>
          <a:p>
            <a:r>
              <a:rPr lang="en-US" dirty="0">
                <a:latin typeface="Gotham" panose="02000604030000020004" pitchFamily="50" charset="0"/>
              </a:rPr>
              <a:t>What if we try a </a:t>
            </a:r>
            <a:r>
              <a:rPr lang="en-US" dirty="0" err="1">
                <a:latin typeface="Gotham" panose="02000604030000020004" pitchFamily="50" charset="0"/>
              </a:rPr>
              <a:t>polynominal</a:t>
            </a:r>
            <a:r>
              <a:rPr lang="en-US" dirty="0">
                <a:latin typeface="Gotham" panose="02000604030000020004" pitchFamily="50" charset="0"/>
              </a:rPr>
              <a:t> regression (e.g., n = 2)? Dig into </a:t>
            </a:r>
            <a:r>
              <a:rPr lang="en-US" dirty="0" err="1">
                <a:latin typeface="Consolas" panose="020B0609020204030204" pitchFamily="49" charset="0"/>
              </a:rPr>
              <a:t>sklearn</a:t>
            </a:r>
            <a:r>
              <a:rPr lang="en-US" dirty="0">
                <a:latin typeface="Gotham" panose="02000604030000020004" pitchFamily="50" charset="0"/>
              </a:rPr>
              <a:t>!</a:t>
            </a:r>
          </a:p>
          <a:p>
            <a:endParaRPr lang="en-US" dirty="0">
              <a:latin typeface="Gotham" panose="02000604030000020004" pitchFamily="50" charset="0"/>
            </a:endParaRPr>
          </a:p>
          <a:p>
            <a:r>
              <a:rPr lang="en-US" dirty="0">
                <a:latin typeface="Gotham" panose="02000604030000020004" pitchFamily="50" charset="0"/>
              </a:rPr>
              <a:t>What if we want to see if any of the other columns (e.g., </a:t>
            </a:r>
            <a:r>
              <a:rPr lang="en-US" dirty="0">
                <a:latin typeface="Consolas" panose="020B0609020204030204" pitchFamily="49" charset="0"/>
              </a:rPr>
              <a:t>crim</a:t>
            </a:r>
            <a:r>
              <a:rPr lang="en-US" dirty="0">
                <a:latin typeface="Gotham" panose="02000604030000020004" pitchFamily="50" charset="0"/>
              </a:rPr>
              <a:t>) is better predicted by the other 13 than </a:t>
            </a:r>
            <a:r>
              <a:rPr lang="en-US" dirty="0" err="1">
                <a:latin typeface="Consolas" panose="020B0609020204030204" pitchFamily="49" charset="0"/>
              </a:rPr>
              <a:t>medv</a:t>
            </a:r>
            <a:r>
              <a:rPr lang="en-US" dirty="0">
                <a:latin typeface="Gotham" panose="02000604030000020004" pitchFamily="50" charset="0"/>
              </a:rPr>
              <a:t>? Or if a subset of the columns is a better predictor?</a:t>
            </a:r>
          </a:p>
          <a:p>
            <a:pPr lvl="1"/>
            <a:r>
              <a:rPr lang="en-US" dirty="0">
                <a:latin typeface="Gotham" panose="02000604030000020004" pitchFamily="50" charset="0"/>
              </a:rPr>
              <a:t>See </a:t>
            </a:r>
            <a:r>
              <a:rPr lang="en-US" dirty="0">
                <a:latin typeface="Consolas" panose="020B0609020204030204" pitchFamily="49" charset="0"/>
              </a:rPr>
              <a:t>boston-7.py</a:t>
            </a:r>
            <a:r>
              <a:rPr lang="en-US" dirty="0">
                <a:latin typeface="Gotham" panose="02000604030000020004" pitchFamily="50" charset="0"/>
              </a:rPr>
              <a:t>.</a:t>
            </a:r>
          </a:p>
          <a:p>
            <a:endParaRPr lang="en-US" dirty="0">
              <a:solidFill>
                <a:schemeClr val="bg1"/>
              </a:solidFill>
              <a:latin typeface="Gotham" panose="02000604030000020004" pitchFamily="50" charset="0"/>
            </a:endParaRPr>
          </a:p>
        </p:txBody>
      </p:sp>
    </p:spTree>
    <p:extLst>
      <p:ext uri="{BB962C8B-B14F-4D97-AF65-F5344CB8AC3E}">
        <p14:creationId xmlns:p14="http://schemas.microsoft.com/office/powerpoint/2010/main" val="2744660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a:solidFill>
                  <a:schemeClr val="bg1"/>
                </a:solidFill>
                <a:latin typeface="Gotham" panose="02000604030000020004" pitchFamily="50" charset="0"/>
              </a:rPr>
              <a:t>Things to Try!</a:t>
            </a: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a:xfrm>
            <a:off x="838200" y="1716764"/>
            <a:ext cx="10515600" cy="5195661"/>
          </a:xfrm>
        </p:spPr>
        <p:txBody>
          <a:bodyPr>
            <a:normAutofit lnSpcReduction="10000"/>
          </a:bodyPr>
          <a:lstStyle/>
          <a:p>
            <a:r>
              <a:rPr lang="en-US" dirty="0">
                <a:solidFill>
                  <a:schemeClr val="bg1"/>
                </a:solidFill>
                <a:latin typeface="Gotham" panose="02000604030000020004" pitchFamily="50" charset="0"/>
              </a:rPr>
              <a:t>What if we wanted to fit the trend curve to a quadratic equation instead of a linear one (but still using a linear regression?</a:t>
            </a:r>
          </a:p>
          <a:p>
            <a:pPr lvl="1"/>
            <a:r>
              <a:rPr lang="en-US" dirty="0">
                <a:solidFill>
                  <a:schemeClr val="bg1"/>
                </a:solidFill>
                <a:latin typeface="Gotham" panose="02000604030000020004" pitchFamily="50" charset="0"/>
              </a:rPr>
              <a:t>See </a:t>
            </a:r>
            <a:r>
              <a:rPr lang="en-US" dirty="0">
                <a:solidFill>
                  <a:schemeClr val="bg1"/>
                </a:solidFill>
                <a:latin typeface="Consolas" panose="020B0609020204030204" pitchFamily="49" charset="0"/>
              </a:rPr>
              <a:t>boston-6.py</a:t>
            </a:r>
            <a:r>
              <a:rPr lang="en-US" dirty="0">
                <a:solidFill>
                  <a:schemeClr val="bg1"/>
                </a:solidFill>
                <a:latin typeface="Gotham" panose="02000604030000020004" pitchFamily="50" charset="0"/>
              </a:rPr>
              <a:t>.</a:t>
            </a:r>
          </a:p>
          <a:p>
            <a:endParaRPr lang="en-US" dirty="0">
              <a:solidFill>
                <a:schemeClr val="bg1"/>
              </a:solidFill>
              <a:latin typeface="Gotham" panose="02000604030000020004" pitchFamily="50" charset="0"/>
            </a:endParaRPr>
          </a:p>
          <a:p>
            <a:r>
              <a:rPr lang="en-US" dirty="0">
                <a:solidFill>
                  <a:schemeClr val="bg1"/>
                </a:solidFill>
                <a:latin typeface="Gotham" panose="02000604030000020004" pitchFamily="50" charset="0"/>
              </a:rPr>
              <a:t>What if we try a </a:t>
            </a:r>
            <a:r>
              <a:rPr lang="en-US" dirty="0" err="1">
                <a:solidFill>
                  <a:schemeClr val="bg1"/>
                </a:solidFill>
                <a:latin typeface="Gotham" panose="02000604030000020004" pitchFamily="50" charset="0"/>
              </a:rPr>
              <a:t>polynominal</a:t>
            </a:r>
            <a:r>
              <a:rPr lang="en-US" dirty="0">
                <a:solidFill>
                  <a:schemeClr val="bg1"/>
                </a:solidFill>
                <a:latin typeface="Gotham" panose="02000604030000020004" pitchFamily="50" charset="0"/>
              </a:rPr>
              <a:t> regression (e.g., n = 2)? Dig into </a:t>
            </a:r>
            <a:r>
              <a:rPr lang="en-US" dirty="0" err="1">
                <a:solidFill>
                  <a:schemeClr val="bg1"/>
                </a:solidFill>
                <a:latin typeface="Consolas" panose="020B0609020204030204" pitchFamily="49" charset="0"/>
              </a:rPr>
              <a:t>sklearn</a:t>
            </a:r>
            <a:r>
              <a:rPr lang="en-US" dirty="0">
                <a:solidFill>
                  <a:schemeClr val="bg1"/>
                </a:solidFill>
                <a:latin typeface="Gotham" panose="02000604030000020004" pitchFamily="50" charset="0"/>
              </a:rPr>
              <a:t>!</a:t>
            </a:r>
          </a:p>
          <a:p>
            <a:endParaRPr lang="en-US" dirty="0">
              <a:solidFill>
                <a:schemeClr val="bg1"/>
              </a:solidFill>
              <a:latin typeface="Gotham" panose="02000604030000020004" pitchFamily="50" charset="0"/>
            </a:endParaRPr>
          </a:p>
          <a:p>
            <a:r>
              <a:rPr lang="en-US" dirty="0">
                <a:latin typeface="Gotham" panose="02000604030000020004" pitchFamily="50" charset="0"/>
              </a:rPr>
              <a:t>What if we want to see if any of the other columns (e.g., </a:t>
            </a:r>
            <a:r>
              <a:rPr lang="en-US" dirty="0">
                <a:latin typeface="Consolas" panose="020B0609020204030204" pitchFamily="49" charset="0"/>
              </a:rPr>
              <a:t>crim</a:t>
            </a:r>
            <a:r>
              <a:rPr lang="en-US" dirty="0">
                <a:latin typeface="Gotham" panose="02000604030000020004" pitchFamily="50" charset="0"/>
              </a:rPr>
              <a:t>) is better predicted by the other 13 than </a:t>
            </a:r>
            <a:r>
              <a:rPr lang="en-US" dirty="0" err="1">
                <a:latin typeface="Consolas" panose="020B0609020204030204" pitchFamily="49" charset="0"/>
              </a:rPr>
              <a:t>medv</a:t>
            </a:r>
            <a:r>
              <a:rPr lang="en-US" dirty="0">
                <a:latin typeface="Gotham" panose="02000604030000020004" pitchFamily="50" charset="0"/>
              </a:rPr>
              <a:t>? Or if a subset of the columns is a better predictor?</a:t>
            </a:r>
          </a:p>
          <a:p>
            <a:pPr lvl="1"/>
            <a:r>
              <a:rPr lang="en-US" dirty="0">
                <a:latin typeface="Gotham" panose="02000604030000020004" pitchFamily="50" charset="0"/>
              </a:rPr>
              <a:t>See </a:t>
            </a:r>
            <a:r>
              <a:rPr lang="en-US" dirty="0">
                <a:latin typeface="Consolas" panose="020B0609020204030204" pitchFamily="49" charset="0"/>
              </a:rPr>
              <a:t>boston-7.py</a:t>
            </a:r>
            <a:r>
              <a:rPr lang="en-US" dirty="0">
                <a:latin typeface="Gotham" panose="02000604030000020004" pitchFamily="50" charset="0"/>
              </a:rPr>
              <a:t>.</a:t>
            </a:r>
          </a:p>
          <a:p>
            <a:endParaRPr lang="en-US" dirty="0">
              <a:solidFill>
                <a:schemeClr val="bg1"/>
              </a:solidFill>
              <a:latin typeface="Gotham" panose="02000604030000020004" pitchFamily="50" charset="0"/>
            </a:endParaRPr>
          </a:p>
        </p:txBody>
      </p:sp>
    </p:spTree>
    <p:extLst>
      <p:ext uri="{BB962C8B-B14F-4D97-AF65-F5344CB8AC3E}">
        <p14:creationId xmlns:p14="http://schemas.microsoft.com/office/powerpoint/2010/main" val="16452085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a:solidFill>
                  <a:schemeClr val="bg1"/>
                </a:solidFill>
                <a:latin typeface="Gotham" panose="02000604030000020004" pitchFamily="50" charset="0"/>
              </a:rPr>
              <a:t>Things to Try!</a:t>
            </a: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a:xfrm>
            <a:off x="838200" y="1716764"/>
            <a:ext cx="10515600" cy="5195661"/>
          </a:xfrm>
        </p:spPr>
        <p:txBody>
          <a:bodyPr>
            <a:normAutofit lnSpcReduction="10000"/>
          </a:bodyPr>
          <a:lstStyle/>
          <a:p>
            <a:r>
              <a:rPr lang="en-US" dirty="0">
                <a:solidFill>
                  <a:schemeClr val="bg1"/>
                </a:solidFill>
                <a:latin typeface="Gotham" panose="02000604030000020004" pitchFamily="50" charset="0"/>
              </a:rPr>
              <a:t>What if we wanted to fit the trend curve to a quadratic equation instead of a linear one (but still using a linear regression?</a:t>
            </a:r>
          </a:p>
          <a:p>
            <a:pPr lvl="1"/>
            <a:r>
              <a:rPr lang="en-US" dirty="0">
                <a:solidFill>
                  <a:schemeClr val="bg1"/>
                </a:solidFill>
                <a:latin typeface="Gotham" panose="02000604030000020004" pitchFamily="50" charset="0"/>
              </a:rPr>
              <a:t>See </a:t>
            </a:r>
            <a:r>
              <a:rPr lang="en-US" dirty="0">
                <a:solidFill>
                  <a:schemeClr val="bg1"/>
                </a:solidFill>
                <a:latin typeface="Consolas" panose="020B0609020204030204" pitchFamily="49" charset="0"/>
              </a:rPr>
              <a:t>boston-6.py</a:t>
            </a:r>
            <a:r>
              <a:rPr lang="en-US" dirty="0">
                <a:solidFill>
                  <a:schemeClr val="bg1"/>
                </a:solidFill>
                <a:latin typeface="Gotham" panose="02000604030000020004" pitchFamily="50" charset="0"/>
              </a:rPr>
              <a:t>.</a:t>
            </a:r>
          </a:p>
          <a:p>
            <a:endParaRPr lang="en-US" dirty="0">
              <a:solidFill>
                <a:schemeClr val="bg1"/>
              </a:solidFill>
              <a:latin typeface="Gotham" panose="02000604030000020004" pitchFamily="50" charset="0"/>
            </a:endParaRPr>
          </a:p>
          <a:p>
            <a:r>
              <a:rPr lang="en-US" dirty="0">
                <a:solidFill>
                  <a:schemeClr val="bg1"/>
                </a:solidFill>
                <a:latin typeface="Gotham" panose="02000604030000020004" pitchFamily="50" charset="0"/>
              </a:rPr>
              <a:t>What if we try a </a:t>
            </a:r>
            <a:r>
              <a:rPr lang="en-US" dirty="0" err="1">
                <a:solidFill>
                  <a:schemeClr val="bg1"/>
                </a:solidFill>
                <a:latin typeface="Gotham" panose="02000604030000020004" pitchFamily="50" charset="0"/>
              </a:rPr>
              <a:t>polynominal</a:t>
            </a:r>
            <a:r>
              <a:rPr lang="en-US" dirty="0">
                <a:solidFill>
                  <a:schemeClr val="bg1"/>
                </a:solidFill>
                <a:latin typeface="Gotham" panose="02000604030000020004" pitchFamily="50" charset="0"/>
              </a:rPr>
              <a:t> regression (e.g., n = 2)? Dig into </a:t>
            </a:r>
            <a:r>
              <a:rPr lang="en-US" dirty="0" err="1">
                <a:solidFill>
                  <a:schemeClr val="bg1"/>
                </a:solidFill>
                <a:latin typeface="Consolas" panose="020B0609020204030204" pitchFamily="49" charset="0"/>
              </a:rPr>
              <a:t>sklearn</a:t>
            </a:r>
            <a:r>
              <a:rPr lang="en-US" dirty="0">
                <a:solidFill>
                  <a:schemeClr val="bg1"/>
                </a:solidFill>
                <a:latin typeface="Gotham" panose="02000604030000020004" pitchFamily="50" charset="0"/>
              </a:rPr>
              <a:t>!</a:t>
            </a:r>
          </a:p>
          <a:p>
            <a:endParaRPr lang="en-US" dirty="0">
              <a:solidFill>
                <a:schemeClr val="bg1"/>
              </a:solidFill>
              <a:latin typeface="Gotham" panose="02000604030000020004" pitchFamily="50" charset="0"/>
            </a:endParaRPr>
          </a:p>
          <a:p>
            <a:r>
              <a:rPr lang="en-US" dirty="0">
                <a:solidFill>
                  <a:schemeClr val="bg1"/>
                </a:solidFill>
                <a:latin typeface="Gotham" panose="02000604030000020004" pitchFamily="50" charset="0"/>
              </a:rPr>
              <a:t>What if we want to see if any of the other columns (e.g., </a:t>
            </a:r>
            <a:r>
              <a:rPr lang="en-US" dirty="0">
                <a:solidFill>
                  <a:schemeClr val="bg1"/>
                </a:solidFill>
                <a:latin typeface="Consolas" panose="020B0609020204030204" pitchFamily="49" charset="0"/>
              </a:rPr>
              <a:t>crim</a:t>
            </a:r>
            <a:r>
              <a:rPr lang="en-US" dirty="0">
                <a:solidFill>
                  <a:schemeClr val="bg1"/>
                </a:solidFill>
                <a:latin typeface="Gotham" panose="02000604030000020004" pitchFamily="50" charset="0"/>
              </a:rPr>
              <a:t>) is better predicted by the other 13 than </a:t>
            </a:r>
            <a:r>
              <a:rPr lang="en-US" dirty="0" err="1">
                <a:solidFill>
                  <a:schemeClr val="bg1"/>
                </a:solidFill>
                <a:latin typeface="Consolas" panose="020B0609020204030204" pitchFamily="49" charset="0"/>
              </a:rPr>
              <a:t>medv</a:t>
            </a:r>
            <a:r>
              <a:rPr lang="en-US" dirty="0">
                <a:solidFill>
                  <a:schemeClr val="bg1"/>
                </a:solidFill>
                <a:latin typeface="Gotham" panose="02000604030000020004" pitchFamily="50" charset="0"/>
              </a:rPr>
              <a:t>? Or if a subset of the columns is a better predictor?</a:t>
            </a:r>
          </a:p>
          <a:p>
            <a:pPr lvl="1"/>
            <a:r>
              <a:rPr lang="en-US" dirty="0">
                <a:solidFill>
                  <a:schemeClr val="bg1"/>
                </a:solidFill>
                <a:latin typeface="Gotham" panose="02000604030000020004" pitchFamily="50" charset="0"/>
              </a:rPr>
              <a:t>See </a:t>
            </a:r>
            <a:r>
              <a:rPr lang="en-US" dirty="0">
                <a:solidFill>
                  <a:schemeClr val="bg1"/>
                </a:solidFill>
                <a:latin typeface="Consolas" panose="020B0609020204030204" pitchFamily="49" charset="0"/>
              </a:rPr>
              <a:t>boston-7.py</a:t>
            </a:r>
            <a:r>
              <a:rPr lang="en-US" dirty="0">
                <a:solidFill>
                  <a:schemeClr val="bg1"/>
                </a:solidFill>
                <a:latin typeface="Gotham" panose="02000604030000020004" pitchFamily="50" charset="0"/>
              </a:rPr>
              <a:t>.</a:t>
            </a:r>
          </a:p>
          <a:p>
            <a:endParaRPr lang="en-US" dirty="0">
              <a:solidFill>
                <a:schemeClr val="bg1"/>
              </a:solidFill>
              <a:latin typeface="Gotham" panose="02000604030000020004" pitchFamily="50" charset="0"/>
            </a:endParaRPr>
          </a:p>
        </p:txBody>
      </p:sp>
    </p:spTree>
    <p:extLst>
      <p:ext uri="{BB962C8B-B14F-4D97-AF65-F5344CB8AC3E}">
        <p14:creationId xmlns:p14="http://schemas.microsoft.com/office/powerpoint/2010/main" val="34386803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0270-8FCC-41C6-BF82-FF136DDCCE64}"/>
              </a:ext>
            </a:extLst>
          </p:cNvPr>
          <p:cNvSpPr>
            <a:spLocks noGrp="1"/>
          </p:cNvSpPr>
          <p:nvPr>
            <p:ph type="title"/>
          </p:nvPr>
        </p:nvSpPr>
        <p:spPr/>
        <p:txBody>
          <a:bodyPr/>
          <a:lstStyle/>
          <a:p>
            <a:r>
              <a:rPr lang="en-US" b="1" dirty="0">
                <a:solidFill>
                  <a:schemeClr val="bg1"/>
                </a:solidFill>
                <a:latin typeface="Gotham" panose="02000604030000020004" pitchFamily="50" charset="0"/>
              </a:rPr>
              <a:t>Thanks!</a:t>
            </a:r>
          </a:p>
        </p:txBody>
      </p:sp>
      <p:sp>
        <p:nvSpPr>
          <p:cNvPr id="3" name="Content Placeholder 2">
            <a:extLst>
              <a:ext uri="{FF2B5EF4-FFF2-40B4-BE49-F238E27FC236}">
                <a16:creationId xmlns:a16="http://schemas.microsoft.com/office/drawing/2014/main" id="{7EAE3DD2-8A0B-41B2-B2CF-672742AEBC2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86057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a:solidFill>
                  <a:schemeClr val="bg1"/>
                </a:solidFill>
                <a:latin typeface="Gotham" panose="02000604030000020004" pitchFamily="50" charset="0"/>
              </a:rPr>
              <a:t>Data Science</a:t>
            </a: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a:xfrm>
            <a:off x="838200" y="1825625"/>
            <a:ext cx="10515600" cy="4667250"/>
          </a:xfrm>
        </p:spPr>
        <p:txBody>
          <a:bodyPr>
            <a:normAutofit/>
          </a:bodyPr>
          <a:lstStyle/>
          <a:p>
            <a:r>
              <a:rPr lang="en-US" dirty="0">
                <a:solidFill>
                  <a:schemeClr val="bg1"/>
                </a:solidFill>
                <a:latin typeface="Gotham" panose="02000604030000020004" pitchFamily="50" charset="0"/>
              </a:rPr>
              <a:t>According to Wikipedia, it is “an interdisciplinary field that uses scientific methods, processes, algorithms and systems to extract knowledge and insights from data in various forms, both structured and unstructured.”</a:t>
            </a:r>
          </a:p>
          <a:p>
            <a:endParaRPr lang="en-US" dirty="0">
              <a:solidFill>
                <a:schemeClr val="bg1"/>
              </a:solidFill>
              <a:latin typeface="Gotham" panose="02000604030000020004" pitchFamily="50" charset="0"/>
            </a:endParaRPr>
          </a:p>
          <a:p>
            <a:r>
              <a:rPr lang="en-US" dirty="0">
                <a:solidFill>
                  <a:schemeClr val="bg1"/>
                </a:solidFill>
                <a:latin typeface="Gotham" panose="02000604030000020004" pitchFamily="50" charset="0"/>
              </a:rPr>
              <a:t>You probably know this better as </a:t>
            </a:r>
            <a:r>
              <a:rPr lang="en-US" b="1" i="1" dirty="0">
                <a:solidFill>
                  <a:schemeClr val="bg1"/>
                </a:solidFill>
                <a:latin typeface="Gotham" panose="02000604030000020004" pitchFamily="50" charset="0"/>
              </a:rPr>
              <a:t>statistics</a:t>
            </a:r>
            <a:r>
              <a:rPr lang="en-US" dirty="0">
                <a:solidFill>
                  <a:schemeClr val="bg1"/>
                </a:solidFill>
                <a:latin typeface="Gotham" panose="02000604030000020004" pitchFamily="50" charset="0"/>
              </a:rPr>
              <a:t>. And data science typically adds some machine learning, too.</a:t>
            </a:r>
          </a:p>
          <a:p>
            <a:endParaRPr lang="en-US" dirty="0">
              <a:solidFill>
                <a:schemeClr val="bg1"/>
              </a:solidFill>
              <a:latin typeface="Gotham" panose="02000604030000020004" pitchFamily="50" charset="0"/>
            </a:endParaRPr>
          </a:p>
          <a:p>
            <a:r>
              <a:rPr lang="en-US" dirty="0">
                <a:solidFill>
                  <a:schemeClr val="bg1"/>
                </a:solidFill>
                <a:latin typeface="Gotham" panose="02000604030000020004" pitchFamily="50" charset="0"/>
              </a:rPr>
              <a:t>For us, talking about applying programming techniques to process data for various purposes.</a:t>
            </a:r>
          </a:p>
        </p:txBody>
      </p:sp>
    </p:spTree>
    <p:extLst>
      <p:ext uri="{BB962C8B-B14F-4D97-AF65-F5344CB8AC3E}">
        <p14:creationId xmlns:p14="http://schemas.microsoft.com/office/powerpoint/2010/main" val="1873407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a:solidFill>
                  <a:schemeClr val="bg1"/>
                </a:solidFill>
                <a:latin typeface="Gotham" panose="02000604030000020004" pitchFamily="50" charset="0"/>
              </a:rPr>
              <a:t>Data </a:t>
            </a: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p:txBody>
          <a:bodyPr>
            <a:normAutofit/>
          </a:bodyPr>
          <a:lstStyle/>
          <a:p>
            <a:r>
              <a:rPr lang="en-US" dirty="0">
                <a:solidFill>
                  <a:schemeClr val="bg1"/>
                </a:solidFill>
                <a:latin typeface="Gotham" panose="02000604030000020004" pitchFamily="50" charset="0"/>
              </a:rPr>
              <a:t>Select a set of data of interest to you (or your team, or your employer…)</a:t>
            </a:r>
          </a:p>
        </p:txBody>
      </p:sp>
    </p:spTree>
    <p:extLst>
      <p:ext uri="{BB962C8B-B14F-4D97-AF65-F5344CB8AC3E}">
        <p14:creationId xmlns:p14="http://schemas.microsoft.com/office/powerpoint/2010/main" val="3956417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a:solidFill>
                  <a:schemeClr val="bg1"/>
                </a:solidFill>
                <a:latin typeface="Gotham" panose="02000604030000020004" pitchFamily="50" charset="0"/>
              </a:rPr>
              <a:t>Data </a:t>
            </a: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p:txBody>
          <a:bodyPr>
            <a:normAutofit/>
          </a:bodyPr>
          <a:lstStyle/>
          <a:p>
            <a:r>
              <a:rPr lang="en-US" dirty="0">
                <a:solidFill>
                  <a:schemeClr val="bg1"/>
                </a:solidFill>
                <a:latin typeface="Gotham" panose="02000604030000020004" pitchFamily="50" charset="0"/>
              </a:rPr>
              <a:t>Select a set of data of interest to you (or your team, or your employer…)</a:t>
            </a:r>
          </a:p>
          <a:p>
            <a:endParaRPr lang="en-US" dirty="0">
              <a:solidFill>
                <a:schemeClr val="bg1"/>
              </a:solidFill>
              <a:latin typeface="Gotham" panose="02000604030000020004" pitchFamily="50" charset="0"/>
            </a:endParaRPr>
          </a:p>
          <a:p>
            <a:r>
              <a:rPr lang="en-US" dirty="0">
                <a:solidFill>
                  <a:schemeClr val="bg1"/>
                </a:solidFill>
                <a:latin typeface="Gotham" panose="02000604030000020004" pitchFamily="50" charset="0"/>
              </a:rPr>
              <a:t>Import that data</a:t>
            </a:r>
          </a:p>
          <a:p>
            <a:pPr lvl="1"/>
            <a:r>
              <a:rPr lang="en-US" dirty="0">
                <a:solidFill>
                  <a:schemeClr val="bg1"/>
                </a:solidFill>
                <a:latin typeface="Gotham" panose="02000604030000020004" pitchFamily="50" charset="0"/>
              </a:rPr>
              <a:t>For small data sets, likely can do it at runtime and not consume enormous amounts of memory.</a:t>
            </a:r>
          </a:p>
          <a:p>
            <a:pPr lvl="1"/>
            <a:r>
              <a:rPr lang="en-US" dirty="0">
                <a:solidFill>
                  <a:schemeClr val="bg1"/>
                </a:solidFill>
                <a:latin typeface="Gotham" panose="02000604030000020004" pitchFamily="50" charset="0"/>
              </a:rPr>
              <a:t>For large data sets, might need to create a database file.</a:t>
            </a:r>
          </a:p>
        </p:txBody>
      </p:sp>
    </p:spTree>
    <p:extLst>
      <p:ext uri="{BB962C8B-B14F-4D97-AF65-F5344CB8AC3E}">
        <p14:creationId xmlns:p14="http://schemas.microsoft.com/office/powerpoint/2010/main" val="695630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a:solidFill>
                  <a:schemeClr val="bg1"/>
                </a:solidFill>
                <a:latin typeface="Gotham" panose="02000604030000020004" pitchFamily="50" charset="0"/>
              </a:rPr>
              <a:t>Data </a:t>
            </a: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a:xfrm>
            <a:off x="838200" y="1825625"/>
            <a:ext cx="10515600" cy="4667250"/>
          </a:xfrm>
        </p:spPr>
        <p:txBody>
          <a:bodyPr>
            <a:normAutofit/>
          </a:bodyPr>
          <a:lstStyle/>
          <a:p>
            <a:r>
              <a:rPr lang="en-US" dirty="0">
                <a:solidFill>
                  <a:schemeClr val="bg1"/>
                </a:solidFill>
                <a:latin typeface="Gotham" panose="02000604030000020004" pitchFamily="50" charset="0"/>
              </a:rPr>
              <a:t>Select a set of data of interest to you (or your team, or your employer…)</a:t>
            </a:r>
          </a:p>
          <a:p>
            <a:endParaRPr lang="en-US" dirty="0">
              <a:solidFill>
                <a:schemeClr val="bg1"/>
              </a:solidFill>
              <a:latin typeface="Gotham" panose="02000604030000020004" pitchFamily="50" charset="0"/>
            </a:endParaRPr>
          </a:p>
          <a:p>
            <a:r>
              <a:rPr lang="en-US" dirty="0">
                <a:solidFill>
                  <a:schemeClr val="bg1"/>
                </a:solidFill>
                <a:latin typeface="Gotham" panose="02000604030000020004" pitchFamily="50" charset="0"/>
              </a:rPr>
              <a:t>Import that data</a:t>
            </a:r>
          </a:p>
          <a:p>
            <a:pPr lvl="1"/>
            <a:r>
              <a:rPr lang="en-US" dirty="0">
                <a:solidFill>
                  <a:schemeClr val="bg1"/>
                </a:solidFill>
                <a:latin typeface="Gotham" panose="02000604030000020004" pitchFamily="50" charset="0"/>
              </a:rPr>
              <a:t>For small data sets, likely can do it at runtime and not consume enormous amounts of memory.</a:t>
            </a:r>
          </a:p>
          <a:p>
            <a:pPr lvl="1"/>
            <a:r>
              <a:rPr lang="en-US" dirty="0">
                <a:solidFill>
                  <a:schemeClr val="bg1"/>
                </a:solidFill>
                <a:latin typeface="Gotham" panose="02000604030000020004" pitchFamily="50" charset="0"/>
              </a:rPr>
              <a:t>For large data sets, might need to create a database file.</a:t>
            </a:r>
          </a:p>
          <a:p>
            <a:endParaRPr lang="en-US" dirty="0">
              <a:solidFill>
                <a:schemeClr val="bg1"/>
              </a:solidFill>
              <a:latin typeface="Gotham" panose="02000604030000020004" pitchFamily="50" charset="0"/>
            </a:endParaRPr>
          </a:p>
          <a:p>
            <a:r>
              <a:rPr lang="en-US" dirty="0">
                <a:solidFill>
                  <a:schemeClr val="bg1"/>
                </a:solidFill>
                <a:latin typeface="Gotham" panose="02000604030000020004" pitchFamily="50" charset="0"/>
              </a:rPr>
              <a:t>Come up with questions about that data you want to answer, then write code to answer those questions.</a:t>
            </a:r>
          </a:p>
        </p:txBody>
      </p:sp>
    </p:spTree>
    <p:extLst>
      <p:ext uri="{BB962C8B-B14F-4D97-AF65-F5344CB8AC3E}">
        <p14:creationId xmlns:p14="http://schemas.microsoft.com/office/powerpoint/2010/main" val="3222843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6E5F48-6429-489A-955A-E24774826C16}"/>
              </a:ext>
            </a:extLst>
          </p:cNvPr>
          <p:cNvSpPr>
            <a:spLocks noGrp="1"/>
          </p:cNvSpPr>
          <p:nvPr>
            <p:ph type="title"/>
          </p:nvPr>
        </p:nvSpPr>
        <p:spPr/>
        <p:txBody>
          <a:bodyPr/>
          <a:lstStyle/>
          <a:p>
            <a:r>
              <a:rPr lang="en-US" b="1" dirty="0">
                <a:solidFill>
                  <a:schemeClr val="bg1"/>
                </a:solidFill>
                <a:latin typeface="Gotham" panose="02000604030000020004" pitchFamily="50" charset="0"/>
              </a:rPr>
              <a:t>Sample Data </a:t>
            </a:r>
          </a:p>
        </p:txBody>
      </p:sp>
      <p:sp>
        <p:nvSpPr>
          <p:cNvPr id="3" name="Subtitle 2">
            <a:extLst>
              <a:ext uri="{FF2B5EF4-FFF2-40B4-BE49-F238E27FC236}">
                <a16:creationId xmlns:a16="http://schemas.microsoft.com/office/drawing/2014/main" id="{43842786-9E05-43C4-92E2-8475B2B01E90}"/>
              </a:ext>
            </a:extLst>
          </p:cNvPr>
          <p:cNvSpPr>
            <a:spLocks noGrp="1"/>
          </p:cNvSpPr>
          <p:nvPr>
            <p:ph idx="1"/>
          </p:nvPr>
        </p:nvSpPr>
        <p:spPr>
          <a:xfrm>
            <a:off x="838200" y="1825625"/>
            <a:ext cx="10515600" cy="4667250"/>
          </a:xfrm>
        </p:spPr>
        <p:txBody>
          <a:bodyPr>
            <a:normAutofit/>
          </a:bodyPr>
          <a:lstStyle/>
          <a:p>
            <a:r>
              <a:rPr lang="en-US" dirty="0">
                <a:solidFill>
                  <a:schemeClr val="bg1"/>
                </a:solidFill>
                <a:latin typeface="Gotham" panose="02000604030000020004" pitchFamily="50" charset="0"/>
              </a:rPr>
              <a:t>For today’s examples, we’re going to use the so-called 1978 Boston Housing data set.</a:t>
            </a:r>
          </a:p>
        </p:txBody>
      </p:sp>
    </p:spTree>
    <p:extLst>
      <p:ext uri="{BB962C8B-B14F-4D97-AF65-F5344CB8AC3E}">
        <p14:creationId xmlns:p14="http://schemas.microsoft.com/office/powerpoint/2010/main" val="3474555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1026</TotalTime>
  <Words>2509</Words>
  <Application>Microsoft Office PowerPoint</Application>
  <PresentationFormat>Widescreen</PresentationFormat>
  <Paragraphs>206</Paragraphs>
  <Slides>47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Calibri Light</vt:lpstr>
      <vt:lpstr>Consolas</vt:lpstr>
      <vt:lpstr>Courier New</vt:lpstr>
      <vt:lpstr>Gotham</vt:lpstr>
      <vt:lpstr>Symbol</vt:lpstr>
      <vt:lpstr>Office Theme</vt:lpstr>
      <vt:lpstr>An (extremely) Abbreviated Introduction to Data Science with sklearn</vt:lpstr>
      <vt:lpstr>Slides</vt:lpstr>
      <vt:lpstr>Data Science</vt:lpstr>
      <vt:lpstr>Data Science</vt:lpstr>
      <vt:lpstr>Data Science</vt:lpstr>
      <vt:lpstr>Data </vt:lpstr>
      <vt:lpstr>Data </vt:lpstr>
      <vt:lpstr>Data </vt:lpstr>
      <vt:lpstr>Sample Data </vt:lpstr>
      <vt:lpstr>Sample Data </vt:lpstr>
      <vt:lpstr>Sample Data </vt:lpstr>
      <vt:lpstr>Sample Data </vt:lpstr>
      <vt:lpstr>Sample Data </vt:lpstr>
      <vt:lpstr>Sample Data </vt:lpstr>
      <vt:lpstr>Sample Data </vt:lpstr>
      <vt:lpstr>1978 Boston Housing Data</vt:lpstr>
      <vt:lpstr>1978 Boston Housing Data</vt:lpstr>
      <vt:lpstr>1978 Boston Housing Data</vt:lpstr>
      <vt:lpstr>sklearn</vt:lpstr>
      <vt:lpstr>sklearn</vt:lpstr>
      <vt:lpstr>Step by Step</vt:lpstr>
      <vt:lpstr>boston-0.py</vt:lpstr>
      <vt:lpstr>boston-1.py</vt:lpstr>
      <vt:lpstr>boston-1.py</vt:lpstr>
      <vt:lpstr>boston-2.py</vt:lpstr>
      <vt:lpstr>boston-3.py</vt:lpstr>
      <vt:lpstr>Training Set</vt:lpstr>
      <vt:lpstr>Training Set</vt:lpstr>
      <vt:lpstr>Test Set</vt:lpstr>
      <vt:lpstr>Test Set</vt:lpstr>
      <vt:lpstr>Test Set</vt:lpstr>
      <vt:lpstr>Target</vt:lpstr>
      <vt:lpstr>boston-3.py</vt:lpstr>
      <vt:lpstr>boston-4.py</vt:lpstr>
      <vt:lpstr>boston-4.py</vt:lpstr>
      <vt:lpstr>boston-4.py</vt:lpstr>
      <vt:lpstr>boston-4.py</vt:lpstr>
      <vt:lpstr>boston-4.py</vt:lpstr>
      <vt:lpstr>boston-4.py</vt:lpstr>
      <vt:lpstr>boston-4.py</vt:lpstr>
      <vt:lpstr>Things to Try!</vt:lpstr>
      <vt:lpstr>Things to Try!</vt:lpstr>
      <vt:lpstr>Things to Try!</vt:lpstr>
      <vt:lpstr>Things to Try!</vt:lpstr>
      <vt:lpstr>Things to Try!</vt:lpstr>
      <vt:lpstr>Things to Try!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(extremely) Abbreviated Introduction to Data Science</dc:title>
  <dc:creator>Doug Lloyd</dc:creator>
  <cp:lastModifiedBy>Doug Lloyd</cp:lastModifiedBy>
  <cp:revision>29</cp:revision>
  <dcterms:created xsi:type="dcterms:W3CDTF">2018-06-13T18:54:47Z</dcterms:created>
  <dcterms:modified xsi:type="dcterms:W3CDTF">2018-06-14T19:44:26Z</dcterms:modified>
</cp:coreProperties>
</file>