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sldIdLst>
    <p:sldId id="257" r:id="rId2"/>
    <p:sldId id="258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6" r:id="rId50"/>
    <p:sldId id="308" r:id="rId51"/>
    <p:sldId id="309" r:id="rId52"/>
    <p:sldId id="310" r:id="rId53"/>
    <p:sldId id="311" r:id="rId54"/>
    <p:sldId id="313" r:id="rId55"/>
    <p:sldId id="31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37" r:id="rId65"/>
    <p:sldId id="338" r:id="rId66"/>
    <p:sldId id="339" r:id="rId67"/>
    <p:sldId id="340" r:id="rId68"/>
    <p:sldId id="341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74" r:id="rId121"/>
    <p:sldId id="385" r:id="rId122"/>
    <p:sldId id="386" r:id="rId123"/>
    <p:sldId id="387" r:id="rId124"/>
    <p:sldId id="388" r:id="rId125"/>
    <p:sldId id="389" r:id="rId126"/>
    <p:sldId id="390" r:id="rId127"/>
    <p:sldId id="392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33CCFF"/>
    <a:srgbClr val="FF99FF"/>
    <a:srgbClr val="00FFFF"/>
    <a:srgbClr val="66FF99"/>
    <a:srgbClr val="009999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>
        <p:scale>
          <a:sx n="91" d="100"/>
          <a:sy n="91" d="100"/>
        </p:scale>
        <p:origin x="63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3E9B5-59CD-4FCF-9732-F8CB1B91CBC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1887-E9BA-4BFC-9381-D830BA52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1887-E9BA-4BFC-9381-D830BA5276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1887-E9BA-4BFC-9381-D830BA5276DA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61887-E9BA-4BFC-9381-D830BA5276DA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This is CS50 in London. © 2017 Doug Lloyd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9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This is CS50 in London. © 2016 Doug Lloyd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1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2529-E91D-422A-8710-0773FF18E6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en-US" dirty="0" smtClean="0"/>
              <a:t>This is CS50 in London. © 2017 Doug Lloyd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463549"/>
            <a:ext cx="11836400" cy="11731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CS50 HACKATHON </a:t>
            </a:r>
            <a:r>
              <a:rPr lang="en-US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</a:t>
            </a:r>
            <a:endParaRPr lang="en-US" sz="7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36712"/>
            <a:ext cx="9144000" cy="4764088"/>
          </a:xfrm>
        </p:spPr>
        <p:txBody>
          <a:bodyPr>
            <a:normAutofit/>
          </a:bodyPr>
          <a:lstStyle/>
          <a:p>
            <a:r>
              <a:rPr lang="en-US" sz="7200" baseline="-250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Problem Set 4: </a:t>
            </a:r>
            <a:r>
              <a:rPr lang="en-US" sz="72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Forensics</a:t>
            </a:r>
          </a:p>
          <a:p>
            <a:endParaRPr lang="en-US" sz="7200" baseline="-25000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7200" baseline="-25000" dirty="0" smtClean="0">
                <a:solidFill>
                  <a:srgbClr val="66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March 23, 2017</a:t>
            </a:r>
            <a:endParaRPr lang="en-US" sz="7200" baseline="-25000" dirty="0" smtClean="0">
              <a:solidFill>
                <a:srgbClr val="66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393345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00534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49831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924792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78635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57710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464055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45565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04238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79869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90779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41973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511316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97341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86583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034944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05611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0899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034944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4537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28012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0274" y="5901837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004.jpg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034944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7830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82235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47467"/>
              </p:ext>
            </p:extLst>
          </p:nvPr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0274" y="5901837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004.jpg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1556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535128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54492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54751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29849"/>
              </p:ext>
            </p:extLst>
          </p:nvPr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0274" y="5901837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004.jpg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066575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32531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50224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85236"/>
              </p:ext>
            </p:extLst>
          </p:nvPr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0274" y="5901837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004.jpg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◊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85526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Reading through a single big file, searching through to find the start of JPG files.</a:t>
            </a: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When you find the JPG signature, open a new file and keep writing until you find another one.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1: Open the SD card file.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1: Open the SD card file.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2: Read a block of 512 bytes.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1: Open the SD card file.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2: Read a block of 512 bytes.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1: Open the SD card file.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2: Read a block of 512 bytes.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If there’s an open file, close it. Open ###.jpg.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1: Open the SD card file.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2: Read a block of 512 bytes.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If there’s an open file, close it. Open ###.jpg.</a:t>
            </a: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4: Write the block of 512 bytes. Then Step 2.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1: Open the SD card file.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2: Read a block of 512 bytes.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2: Read a block of 512 bytes.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fread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(buffer, 1, 512, </a:t>
            </a: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infile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);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51969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+mj-lt"/>
                <a:cs typeface="Consolas" panose="020B0609020204030204" pitchFamily="49" charset="0"/>
              </a:rPr>
              <a:t>0xff 0xd8 0xff 0xe0</a:t>
            </a:r>
          </a:p>
          <a:p>
            <a:pPr marL="0" indent="0" algn="ctr">
              <a:buNone/>
            </a:pPr>
            <a:r>
              <a:rPr lang="en-US" sz="4000" dirty="0" smtClean="0">
                <a:latin typeface="+mj-lt"/>
                <a:cs typeface="Consolas" panose="020B0609020204030204" pitchFamily="49" charset="0"/>
              </a:rPr>
              <a:t>0xff 0xd8 0xff 0xe1</a:t>
            </a:r>
          </a:p>
          <a:p>
            <a:pPr marL="0" indent="0" algn="ctr">
              <a:buNone/>
            </a:pPr>
            <a:r>
              <a:rPr lang="en-US" sz="4000" dirty="0" smtClean="0">
                <a:latin typeface="+mj-lt"/>
                <a:cs typeface="Consolas" panose="020B0609020204030204" pitchFamily="49" charset="0"/>
              </a:rPr>
              <a:t>...</a:t>
            </a:r>
          </a:p>
          <a:p>
            <a:pPr marL="0" indent="0" algn="ctr">
              <a:buNone/>
            </a:pPr>
            <a:r>
              <a:rPr lang="en-US" sz="4000" dirty="0" smtClean="0">
                <a:latin typeface="+mj-lt"/>
                <a:cs typeface="Consolas" panose="020B0609020204030204" pitchFamily="49" charset="0"/>
              </a:rPr>
              <a:t>0xff 0xd8 0xff 0xef</a:t>
            </a:r>
            <a:endParaRPr lang="en-US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If there’s an open file, close it. Open ###.jpg.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If there’s an open file, close it. Open ###.jpg.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fclose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(…);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If there’s an open file, close it. Open ###.jpg.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char filename[8];</a:t>
            </a: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sprintf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(filename, …);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3: If it’s the start of a JPG: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If there’s an open file, close it. Open ###.jpg.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fopen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(filename, …);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4: Write the block of 512 bytes.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1717" cy="472003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recover.c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Step 4: Write the block of 512 bytes.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fwrite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(buffer, 1, 512, </a:t>
            </a:r>
            <a:r>
              <a:rPr lang="en-US" sz="4000" dirty="0" err="1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outfile</a:t>
            </a:r>
            <a:r>
              <a:rPr lang="en-US" sz="4000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);</a:t>
            </a:r>
          </a:p>
          <a:p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463549"/>
            <a:ext cx="11836400" cy="11731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CS50 HACKATHON </a:t>
            </a:r>
            <a:r>
              <a:rPr lang="en-US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</a:t>
            </a:r>
            <a:endParaRPr lang="en-US" sz="7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36712"/>
            <a:ext cx="9144000" cy="4764088"/>
          </a:xfrm>
        </p:spPr>
        <p:txBody>
          <a:bodyPr>
            <a:normAutofit/>
          </a:bodyPr>
          <a:lstStyle/>
          <a:p>
            <a:r>
              <a:rPr lang="en-US" sz="7200" baseline="-250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Problem Set 4: </a:t>
            </a:r>
            <a:r>
              <a:rPr lang="en-US" sz="72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Forensics</a:t>
            </a:r>
          </a:p>
          <a:p>
            <a:endParaRPr lang="en-US" sz="7200" baseline="-25000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9600" dirty="0" smtClean="0">
                <a:solidFill>
                  <a:srgbClr val="66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LUCK!</a:t>
            </a:r>
            <a:endParaRPr lang="en-US" sz="9600" baseline="-25000" dirty="0" smtClean="0">
              <a:solidFill>
                <a:srgbClr val="66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7200" baseline="-25000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7200" baseline="-25000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6349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32012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5483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78133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48522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8590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47703"/>
              </p:ext>
            </p:extLst>
          </p:nvPr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6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 set of problems that deal with reading, modifying, and detecting image files.</a:t>
            </a: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whodunit.c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whodunit.c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whodunit.c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whodunit.c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46257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0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12258" y="2416817"/>
            <a:ext cx="1235676" cy="3954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manipulation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whodunit.c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RGBTRIPLEs are special structures that represent a single pixel of an image.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Each RGBTRIPLE has </a:t>
            </a:r>
            <a:r>
              <a:rPr lang="en-US" sz="3600" b="1" dirty="0" smtClean="0">
                <a:latin typeface="+mj-lt"/>
                <a:cs typeface="Consolas" panose="020B0609020204030204" pitchFamily="49" charset="0"/>
              </a:rPr>
              <a:t>three</a:t>
            </a:r>
            <a:r>
              <a:rPr lang="en-US" sz="3600" dirty="0" smtClean="0">
                <a:latin typeface="+mj-lt"/>
                <a:cs typeface="Consolas" panose="020B0609020204030204" pitchFamily="49" charset="0"/>
              </a:rPr>
              <a:t> fields: </a:t>
            </a:r>
            <a:r>
              <a:rPr lang="en-US" sz="3600" dirty="0" err="1" smtClean="0">
                <a:latin typeface="+mj-lt"/>
                <a:cs typeface="Consolas" panose="020B0609020204030204" pitchFamily="49" charset="0"/>
              </a:rPr>
              <a:t>rgbtRed</a:t>
            </a:r>
            <a:r>
              <a:rPr lang="en-US" sz="3600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3600" dirty="0" err="1" smtClean="0">
                <a:latin typeface="+mj-lt"/>
                <a:cs typeface="Consolas" panose="020B0609020204030204" pitchFamily="49" charset="0"/>
              </a:rPr>
              <a:t>rgbtGreen</a:t>
            </a:r>
            <a:r>
              <a:rPr lang="en-US" sz="3600" dirty="0" smtClean="0">
                <a:latin typeface="+mj-lt"/>
                <a:cs typeface="Consolas" panose="020B0609020204030204" pitchFamily="49" charset="0"/>
              </a:rPr>
              <a:t>, and </a:t>
            </a:r>
            <a:r>
              <a:rPr lang="en-US" sz="3600" dirty="0" err="1" smtClean="0">
                <a:latin typeface="+mj-lt"/>
                <a:cs typeface="Consolas" panose="020B0609020204030204" pitchFamily="49" charset="0"/>
              </a:rPr>
              <a:t>rgbtBlue</a:t>
            </a:r>
            <a:r>
              <a:rPr lang="en-US" sz="3600" dirty="0" smtClean="0">
                <a:latin typeface="+mj-lt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Each of these fields can be modified.</a:t>
            </a:r>
            <a:endParaRPr lang="en-US" sz="3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whodunit.c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Somewhere between reading in a pixel (already done for you!) and writing a pixel to the destination file (already done for you!), we need to manipulate it.</a:t>
            </a: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Can be done with 5 or fewer lines of code!</a:t>
            </a:r>
            <a:endParaRPr lang="en-US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82055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600" dirty="0">
              <a:solidFill>
                <a:srgbClr val="FF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 set of problems that deal with reading, modifying, and detecting image files.</a:t>
            </a: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4000" dirty="0" err="1" smtClean="0">
                <a:solidFill>
                  <a:schemeClr val="bg1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whodunit.c</a:t>
            </a:r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Manipulate an image pixel-by-pixel to uncover the secret message hidden within.</a:t>
            </a: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3355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91100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2007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20398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41070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12637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09094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31825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0428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11461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600" dirty="0">
              <a:solidFill>
                <a:srgbClr val="FF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 set of problems that deal with reading, modifying, and detecting image files.</a:t>
            </a: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4000" dirty="0" err="1" smtClean="0">
                <a:solidFill>
                  <a:schemeClr val="bg1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resize.c</a:t>
            </a:r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Take an image of arbitrary width and height and resize it by a factor of </a:t>
            </a:r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1 &lt;= n &lt;= 100</a:t>
            </a:r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46103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48639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0600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31357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63344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What properties of the image have changed?</a:t>
            </a: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What properties of the image have changed?</a:t>
            </a: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height</a:t>
            </a: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What properties of the image have changed?</a:t>
            </a: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height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width</a:t>
            </a: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886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What properties of the image have changed?</a:t>
            </a: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height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width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overall bitmap size</a:t>
            </a: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What properties of the </a:t>
            </a:r>
            <a:r>
              <a:rPr lang="en-US" sz="4000" b="1" dirty="0" smtClean="0">
                <a:latin typeface="+mj-lt"/>
                <a:cs typeface="Consolas" panose="020B0609020204030204" pitchFamily="49" charset="0"/>
              </a:rPr>
              <a:t>file </a:t>
            </a:r>
            <a:r>
              <a:rPr lang="en-US" sz="4000" dirty="0" smtClean="0">
                <a:latin typeface="+mj-lt"/>
                <a:cs typeface="Consolas" panose="020B0609020204030204" pitchFamily="49" charset="0"/>
              </a:rPr>
              <a:t>have changed?</a:t>
            </a: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600" dirty="0">
              <a:solidFill>
                <a:srgbClr val="FF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 set of problems that deal with reading, modifying, and detecting image files.</a:t>
            </a: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4000" dirty="0" err="1" smtClean="0">
                <a:solidFill>
                  <a:schemeClr val="bg1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recover.c</a:t>
            </a:r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Seek out and write to separate files a series of JPG images from an SD card.</a:t>
            </a:r>
          </a:p>
          <a:p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What properties of the </a:t>
            </a:r>
            <a:r>
              <a:rPr lang="en-US" sz="4000" b="1" dirty="0" smtClean="0">
                <a:latin typeface="+mj-lt"/>
                <a:cs typeface="Consolas" panose="020B0609020204030204" pitchFamily="49" charset="0"/>
              </a:rPr>
              <a:t>file </a:t>
            </a:r>
            <a:r>
              <a:rPr lang="en-US" sz="4000" dirty="0" smtClean="0">
                <a:latin typeface="+mj-lt"/>
                <a:cs typeface="Consolas" panose="020B0609020204030204" pitchFamily="49" charset="0"/>
              </a:rPr>
              <a:t>have changed?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+mj-lt"/>
                <a:cs typeface="Consolas" panose="020B0609020204030204" pitchFamily="49" charset="0"/>
              </a:rPr>
              <a:t>file size</a:t>
            </a:r>
            <a:endParaRPr lang="en-US" sz="3600" dirty="0" smtClean="0">
              <a:latin typeface="+mj-lt"/>
              <a:cs typeface="Consolas" panose="020B0609020204030204" pitchFamily="49" charset="0"/>
            </a:endParaRPr>
          </a:p>
          <a:p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BITMAPINFOHEADER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BITMAPFILEHEADER</a:t>
            </a: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BITMAPINFOHEADER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BITMAPFILEHEADER</a:t>
            </a:r>
          </a:p>
          <a:p>
            <a:pPr marL="0" indent="0" algn="ctr">
              <a:buNone/>
            </a:pP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+mj-lt"/>
                <a:cs typeface="Consolas" panose="020B0609020204030204" pitchFamily="49" charset="0"/>
              </a:rPr>
              <a:t>Will want to modify these before you write them back to the destination file. (Why?)</a:t>
            </a: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No longer just reading and writing one pixel at a time.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What does this suggest we might need to do?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Two common approaches.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Pixel-by-pixel</a:t>
            </a:r>
          </a:p>
          <a:p>
            <a:pPr lvl="1"/>
            <a:r>
              <a:rPr lang="en-US" sz="3600" dirty="0" smtClean="0">
                <a:latin typeface="+mj-lt"/>
                <a:cs typeface="Consolas" panose="020B0609020204030204" pitchFamily="49" charset="0"/>
              </a:rPr>
              <a:t>Line-by-line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61609"/>
              </p:ext>
            </p:extLst>
          </p:nvPr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86317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40928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56192"/>
              </p:ext>
            </p:extLst>
          </p:nvPr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55391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23260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07987"/>
              </p:ext>
            </p:extLst>
          </p:nvPr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51601"/>
              </p:ext>
            </p:extLst>
          </p:nvPr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67618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18858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4253"/>
              </p:ext>
            </p:extLst>
          </p:nvPr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35531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pixel by pixel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x</a:t>
                      </a:r>
                      <a:endParaRPr lang="en-US" sz="4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3233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nifty.stanford.edu/2011/malan-bmp-puzzles/c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529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17294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96759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2438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7713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37112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40245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038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23075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85442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76842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90250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01832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84714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42418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39738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31252"/>
              </p:ext>
            </p:extLst>
          </p:nvPr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30586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 – line by line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38769"/>
          <a:ext cx="3305432" cy="2838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16"/>
                <a:gridCol w="1652716"/>
              </a:tblGrid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19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8368" y="3338769"/>
          <a:ext cx="3305432" cy="283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  <a:gridCol w="826358"/>
                <a:gridCol w="826358"/>
              </a:tblGrid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181600" y="4297632"/>
            <a:ext cx="18288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9884"/>
              </p:ext>
            </p:extLst>
          </p:nvPr>
        </p:nvGraphicFramePr>
        <p:xfrm>
          <a:off x="5269642" y="5462330"/>
          <a:ext cx="1652716" cy="114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58"/>
                <a:gridCol w="826358"/>
              </a:tblGrid>
              <a:tr h="574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57474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RESIZE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resize.c</a:t>
            </a:r>
            <a:endParaRPr lang="en-US" sz="4000" dirty="0" smtClean="0">
              <a:latin typeface="+mj-lt"/>
              <a:cs typeface="Consolas" panose="020B0609020204030204" pitchFamily="49" charset="0"/>
            </a:endParaRPr>
          </a:p>
          <a:p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r>
              <a:rPr lang="en-US" sz="4000" dirty="0" smtClean="0">
                <a:latin typeface="+mj-lt"/>
                <a:cs typeface="Consolas" panose="020B0609020204030204" pitchFamily="49" charset="0"/>
              </a:rPr>
              <a:t>Read information (either pixel at a time or line at a time)</a:t>
            </a:r>
          </a:p>
          <a:p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r>
              <a:rPr lang="en-US" sz="3600" dirty="0" smtClean="0">
                <a:latin typeface="+mj-lt"/>
                <a:cs typeface="Consolas" panose="020B0609020204030204" pitchFamily="49" charset="0"/>
              </a:rPr>
              <a:t>Write information (multiple times, using multiple loops)</a:t>
            </a:r>
          </a:p>
          <a:p>
            <a:pPr marL="0" indent="0">
              <a:buNone/>
            </a:pPr>
            <a:endParaRPr lang="en-US" sz="4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13109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94154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17784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33598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33598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71400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26175"/>
              </p:ext>
            </p:extLst>
          </p:nvPr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13810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81770"/>
              </p:ext>
            </p:extLst>
          </p:nvPr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33598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31754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80675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52186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04304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67748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27936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49231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WHODUNIT</a:t>
            </a:r>
            <a:endParaRPr lang="en-US" sz="5600" dirty="0">
              <a:solidFill>
                <a:srgbClr val="33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c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opy.c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4314"/>
              </p:ext>
            </p:extLst>
          </p:nvPr>
        </p:nvGraphicFramePr>
        <p:xfrm>
          <a:off x="838200" y="3338769"/>
          <a:ext cx="4107543" cy="240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81"/>
                <a:gridCol w="1369181"/>
                <a:gridCol w="1369181"/>
              </a:tblGrid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800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259381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15253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83010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86163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83010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91892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83010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15739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01573"/>
              </p:ext>
            </p:extLst>
          </p:nvPr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14456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0478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82618"/>
              </p:ext>
            </p:extLst>
          </p:nvPr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30270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4804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09838"/>
              </p:ext>
            </p:extLst>
          </p:nvPr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353902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11165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07883"/>
              </p:ext>
            </p:extLst>
          </p:nvPr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353902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29541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89188"/>
              </p:ext>
            </p:extLst>
          </p:nvPr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 smtClean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353902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08898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18842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SET </a:t>
            </a:r>
            <a:r>
              <a:rPr lang="en-US" sz="5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5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RECOVER</a:t>
            </a:r>
            <a:endParaRPr lang="en-US" sz="5600" dirty="0">
              <a:solidFill>
                <a:srgbClr val="33CC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869716" y="2313354"/>
            <a:ext cx="0" cy="8206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0276" y="4345353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001.jpg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32377"/>
              </p:ext>
            </p:extLst>
          </p:nvPr>
        </p:nvGraphicFramePr>
        <p:xfrm>
          <a:off x="5658337" y="439710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58337" y="4901192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67972"/>
              </p:ext>
            </p:extLst>
          </p:nvPr>
        </p:nvGraphicFramePr>
        <p:xfrm>
          <a:off x="5658336" y="5443158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8335" y="5947250"/>
          <a:ext cx="3946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25"/>
                <a:gridCol w="563823"/>
                <a:gridCol w="563825"/>
                <a:gridCol w="563823"/>
                <a:gridCol w="563825"/>
                <a:gridCol w="563823"/>
                <a:gridCol w="563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0275" y="4855779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002.jpg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0275" y="5397745"/>
            <a:ext cx="110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003.jpg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6811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  <a:gridCol w="5257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◊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4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◊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CS50 in London. © 2016 Doug Lloyd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3076</Words>
  <Application>Microsoft Office PowerPoint</Application>
  <PresentationFormat>Widescreen</PresentationFormat>
  <Paragraphs>751</Paragraphs>
  <Slides>127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2" baseType="lpstr">
      <vt:lpstr>Arial</vt:lpstr>
      <vt:lpstr>Calibri</vt:lpstr>
      <vt:lpstr>Consolas</vt:lpstr>
      <vt:lpstr>Tw Cen MT</vt:lpstr>
      <vt:lpstr>Office Theme</vt:lpstr>
      <vt:lpstr>CS50 HACKATHON LONDON</vt:lpstr>
      <vt:lpstr>PROBLEM SET 4</vt:lpstr>
      <vt:lpstr>PROBLEM SET 4</vt:lpstr>
      <vt:lpstr>PROBLEM SET 4</vt:lpstr>
      <vt:lpstr>PROBLEM SET 4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WHODUNIT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RESIZE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PROBLEM SET 4: RECOVER</vt:lpstr>
      <vt:lpstr>CS50 HACKATHON LONDON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CS50HACKATHONMIAMI</dc:title>
  <dc:creator>Doug Lloyd</dc:creator>
  <cp:lastModifiedBy>Doug Lloyd</cp:lastModifiedBy>
  <cp:revision>38</cp:revision>
  <dcterms:created xsi:type="dcterms:W3CDTF">2015-11-07T16:45:42Z</dcterms:created>
  <dcterms:modified xsi:type="dcterms:W3CDTF">2017-03-23T21:40:54Z</dcterms:modified>
</cp:coreProperties>
</file>