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420" r:id="rId3"/>
    <p:sldId id="425" r:id="rId4"/>
    <p:sldId id="422" r:id="rId5"/>
    <p:sldId id="423" r:id="rId6"/>
    <p:sldId id="424" r:id="rId7"/>
    <p:sldId id="429" r:id="rId8"/>
    <p:sldId id="430" r:id="rId9"/>
    <p:sldId id="426" r:id="rId10"/>
    <p:sldId id="427" r:id="rId11"/>
    <p:sldId id="428" r:id="rId12"/>
    <p:sldId id="419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6" autoAdjust="0"/>
    <p:restoredTop sz="94660"/>
  </p:normalViewPr>
  <p:slideViewPr>
    <p:cSldViewPr>
      <p:cViewPr varScale="1">
        <p:scale>
          <a:sx n="90" d="100"/>
          <a:sy n="90" d="100"/>
        </p:scale>
        <p:origin x="186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3E7E92B-59FA-49FB-B014-1669F564A86F}" type="datetimeFigureOut">
              <a:rPr lang="en-US"/>
              <a:pPr>
                <a:defRPr/>
              </a:pPr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CAD7887-406F-46CC-9589-B5DF14B16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77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D7B8707-E1CD-4CEF-A00B-04778EC3BE00}" type="datetimeFigureOut">
              <a:rPr lang="en-US"/>
              <a:pPr>
                <a:defRPr/>
              </a:pPr>
              <a:t>12/13/2016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692987E-3A66-4994-9BE4-8BDBBB69D1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57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0DCA77-AE49-4A9C-A909-3537221CB1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98436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382D7-6004-43C9-AB02-56543EB3FDAB}" type="datetime1">
              <a:rPr lang="en-US"/>
              <a:pPr>
                <a:defRPr/>
              </a:pPr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066EC-5749-4585-9837-C7D7BD5CB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5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D6C3C-A366-4DF9-81B4-5B0188B44BD9}" type="datetime1">
              <a:rPr lang="en-US"/>
              <a:pPr>
                <a:defRPr/>
              </a:pPr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36EC8-B6B4-4047-8E94-DB4977AA8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5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308A0-081A-40E0-AB91-AE760FA81C51}" type="datetime1">
              <a:rPr lang="en-US"/>
              <a:pPr>
                <a:defRPr/>
              </a:pPr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3A777-F07E-472E-A020-7B4D58052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34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657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1DDB-45BE-4D5A-8382-8E06A7A6251F}" type="datetime1">
              <a:rPr lang="en-US"/>
              <a:pPr>
                <a:defRPr/>
              </a:pPr>
              <a:t>12/13/2016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F69CA-01CC-4DEF-B5D8-B239B6D1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9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§"/>
              <a:defRPr sz="2000" baseline="0"/>
            </a:lvl1pPr>
            <a:lvl2pPr>
              <a:buClr>
                <a:srgbClr val="92D050"/>
              </a:buClr>
              <a:buFont typeface="Wingdings" pitchFamily="2" charset="2"/>
              <a:buChar char="§"/>
              <a:defRPr sz="1800" baseline="0"/>
            </a:lvl2pPr>
            <a:lvl3pPr>
              <a:buClr>
                <a:srgbClr val="FF0000"/>
              </a:buClr>
              <a:buFont typeface="Wingdings" pitchFamily="2" charset="2"/>
              <a:buChar char="§"/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10935-C4E4-4A31-A905-CBD3B88B377F}" type="datetime1">
              <a:rPr lang="en-US"/>
              <a:pPr>
                <a:defRPr/>
              </a:pPr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F8C3E294-9E12-4E24-B275-9BA1AC14E8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2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A3077-BD5E-4DF2-86F4-B2787C87502F}" type="datetime1">
              <a:rPr lang="en-US"/>
              <a:pPr>
                <a:defRPr/>
              </a:pPr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6EFB9-832D-41AA-B6AA-BA3FDFDF2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5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9D7AE-2072-4CF1-81AF-6875EEBBE225}" type="datetime1">
              <a:rPr lang="en-US"/>
              <a:pPr>
                <a:defRPr/>
              </a:pPr>
              <a:t>12/13/2016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BD6B9-3A33-4A94-B724-9A8AE8A25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7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D28BE-7261-4565-BDD9-9D13920F46F3}" type="datetime1">
              <a:rPr lang="en-US"/>
              <a:pPr>
                <a:defRPr/>
              </a:pPr>
              <a:t>12/13/2016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3FC6E-2B66-4D2D-9218-6A8657633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F4F18-6076-4F4D-8701-7E7E46FB9673}" type="datetime1">
              <a:rPr lang="en-US"/>
              <a:pPr>
                <a:defRPr/>
              </a:pPr>
              <a:t>12/13/2016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73807-B068-4863-956B-F1B336131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68202-4F72-4F7C-A5F1-E7B21F92F430}" type="datetime1">
              <a:rPr lang="en-US"/>
              <a:pPr>
                <a:defRPr/>
              </a:pPr>
              <a:t>12/13/2016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5520D-11A7-44C7-A268-AAA329E6ED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3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A5998-59A9-4C76-B55B-B07AD0665B82}" type="datetime1">
              <a:rPr lang="en-US"/>
              <a:pPr>
                <a:defRPr/>
              </a:pPr>
              <a:t>12/13/2016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A0E33-B153-4585-A659-757BD76D8C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A7D98-E199-4E72-A4FE-85F4B3A9BF25}" type="datetime1">
              <a:rPr lang="en-US"/>
              <a:pPr>
                <a:defRPr/>
              </a:pPr>
              <a:t>12/13/2016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EC9DF-A8CA-492E-9A95-52D982BBB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3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7832353-B273-4796-B91B-464BBEE56517}" type="datetime1">
              <a:rPr lang="en-US"/>
              <a:pPr>
                <a:defRPr/>
              </a:pPr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34D79D8-E937-4F7F-B5D1-0FDC90AE5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23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W5dAXqlkfok" TargetMode="External"/><Relationship Id="rId2" Type="http://schemas.openxmlformats.org/officeDocument/2006/relationships/hyperlink" Target="https://youtu.be/05Ha-BmNZz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2EDA8-4D42-4A3F-8044-C86141763805}" type="slidenum">
              <a:rPr lang="en-US" sz="1600" b="1"/>
              <a:pPr>
                <a:defRPr/>
              </a:pPr>
              <a:t>1</a:t>
            </a:fld>
            <a:endParaRPr lang="en-US" sz="1600" b="1" dirty="0"/>
          </a:p>
        </p:txBody>
      </p:sp>
      <p:sp>
        <p:nvSpPr>
          <p:cNvPr id="3075" name="Title 1"/>
          <p:cNvSpPr>
            <a:spLocks noGrp="1"/>
          </p:cNvSpPr>
          <p:nvPr>
            <p:ph type="ctrTitle"/>
          </p:nvPr>
        </p:nvSpPr>
        <p:spPr>
          <a:xfrm>
            <a:off x="647700" y="1219200"/>
            <a:ext cx="7772400" cy="18288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2400" dirty="0" smtClean="0"/>
              <a:t>Final Project</a:t>
            </a: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3200" dirty="0" smtClean="0"/>
              <a:t> BBQ Smoker Temperature </a:t>
            </a:r>
            <a:r>
              <a:rPr lang="en-US" altLang="en-US" sz="3200" dirty="0" err="1" smtClean="0"/>
              <a:t>IoT</a:t>
            </a:r>
            <a:r>
              <a:rPr lang="en-US" altLang="en-US" sz="3200" b="1" dirty="0" smtClean="0"/>
              <a:t/>
            </a:r>
            <a:br>
              <a:rPr lang="en-US" altLang="en-US" sz="3200" b="1" dirty="0" smtClean="0"/>
            </a:br>
            <a:r>
              <a:rPr lang="en-US" altLang="en-US" sz="3200" b="1" dirty="0" smtClean="0"/>
              <a:t/>
            </a:r>
            <a:br>
              <a:rPr lang="en-US" altLang="en-US" sz="3200" b="1" dirty="0" smtClean="0"/>
            </a:br>
            <a:endParaRPr lang="en-US" altLang="en-US" sz="3200" b="1" dirty="0" smtClean="0"/>
          </a:p>
        </p:txBody>
      </p:sp>
      <p:sp>
        <p:nvSpPr>
          <p:cNvPr id="3076" name="Subtitle 2"/>
          <p:cNvSpPr>
            <a:spLocks noGrp="1"/>
          </p:cNvSpPr>
          <p:nvPr>
            <p:ph type="subTitle" idx="1"/>
          </p:nvPr>
        </p:nvSpPr>
        <p:spPr>
          <a:xfrm>
            <a:off x="1333500" y="2438400"/>
            <a:ext cx="64008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Morgan, David</a:t>
            </a:r>
          </a:p>
          <a:p>
            <a:pPr eaLnBrk="1" hangingPunct="1">
              <a:defRPr/>
            </a:pPr>
            <a:endParaRPr lang="en-US" sz="2400" b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7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David Morgan</a:t>
            </a:r>
          </a:p>
        </p:txBody>
      </p:sp>
      <p:pic>
        <p:nvPicPr>
          <p:cNvPr id="307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34290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55813" y="5029200"/>
            <a:ext cx="602138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cscie90 Cloud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Computing and the Internet of Things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defRPr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Harvard University Extension School</a:t>
            </a:r>
          </a:p>
          <a:p>
            <a:pPr algn="ctr"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Prof.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Zoran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B.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Djordjević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Results from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results from running code:</a:t>
            </a:r>
          </a:p>
          <a:p>
            <a:pPr marL="0" indent="0">
              <a:buNone/>
            </a:pPr>
            <a:r>
              <a:rPr lang="en-US" dirty="0" smtClean="0"/>
              <a:t>1) The receiver’s LEDs will light up specific colors dependent on the message it receives from the transmitter (through the broker and AWS </a:t>
            </a:r>
            <a:r>
              <a:rPr lang="en-US" dirty="0" err="1" smtClean="0"/>
              <a:t>IoT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There are two parts to the LEDs – 2 LEDs light up specified colors depending on the temperature of the meat (indicated to the receiver when the MQTT message starts with a ‘0’. The 3</a:t>
            </a:r>
            <a:r>
              <a:rPr lang="en-US" baseline="30000" dirty="0" smtClean="0"/>
              <a:t>rd</a:t>
            </a:r>
            <a:r>
              <a:rPr lang="en-US" dirty="0" smtClean="0"/>
              <a:t> LED lights up a specified color depending on the temperature of the grill (indicated to the receiver when the message starts with a ‘1’).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2) AWS </a:t>
            </a:r>
            <a:r>
              <a:rPr lang="en-US" dirty="0" err="1" smtClean="0"/>
              <a:t>IoT</a:t>
            </a:r>
            <a:r>
              <a:rPr lang="en-US" dirty="0" smtClean="0"/>
              <a:t> receives the code, and by using a RULE, pushes the message to </a:t>
            </a:r>
            <a:r>
              <a:rPr lang="en-US" dirty="0" err="1" smtClean="0"/>
              <a:t>DynamoDB</a:t>
            </a:r>
            <a:r>
              <a:rPr lang="en-US" dirty="0" smtClean="0"/>
              <a:t>, where it is stored for future use (potentially a web app that displays temperatures real-time)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David Morgan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397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</a:p>
          <a:p>
            <a:pPr lvl="1"/>
            <a:r>
              <a:rPr lang="en-US" dirty="0" smtClean="0"/>
              <a:t>Fully explore ALL security protocols required by AWS before starting a project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Advantages/Disadvantages</a:t>
            </a:r>
          </a:p>
          <a:p>
            <a:pPr lvl="1"/>
            <a:r>
              <a:rPr lang="en-US" dirty="0" smtClean="0"/>
              <a:t>Cheap to build and to operate</a:t>
            </a:r>
          </a:p>
          <a:p>
            <a:pPr lvl="1"/>
            <a:r>
              <a:rPr lang="en-US" dirty="0" smtClean="0"/>
              <a:t>Inexpensive temperature probes purchased off eBay might not be exact</a:t>
            </a:r>
          </a:p>
          <a:p>
            <a:pPr lvl="1"/>
            <a:r>
              <a:rPr lang="en-US" dirty="0" smtClean="0"/>
              <a:t>Runs on batteries, but hardcoded SSID access requires access point to travel with you (tether to smartphone?)</a:t>
            </a:r>
          </a:p>
          <a:p>
            <a:pPr lvl="1"/>
            <a:r>
              <a:rPr lang="en-US" dirty="0" err="1" smtClean="0"/>
              <a:t>NodeMCU</a:t>
            </a:r>
            <a:r>
              <a:rPr lang="en-US" dirty="0" smtClean="0"/>
              <a:t> only allows TLS 1.1; AWS </a:t>
            </a:r>
            <a:r>
              <a:rPr lang="en-US" dirty="0" err="1" smtClean="0"/>
              <a:t>IoT</a:t>
            </a:r>
            <a:r>
              <a:rPr lang="en-US" dirty="0" smtClean="0"/>
              <a:t> requires TLS 1.2; this requires an MQTT broker to be installed locally to bridge the connection</a:t>
            </a:r>
          </a:p>
          <a:p>
            <a:pPr lvl="1"/>
            <a:r>
              <a:rPr lang="en-US" dirty="0" smtClean="0"/>
              <a:t>Nothing like this exists on the market (that I could find) – a visual indicator that really grabs your attention is needed if you are watching the big game</a:t>
            </a:r>
          </a:p>
          <a:p>
            <a:r>
              <a:rPr lang="en-US" dirty="0" smtClean="0"/>
              <a:t>In your own words –what did you think?  Would you recommend this Cloud Computing application?</a:t>
            </a:r>
          </a:p>
          <a:p>
            <a:pPr lvl="1"/>
            <a:r>
              <a:rPr lang="en-US" dirty="0" smtClean="0"/>
              <a:t>Needs a professional housing and an updated OS to allow TLS 1.2 (so the broker isn’t necessary), but yes, I would pay for this device if it had a few upgrades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David Morgan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811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YouTube URLs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minute (short</a:t>
            </a:r>
            <a:r>
              <a:rPr lang="en-US" dirty="0" smtClean="0"/>
              <a:t>): </a:t>
            </a:r>
            <a:r>
              <a:rPr lang="en-US" dirty="0" smtClean="0">
                <a:hlinkClick r:id="rId2"/>
              </a:rPr>
              <a:t>https</a:t>
            </a:r>
            <a:r>
              <a:rPr lang="en-US" smtClean="0">
                <a:hlinkClick r:id="rId2"/>
              </a:rPr>
              <a:t>://youtu.be/05Ha-BmNZz0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15 minutes (long</a:t>
            </a:r>
            <a:r>
              <a:rPr lang="en-US" dirty="0" smtClean="0"/>
              <a:t>): </a:t>
            </a:r>
            <a:r>
              <a:rPr lang="en-US" u="sng" dirty="0">
                <a:hlinkClick r:id="rId3"/>
              </a:rPr>
              <a:t>https://youtu.be/W5dAXqlkfok</a:t>
            </a:r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David Morgan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 and Data Used</a:t>
            </a:r>
          </a:p>
          <a:p>
            <a:r>
              <a:rPr lang="en-US" dirty="0" smtClean="0"/>
              <a:t>Technology and tools used</a:t>
            </a:r>
          </a:p>
          <a:p>
            <a:r>
              <a:rPr lang="en-US" dirty="0" smtClean="0"/>
              <a:t>Software 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Summary Pros/Cons</a:t>
            </a:r>
          </a:p>
          <a:p>
            <a:r>
              <a:rPr lang="en-US" dirty="0" smtClean="0"/>
              <a:t>YouTube links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David Morgan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558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 two temperature probes simultaneously and publish MQTT message so receiving unit can process and display appropriate color-coded indicator to user, regardless of location.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David Morgan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800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Describe Cloud Computing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transmitter uses a </a:t>
            </a:r>
            <a:r>
              <a:rPr lang="en-US" dirty="0" err="1" smtClean="0"/>
              <a:t>NodeMCU</a:t>
            </a:r>
            <a:r>
              <a:rPr lang="en-US" dirty="0" smtClean="0"/>
              <a:t> with </a:t>
            </a:r>
            <a:r>
              <a:rPr lang="en-US" dirty="0" err="1" smtClean="0"/>
              <a:t>OneWire</a:t>
            </a:r>
            <a:r>
              <a:rPr lang="en-US" dirty="0" smtClean="0"/>
              <a:t> and </a:t>
            </a:r>
            <a:r>
              <a:rPr lang="en-US" dirty="0" err="1" smtClean="0"/>
              <a:t>DallasTemp</a:t>
            </a:r>
            <a:r>
              <a:rPr lang="en-US" dirty="0" smtClean="0"/>
              <a:t> </a:t>
            </a:r>
            <a:r>
              <a:rPr lang="en-US" dirty="0" err="1" smtClean="0"/>
              <a:t>libararies</a:t>
            </a:r>
            <a:r>
              <a:rPr lang="en-US" dirty="0" smtClean="0"/>
              <a:t> to query temperature readings from two thermometers – one embedded in the cooking meat and one measuring ambient grill temperature – and sends that information via MQTT messages to AWS </a:t>
            </a:r>
            <a:r>
              <a:rPr lang="en-US" dirty="0" err="1" smtClean="0"/>
              <a:t>IoT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receiver uses a </a:t>
            </a:r>
            <a:r>
              <a:rPr lang="en-US" dirty="0" err="1" smtClean="0"/>
              <a:t>NodeMCU</a:t>
            </a:r>
            <a:r>
              <a:rPr lang="en-US" dirty="0" smtClean="0"/>
              <a:t> to pull MQTT messages, process the message, and changes two addressable RGB LEDs to notify user of cooking progress and ambient grill temperature using color-coded visual indicators.</a:t>
            </a:r>
          </a:p>
          <a:p>
            <a:r>
              <a:rPr lang="en-US" dirty="0" smtClean="0"/>
              <a:t>All temperature data is viewable in the AWS </a:t>
            </a:r>
            <a:r>
              <a:rPr lang="en-US" dirty="0" err="1" smtClean="0"/>
              <a:t>IoT</a:t>
            </a:r>
            <a:r>
              <a:rPr lang="en-US" dirty="0" smtClean="0"/>
              <a:t> portal and can be exported in numerous ways to make it viewable over any web-enabled device.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David Morgan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54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Describe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set is nothing more than two short MQTT messages from the transmitter every 15 seconds.</a:t>
            </a:r>
          </a:p>
          <a:p>
            <a:r>
              <a:rPr lang="en-US" dirty="0" smtClean="0"/>
              <a:t>First byte of each message is the sequenced temperature probe (allowing for 10 separate thermometers in one application.</a:t>
            </a:r>
          </a:p>
          <a:p>
            <a:r>
              <a:rPr lang="en-US" dirty="0" smtClean="0"/>
              <a:t>Remaining bytes is the temperature reported by that probe.</a:t>
            </a:r>
          </a:p>
          <a:p>
            <a:r>
              <a:rPr lang="en-US" dirty="0" smtClean="0"/>
              <a:t>Degrees are reported in Fahrenheit</a:t>
            </a:r>
          </a:p>
          <a:p>
            <a:r>
              <a:rPr lang="en-US" dirty="0" smtClean="0"/>
              <a:t>Temperatures are sent from AWS </a:t>
            </a:r>
            <a:r>
              <a:rPr lang="en-US" dirty="0" err="1" smtClean="0"/>
              <a:t>IoT</a:t>
            </a:r>
            <a:r>
              <a:rPr lang="en-US" dirty="0" smtClean="0"/>
              <a:t> to </a:t>
            </a:r>
            <a:r>
              <a:rPr lang="en-US" dirty="0" err="1" smtClean="0"/>
              <a:t>DynamoDB</a:t>
            </a:r>
            <a:r>
              <a:rPr lang="en-US" dirty="0" smtClean="0"/>
              <a:t> for storage by using a RULE</a:t>
            </a:r>
          </a:p>
          <a:p>
            <a:endParaRPr lang="en-US" dirty="0"/>
          </a:p>
          <a:p>
            <a:r>
              <a:rPr lang="en-US" dirty="0" smtClean="0"/>
              <a:t>Ex – “1 145.29”c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David Morgan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205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Describe Code Developed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5200"/>
            <a:ext cx="8077200" cy="3301409"/>
          </a:xfrm>
        </p:spPr>
        <p:txBody>
          <a:bodyPr/>
          <a:lstStyle/>
          <a:p>
            <a:pPr marL="0" indent="0">
              <a:buNone/>
            </a:pPr>
            <a:r>
              <a:rPr lang="en-US" sz="1100" dirty="0"/>
              <a:t>#include &lt;</a:t>
            </a:r>
            <a:r>
              <a:rPr lang="en-US" sz="1100" dirty="0" err="1"/>
              <a:t>DeviceIndependentInterfaces.h</a:t>
            </a:r>
            <a:r>
              <a:rPr lang="en-US" sz="1100" dirty="0"/>
              <a:t>&gt;</a:t>
            </a:r>
          </a:p>
          <a:p>
            <a:pPr marL="0" indent="0">
              <a:buNone/>
            </a:pPr>
            <a:r>
              <a:rPr lang="en-US" sz="1100" dirty="0"/>
              <a:t>#include &lt;Esp8266AWSImplementations.h&gt;</a:t>
            </a:r>
          </a:p>
          <a:p>
            <a:pPr marL="0" indent="0">
              <a:buNone/>
            </a:pPr>
            <a:r>
              <a:rPr lang="en-US" sz="1100" dirty="0"/>
              <a:t>#include &lt;</a:t>
            </a:r>
            <a:r>
              <a:rPr lang="en-US" sz="1100" dirty="0" err="1"/>
              <a:t>jsmn.h</a:t>
            </a:r>
            <a:r>
              <a:rPr lang="en-US" sz="1100" dirty="0"/>
              <a:t>&gt;</a:t>
            </a:r>
          </a:p>
          <a:p>
            <a:pPr marL="0" indent="0">
              <a:buNone/>
            </a:pPr>
            <a:r>
              <a:rPr lang="en-US" sz="1100" dirty="0"/>
              <a:t>#include &lt;sha256.h&gt;</a:t>
            </a:r>
          </a:p>
          <a:p>
            <a:pPr marL="0" indent="0">
              <a:buNone/>
            </a:pPr>
            <a:r>
              <a:rPr lang="en-US" sz="1100" dirty="0"/>
              <a:t>#include &lt;</a:t>
            </a:r>
            <a:r>
              <a:rPr lang="en-US" sz="1100" dirty="0" err="1"/>
              <a:t>Utils.h</a:t>
            </a:r>
            <a:r>
              <a:rPr lang="en-US" sz="1100" dirty="0"/>
              <a:t>&gt;</a:t>
            </a:r>
          </a:p>
          <a:p>
            <a:pPr marL="0" indent="0">
              <a:buNone/>
            </a:pPr>
            <a:r>
              <a:rPr lang="en-US" sz="1100" dirty="0"/>
              <a:t>#include &lt;</a:t>
            </a:r>
            <a:r>
              <a:rPr lang="en-US" sz="1100" dirty="0" err="1"/>
              <a:t>keys.h</a:t>
            </a:r>
            <a:r>
              <a:rPr lang="en-US" sz="1100" dirty="0"/>
              <a:t>&gt;</a:t>
            </a:r>
          </a:p>
          <a:p>
            <a:pPr marL="0" indent="0">
              <a:buNone/>
            </a:pPr>
            <a:r>
              <a:rPr lang="en-US" sz="1100" dirty="0"/>
              <a:t>#include &lt;</a:t>
            </a:r>
            <a:r>
              <a:rPr lang="en-US" sz="1100" dirty="0" err="1"/>
              <a:t>OneWire.h</a:t>
            </a:r>
            <a:r>
              <a:rPr lang="en-US" sz="1100" dirty="0"/>
              <a:t>&gt;</a:t>
            </a:r>
          </a:p>
          <a:p>
            <a:pPr marL="0" indent="0">
              <a:buNone/>
            </a:pPr>
            <a:r>
              <a:rPr lang="en-US" sz="1100" dirty="0"/>
              <a:t>#include &lt;</a:t>
            </a:r>
            <a:r>
              <a:rPr lang="en-US" sz="1100" dirty="0" err="1"/>
              <a:t>DallasTemperature.h</a:t>
            </a:r>
            <a:r>
              <a:rPr lang="en-US" sz="1100" dirty="0"/>
              <a:t>&gt;</a:t>
            </a:r>
          </a:p>
          <a:p>
            <a:pPr marL="0" indent="0">
              <a:buNone/>
            </a:pPr>
            <a:r>
              <a:rPr lang="en-US" sz="1100" dirty="0"/>
              <a:t>#include &lt;ESP8266WiFi.h&gt;</a:t>
            </a:r>
          </a:p>
          <a:p>
            <a:pPr marL="0" indent="0">
              <a:buNone/>
            </a:pPr>
            <a:r>
              <a:rPr lang="en-US" sz="1100" dirty="0"/>
              <a:t>#include &lt;</a:t>
            </a:r>
            <a:r>
              <a:rPr lang="en-US" sz="1100" dirty="0" err="1"/>
              <a:t>PubSubClient.h</a:t>
            </a:r>
            <a:r>
              <a:rPr lang="en-US" sz="1100" dirty="0" smtClean="0"/>
              <a:t>&gt;</a:t>
            </a:r>
            <a:endParaRPr lang="en-US" sz="1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David Morgan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1066801"/>
            <a:ext cx="82296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Font typeface="Wingdings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NodeMCU</a:t>
            </a:r>
            <a:r>
              <a:rPr lang="en-US" dirty="0" smtClean="0"/>
              <a:t> temperature projects existed</a:t>
            </a:r>
          </a:p>
          <a:p>
            <a:r>
              <a:rPr lang="en-US" dirty="0" err="1" smtClean="0"/>
              <a:t>NodeMCU</a:t>
            </a:r>
            <a:r>
              <a:rPr lang="en-US" dirty="0" smtClean="0"/>
              <a:t> </a:t>
            </a:r>
            <a:r>
              <a:rPr lang="en-US" dirty="0" err="1" smtClean="0"/>
              <a:t>NeoPixel</a:t>
            </a:r>
            <a:r>
              <a:rPr lang="en-US" dirty="0" smtClean="0"/>
              <a:t> projects existed</a:t>
            </a:r>
          </a:p>
          <a:p>
            <a:r>
              <a:rPr lang="en-US" dirty="0" err="1" smtClean="0"/>
              <a:t>NodeMCU</a:t>
            </a:r>
            <a:r>
              <a:rPr lang="en-US" dirty="0" smtClean="0"/>
              <a:t> MQTT projects existed (very few of them)</a:t>
            </a:r>
          </a:p>
          <a:p>
            <a:r>
              <a:rPr lang="en-US" dirty="0" smtClean="0"/>
              <a:t>No project existed that combined all three…until now</a:t>
            </a:r>
          </a:p>
          <a:p>
            <a:r>
              <a:rPr lang="en-US" dirty="0" smtClean="0"/>
              <a:t>Code from examples found all over the Internet was pieced together then customized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0" y="43434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Libraries imported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590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Describe Code Developed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08321"/>
            <a:ext cx="8077200" cy="5087679"/>
          </a:xfrm>
        </p:spPr>
        <p:txBody>
          <a:bodyPr/>
          <a:lstStyle/>
          <a:p>
            <a:pPr marL="0" indent="0">
              <a:buNone/>
            </a:pPr>
            <a:r>
              <a:rPr lang="en-US" sz="800" dirty="0" smtClean="0"/>
              <a:t>  </a:t>
            </a:r>
            <a:r>
              <a:rPr lang="en-US" sz="800" dirty="0" err="1"/>
              <a:t>Serial.print</a:t>
            </a:r>
            <a:r>
              <a:rPr lang="en-US" sz="800" dirty="0"/>
              <a:t>("Requesting temperatures...");</a:t>
            </a:r>
          </a:p>
          <a:p>
            <a:pPr marL="0" indent="0">
              <a:buNone/>
            </a:pPr>
            <a:r>
              <a:rPr lang="en-US" sz="800" dirty="0"/>
              <a:t>  </a:t>
            </a:r>
            <a:r>
              <a:rPr lang="en-US" sz="800" dirty="0" err="1"/>
              <a:t>sensors.requestTemperatures</a:t>
            </a:r>
            <a:r>
              <a:rPr lang="en-US" sz="800" dirty="0"/>
              <a:t>();                // Send the command to get temperatures</a:t>
            </a:r>
          </a:p>
          <a:p>
            <a:pPr marL="0" indent="0">
              <a:buNone/>
            </a:pPr>
            <a:r>
              <a:rPr lang="en-US" sz="800" dirty="0"/>
              <a:t>  </a:t>
            </a:r>
            <a:r>
              <a:rPr lang="en-US" sz="800" dirty="0" err="1"/>
              <a:t>Serial.println</a:t>
            </a:r>
            <a:r>
              <a:rPr lang="en-US" sz="800" dirty="0"/>
              <a:t>("DONE");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800" dirty="0"/>
              <a:t>  for (uint8_t s=0; s &lt; </a:t>
            </a:r>
            <a:r>
              <a:rPr lang="en-US" sz="800" dirty="0" err="1"/>
              <a:t>sensors.getDeviceCount</a:t>
            </a:r>
            <a:r>
              <a:rPr lang="en-US" sz="800" dirty="0"/>
              <a:t>(); s++) {    // iterate through sensors</a:t>
            </a:r>
          </a:p>
          <a:p>
            <a:pPr marL="0" indent="0">
              <a:buNone/>
            </a:pPr>
            <a:r>
              <a:rPr lang="en-US" sz="800" dirty="0"/>
              <a:t>    // get the unique address </a:t>
            </a:r>
          </a:p>
          <a:p>
            <a:pPr marL="0" indent="0">
              <a:buNone/>
            </a:pPr>
            <a:r>
              <a:rPr lang="en-US" sz="800" dirty="0"/>
              <a:t>    </a:t>
            </a:r>
            <a:r>
              <a:rPr lang="en-US" sz="800" dirty="0" err="1"/>
              <a:t>sensors.getAddress</a:t>
            </a:r>
            <a:r>
              <a:rPr lang="en-US" sz="800" dirty="0"/>
              <a:t>(</a:t>
            </a:r>
            <a:r>
              <a:rPr lang="en-US" sz="800" dirty="0" err="1"/>
              <a:t>grillTemp</a:t>
            </a:r>
            <a:r>
              <a:rPr lang="en-US" sz="800" dirty="0"/>
              <a:t>, s);</a:t>
            </a:r>
          </a:p>
          <a:p>
            <a:pPr marL="0" indent="0">
              <a:buNone/>
            </a:pPr>
            <a:r>
              <a:rPr lang="en-US" sz="800" dirty="0"/>
              <a:t>    // just look at bottom two bytes, which is pretty likely to be unique</a:t>
            </a:r>
          </a:p>
          <a:p>
            <a:pPr marL="0" indent="0">
              <a:buNone/>
            </a:pPr>
            <a:r>
              <a:rPr lang="en-US" sz="800" dirty="0"/>
              <a:t>    </a:t>
            </a:r>
            <a:r>
              <a:rPr lang="en-US" sz="800" dirty="0" err="1"/>
              <a:t>int</a:t>
            </a:r>
            <a:r>
              <a:rPr lang="en-US" sz="800" dirty="0"/>
              <a:t> </a:t>
            </a:r>
            <a:r>
              <a:rPr lang="en-US" sz="800" dirty="0" err="1"/>
              <a:t>smalladdr</a:t>
            </a:r>
            <a:r>
              <a:rPr lang="en-US" sz="800" dirty="0"/>
              <a:t> = (</a:t>
            </a:r>
            <a:r>
              <a:rPr lang="en-US" sz="800" dirty="0" err="1"/>
              <a:t>grillTemp</a:t>
            </a:r>
            <a:r>
              <a:rPr lang="en-US" sz="800" dirty="0"/>
              <a:t>[6] &lt;&lt; 8) | </a:t>
            </a:r>
            <a:r>
              <a:rPr lang="en-US" sz="800" dirty="0" err="1"/>
              <a:t>grillTemp</a:t>
            </a:r>
            <a:r>
              <a:rPr lang="en-US" sz="800" dirty="0"/>
              <a:t>[7];</a:t>
            </a:r>
          </a:p>
          <a:p>
            <a:pPr marL="0" indent="0">
              <a:buNone/>
            </a:pPr>
            <a:r>
              <a:rPr lang="en-US" sz="800" dirty="0"/>
              <a:t>    </a:t>
            </a:r>
          </a:p>
          <a:p>
            <a:pPr marL="0" indent="0">
              <a:buNone/>
            </a:pPr>
            <a:r>
              <a:rPr lang="en-US" sz="800" dirty="0"/>
              <a:t>    </a:t>
            </a:r>
            <a:r>
              <a:rPr lang="en-US" sz="800" dirty="0" err="1"/>
              <a:t>Serial.print</a:t>
            </a:r>
            <a:r>
              <a:rPr lang="en-US" sz="800" dirty="0"/>
              <a:t>("Temperature for the device #"); </a:t>
            </a:r>
            <a:r>
              <a:rPr lang="en-US" sz="800" dirty="0" err="1"/>
              <a:t>Serial.print</a:t>
            </a:r>
            <a:r>
              <a:rPr lang="en-US" sz="800" dirty="0"/>
              <a:t>(s); </a:t>
            </a:r>
          </a:p>
          <a:p>
            <a:pPr marL="0" indent="0">
              <a:buNone/>
            </a:pPr>
            <a:r>
              <a:rPr lang="en-US" sz="800" dirty="0"/>
              <a:t>    </a:t>
            </a:r>
            <a:r>
              <a:rPr lang="en-US" sz="800" dirty="0" err="1"/>
              <a:t>Serial.print</a:t>
            </a:r>
            <a:r>
              <a:rPr lang="en-US" sz="800" dirty="0"/>
              <a:t>(" with ID #"); </a:t>
            </a:r>
            <a:r>
              <a:rPr lang="en-US" sz="800" dirty="0" err="1"/>
              <a:t>Serial.print</a:t>
            </a:r>
            <a:r>
              <a:rPr lang="en-US" sz="800" dirty="0"/>
              <a:t>(</a:t>
            </a:r>
            <a:r>
              <a:rPr lang="en-US" sz="800" dirty="0" err="1"/>
              <a:t>smalladdr</a:t>
            </a:r>
            <a:r>
              <a:rPr lang="en-US" sz="800" dirty="0"/>
              <a:t>);</a:t>
            </a:r>
          </a:p>
          <a:p>
            <a:pPr marL="0" indent="0">
              <a:buNone/>
            </a:pPr>
            <a:r>
              <a:rPr lang="en-US" sz="800" dirty="0"/>
              <a:t>    </a:t>
            </a:r>
            <a:r>
              <a:rPr lang="en-US" sz="800" dirty="0" err="1"/>
              <a:t>Serial.print</a:t>
            </a:r>
            <a:r>
              <a:rPr lang="en-US" sz="800" dirty="0"/>
              <a:t>(" is: ");</a:t>
            </a:r>
          </a:p>
          <a:p>
            <a:pPr marL="0" indent="0">
              <a:buNone/>
            </a:pPr>
            <a:r>
              <a:rPr lang="en-US" sz="800" dirty="0"/>
              <a:t>    float temp = </a:t>
            </a:r>
            <a:r>
              <a:rPr lang="en-US" sz="800" dirty="0" err="1"/>
              <a:t>sensors.getTempFByIndex</a:t>
            </a:r>
            <a:r>
              <a:rPr lang="en-US" sz="800" dirty="0"/>
              <a:t>(s);          // declare float for accurate temp</a:t>
            </a:r>
          </a:p>
          <a:p>
            <a:pPr marL="0" indent="0">
              <a:buNone/>
            </a:pPr>
            <a:r>
              <a:rPr lang="en-US" sz="800" dirty="0"/>
              <a:t>    </a:t>
            </a:r>
            <a:r>
              <a:rPr lang="en-US" sz="800" dirty="0" err="1"/>
              <a:t>Serial.println</a:t>
            </a:r>
            <a:r>
              <a:rPr lang="en-US" sz="800" dirty="0"/>
              <a:t>(temp);</a:t>
            </a:r>
          </a:p>
          <a:p>
            <a:pPr marL="0" indent="0">
              <a:buNone/>
            </a:pPr>
            <a:r>
              <a:rPr lang="en-US" sz="800" dirty="0"/>
              <a:t>    </a:t>
            </a:r>
          </a:p>
          <a:p>
            <a:pPr marL="0" indent="0">
              <a:buNone/>
            </a:pPr>
            <a:r>
              <a:rPr lang="en-US" sz="800" dirty="0"/>
              <a:t>    String </a:t>
            </a:r>
            <a:r>
              <a:rPr lang="en-US" sz="800" dirty="0" err="1"/>
              <a:t>pubstring</a:t>
            </a:r>
            <a:r>
              <a:rPr lang="en-US" sz="800" dirty="0"/>
              <a:t>;                                 // declare and build message</a:t>
            </a:r>
          </a:p>
          <a:p>
            <a:pPr marL="0" indent="0">
              <a:buNone/>
            </a:pPr>
            <a:r>
              <a:rPr lang="en-US" sz="800" dirty="0"/>
              <a:t>    static char </a:t>
            </a:r>
            <a:r>
              <a:rPr lang="en-US" sz="800" dirty="0" err="1"/>
              <a:t>pubchar</a:t>
            </a:r>
            <a:r>
              <a:rPr lang="en-US" sz="800" dirty="0"/>
              <a:t>[14];</a:t>
            </a:r>
          </a:p>
          <a:p>
            <a:pPr marL="0" indent="0">
              <a:buNone/>
            </a:pPr>
            <a:r>
              <a:rPr lang="en-US" sz="800" dirty="0"/>
              <a:t>    static char </a:t>
            </a:r>
            <a:r>
              <a:rPr lang="en-US" sz="800" dirty="0" err="1"/>
              <a:t>tempF</a:t>
            </a:r>
            <a:r>
              <a:rPr lang="en-US" sz="800" dirty="0"/>
              <a:t>[8];</a:t>
            </a:r>
          </a:p>
          <a:p>
            <a:pPr marL="0" indent="0">
              <a:buNone/>
            </a:pPr>
            <a:r>
              <a:rPr lang="en-US" sz="800" dirty="0"/>
              <a:t>    String </a:t>
            </a:r>
            <a:r>
              <a:rPr lang="en-US" sz="800" dirty="0" err="1"/>
              <a:t>sensorid</a:t>
            </a:r>
            <a:r>
              <a:rPr lang="en-US" sz="800" dirty="0"/>
              <a:t>;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800" dirty="0"/>
              <a:t>    </a:t>
            </a:r>
            <a:r>
              <a:rPr lang="en-US" sz="800" dirty="0" err="1"/>
              <a:t>sensorid</a:t>
            </a:r>
            <a:r>
              <a:rPr lang="en-US" sz="800" dirty="0"/>
              <a:t> = String(s);</a:t>
            </a:r>
          </a:p>
          <a:p>
            <a:pPr marL="0" indent="0">
              <a:buNone/>
            </a:pPr>
            <a:r>
              <a:rPr lang="en-US" sz="800" dirty="0"/>
              <a:t>    </a:t>
            </a:r>
            <a:r>
              <a:rPr lang="en-US" sz="800" dirty="0" err="1"/>
              <a:t>dtostrf</a:t>
            </a:r>
            <a:r>
              <a:rPr lang="en-US" sz="800" dirty="0"/>
              <a:t>(temp, 6, 2, </a:t>
            </a:r>
            <a:r>
              <a:rPr lang="en-US" sz="800" dirty="0" err="1"/>
              <a:t>tempF</a:t>
            </a:r>
            <a:r>
              <a:rPr lang="en-US" sz="800" dirty="0"/>
              <a:t>);                       // convert float to string</a:t>
            </a:r>
          </a:p>
          <a:p>
            <a:pPr marL="0" indent="0">
              <a:buNone/>
            </a:pPr>
            <a:r>
              <a:rPr lang="en-US" sz="800" dirty="0"/>
              <a:t>    </a:t>
            </a:r>
            <a:r>
              <a:rPr lang="en-US" sz="800" dirty="0" err="1"/>
              <a:t>pubstring</a:t>
            </a:r>
            <a:r>
              <a:rPr lang="en-US" sz="800" dirty="0"/>
              <a:t> = </a:t>
            </a:r>
            <a:r>
              <a:rPr lang="en-US" sz="800" dirty="0" err="1"/>
              <a:t>sensorid</a:t>
            </a:r>
            <a:r>
              <a:rPr lang="en-US" sz="800" dirty="0"/>
              <a:t> + ' ' + </a:t>
            </a:r>
            <a:r>
              <a:rPr lang="en-US" sz="800" dirty="0" err="1"/>
              <a:t>tempF</a:t>
            </a:r>
            <a:r>
              <a:rPr lang="en-US" sz="800" dirty="0"/>
              <a:t>;</a:t>
            </a:r>
          </a:p>
          <a:p>
            <a:pPr marL="0" indent="0">
              <a:buNone/>
            </a:pPr>
            <a:r>
              <a:rPr lang="en-US" sz="800" dirty="0"/>
              <a:t>    </a:t>
            </a:r>
            <a:r>
              <a:rPr lang="en-US" sz="800" dirty="0" err="1"/>
              <a:t>pubstring.toCharArray</a:t>
            </a:r>
            <a:r>
              <a:rPr lang="en-US" sz="800" dirty="0"/>
              <a:t>(pubchar,14);                // convert string to char array</a:t>
            </a:r>
          </a:p>
          <a:p>
            <a:pPr marL="0" indent="0">
              <a:buNone/>
            </a:pPr>
            <a:r>
              <a:rPr lang="en-US" sz="800" dirty="0"/>
              <a:t>    </a:t>
            </a:r>
            <a:r>
              <a:rPr lang="en-US" sz="800" dirty="0" err="1"/>
              <a:t>client.publish</a:t>
            </a:r>
            <a:r>
              <a:rPr lang="en-US" sz="800" dirty="0"/>
              <a:t>("</a:t>
            </a:r>
            <a:r>
              <a:rPr lang="en-US" sz="800" dirty="0" err="1"/>
              <a:t>localgateway_to_awsiot</a:t>
            </a:r>
            <a:r>
              <a:rPr lang="en-US" sz="800" dirty="0"/>
              <a:t>", </a:t>
            </a:r>
            <a:r>
              <a:rPr lang="en-US" sz="800" dirty="0" err="1"/>
              <a:t>pubchar</a:t>
            </a:r>
            <a:r>
              <a:rPr lang="en-US" sz="800" dirty="0"/>
              <a:t>);// publish message to MQTT</a:t>
            </a:r>
          </a:p>
          <a:p>
            <a:pPr marL="0" indent="0">
              <a:buNone/>
            </a:pPr>
            <a:r>
              <a:rPr lang="en-US" sz="800" dirty="0"/>
              <a:t>  }</a:t>
            </a:r>
          </a:p>
          <a:p>
            <a:pPr marL="0" indent="0">
              <a:buNone/>
            </a:pPr>
            <a:r>
              <a:rPr lang="en-US" sz="800" dirty="0"/>
              <a:t>  </a:t>
            </a:r>
          </a:p>
          <a:p>
            <a:pPr marL="0" indent="0">
              <a:buNone/>
            </a:pPr>
            <a:r>
              <a:rPr lang="en-US" sz="800" dirty="0"/>
              <a:t>  delay(15000);                                       // wait 15 seconds</a:t>
            </a:r>
          </a:p>
          <a:p>
            <a:pPr marL="0" indent="0">
              <a:buNone/>
            </a:pPr>
            <a:r>
              <a:rPr lang="en-US" sz="800" dirty="0"/>
              <a:t>  </a:t>
            </a:r>
          </a:p>
          <a:p>
            <a:pPr marL="0" indent="0">
              <a:buNone/>
            </a:pPr>
            <a:r>
              <a:rPr lang="en-US" sz="800" dirty="0"/>
              <a:t>  </a:t>
            </a:r>
            <a:r>
              <a:rPr lang="en-US" sz="800" dirty="0" err="1"/>
              <a:t>client.loop</a:t>
            </a:r>
            <a:r>
              <a:rPr lang="en-US" sz="800" dirty="0"/>
              <a:t>();</a:t>
            </a:r>
          </a:p>
          <a:p>
            <a:pPr marL="0" indent="0">
              <a:buNone/>
            </a:pPr>
            <a:r>
              <a:rPr lang="en-US" sz="800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David Morgan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04137" y="3352800"/>
            <a:ext cx="35302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Temperature probing and resultant data needed customized code to convert data types in order to be able to send via MQTT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981200" y="3886200"/>
            <a:ext cx="28194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430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Describe Code Developed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08321"/>
            <a:ext cx="8077200" cy="5087679"/>
          </a:xfrm>
        </p:spPr>
        <p:txBody>
          <a:bodyPr/>
          <a:lstStyle/>
          <a:p>
            <a:pPr marL="0" indent="0">
              <a:buNone/>
            </a:pPr>
            <a:r>
              <a:rPr lang="en-US" sz="800" dirty="0"/>
              <a:t>void callback(char* topic, byte* payload, unsigned </a:t>
            </a:r>
            <a:r>
              <a:rPr lang="en-US" sz="800" dirty="0" err="1"/>
              <a:t>int</a:t>
            </a:r>
            <a:r>
              <a:rPr lang="en-US" sz="800" dirty="0"/>
              <a:t> length) {</a:t>
            </a:r>
          </a:p>
          <a:p>
            <a:pPr marL="0" indent="0">
              <a:buNone/>
            </a:pPr>
            <a:r>
              <a:rPr lang="en-US" sz="800" dirty="0"/>
              <a:t>  for (</a:t>
            </a:r>
            <a:r>
              <a:rPr lang="en-US" sz="800" dirty="0" err="1"/>
              <a:t>int</a:t>
            </a:r>
            <a:r>
              <a:rPr lang="en-US" sz="800" dirty="0"/>
              <a:t> </a:t>
            </a:r>
            <a:r>
              <a:rPr lang="en-US" sz="800" dirty="0" err="1"/>
              <a:t>i</a:t>
            </a:r>
            <a:r>
              <a:rPr lang="en-US" sz="800" dirty="0"/>
              <a:t>=0;i&lt;</a:t>
            </a:r>
            <a:r>
              <a:rPr lang="en-US" sz="800" dirty="0" err="1"/>
              <a:t>length;i</a:t>
            </a:r>
            <a:r>
              <a:rPr lang="en-US" sz="800" dirty="0"/>
              <a:t>++) {  </a:t>
            </a:r>
          </a:p>
          <a:p>
            <a:pPr marL="0" indent="0">
              <a:buNone/>
            </a:pPr>
            <a:r>
              <a:rPr lang="en-US" sz="800" dirty="0"/>
              <a:t>    char </a:t>
            </a:r>
            <a:r>
              <a:rPr lang="en-US" sz="800" dirty="0" err="1"/>
              <a:t>receivedChar</a:t>
            </a:r>
            <a:r>
              <a:rPr lang="en-US" sz="800" dirty="0"/>
              <a:t> = (char) payload[</a:t>
            </a:r>
            <a:r>
              <a:rPr lang="en-US" sz="800" dirty="0" err="1"/>
              <a:t>i</a:t>
            </a:r>
            <a:r>
              <a:rPr lang="en-US" sz="800" dirty="0"/>
              <a:t>];</a:t>
            </a:r>
          </a:p>
          <a:p>
            <a:pPr marL="0" indent="0">
              <a:buNone/>
            </a:pPr>
            <a:r>
              <a:rPr lang="en-US" sz="800" dirty="0"/>
              <a:t>    </a:t>
            </a:r>
            <a:r>
              <a:rPr lang="en-US" sz="800" dirty="0" err="1"/>
              <a:t>Serial.print</a:t>
            </a:r>
            <a:r>
              <a:rPr lang="en-US" sz="800" dirty="0"/>
              <a:t>(</a:t>
            </a:r>
            <a:r>
              <a:rPr lang="en-US" sz="800" dirty="0" err="1"/>
              <a:t>receivedChar</a:t>
            </a:r>
            <a:r>
              <a:rPr lang="en-US" sz="800" dirty="0"/>
              <a:t>);</a:t>
            </a:r>
          </a:p>
          <a:p>
            <a:pPr marL="0" indent="0">
              <a:buNone/>
            </a:pPr>
            <a:r>
              <a:rPr lang="en-US" sz="800" dirty="0"/>
              <a:t>    message = String(message + </a:t>
            </a:r>
            <a:r>
              <a:rPr lang="en-US" sz="800" dirty="0" err="1"/>
              <a:t>receivedChar</a:t>
            </a:r>
            <a:r>
              <a:rPr lang="en-US" sz="800" dirty="0"/>
              <a:t>);</a:t>
            </a:r>
          </a:p>
          <a:p>
            <a:pPr marL="0" indent="0">
              <a:buNone/>
            </a:pPr>
            <a:r>
              <a:rPr lang="en-US" sz="800" dirty="0"/>
              <a:t>  }</a:t>
            </a:r>
          </a:p>
          <a:p>
            <a:pPr marL="0" indent="0">
              <a:buNone/>
            </a:pPr>
            <a:r>
              <a:rPr lang="en-US" sz="800" dirty="0"/>
              <a:t>  </a:t>
            </a:r>
            <a:r>
              <a:rPr lang="en-US" sz="800" dirty="0" err="1"/>
              <a:t>Serial.println</a:t>
            </a:r>
            <a:r>
              <a:rPr lang="en-US" sz="800" dirty="0"/>
              <a:t>(message[0]);</a:t>
            </a:r>
          </a:p>
          <a:p>
            <a:pPr marL="0" indent="0">
              <a:buNone/>
            </a:pPr>
            <a:r>
              <a:rPr lang="en-US" sz="800" dirty="0"/>
              <a:t>  </a:t>
            </a:r>
            <a:r>
              <a:rPr lang="en-US" sz="800" dirty="0" err="1"/>
              <a:t>Serial.println</a:t>
            </a:r>
            <a:r>
              <a:rPr lang="en-US" sz="800" dirty="0"/>
              <a:t>();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800" dirty="0"/>
              <a:t>  if (message[0] == '0') {                                  // Select grill thermometer and</a:t>
            </a:r>
          </a:p>
          <a:p>
            <a:pPr marL="0" indent="0">
              <a:buNone/>
            </a:pPr>
            <a:r>
              <a:rPr lang="en-US" sz="800" dirty="0"/>
              <a:t>    String </a:t>
            </a:r>
            <a:r>
              <a:rPr lang="en-US" sz="800" dirty="0" err="1"/>
              <a:t>msgTemp</a:t>
            </a:r>
            <a:r>
              <a:rPr lang="en-US" sz="800" dirty="0"/>
              <a:t> = </a:t>
            </a:r>
            <a:r>
              <a:rPr lang="en-US" sz="800" dirty="0" err="1"/>
              <a:t>message.substring</a:t>
            </a:r>
            <a:r>
              <a:rPr lang="en-US" sz="800" dirty="0"/>
              <a:t>(2);                  // set </a:t>
            </a:r>
            <a:r>
              <a:rPr lang="en-US" sz="800" dirty="0" err="1"/>
              <a:t>grillTemp</a:t>
            </a:r>
            <a:r>
              <a:rPr lang="en-US" sz="800" dirty="0"/>
              <a:t> variable to stripped</a:t>
            </a:r>
          </a:p>
          <a:p>
            <a:pPr marL="0" indent="0">
              <a:buNone/>
            </a:pPr>
            <a:r>
              <a:rPr lang="en-US" sz="800" dirty="0"/>
              <a:t>    </a:t>
            </a:r>
            <a:r>
              <a:rPr lang="en-US" sz="800" dirty="0" err="1"/>
              <a:t>grillTemp</a:t>
            </a:r>
            <a:r>
              <a:rPr lang="en-US" sz="800" dirty="0"/>
              <a:t> = </a:t>
            </a:r>
            <a:r>
              <a:rPr lang="en-US" sz="800" dirty="0" err="1"/>
              <a:t>msgTemp.toFloat</a:t>
            </a:r>
            <a:r>
              <a:rPr lang="en-US" sz="800" dirty="0"/>
              <a:t>();                          // message string</a:t>
            </a:r>
          </a:p>
          <a:p>
            <a:pPr marL="0" indent="0">
              <a:buNone/>
            </a:pPr>
            <a:r>
              <a:rPr lang="en-US" sz="800" dirty="0"/>
              <a:t>  }</a:t>
            </a:r>
          </a:p>
          <a:p>
            <a:pPr marL="0" indent="0">
              <a:buNone/>
            </a:pPr>
            <a:r>
              <a:rPr lang="en-US" sz="800" dirty="0"/>
              <a:t>  else if (message[0] == '1') {                             // Select meat thermometer and</a:t>
            </a:r>
          </a:p>
          <a:p>
            <a:pPr marL="0" indent="0">
              <a:buNone/>
            </a:pPr>
            <a:r>
              <a:rPr lang="en-US" sz="800" dirty="0"/>
              <a:t>    String </a:t>
            </a:r>
            <a:r>
              <a:rPr lang="en-US" sz="800" dirty="0" err="1"/>
              <a:t>msgTemp</a:t>
            </a:r>
            <a:r>
              <a:rPr lang="en-US" sz="800" dirty="0"/>
              <a:t> = </a:t>
            </a:r>
            <a:r>
              <a:rPr lang="en-US" sz="800" dirty="0" err="1"/>
              <a:t>message.substring</a:t>
            </a:r>
            <a:r>
              <a:rPr lang="en-US" sz="800" dirty="0"/>
              <a:t>(2);                  // set </a:t>
            </a:r>
            <a:r>
              <a:rPr lang="en-US" sz="800" dirty="0" err="1"/>
              <a:t>meatTemp</a:t>
            </a:r>
            <a:r>
              <a:rPr lang="en-US" sz="800" dirty="0"/>
              <a:t> variable to stripped</a:t>
            </a:r>
          </a:p>
          <a:p>
            <a:pPr marL="0" indent="0">
              <a:buNone/>
            </a:pPr>
            <a:r>
              <a:rPr lang="en-US" sz="800" dirty="0"/>
              <a:t>    </a:t>
            </a:r>
            <a:r>
              <a:rPr lang="en-US" sz="800" dirty="0" err="1"/>
              <a:t>meatTemp</a:t>
            </a:r>
            <a:r>
              <a:rPr lang="en-US" sz="800" dirty="0"/>
              <a:t> = </a:t>
            </a:r>
            <a:r>
              <a:rPr lang="en-US" sz="800" dirty="0" err="1"/>
              <a:t>msgTemp.toFloat</a:t>
            </a:r>
            <a:r>
              <a:rPr lang="en-US" sz="800" dirty="0"/>
              <a:t>();                           // message string</a:t>
            </a:r>
          </a:p>
          <a:p>
            <a:pPr marL="0" indent="0">
              <a:buNone/>
            </a:pPr>
            <a:r>
              <a:rPr lang="en-US" sz="800" dirty="0"/>
              <a:t>  }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800" dirty="0"/>
              <a:t>  // </a:t>
            </a:r>
            <a:r>
              <a:rPr lang="en-US" sz="800" dirty="0" err="1"/>
              <a:t>NeoPixel</a:t>
            </a:r>
            <a:r>
              <a:rPr lang="en-US" sz="800" dirty="0"/>
              <a:t> color selections for </a:t>
            </a:r>
            <a:r>
              <a:rPr lang="en-US" sz="800" dirty="0" err="1"/>
              <a:t>grillTemp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  if ((</a:t>
            </a:r>
            <a:r>
              <a:rPr lang="en-US" sz="800" dirty="0" err="1"/>
              <a:t>grillTemp</a:t>
            </a:r>
            <a:r>
              <a:rPr lang="en-US" sz="800" dirty="0"/>
              <a:t> &lt; 225.00) || (</a:t>
            </a:r>
            <a:r>
              <a:rPr lang="en-US" sz="800" dirty="0" err="1"/>
              <a:t>grillTemp</a:t>
            </a:r>
            <a:r>
              <a:rPr lang="en-US" sz="800" dirty="0"/>
              <a:t> &gt; 300.00)) {       // LED 3 turns red blinking at 300degF</a:t>
            </a:r>
          </a:p>
          <a:p>
            <a:pPr marL="0" indent="0">
              <a:buNone/>
            </a:pPr>
            <a:r>
              <a:rPr lang="en-US" sz="800" dirty="0"/>
              <a:t>    for (</a:t>
            </a:r>
            <a:r>
              <a:rPr lang="en-US" sz="800" dirty="0" err="1"/>
              <a:t>int</a:t>
            </a:r>
            <a:r>
              <a:rPr lang="en-US" sz="800" dirty="0"/>
              <a:t> j=0;j&lt;10;j++) {                                // USDA highest temp for smoking meats </a:t>
            </a:r>
          </a:p>
          <a:p>
            <a:pPr marL="0" indent="0">
              <a:buNone/>
            </a:pPr>
            <a:r>
              <a:rPr lang="en-US" sz="800" dirty="0"/>
              <a:t>      </a:t>
            </a:r>
            <a:r>
              <a:rPr lang="en-US" sz="800" dirty="0" err="1"/>
              <a:t>pixels.setPixelColor</a:t>
            </a:r>
            <a:r>
              <a:rPr lang="en-US" sz="800" dirty="0"/>
              <a:t>(2, </a:t>
            </a:r>
            <a:r>
              <a:rPr lang="en-US" sz="800" dirty="0" err="1"/>
              <a:t>pixels.Color</a:t>
            </a:r>
            <a:r>
              <a:rPr lang="en-US" sz="800" dirty="0"/>
              <a:t>(0,0,0));         // OR</a:t>
            </a:r>
          </a:p>
          <a:p>
            <a:pPr marL="0" indent="0">
              <a:buNone/>
            </a:pPr>
            <a:r>
              <a:rPr lang="en-US" sz="800" dirty="0"/>
              <a:t>      </a:t>
            </a:r>
            <a:r>
              <a:rPr lang="en-US" sz="800" dirty="0" err="1"/>
              <a:t>pixels.show</a:t>
            </a:r>
            <a:r>
              <a:rPr lang="en-US" sz="800" dirty="0"/>
              <a:t>();                                        // turns red blinking at 225degF or lower</a:t>
            </a:r>
          </a:p>
          <a:p>
            <a:pPr marL="0" indent="0">
              <a:buNone/>
            </a:pPr>
            <a:r>
              <a:rPr lang="en-US" sz="800" dirty="0"/>
              <a:t>      delay(1000);                                          // USDA lowest temp for smoking meats</a:t>
            </a:r>
          </a:p>
          <a:p>
            <a:pPr marL="0" indent="0">
              <a:buNone/>
            </a:pPr>
            <a:r>
              <a:rPr lang="en-US" sz="800" dirty="0"/>
              <a:t>      </a:t>
            </a:r>
            <a:r>
              <a:rPr lang="en-US" sz="800" dirty="0" err="1"/>
              <a:t>pixels.setPixelColor</a:t>
            </a:r>
            <a:r>
              <a:rPr lang="en-US" sz="800" dirty="0"/>
              <a:t>(2, </a:t>
            </a:r>
            <a:r>
              <a:rPr lang="en-US" sz="800" dirty="0" err="1"/>
              <a:t>pixels.Color</a:t>
            </a:r>
            <a:r>
              <a:rPr lang="en-US" sz="800" dirty="0"/>
              <a:t>(255,0,0));         </a:t>
            </a:r>
          </a:p>
          <a:p>
            <a:pPr marL="0" indent="0">
              <a:buNone/>
            </a:pPr>
            <a:r>
              <a:rPr lang="en-US" sz="800" dirty="0"/>
              <a:t>      </a:t>
            </a:r>
            <a:r>
              <a:rPr lang="en-US" sz="800" dirty="0" err="1"/>
              <a:t>pixels.show</a:t>
            </a:r>
            <a:r>
              <a:rPr lang="en-US" sz="800" dirty="0"/>
              <a:t>();</a:t>
            </a:r>
          </a:p>
          <a:p>
            <a:pPr marL="0" indent="0">
              <a:buNone/>
            </a:pPr>
            <a:r>
              <a:rPr lang="en-US" sz="800" dirty="0"/>
              <a:t>      delay(1000);</a:t>
            </a:r>
          </a:p>
          <a:p>
            <a:pPr marL="0" indent="0">
              <a:buNone/>
            </a:pPr>
            <a:r>
              <a:rPr lang="en-US" sz="800" dirty="0"/>
              <a:t>    }</a:t>
            </a:r>
          </a:p>
          <a:p>
            <a:pPr marL="0" indent="0">
              <a:buNone/>
            </a:pPr>
            <a:r>
              <a:rPr lang="en-US" sz="800" dirty="0"/>
              <a:t>  }</a:t>
            </a:r>
          </a:p>
          <a:p>
            <a:pPr marL="0" indent="0">
              <a:buNone/>
            </a:pPr>
            <a:r>
              <a:rPr lang="en-US" sz="800" dirty="0"/>
              <a:t>  else if ((</a:t>
            </a:r>
            <a:r>
              <a:rPr lang="en-US" sz="800" dirty="0" err="1"/>
              <a:t>grillTemp</a:t>
            </a:r>
            <a:r>
              <a:rPr lang="en-US" sz="800" dirty="0"/>
              <a:t> &gt;= 225.00) &amp;&amp; (</a:t>
            </a:r>
            <a:r>
              <a:rPr lang="en-US" sz="800" dirty="0" err="1"/>
              <a:t>grillTemp</a:t>
            </a:r>
            <a:r>
              <a:rPr lang="en-US" sz="800" dirty="0"/>
              <a:t> &lt;= 300.00)) {// LED 3 turns green </a:t>
            </a:r>
            <a:r>
              <a:rPr lang="en-US" sz="800" dirty="0" err="1"/>
              <a:t>btwn</a:t>
            </a:r>
            <a:r>
              <a:rPr lang="en-US" sz="800" dirty="0"/>
              <a:t> 225-300 </a:t>
            </a:r>
            <a:r>
              <a:rPr lang="en-US" sz="800" dirty="0" err="1"/>
              <a:t>degF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      </a:t>
            </a:r>
            <a:r>
              <a:rPr lang="en-US" sz="800" dirty="0" err="1"/>
              <a:t>pixels.setPixelColor</a:t>
            </a:r>
            <a:r>
              <a:rPr lang="en-US" sz="800" dirty="0"/>
              <a:t>(2, </a:t>
            </a:r>
            <a:r>
              <a:rPr lang="en-US" sz="800" dirty="0" err="1"/>
              <a:t>pixels.Color</a:t>
            </a:r>
            <a:r>
              <a:rPr lang="en-US" sz="800" dirty="0"/>
              <a:t>(0,255,0));       // USDA rec. grill temp for smoking meats</a:t>
            </a:r>
          </a:p>
          <a:p>
            <a:pPr marL="0" indent="0">
              <a:buNone/>
            </a:pPr>
            <a:r>
              <a:rPr lang="en-US" sz="800" dirty="0"/>
              <a:t>  }</a:t>
            </a:r>
          </a:p>
          <a:p>
            <a:pPr marL="0" indent="0">
              <a:buNone/>
            </a:pPr>
            <a:r>
              <a:rPr lang="en-US" sz="800" dirty="0"/>
              <a:t>  else {                                                    // Failover LED 3 to OFF</a:t>
            </a:r>
          </a:p>
          <a:p>
            <a:pPr marL="0" indent="0">
              <a:buNone/>
            </a:pPr>
            <a:r>
              <a:rPr lang="en-US" sz="800" dirty="0"/>
              <a:t>    </a:t>
            </a:r>
            <a:r>
              <a:rPr lang="en-US" sz="800" dirty="0" err="1"/>
              <a:t>pixels.setPixelColor</a:t>
            </a:r>
            <a:r>
              <a:rPr lang="en-US" sz="800" dirty="0"/>
              <a:t>(2, </a:t>
            </a:r>
            <a:r>
              <a:rPr lang="en-US" sz="800" dirty="0" err="1"/>
              <a:t>pixels.Color</a:t>
            </a:r>
            <a:r>
              <a:rPr lang="en-US" sz="800" dirty="0"/>
              <a:t>(0,0,0));</a:t>
            </a:r>
          </a:p>
          <a:p>
            <a:pPr marL="0" indent="0">
              <a:buNone/>
            </a:pPr>
            <a:r>
              <a:rPr lang="en-US" sz="800" dirty="0"/>
              <a:t>  } </a:t>
            </a:r>
          </a:p>
          <a:p>
            <a:pPr marL="0" indent="0">
              <a:buNone/>
            </a:pPr>
            <a:r>
              <a:rPr lang="en-US" sz="800" dirty="0"/>
              <a:t>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David Morgan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57800" y="2101413"/>
            <a:ext cx="35302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the RECEIVER, the entire callback function needed to be customized with new code in order to handle the incoming </a:t>
            </a:r>
            <a:r>
              <a:rPr lang="en-US" dirty="0" err="1" smtClean="0"/>
              <a:t>CharArray</a:t>
            </a:r>
            <a:r>
              <a:rPr lang="en-US" dirty="0" smtClean="0"/>
              <a:t> and convert it to a float in order to be able to calculate color for the </a:t>
            </a:r>
            <a:r>
              <a:rPr lang="en-US" dirty="0" err="1" smtClean="0"/>
              <a:t>NeoPixels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762153" y="2667000"/>
            <a:ext cx="1495647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905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how to run code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run the broker (</a:t>
            </a:r>
            <a:r>
              <a:rPr lang="en-US" dirty="0" err="1" smtClean="0"/>
              <a:t>mosquitto</a:t>
            </a:r>
            <a:r>
              <a:rPr lang="en-US" dirty="0" smtClean="0"/>
              <a:t> running on OSX)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sudo</a:t>
            </a:r>
            <a:r>
              <a:rPr lang="en-US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/</a:t>
            </a:r>
            <a:r>
              <a:rPr lang="en-US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usr</a:t>
            </a:r>
            <a:r>
              <a:rPr lang="en-US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/local/</a:t>
            </a:r>
            <a:r>
              <a:rPr lang="en-US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sbin</a:t>
            </a:r>
            <a:r>
              <a:rPr lang="en-US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/</a:t>
            </a:r>
            <a:r>
              <a:rPr lang="en-US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mosquitto</a:t>
            </a:r>
            <a:r>
              <a:rPr lang="en-US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–c /</a:t>
            </a:r>
            <a:r>
              <a:rPr lang="en-US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usr</a:t>
            </a:r>
            <a:r>
              <a:rPr lang="en-US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/local/</a:t>
            </a:r>
            <a:r>
              <a:rPr lang="en-US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etc</a:t>
            </a:r>
            <a:r>
              <a:rPr lang="en-US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/</a:t>
            </a:r>
            <a:r>
              <a:rPr lang="en-US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mosquitto</a:t>
            </a:r>
            <a:r>
              <a:rPr lang="en-US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/</a:t>
            </a:r>
            <a:r>
              <a:rPr lang="en-US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mosquitto.conf</a:t>
            </a:r>
            <a:endParaRPr lang="en-US" sz="1400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0" indent="0">
              <a:buNone/>
            </a:pPr>
            <a:endParaRPr 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0" indent="0">
              <a:buNone/>
            </a:pPr>
            <a:r>
              <a:rPr lang="en-US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	/</a:t>
            </a:r>
            <a:r>
              <a:rPr lang="en-US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usr</a:t>
            </a:r>
            <a:r>
              <a:rPr lang="en-US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/local/</a:t>
            </a:r>
            <a:r>
              <a:rPr lang="en-US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sbin</a:t>
            </a:r>
            <a:r>
              <a:rPr lang="en-US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/</a:t>
            </a:r>
            <a:r>
              <a:rPr lang="en-US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mosquitto</a:t>
            </a:r>
            <a:r>
              <a:rPr lang="en-US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--- must include full path to binary in OSX</a:t>
            </a:r>
          </a:p>
          <a:p>
            <a:pPr marL="0" indent="0">
              <a:buNone/>
            </a:pPr>
            <a:r>
              <a:rPr lang="en-US" sz="1400" dirty="0">
                <a:latin typeface="Batang" panose="02030600000101010101" pitchFamily="18" charset="-127"/>
                <a:ea typeface="Batang" panose="02030600000101010101" pitchFamily="18" charset="-127"/>
              </a:rPr>
              <a:t>	</a:t>
            </a:r>
            <a:r>
              <a:rPr lang="en-US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-c /</a:t>
            </a:r>
            <a:r>
              <a:rPr lang="en-US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usr</a:t>
            </a:r>
            <a:r>
              <a:rPr lang="en-US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/local/</a:t>
            </a:r>
            <a:r>
              <a:rPr lang="en-US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etc</a:t>
            </a:r>
            <a:r>
              <a:rPr lang="en-US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/</a:t>
            </a:r>
            <a:r>
              <a:rPr lang="en-US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mosquitto</a:t>
            </a:r>
            <a:r>
              <a:rPr lang="en-US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/</a:t>
            </a:r>
            <a:r>
              <a:rPr lang="en-US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mosquitto.conf</a:t>
            </a:r>
            <a:r>
              <a:rPr lang="en-US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--- use custom .</a:t>
            </a:r>
            <a:r>
              <a:rPr lang="en-US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conf</a:t>
            </a:r>
            <a:r>
              <a:rPr lang="en-US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file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r>
              <a:rPr lang="en-US" dirty="0" smtClean="0"/>
              <a:t>To run the </a:t>
            </a:r>
            <a:r>
              <a:rPr lang="en-US" dirty="0" err="1" smtClean="0"/>
              <a:t>NodeMCUs</a:t>
            </a:r>
            <a:r>
              <a:rPr lang="en-US" dirty="0" smtClean="0"/>
              <a:t> (transmitter &amp; receiver), upload code and push RESET button</a:t>
            </a:r>
          </a:p>
          <a:p>
            <a:endParaRPr lang="en-US" dirty="0"/>
          </a:p>
          <a:p>
            <a:r>
              <a:rPr lang="en-US" dirty="0" smtClean="0"/>
              <a:t>The entire project would run just fine with just these steps, but to enable true </a:t>
            </a:r>
            <a:r>
              <a:rPr lang="en-US" dirty="0" err="1" smtClean="0"/>
              <a:t>IoT</a:t>
            </a:r>
            <a:r>
              <a:rPr lang="en-US" dirty="0" smtClean="0"/>
              <a:t> capabilities, the AWS </a:t>
            </a:r>
            <a:r>
              <a:rPr lang="en-US" dirty="0" err="1" smtClean="0"/>
              <a:t>IoT</a:t>
            </a:r>
            <a:r>
              <a:rPr lang="en-US" dirty="0" smtClean="0"/>
              <a:t> configuration must be completed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David Morgan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321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9462</TotalTime>
  <Words>1243</Words>
  <Application>Microsoft Office PowerPoint</Application>
  <PresentationFormat>On-screen Show (4:3)</PresentationFormat>
  <Paragraphs>173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Batang</vt:lpstr>
      <vt:lpstr>Arial</vt:lpstr>
      <vt:lpstr>Calibri</vt:lpstr>
      <vt:lpstr>Wingdings</vt:lpstr>
      <vt:lpstr>Office Theme</vt:lpstr>
      <vt:lpstr> Final Project  BBQ Smoker Temperature IoT  </vt:lpstr>
      <vt:lpstr>Overview</vt:lpstr>
      <vt:lpstr>Problem</vt:lpstr>
      <vt:lpstr>Describe Cloud Computing Technology</vt:lpstr>
      <vt:lpstr>Describe Data Set</vt:lpstr>
      <vt:lpstr>Describe Code Developed</vt:lpstr>
      <vt:lpstr>Describe Code Developed</vt:lpstr>
      <vt:lpstr>Describe Code Developed</vt:lpstr>
      <vt:lpstr>Show how to run code </vt:lpstr>
      <vt:lpstr>Show Results from Run</vt:lpstr>
      <vt:lpstr>Summarize</vt:lpstr>
      <vt:lpstr>YouTube URLs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zdjordje</dc:creator>
  <cp:lastModifiedBy>D2</cp:lastModifiedBy>
  <cp:revision>883</cp:revision>
  <cp:lastPrinted>2012-11-30T20:59:45Z</cp:lastPrinted>
  <dcterms:created xsi:type="dcterms:W3CDTF">2006-08-16T00:00:00Z</dcterms:created>
  <dcterms:modified xsi:type="dcterms:W3CDTF">2016-12-13T21:50:10Z</dcterms:modified>
</cp:coreProperties>
</file>