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7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7" r:id="rId3"/>
    <p:sldId id="275" r:id="rId4"/>
    <p:sldId id="276" r:id="rId5"/>
    <p:sldId id="268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80" r:id="rId24"/>
    <p:sldId id="281" r:id="rId25"/>
    <p:sldId id="282" r:id="rId26"/>
    <p:sldId id="283" r:id="rId27"/>
    <p:sldId id="285" r:id="rId28"/>
    <p:sldId id="286" r:id="rId29"/>
    <p:sldId id="288" r:id="rId30"/>
    <p:sldId id="290" r:id="rId31"/>
    <p:sldId id="292" r:id="rId32"/>
    <p:sldId id="294" r:id="rId33"/>
    <p:sldId id="295" r:id="rId34"/>
    <p:sldId id="296" r:id="rId35"/>
    <p:sldId id="297" r:id="rId36"/>
    <p:sldId id="316" r:id="rId37"/>
    <p:sldId id="318" r:id="rId38"/>
    <p:sldId id="319" r:id="rId39"/>
    <p:sldId id="320" r:id="rId40"/>
    <p:sldId id="321" r:id="rId41"/>
    <p:sldId id="322" r:id="rId42"/>
    <p:sldId id="323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90965" autoAdjust="0"/>
  </p:normalViewPr>
  <p:slideViewPr>
    <p:cSldViewPr>
      <p:cViewPr varScale="1">
        <p:scale>
          <a:sx n="103" d="100"/>
          <a:sy n="103" d="100"/>
        </p:scale>
        <p:origin x="-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299648-2B01-45C9-8BC1-F2969AFBE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7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B6A379-1FCB-46B5-9BEF-33F73A44FD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1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6A379-1FCB-46B5-9BEF-33F73A44FDF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60A9344-B558-0B42-B331-DDB32427230B}" type="slidenum">
              <a:rPr lang="en-US" sz="1200"/>
              <a:pPr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9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840689" indent="-37384586" defTabSz="913790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61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22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683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44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fld id="{2CF8DE9A-D5B1-BF45-862F-C450F485EE8B}" type="slidenum">
              <a:rPr lang="en-US" sz="1200">
                <a:latin typeface="Times New Roman" charset="0"/>
              </a:rPr>
              <a:pPr/>
              <a:t>66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 smtClean="0"/>
              <a:t>CSC 3342 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dirty="0" smtClean="0"/>
              <a:t>CSC 3342 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6482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6482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3342  Computer Graphics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41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CSC 3342  Computer Graphics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A513-B0E9-405D-AD54-1FC41BEA2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" pitchFamily="2" charset="2"/>
        <a:buChar char="Ø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Ø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itchFamily="2" charset="2"/>
        <a:buChar char="Ø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 pitchFamily="2" charset="2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zhangj@wssu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romeexperiments.com/webg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gl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CSC 3342</a:t>
            </a:r>
            <a:br>
              <a:rPr lang="en-US" dirty="0" smtClean="0"/>
            </a:br>
            <a:r>
              <a:rPr lang="en-US" dirty="0" smtClean="0"/>
              <a:t>Computer </a:t>
            </a:r>
            <a:r>
              <a:rPr lang="en-US" dirty="0"/>
              <a:t>Graphics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dirty="0" smtClean="0"/>
              <a:t>Introduction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 triangle.html</a:t>
            </a:r>
          </a:p>
        </p:txBody>
      </p:sp>
      <p:pic>
        <p:nvPicPr>
          <p:cNvPr id="18435" name="Content Placeholder 5" descr="triangle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63" r="-9663"/>
          <a:stretch>
            <a:fillRect/>
          </a:stretch>
        </p:blipFill>
        <p:spPr/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Code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04800" y="1524000"/>
            <a:ext cx="8534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&lt;script id="vertex-</a:t>
            </a:r>
            <a:r>
              <a:rPr lang="en-US" sz="2000" dirty="0" err="1"/>
              <a:t>shader</a:t>
            </a:r>
            <a:r>
              <a:rPr lang="en-US" sz="2000" dirty="0"/>
              <a:t>" type="x-</a:t>
            </a:r>
            <a:r>
              <a:rPr lang="en-US" sz="2000" dirty="0" err="1"/>
              <a:t>shader</a:t>
            </a:r>
            <a:r>
              <a:rPr lang="en-US" sz="2000" dirty="0"/>
              <a:t>/x-vertex"&gt;</a:t>
            </a:r>
          </a:p>
          <a:p>
            <a:r>
              <a:rPr lang="en-US" sz="2000" dirty="0" smtClean="0"/>
              <a:t>	attribute </a:t>
            </a:r>
            <a:r>
              <a:rPr lang="en-US" sz="2000" dirty="0"/>
              <a:t>vec4 </a:t>
            </a:r>
            <a:r>
              <a:rPr lang="en-US" sz="2000" dirty="0" err="1"/>
              <a:t>vPosition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void </a:t>
            </a:r>
            <a:r>
              <a:rPr lang="en-US" sz="2000" dirty="0"/>
              <a:t>main(){</a:t>
            </a:r>
          </a:p>
          <a:p>
            <a:r>
              <a:rPr lang="en-US" sz="2000" dirty="0" smtClean="0"/>
              <a:t>	  </a:t>
            </a:r>
            <a:r>
              <a:rPr lang="en-US" sz="2000" dirty="0" err="1"/>
              <a:t>gl_Position</a:t>
            </a:r>
            <a:r>
              <a:rPr lang="en-US" sz="2000" dirty="0"/>
              <a:t> = </a:t>
            </a:r>
            <a:r>
              <a:rPr lang="en-US" sz="2000" dirty="0" err="1"/>
              <a:t>vPosition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	}</a:t>
            </a:r>
            <a:endParaRPr lang="en-US" sz="2000" dirty="0"/>
          </a:p>
          <a:p>
            <a:r>
              <a:rPr lang="en-US" sz="2000" dirty="0"/>
              <a:t>&lt;/script&gt;</a:t>
            </a:r>
          </a:p>
          <a:p>
            <a:r>
              <a:rPr lang="en-US" sz="2000" dirty="0"/>
              <a:t>&lt;script id="fragment-</a:t>
            </a:r>
            <a:r>
              <a:rPr lang="en-US" sz="2000" dirty="0" err="1"/>
              <a:t>shader</a:t>
            </a:r>
            <a:r>
              <a:rPr lang="en-US" sz="2000" dirty="0"/>
              <a:t>" type="x-</a:t>
            </a:r>
            <a:r>
              <a:rPr lang="en-US" sz="2000" dirty="0" err="1"/>
              <a:t>shader</a:t>
            </a:r>
            <a:r>
              <a:rPr lang="en-US" sz="2000" dirty="0"/>
              <a:t>/x-fragment"&gt;</a:t>
            </a:r>
          </a:p>
          <a:p>
            <a:r>
              <a:rPr lang="en-US" sz="2000" dirty="0" smtClean="0"/>
              <a:t>	precision </a:t>
            </a:r>
            <a:r>
              <a:rPr lang="en-US" sz="2000" dirty="0" err="1"/>
              <a:t>mediump</a:t>
            </a:r>
            <a:r>
              <a:rPr lang="en-US" sz="2000" dirty="0"/>
              <a:t> float;</a:t>
            </a:r>
          </a:p>
          <a:p>
            <a:r>
              <a:rPr lang="en-US" sz="2000" dirty="0" smtClean="0"/>
              <a:t>	void </a:t>
            </a:r>
            <a:r>
              <a:rPr lang="en-US" sz="2000" dirty="0"/>
              <a:t>main(){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		</a:t>
            </a:r>
            <a:r>
              <a:rPr lang="en-US" sz="2000" dirty="0" err="1" smtClean="0"/>
              <a:t>gl_FragColor</a:t>
            </a:r>
            <a:r>
              <a:rPr lang="en-US" sz="2000" dirty="0" smtClean="0"/>
              <a:t> </a:t>
            </a:r>
            <a:r>
              <a:rPr lang="en-US" sz="2000" dirty="0"/>
              <a:t>= vec4( 1.0, 0.0, 0.0, 1.0 );</a:t>
            </a:r>
          </a:p>
          <a:p>
            <a:r>
              <a:rPr lang="en-US" sz="2000" dirty="0" smtClean="0"/>
              <a:t>	}</a:t>
            </a:r>
            <a:endParaRPr lang="en-US" sz="2000" dirty="0"/>
          </a:p>
          <a:p>
            <a:r>
              <a:rPr lang="en-US" sz="2000" dirty="0"/>
              <a:t>&lt;/script&gt;</a:t>
            </a:r>
          </a:p>
          <a:p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1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HTML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File (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cont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8600" y="1828800"/>
            <a:ext cx="8686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 smtClean="0"/>
              <a:t>=“</a:t>
            </a:r>
            <a:r>
              <a:rPr lang="en-US" sz="2000" dirty="0" err="1" smtClean="0"/>
              <a:t>webgl</a:t>
            </a:r>
            <a:r>
              <a:rPr lang="en-US" sz="2000" dirty="0" err="1"/>
              <a:t>-utils.js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 smtClean="0"/>
              <a:t>=“</a:t>
            </a:r>
            <a:r>
              <a:rPr lang="en-US" sz="2000" dirty="0" err="1" smtClean="0"/>
              <a:t>initShaders.js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 smtClean="0"/>
              <a:t>=”</a:t>
            </a:r>
            <a:r>
              <a:rPr lang="en-US" sz="2000" dirty="0" err="1" smtClean="0"/>
              <a:t>MV.js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triangle.js</a:t>
            </a:r>
            <a:r>
              <a:rPr lang="en-US" sz="2000" dirty="0"/>
              <a:t>"&gt;&lt;/script&gt;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canvas id="</a:t>
            </a:r>
            <a:r>
              <a:rPr lang="en-US" sz="2000" dirty="0" err="1"/>
              <a:t>gl</a:t>
            </a:r>
            <a:r>
              <a:rPr lang="en-US" sz="2000" dirty="0"/>
              <a:t>-canvas" width="512" height="512"&gt;</a:t>
            </a:r>
          </a:p>
          <a:p>
            <a:r>
              <a:rPr lang="en-US" sz="2000" dirty="0" smtClean="0"/>
              <a:t>	Oops </a:t>
            </a:r>
            <a:r>
              <a:rPr lang="en-US" sz="2000" dirty="0"/>
              <a:t>... your browser doesn't support the HTML5 canvas element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/canvas&gt;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smtClean="0"/>
              <a:t>CSC 3342  Computer Graphics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JS File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457200" y="1225689"/>
            <a:ext cx="8153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gl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points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err="1"/>
              <a:t>window.onload</a:t>
            </a:r>
            <a:r>
              <a:rPr lang="en-US" sz="2000" dirty="0"/>
              <a:t> = function </a:t>
            </a:r>
            <a:r>
              <a:rPr lang="en-US" sz="2000" dirty="0" err="1"/>
              <a:t>init</a:t>
            </a:r>
            <a:r>
              <a:rPr lang="en-US" sz="2000" dirty="0"/>
              <a:t>(){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canvas = </a:t>
            </a:r>
            <a:r>
              <a:rPr lang="en-US" sz="2000" dirty="0" err="1"/>
              <a:t>document.getElementById</a:t>
            </a:r>
            <a:r>
              <a:rPr lang="en-US" sz="2000" dirty="0"/>
              <a:t>( "</a:t>
            </a:r>
            <a:r>
              <a:rPr lang="en-US" sz="2000" dirty="0" err="1"/>
              <a:t>gl</a:t>
            </a:r>
            <a:r>
              <a:rPr lang="en-US" sz="2000" dirty="0"/>
              <a:t>-canvas" );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gl</a:t>
            </a:r>
            <a:r>
              <a:rPr lang="en-US" sz="2000" dirty="0"/>
              <a:t> = </a:t>
            </a:r>
            <a:r>
              <a:rPr lang="en-US" sz="2000" dirty="0" err="1"/>
              <a:t>WebGLUtils.setupWebGL</a:t>
            </a:r>
            <a:r>
              <a:rPr lang="en-US" sz="2000" dirty="0"/>
              <a:t>( canvas );    </a:t>
            </a:r>
          </a:p>
          <a:p>
            <a:r>
              <a:rPr lang="en-US" sz="2000" dirty="0"/>
              <a:t>     if ( !</a:t>
            </a:r>
            <a:r>
              <a:rPr lang="en-US" sz="2000" dirty="0" err="1"/>
              <a:t>gl</a:t>
            </a:r>
            <a:r>
              <a:rPr lang="en-US" sz="2000" dirty="0"/>
              <a:t> )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alert( "</a:t>
            </a:r>
            <a:r>
              <a:rPr lang="en-US" sz="2000" dirty="0" err="1"/>
              <a:t>WebGL</a:t>
            </a:r>
            <a:r>
              <a:rPr lang="en-US" sz="2000" dirty="0"/>
              <a:t> isn't available" )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}        </a:t>
            </a:r>
            <a:endParaRPr lang="en-US" sz="2000" dirty="0"/>
          </a:p>
          <a:p>
            <a:r>
              <a:rPr lang="en-US" sz="2000" dirty="0"/>
              <a:t>// Three Vertices        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vertices = </a:t>
            </a:r>
            <a:r>
              <a:rPr lang="en-US" sz="2000" dirty="0" smtClean="0"/>
              <a:t>[ vec2</a:t>
            </a:r>
            <a:r>
              <a:rPr lang="en-US" sz="2000" dirty="0"/>
              <a:t>( -1, -1 )</a:t>
            </a:r>
            <a:r>
              <a:rPr lang="en-US" sz="2000" dirty="0" smtClean="0"/>
              <a:t>,  vec2</a:t>
            </a:r>
            <a:r>
              <a:rPr lang="en-US" sz="2000" dirty="0"/>
              <a:t>(  0,  1 )</a:t>
            </a:r>
            <a:r>
              <a:rPr lang="en-US" sz="2000" dirty="0" smtClean="0"/>
              <a:t>, vec2</a:t>
            </a:r>
            <a:r>
              <a:rPr lang="en-US" sz="2000" dirty="0"/>
              <a:t>(  1, -1 ) </a:t>
            </a:r>
            <a:r>
              <a:rPr lang="en-US" sz="2000" dirty="0" smtClean="0"/>
              <a:t>]</a:t>
            </a:r>
            <a:r>
              <a:rPr lang="en-US" sz="2000" dirty="0"/>
              <a:t>;   </a:t>
            </a:r>
            <a:endParaRPr lang="en-US" sz="2000" dirty="0" smtClean="0"/>
          </a:p>
          <a:p>
            <a:r>
              <a:rPr lang="en-US" sz="2000" dirty="0"/>
              <a:t>//  Configure </a:t>
            </a:r>
            <a:r>
              <a:rPr lang="en-US" sz="2000" dirty="0" err="1"/>
              <a:t>WebGL</a:t>
            </a:r>
            <a:r>
              <a:rPr lang="en-US" sz="2000" dirty="0"/>
              <a:t>   </a:t>
            </a:r>
          </a:p>
          <a:p>
            <a:r>
              <a:rPr lang="en-US" sz="2000" dirty="0" err="1" smtClean="0"/>
              <a:t>gl.viewport</a:t>
            </a:r>
            <a:r>
              <a:rPr lang="en-US" sz="2000" dirty="0"/>
              <a:t>( 0, 0, </a:t>
            </a:r>
            <a:r>
              <a:rPr lang="en-US" sz="2000" dirty="0" err="1"/>
              <a:t>canvas.width</a:t>
            </a:r>
            <a:r>
              <a:rPr lang="en-US" sz="2000" dirty="0"/>
              <a:t>, </a:t>
            </a:r>
            <a:r>
              <a:rPr lang="en-US" sz="2000" dirty="0" err="1"/>
              <a:t>canvas.height</a:t>
            </a:r>
            <a:r>
              <a:rPr lang="en-US" sz="2000" dirty="0"/>
              <a:t> );</a:t>
            </a:r>
          </a:p>
          <a:p>
            <a:r>
              <a:rPr lang="en-US" sz="2000" dirty="0" err="1" smtClean="0"/>
              <a:t>gl.clearColor</a:t>
            </a:r>
            <a:r>
              <a:rPr lang="en-US" sz="2000" dirty="0"/>
              <a:t>( 1.0, 1.0, 1.0, 1.0 );   </a:t>
            </a:r>
          </a:p>
          <a:p>
            <a:r>
              <a:rPr lang="en-US" sz="2000" dirty="0"/>
              <a:t>     </a:t>
            </a:r>
          </a:p>
          <a:p>
            <a:r>
              <a:rPr lang="en-US" sz="2000" dirty="0"/>
              <a:t>//  Load </a:t>
            </a:r>
            <a:r>
              <a:rPr lang="en-US" sz="2000" dirty="0" err="1"/>
              <a:t>shaders</a:t>
            </a:r>
            <a:r>
              <a:rPr lang="en-US" sz="2000" dirty="0"/>
              <a:t> and initialize attribute buffers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program = </a:t>
            </a:r>
            <a:r>
              <a:rPr lang="en-US" sz="2000" dirty="0" err="1"/>
              <a:t>initShaders</a:t>
            </a:r>
            <a:r>
              <a:rPr lang="en-US" sz="2000" dirty="0"/>
              <a:t>( </a:t>
            </a:r>
            <a:r>
              <a:rPr lang="en-US" sz="2000" dirty="0" err="1"/>
              <a:t>gl</a:t>
            </a:r>
            <a:r>
              <a:rPr lang="en-US" sz="2000" dirty="0"/>
              <a:t>, "vertex-</a:t>
            </a:r>
            <a:r>
              <a:rPr lang="en-US" sz="2000" dirty="0" err="1"/>
              <a:t>shader</a:t>
            </a:r>
            <a:r>
              <a:rPr lang="en-US" sz="2000" dirty="0"/>
              <a:t>", "fragment-</a:t>
            </a:r>
            <a:r>
              <a:rPr lang="en-US" sz="2000" dirty="0" err="1"/>
              <a:t>shader</a:t>
            </a:r>
            <a:r>
              <a:rPr lang="en-US" sz="2000" dirty="0"/>
              <a:t>" );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gl.useProgram</a:t>
            </a:r>
            <a:r>
              <a:rPr lang="en-US" sz="2000" dirty="0"/>
              <a:t>( program );        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smtClean="0"/>
              <a:t>CSC 3342  Computer Graphics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5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JS File (cont)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533400" y="1600200"/>
            <a:ext cx="83820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 smtClean="0"/>
              <a:t>/</a:t>
            </a:r>
            <a:r>
              <a:rPr lang="en-US" sz="2000" dirty="0"/>
              <a:t>/ Load the data into the GPU      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bufferId</a:t>
            </a:r>
            <a:r>
              <a:rPr lang="en-US" sz="2000" dirty="0"/>
              <a:t> = </a:t>
            </a:r>
            <a:r>
              <a:rPr lang="en-US" sz="2000" dirty="0" err="1"/>
              <a:t>gl.createBuffer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gl.bindBuffer</a:t>
            </a:r>
            <a:r>
              <a:rPr lang="en-US" sz="2000" dirty="0"/>
              <a:t>( </a:t>
            </a:r>
            <a:r>
              <a:rPr lang="en-US" sz="2000" dirty="0" err="1"/>
              <a:t>gl.ARRAY_BUFFER</a:t>
            </a:r>
            <a:r>
              <a:rPr lang="en-US" sz="2000" dirty="0"/>
              <a:t>, </a:t>
            </a:r>
            <a:r>
              <a:rPr lang="en-US" sz="2000" dirty="0" err="1"/>
              <a:t>bufferId</a:t>
            </a:r>
            <a:r>
              <a:rPr lang="en-US" sz="2000" dirty="0"/>
              <a:t> 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gl.bufferData</a:t>
            </a:r>
            <a:r>
              <a:rPr lang="en-US" sz="2000" dirty="0"/>
              <a:t>( </a:t>
            </a:r>
            <a:r>
              <a:rPr lang="en-US" sz="2000" dirty="0" err="1"/>
              <a:t>gl.ARRAY_BUFFER</a:t>
            </a:r>
            <a:r>
              <a:rPr lang="en-US" sz="2000" dirty="0"/>
              <a:t>, flatten(vertices), </a:t>
            </a:r>
            <a:r>
              <a:rPr lang="en-US" sz="2000" dirty="0" err="1"/>
              <a:t>gl.STATIC_DRAW</a:t>
            </a:r>
            <a:r>
              <a:rPr lang="en-US" sz="2000" dirty="0"/>
              <a:t> );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// Associate out </a:t>
            </a:r>
            <a:r>
              <a:rPr lang="en-US" sz="2000" dirty="0" err="1"/>
              <a:t>shader</a:t>
            </a:r>
            <a:r>
              <a:rPr lang="en-US" sz="2000" dirty="0"/>
              <a:t> variables with our data buffer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vPosition</a:t>
            </a:r>
            <a:r>
              <a:rPr lang="en-US" sz="2000" dirty="0"/>
              <a:t> = </a:t>
            </a:r>
            <a:r>
              <a:rPr lang="en-US" sz="2000" dirty="0" err="1"/>
              <a:t>gl.getAttribLocation</a:t>
            </a:r>
            <a:r>
              <a:rPr lang="en-US" sz="2000" dirty="0"/>
              <a:t>( program, "</a:t>
            </a:r>
            <a:r>
              <a:rPr lang="en-US" sz="2000" dirty="0" err="1"/>
              <a:t>vPosition</a:t>
            </a:r>
            <a:r>
              <a:rPr lang="en-US" sz="2000" dirty="0"/>
              <a:t>" );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gl.vertexAttribPointer</a:t>
            </a:r>
            <a:r>
              <a:rPr lang="en-US" sz="2000" dirty="0"/>
              <a:t>( </a:t>
            </a:r>
            <a:r>
              <a:rPr lang="en-US" sz="2000" dirty="0" err="1"/>
              <a:t>vPosition</a:t>
            </a:r>
            <a:r>
              <a:rPr lang="en-US" sz="2000" dirty="0"/>
              <a:t>, 2, </a:t>
            </a:r>
            <a:r>
              <a:rPr lang="en-US" sz="2000" dirty="0" err="1"/>
              <a:t>gl.FLOAT</a:t>
            </a:r>
            <a:r>
              <a:rPr lang="en-US" sz="2000" dirty="0"/>
              <a:t>, false, 0, 0 );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gl.enableVertexAttribArray</a:t>
            </a:r>
            <a:r>
              <a:rPr lang="en-US" sz="2000" dirty="0"/>
              <a:t>( </a:t>
            </a:r>
            <a:r>
              <a:rPr lang="en-US" sz="2000" dirty="0" err="1"/>
              <a:t>vPosition</a:t>
            </a:r>
            <a:r>
              <a:rPr lang="en-US" sz="2000" dirty="0"/>
              <a:t> );    </a:t>
            </a:r>
          </a:p>
          <a:p>
            <a:r>
              <a:rPr lang="en-US" sz="2000" dirty="0"/>
              <a:t>      render();</a:t>
            </a:r>
          </a:p>
          <a:p>
            <a:r>
              <a:rPr lang="en-US" sz="2000" dirty="0"/>
              <a:t>}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function render()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gl.clear</a:t>
            </a:r>
            <a:r>
              <a:rPr lang="en-US" sz="2000" dirty="0"/>
              <a:t>( </a:t>
            </a:r>
            <a:r>
              <a:rPr lang="en-US" sz="2000" dirty="0" err="1"/>
              <a:t>gl.COLOR_BUFFER_BIT</a:t>
            </a:r>
            <a:r>
              <a:rPr lang="en-US" sz="2000" dirty="0"/>
              <a:t> );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gl.drawArrays</a:t>
            </a:r>
            <a:r>
              <a:rPr lang="en-US" sz="2000" dirty="0"/>
              <a:t>( </a:t>
            </a:r>
            <a:r>
              <a:rPr lang="en-US" sz="2000" dirty="0" err="1"/>
              <a:t>gl.TRIANGLES</a:t>
            </a:r>
            <a:r>
              <a:rPr lang="en-US" sz="2000" dirty="0"/>
              <a:t>, 0, 3 );</a:t>
            </a:r>
          </a:p>
          <a:p>
            <a:r>
              <a:rPr lang="en-US" sz="2000" dirty="0" smtClean="0"/>
              <a:t>}   </a:t>
            </a:r>
            <a:endParaRPr lang="en-US" sz="2000" dirty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smtClean="0"/>
              <a:t>CSC 3342  Computer Graphics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Run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triangle.html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Load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triangle.html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triangle.js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 your computer and run them from there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Edit the two files to 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Display two triangles and 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one square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Change the background color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Change the color of triangles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smtClean="0"/>
              <a:t>CSC 3342  Computer Graphics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JS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JavaScript (JS) is the language of the Web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All browsers will execute JS code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JavaScript is an interpreted object-oriented language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References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Flanagan, JavaScript: The Definitive Guide, O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Reilly</a:t>
            </a:r>
          </a:p>
          <a:p>
            <a:pPr lvl="1"/>
            <a:r>
              <a:rPr lang="en-US" dirty="0" err="1">
                <a:latin typeface="Arial" charset="0"/>
                <a:ea typeface="ＭＳ Ｐゴシック" charset="0"/>
              </a:rPr>
              <a:t>Crockford</a:t>
            </a:r>
            <a:r>
              <a:rPr lang="en-US" dirty="0">
                <a:latin typeface="Arial" charset="0"/>
                <a:ea typeface="ＭＳ Ｐゴシック" charset="0"/>
              </a:rPr>
              <a:t>, JavaScript, The Good Parts, O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Reilly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Many Web tutorials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188075"/>
            <a:ext cx="3352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CSC 3342  Computer Graphics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JS Notes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JS slow?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JS engines in browsers are getting much faster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Not a key issues for graphics since once we get the data to the GPU it </a:t>
            </a:r>
            <a:r>
              <a:rPr lang="en-US" dirty="0" err="1">
                <a:latin typeface="Arial" charset="0"/>
                <a:ea typeface="ＭＳ Ｐゴシック" charset="0"/>
              </a:rPr>
              <a:t>doesn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t matter how we got the data there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JS is a (too) big language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We don</a:t>
            </a:r>
            <a:r>
              <a:rPr lang="ja-JP" altLang="en-US" dirty="0">
                <a:latin typeface="Arial" charset="0"/>
                <a:ea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</a:rPr>
              <a:t>t need to use it all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Choose parts we want to use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Don’t </a:t>
            </a:r>
            <a:r>
              <a:rPr lang="en-US" dirty="0">
                <a:latin typeface="Arial" charset="0"/>
                <a:ea typeface="ＭＳ Ｐゴシック" charset="0"/>
              </a:rPr>
              <a:t>try to make your code look like C or Java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CSC 3342  Computer Graphics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JS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Very few native types: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numbers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strings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booleans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Only one numerical type: 32 bit float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var x = 1;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var x = 1.0; // same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potential issue in loops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two operators for equality == and ===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Dynamic typing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smtClean="0"/>
              <a:t>CSC 3342  Computer Graphics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Scoping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Different from other languages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Function scope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variables are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hoisted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within a function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can use a variable before it is declared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functions are first class objects in JS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smtClean="0"/>
              <a:t>CSC 3342  Computer Graphics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err="1" smtClean="0"/>
              <a:t>Jinghua</a:t>
            </a:r>
            <a:r>
              <a:rPr lang="en-US" dirty="0" smtClean="0"/>
              <a:t> Zhang, Ph.D.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zhangj@wssu.edu</a:t>
            </a:r>
            <a:r>
              <a:rPr lang="en-US" dirty="0" smtClean="0"/>
              <a:t>	</a:t>
            </a:r>
          </a:p>
          <a:p>
            <a:pPr lvl="2"/>
            <a:r>
              <a:rPr lang="en-US" dirty="0" err="1" smtClean="0"/>
              <a:t>Office:EJJCS</a:t>
            </a:r>
            <a:r>
              <a:rPr lang="en-US" dirty="0" smtClean="0"/>
              <a:t> 3213</a:t>
            </a:r>
          </a:p>
          <a:p>
            <a:pPr lvl="2"/>
            <a:r>
              <a:rPr lang="en-US" dirty="0" smtClean="0"/>
              <a:t>Office Hours: MW 9:30am-12:30pm</a:t>
            </a:r>
          </a:p>
          <a:p>
            <a:pPr lvl="2"/>
            <a:r>
              <a:rPr lang="en-US" dirty="0" smtClean="0"/>
              <a:t>Other times by appointment</a:t>
            </a:r>
          </a:p>
          <a:p>
            <a:pPr lvl="2"/>
            <a:r>
              <a:rPr lang="en-US" dirty="0" smtClean="0"/>
              <a:t>Course materials will be posted on the blackboard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JS Arrays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JS arrays are objects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inherit methods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var a = [1, 2, 3]; 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is not the same as in C++ or Java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a.length     // 3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a.push(4); // length now 4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a.pop();   // 4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avoids use of many loops and indexing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Problem for WebGL which expects C-style arrays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smtClean="0"/>
              <a:t>CSC 3342  Computer Graphics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8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Typed Arrays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JS has typed arrays that are like C arrays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var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 = new Float32Array(3)</a:t>
            </a:r>
          </a:p>
          <a:p>
            <a:pPr>
              <a:buFontTx/>
              <a:buNone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var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b = new Uint8Array(3)</a:t>
            </a:r>
          </a:p>
          <a:p>
            <a:pPr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	Generally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we prefer to work with standard JS arrays and convert to typed arrays only when we need to send data to the GPU with the flatten function in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MV.js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smtClean="0"/>
              <a:t>CSC 3342  Computer Graphics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Minimalist Approach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will use only core JS and HTML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no extras or variants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 additional packages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CSS</a:t>
            </a:r>
          </a:p>
          <a:p>
            <a:pPr lvl="1"/>
            <a:r>
              <a:rPr lang="en-US" dirty="0" err="1">
                <a:latin typeface="Arial" charset="0"/>
                <a:ea typeface="ＭＳ Ｐゴシック" charset="0"/>
              </a:rPr>
              <a:t>JQuery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Focus on graphics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examples may lack beauty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 are welcome to use other variants as long as I can run them from your URL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smtClean="0"/>
              <a:t>CSC 3342  Computer Graphics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Graphics?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graphics deals with all aspects of creating images with a computer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did this image come from?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hardware/software did we need to produce it?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pic>
        <p:nvPicPr>
          <p:cNvPr id="9221" name="Picture 5" descr="C:\BOOK\OpenGL\Hue\hu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09800"/>
            <a:ext cx="2667000" cy="26670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Answer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Application: The object is an artist’s rendition of the sun for an animation to be shown in a domed environment (planetarium)</a:t>
            </a:r>
          </a:p>
          <a:p>
            <a:r>
              <a:rPr lang="en-US" dirty="0" smtClean="0"/>
              <a:t>Software: Maya for modeling and rendering but Maya is built on top of OpenGL</a:t>
            </a:r>
          </a:p>
          <a:p>
            <a:r>
              <a:rPr lang="en-US" dirty="0" smtClean="0"/>
              <a:t>Hardware: PC with graphics card for modeling and rendering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Graphics System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" name="Picture 10" descr="AN01F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13581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685800" y="4191000"/>
            <a:ext cx="1834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>
              <a:buNone/>
            </a:pPr>
            <a:r>
              <a:rPr lang="en-US" dirty="0"/>
              <a:t>Input devices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048000" y="5181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Image formed in frame buffer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781800" y="4038600"/>
            <a:ext cx="190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Output device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Graphics: 1950-1960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graphics goes back to the earliest days of computing</a:t>
            </a:r>
          </a:p>
          <a:p>
            <a:pPr lvl="1"/>
            <a:r>
              <a:rPr lang="en-US" dirty="0" smtClean="0"/>
              <a:t>Strip charts</a:t>
            </a:r>
          </a:p>
          <a:p>
            <a:pPr lvl="1"/>
            <a:r>
              <a:rPr lang="en-US" dirty="0" smtClean="0"/>
              <a:t>Pen plotters</a:t>
            </a:r>
          </a:p>
          <a:p>
            <a:pPr lvl="1"/>
            <a:r>
              <a:rPr lang="en-US" dirty="0" smtClean="0"/>
              <a:t>Simple displays using A/D converters to go from computer to calligraphic CRT</a:t>
            </a:r>
          </a:p>
          <a:p>
            <a:r>
              <a:rPr lang="en-US" dirty="0" smtClean="0"/>
              <a:t>Cost of refresh for CRT too high </a:t>
            </a:r>
          </a:p>
          <a:p>
            <a:pPr lvl="1"/>
            <a:r>
              <a:rPr lang="en-US" dirty="0" smtClean="0"/>
              <a:t>Computers slow, expensive, unreliable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Graphics: 1960-1970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Wireframe graphics</a:t>
            </a:r>
          </a:p>
          <a:p>
            <a:pPr lvl="1"/>
            <a:r>
              <a:rPr lang="en-US" dirty="0" smtClean="0"/>
              <a:t>Draw only lines</a:t>
            </a:r>
          </a:p>
          <a:p>
            <a:r>
              <a:rPr lang="en-US" dirty="0" smtClean="0"/>
              <a:t>Sketchpad</a:t>
            </a:r>
          </a:p>
          <a:p>
            <a:r>
              <a:rPr lang="en-US" dirty="0" smtClean="0"/>
              <a:t>Display Processors</a:t>
            </a:r>
          </a:p>
          <a:p>
            <a:r>
              <a:rPr lang="en-US" dirty="0" smtClean="0"/>
              <a:t>Storage tube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pic>
        <p:nvPicPr>
          <p:cNvPr id="10245" name="Picture 5" descr="hu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3962400" cy="3962400"/>
          </a:xfrm>
          <a:prstGeom prst="rect">
            <a:avLst/>
          </a:prstGeom>
          <a:noFill/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33400" y="4953000"/>
            <a:ext cx="32353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wireframe representation</a:t>
            </a:r>
          </a:p>
          <a:p>
            <a:r>
              <a:rPr lang="en-US"/>
              <a:t>of sun object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657600" y="4953000"/>
            <a:ext cx="990600" cy="3048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Processor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have the host computer try to refresh display use a special purpose computer called a display processor (DPU)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Graphics stored in display list (display file) on display processor</a:t>
            </a:r>
          </a:p>
          <a:p>
            <a:r>
              <a:rPr lang="en-US" dirty="0" smtClean="0"/>
              <a:t>Host compiles display list and sends to DPU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pic>
        <p:nvPicPr>
          <p:cNvPr id="21509" name="Picture 5" descr="an01f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124200"/>
            <a:ext cx="3825875" cy="16510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6934200" cy="4541520"/>
          </a:xfrm>
        </p:spPr>
        <p:txBody>
          <a:bodyPr>
            <a:normAutofit/>
          </a:bodyPr>
          <a:lstStyle/>
          <a:p>
            <a:r>
              <a:rPr lang="en-US" dirty="0" smtClean="0"/>
              <a:t>Interactive Computer Graphics: A Top-Down Approach with </a:t>
            </a:r>
            <a:r>
              <a:rPr lang="en-US" dirty="0" err="1" smtClean="0"/>
              <a:t>WebGL</a:t>
            </a:r>
            <a:endParaRPr lang="en-US" dirty="0" smtClean="0"/>
          </a:p>
          <a:p>
            <a:pPr lvl="1"/>
            <a:r>
              <a:rPr lang="en-US" dirty="0" smtClean="0"/>
              <a:t>Author: Edward Angel </a:t>
            </a:r>
          </a:p>
          <a:p>
            <a:pPr lvl="1"/>
            <a:r>
              <a:rPr lang="en-US" dirty="0" smtClean="0"/>
              <a:t>Publisher: Addison-Wesley; 7th edition </a:t>
            </a:r>
          </a:p>
          <a:p>
            <a:pPr lvl="1"/>
            <a:r>
              <a:rPr lang="en-US" dirty="0" smtClean="0"/>
              <a:t>ISBN</a:t>
            </a:r>
            <a:r>
              <a:rPr lang="en-US" dirty="0"/>
              <a:t>: </a:t>
            </a:r>
            <a:r>
              <a:rPr lang="en-US" dirty="0" smtClean="0"/>
              <a:t>978-0133574845</a:t>
            </a:r>
            <a:endParaRPr lang="en-US" dirty="0"/>
          </a:p>
          <a:p>
            <a:r>
              <a:rPr lang="en-US" dirty="0" smtClean="0"/>
              <a:t>Web resources</a:t>
            </a:r>
          </a:p>
          <a:p>
            <a:pPr lvl="1"/>
            <a:r>
              <a:rPr lang="en-US" dirty="0" smtClean="0">
                <a:hlinkClick r:id="rId2"/>
              </a:rPr>
              <a:t>www.opengl.org</a:t>
            </a:r>
            <a:endParaRPr lang="en-US" dirty="0" smtClean="0"/>
          </a:p>
          <a:p>
            <a:pPr lvl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get.webgl.org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www.chromeexperiments.com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/webgl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learningwebgl.com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 smtClean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276350"/>
            <a:ext cx="1981200" cy="23558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Graphics: 1970-1980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Graphics</a:t>
            </a:r>
          </a:p>
          <a:p>
            <a:r>
              <a:rPr lang="en-US" dirty="0" smtClean="0"/>
              <a:t>Image produced as an array (the raster) of picture elements (pixels) in the frame buffer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pic>
        <p:nvPicPr>
          <p:cNvPr id="12" name="Picture 5" descr="ftp://ftp.cs.unm.edu/pub/angel/BOOK/SECOND_EDITION/FIGURES/JPEG/an01f02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3092450" cy="3152775"/>
          </a:xfrm>
          <a:prstGeom prst="rect">
            <a:avLst/>
          </a:prstGeom>
          <a:noFill/>
        </p:spPr>
      </p:pic>
      <p:pic>
        <p:nvPicPr>
          <p:cNvPr id="13" name="Picture 7" descr="ftp://ftp.cs.unm.edu/pub/angel/BOOK/SECOND_EDITION/FIGURES/JPEG/an01f02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124200"/>
            <a:ext cx="3733800" cy="28321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Graphics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go from lines and wire frame images to filled polygons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pic>
        <p:nvPicPr>
          <p:cNvPr id="25605" name="Picture 5" descr="C:\BOOK\OpenGL\Hue\hu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95600"/>
            <a:ext cx="3305175" cy="3305175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Graphics: 1980-1990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Realism comes to computer graphics 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pic>
        <p:nvPicPr>
          <p:cNvPr id="27653" name="Picture 5" descr="hu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2771775" cy="2771775"/>
          </a:xfrm>
          <a:prstGeom prst="rect">
            <a:avLst/>
          </a:prstGeom>
          <a:noFill/>
        </p:spPr>
      </p:pic>
      <p:pic>
        <p:nvPicPr>
          <p:cNvPr id="27655" name="Picture 7" descr="hue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286000"/>
            <a:ext cx="2743200" cy="2743200"/>
          </a:xfrm>
          <a:prstGeom prst="rect">
            <a:avLst/>
          </a:prstGeom>
          <a:noFill/>
        </p:spPr>
      </p:pic>
      <p:pic>
        <p:nvPicPr>
          <p:cNvPr id="27657" name="Picture 9" descr="hue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286000"/>
            <a:ext cx="2695575" cy="2695575"/>
          </a:xfrm>
          <a:prstGeom prst="rect">
            <a:avLst/>
          </a:prstGeom>
          <a:noFill/>
        </p:spPr>
      </p:pic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09600" y="5257800"/>
            <a:ext cx="2105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smooth shading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843338" y="5257800"/>
            <a:ext cx="172243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environment</a:t>
            </a:r>
          </a:p>
          <a:p>
            <a:r>
              <a:rPr lang="en-US"/>
              <a:t>    mapping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629400" y="5257800"/>
            <a:ext cx="2019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bump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Graphics: 1980-1990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purpose hardware</a:t>
            </a:r>
          </a:p>
          <a:p>
            <a:pPr lvl="1"/>
            <a:r>
              <a:rPr lang="en-US" dirty="0" smtClean="0"/>
              <a:t>Silicon Graphics geometry engine</a:t>
            </a:r>
          </a:p>
          <a:p>
            <a:pPr lvl="2"/>
            <a:r>
              <a:rPr lang="en-US" dirty="0" smtClean="0"/>
              <a:t>VLSI implementation of graphics pipeline</a:t>
            </a:r>
          </a:p>
          <a:p>
            <a:r>
              <a:rPr lang="en-US" dirty="0" smtClean="0"/>
              <a:t>Industry-based standards</a:t>
            </a:r>
          </a:p>
          <a:p>
            <a:pPr lvl="1"/>
            <a:r>
              <a:rPr lang="en-US" dirty="0" smtClean="0"/>
              <a:t>PHIGS</a:t>
            </a:r>
          </a:p>
          <a:p>
            <a:pPr lvl="1"/>
            <a:r>
              <a:rPr lang="en-US" dirty="0" err="1" smtClean="0"/>
              <a:t>RenderMan</a:t>
            </a:r>
            <a:endParaRPr lang="en-US" dirty="0" smtClean="0"/>
          </a:p>
          <a:p>
            <a:r>
              <a:rPr lang="en-US" dirty="0" smtClean="0"/>
              <a:t>Networked graphics: X Window System</a:t>
            </a:r>
          </a:p>
          <a:p>
            <a:r>
              <a:rPr lang="en-US" dirty="0" smtClean="0"/>
              <a:t>Human-Computer Interface (HCI)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Graphics: 1990-2000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API</a:t>
            </a:r>
          </a:p>
          <a:p>
            <a:r>
              <a:rPr lang="en-US" dirty="0" smtClean="0"/>
              <a:t>Completely computer-generated feature-length movies (Toy Story) are successful</a:t>
            </a:r>
          </a:p>
          <a:p>
            <a:r>
              <a:rPr lang="en-US" dirty="0" smtClean="0"/>
              <a:t>New hardware capabilities</a:t>
            </a:r>
          </a:p>
          <a:p>
            <a:pPr lvl="1"/>
            <a:r>
              <a:rPr lang="en-US" dirty="0" smtClean="0"/>
              <a:t>Texture mapping</a:t>
            </a:r>
          </a:p>
          <a:p>
            <a:pPr lvl="1"/>
            <a:r>
              <a:rPr lang="en-US" dirty="0" smtClean="0"/>
              <a:t>Blending</a:t>
            </a:r>
          </a:p>
          <a:p>
            <a:pPr lvl="1"/>
            <a:r>
              <a:rPr lang="en-US" dirty="0" smtClean="0"/>
              <a:t>Accumulation, stencil buffers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Graphics: 2000-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Photorealism</a:t>
            </a:r>
          </a:p>
          <a:p>
            <a:r>
              <a:rPr lang="en-US" dirty="0" smtClean="0"/>
              <a:t>Graphics cards for PCs dominate market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, ATI, 3DLabs</a:t>
            </a:r>
          </a:p>
          <a:p>
            <a:r>
              <a:rPr lang="en-US" dirty="0" smtClean="0"/>
              <a:t>Game boxes and game players determine direction of market</a:t>
            </a:r>
          </a:p>
          <a:p>
            <a:r>
              <a:rPr lang="en-US" dirty="0" smtClean="0"/>
              <a:t>Computer graphics routine in movie industry: Maya, </a:t>
            </a:r>
            <a:r>
              <a:rPr lang="en-US" dirty="0" err="1" smtClean="0"/>
              <a:t>Lightwave</a:t>
            </a:r>
            <a:endParaRPr lang="en-US" dirty="0" smtClean="0"/>
          </a:p>
          <a:p>
            <a:r>
              <a:rPr lang="en-US" dirty="0" smtClean="0"/>
              <a:t>Programmable pipelines</a:t>
            </a:r>
          </a:p>
          <a:p>
            <a:r>
              <a:rPr lang="en-US" dirty="0"/>
              <a:t>New display technologies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086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Computer Graphics 2011-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4152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Graphics is now ubiquitous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Cell phones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Embedded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OpenGL ES and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WebGL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Alternate and Enhanced Reality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3D Movies and TV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9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Image Formation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computer graphics, we form images which are generally two dimensional using a process analogous to how images are formed by physical imaging systems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Cameras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Microscopes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Telescopes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Human visual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Elements of Image Formation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Viewer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Light source(s)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Attributes that govern how light interacts with the materials in the scene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the independence of the objects, the viewer, and the light source(s)</a:t>
            </a:r>
          </a:p>
        </p:txBody>
      </p:sp>
      <p:pic>
        <p:nvPicPr>
          <p:cNvPr id="20485" name="Picture 5" descr="ftp://ftp.cs.unm.edu/pub/angel/BOOK/SECOND_EDITION/FIGURES/JPEG/an01f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215869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5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Light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Light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is the part of the electromagnetic spectrum that causes a reaction in our visual systems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Generally these are wavelengths in the range of about 350-750 nm (nanometers)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Long wavelengths appear as reds and short wavelengths as blues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8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systems and models</a:t>
            </a:r>
          </a:p>
          <a:p>
            <a:r>
              <a:rPr lang="en-US" dirty="0" smtClean="0"/>
              <a:t>Graphics programming</a:t>
            </a:r>
          </a:p>
          <a:p>
            <a:r>
              <a:rPr lang="en-US" dirty="0" smtClean="0"/>
              <a:t>Interaction </a:t>
            </a:r>
            <a:r>
              <a:rPr lang="en-US" smtClean="0"/>
              <a:t>and Animation</a:t>
            </a:r>
            <a:endParaRPr lang="en-US" dirty="0" smtClean="0"/>
          </a:p>
          <a:p>
            <a:r>
              <a:rPr lang="en-US" dirty="0" smtClean="0"/>
              <a:t>Geometric objects and transformations</a:t>
            </a:r>
          </a:p>
          <a:p>
            <a:r>
              <a:rPr lang="en-US" dirty="0" smtClean="0"/>
              <a:t>Viewing</a:t>
            </a:r>
          </a:p>
          <a:p>
            <a:endParaRPr lang="en-US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5" descr="an01f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90713"/>
            <a:ext cx="2947988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58200" cy="1066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Ray Tracing and Geometric Optics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way to form an image is to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follow rays of light from a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point source finding which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rays enter the lens of the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camera. However, each 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ray of light may have 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multiple interactions with objects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before being absorbed or going to infinity.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01000" cy="1066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Luminance and Color Images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Luminance Image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Monochromatic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Values are gray levels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Analogous to working with black and white film or television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Color Image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Has perceptional attributes of hue, saturation, and lightness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Do we have to match every frequency in visible spectrum? No!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8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5" descr="ftp://ftp.cs.unm.edu/pub/angel/BOOK/SECOND_EDITION/FIGURES/JPEG/an01f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45745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Three-Color Theory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Human visual system has two types of sensors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Rods: monochromatic, night vision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Cones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Color sensitive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Three types of cones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Only three values (the </a:t>
            </a:r>
            <a:r>
              <a:rPr lang="en-US" i="1">
                <a:latin typeface="Arial" charset="0"/>
                <a:ea typeface="ＭＳ Ｐゴシック" charset="0"/>
              </a:rPr>
              <a:t>tristimulus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</a:p>
          <a:p>
            <a:pPr lvl="2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values) are sent to the brain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Need only match these three values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Need only three </a:t>
            </a:r>
            <a:r>
              <a:rPr lang="en-US" i="1">
                <a:latin typeface="Arial" charset="0"/>
                <a:ea typeface="ＭＳ Ｐゴシック" charset="0"/>
              </a:rPr>
              <a:t>primary</a:t>
            </a:r>
            <a:r>
              <a:rPr lang="en-US">
                <a:latin typeface="Arial" charset="0"/>
                <a:ea typeface="ＭＳ Ｐゴシック" charset="0"/>
              </a:rPr>
              <a:t> colors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1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Additive and Subtractive Color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Additive color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Form a color by adding amounts of three primaries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CRTs, projection systems, positive film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Primaries are Red (R), Green (G), Blue (B)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Subtractive color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Form a color by filtering white light with cyan (C), Magenta (M), and Yellow (Y) filters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Light-material interactions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Printing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Negative film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6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Pinhole Camera</a:t>
            </a:r>
          </a:p>
        </p:txBody>
      </p:sp>
      <p:pic>
        <p:nvPicPr>
          <p:cNvPr id="27652" name="Picture 5" descr="ftp://ftp.cs.unm.edu/pub/angel/BOOK/SECOND_EDITION/FIGURES/JPEG/an01f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0544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1524000" y="4648200"/>
            <a:ext cx="137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x</a:t>
            </a:r>
            <a:r>
              <a:rPr lang="en-US" i="1" baseline="-25000"/>
              <a:t>p</a:t>
            </a:r>
            <a:r>
              <a:rPr lang="en-US" i="1"/>
              <a:t>= -x/z/d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352800" y="4648200"/>
            <a:ext cx="1379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y</a:t>
            </a:r>
            <a:r>
              <a:rPr lang="en-US" i="1" baseline="-25000"/>
              <a:t>p</a:t>
            </a:r>
            <a:r>
              <a:rPr lang="en-US" i="1"/>
              <a:t>= -y/z/d</a:t>
            </a:r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838200" y="4038600"/>
            <a:ext cx="671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Use trigonometry to find projection of point at (x,y,z)</a:t>
            </a: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1066800" y="5486400"/>
            <a:ext cx="528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These are equations of simple perspective</a:t>
            </a:r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5257800" y="4648200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z</a:t>
            </a:r>
            <a:r>
              <a:rPr lang="en-US" i="1" baseline="-25000"/>
              <a:t>p</a:t>
            </a:r>
            <a:r>
              <a:rPr lang="en-US" i="1"/>
              <a:t>= 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3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Synthetic Camera Model</a:t>
            </a:r>
          </a:p>
        </p:txBody>
      </p:sp>
      <p:pic>
        <p:nvPicPr>
          <p:cNvPr id="28676" name="Picture 5" descr="ftp://ftp.cs.unm.edu/pub/angel/BOOK/SECOND_EDITION/FIGURES/JPEG/an01f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467225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3505200" y="4419600"/>
            <a:ext cx="256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center of projection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4648200" y="3733800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image plane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1752600" y="19050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projector</a:t>
            </a: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2667000" y="2362200"/>
            <a:ext cx="609600" cy="10668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H="1" flipV="1">
            <a:off x="4191000" y="3352800"/>
            <a:ext cx="838200" cy="6096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 flipV="1">
            <a:off x="3200400" y="4191000"/>
            <a:ext cx="381000" cy="4572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5486400" y="3429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p</a:t>
            </a:r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 flipH="1" flipV="1">
            <a:off x="5181600" y="3276600"/>
            <a:ext cx="381000" cy="3810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4808538" y="4114800"/>
            <a:ext cx="199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projection of </a:t>
            </a:r>
            <a:r>
              <a:rPr lang="en-US" b="1"/>
              <a:t>p</a:t>
            </a:r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 flipV="1">
            <a:off x="4038600" y="3581400"/>
            <a:ext cx="685800" cy="7620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9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Advantages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010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Separation of objects, viewer, light sources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Two-dimensional graphics is a special case of three-dimensional graphics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Leads to simple software API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Specify objects, lights, camera, attributes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Let implementation determine image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Leads to fast hardware implementation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9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Global vs Local Lighting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Cannot compute color or shade of each object independently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Some objects are blocked from light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Light can reflect from object to object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Some objects might be translucent</a:t>
            </a:r>
          </a:p>
        </p:txBody>
      </p:sp>
      <p:pic>
        <p:nvPicPr>
          <p:cNvPr id="30725" name="Picture 5" descr="ftp://ftp.cs.unm.edu/pub/angel/BOOK/SECOND_EDITION/FIGURES/JPEG/an01f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29860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7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Why not ray tracing?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Ray tracing seems more physically based so why don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 we use it to design a graphics system?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Possible and is actually simple for simple objects such as polygons and quadrics with simple point sources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In principle, can produce global lighting effects such as shadows and multiple reflections but ray tracing is slow and not well-suited for interactive applications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Ray tracing with GPUs is close to real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17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2362200"/>
            <a:ext cx="7854696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 pitchFamily="2" charset="2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" pitchFamily="2" charset="2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5400" dirty="0"/>
              <a:t>Models and Architecture</a:t>
            </a:r>
            <a:endParaRPr lang="en-US" sz="5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introduction to Computer Graphics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Applications</a:t>
            </a:r>
          </a:p>
          <a:p>
            <a:r>
              <a:rPr lang="en-US" dirty="0" smtClean="0"/>
              <a:t>Top-down approach</a:t>
            </a:r>
          </a:p>
          <a:p>
            <a:r>
              <a:rPr lang="en-US" dirty="0" err="1" smtClean="0"/>
              <a:t>Shader</a:t>
            </a:r>
            <a:r>
              <a:rPr lang="en-US" dirty="0" smtClean="0"/>
              <a:t>-Based </a:t>
            </a:r>
            <a:r>
              <a:rPr lang="en-US" dirty="0" err="1" smtClean="0"/>
              <a:t>WebGL</a:t>
            </a:r>
            <a:endParaRPr lang="en-US" dirty="0" smtClean="0"/>
          </a:p>
          <a:p>
            <a:pPr lvl="1"/>
            <a:r>
              <a:rPr lang="en-US" dirty="0" smtClean="0"/>
              <a:t>Integrates with HTML5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Code runs in latest browser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066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200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Learn the basic design of a graphics system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Introduce pipeline architecture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Examine software components for an interactive graphics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Image Formation Revisited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we mimic the synthetic camera model to design graphics hardware software?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Application Programmer Interface (API)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Need only specify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Objects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Materials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Viewer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Lights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But how is the API implemented?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3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 descr="an06f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14600"/>
            <a:ext cx="2835275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Physical Approaches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Ray tracing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follow rays of light from center of projection until they either are absorbed by objects or go off to infinity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  <a:ea typeface="ＭＳ Ｐゴシック" charset="0"/>
              </a:rPr>
              <a:t>Can handle global effects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Multiple reflections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Translucent objects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  <a:ea typeface="ＭＳ Ｐゴシック" charset="0"/>
              </a:rPr>
              <a:t>Slow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  <a:ea typeface="ＭＳ Ｐゴシック" charset="0"/>
              </a:rPr>
              <a:t>Must have whole data base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>
                <a:latin typeface="Arial" charset="0"/>
                <a:ea typeface="ＭＳ Ｐゴシック" charset="0"/>
              </a:rPr>
              <a:t>available at all times </a:t>
            </a:r>
          </a:p>
          <a:p>
            <a:pPr lvl="1">
              <a:lnSpc>
                <a:spcPct val="90000"/>
              </a:lnSpc>
            </a:pPr>
            <a:endParaRPr lang="en-US" sz="2200" dirty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err="1">
                <a:latin typeface="Arial" charset="0"/>
                <a:ea typeface="ＭＳ Ｐゴシック" charset="0"/>
                <a:cs typeface="ＭＳ Ｐゴシック" charset="0"/>
              </a:rPr>
              <a:t>Radiosity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: Energy based approach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  <a:ea typeface="ＭＳ Ｐゴシック" charset="0"/>
              </a:rPr>
              <a:t>Very slow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8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Practical Approach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Process objects one at a time in the order they are generated by the application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Can consider only local lighting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Pipeline architecture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All steps can be implemented in hardware on the graphics card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15351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dirty="0">
                <a:latin typeface="Times New Roman" charset="0"/>
              </a:rPr>
              <a:t>application</a:t>
            </a:r>
          </a:p>
          <a:p>
            <a:r>
              <a:rPr lang="en-US" dirty="0">
                <a:latin typeface="Times New Roman" charset="0"/>
              </a:rPr>
              <a:t> program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543800" y="4343400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display</a:t>
            </a:r>
          </a:p>
        </p:txBody>
      </p:sp>
      <p:pic>
        <p:nvPicPr>
          <p:cNvPr id="2048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3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Vertex Processing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Much of the work in the pipeline is in converting object representations from one coordinate system to another</a:t>
            </a:r>
          </a:p>
          <a:p>
            <a:pPr lvl="1"/>
            <a:r>
              <a:rPr lang="en-US" sz="2200">
                <a:latin typeface="Arial" charset="0"/>
                <a:ea typeface="ＭＳ Ｐゴシック" charset="0"/>
              </a:rPr>
              <a:t>Object coordinates</a:t>
            </a:r>
          </a:p>
          <a:p>
            <a:pPr lvl="1"/>
            <a:r>
              <a:rPr lang="en-US" sz="2200">
                <a:latin typeface="Arial" charset="0"/>
                <a:ea typeface="ＭＳ Ｐゴシック" charset="0"/>
              </a:rPr>
              <a:t>Camera (eye) coordinates</a:t>
            </a:r>
          </a:p>
          <a:p>
            <a:pPr lvl="1"/>
            <a:r>
              <a:rPr lang="en-US" sz="2200">
                <a:latin typeface="Arial" charset="0"/>
                <a:ea typeface="ＭＳ Ｐゴシック" charset="0"/>
              </a:rPr>
              <a:t>Screen coordinates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Every change of coordinates is equivalent to a matrix transformation </a:t>
            </a:r>
          </a:p>
          <a:p>
            <a:r>
              <a:rPr lang="en-US" sz="2700">
                <a:latin typeface="Arial" charset="0"/>
                <a:ea typeface="ＭＳ Ｐゴシック" charset="0"/>
                <a:cs typeface="ＭＳ Ｐゴシック" charset="0"/>
              </a:rPr>
              <a:t>Vertex processor also computes vertex colors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388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3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Projection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41520"/>
          </a:xfrm>
        </p:spPr>
        <p:txBody>
          <a:bodyPr/>
          <a:lstStyle/>
          <a:p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Projection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the process that combines the 3D viewer with the 3D objects to produce the 2D image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Perspective projections: all projectors meet at the center of projection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Parallel projection: projectors are parallel, center of projection is replaced by a direction of projection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7086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7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Primitive Assembly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Vertices must be collected into geometric objects before clipping and rasterization can take place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Line segments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Polygons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Curves and surfaces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71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Clipping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Just as a real camera cannot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see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the whole world, the virtual camera can only see part of the world or object space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Objects that are not within this volume are said to be </a:t>
            </a:r>
            <a:r>
              <a:rPr lang="en-US" i="1">
                <a:latin typeface="Arial" charset="0"/>
                <a:ea typeface="ＭＳ Ｐゴシック" charset="0"/>
              </a:rPr>
              <a:t>clipped</a:t>
            </a:r>
            <a:r>
              <a:rPr lang="en-US">
                <a:latin typeface="Arial" charset="0"/>
                <a:ea typeface="ＭＳ Ｐゴシック" charset="0"/>
              </a:rPr>
              <a:t> out of the scene</a:t>
            </a:r>
          </a:p>
        </p:txBody>
      </p:sp>
      <p:pic>
        <p:nvPicPr>
          <p:cNvPr id="24581" name="Picture 6" descr="an05f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2849563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8" descr="an05f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38600"/>
            <a:ext cx="38862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20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Rasterization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If an object is not clipped out, the appropriate pixels in the frame buffer must be assigned colors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Rasterizer produces a set of fragments for each object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Fragments are </a:t>
            </a:r>
            <a:r>
              <a:rPr lang="ja-JP" altLang="en-US" sz="27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potential pixels</a:t>
            </a:r>
            <a:r>
              <a:rPr lang="ja-JP" altLang="en-US" sz="27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200" dirty="0">
                <a:latin typeface="Arial" charset="0"/>
                <a:ea typeface="ＭＳ Ｐゴシック" charset="0"/>
              </a:rPr>
              <a:t>Have a location in frame </a:t>
            </a:r>
            <a:r>
              <a:rPr lang="en-US" sz="2200" dirty="0" err="1">
                <a:latin typeface="Arial" charset="0"/>
                <a:ea typeface="ＭＳ Ｐゴシック" charset="0"/>
              </a:rPr>
              <a:t>bufffer</a:t>
            </a:r>
            <a:endParaRPr lang="en-US" sz="22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200" dirty="0">
                <a:latin typeface="Arial" charset="0"/>
                <a:ea typeface="ＭＳ Ｐゴシック" charset="0"/>
              </a:rPr>
              <a:t>Color and depth attributes</a:t>
            </a:r>
          </a:p>
          <a:p>
            <a:r>
              <a:rPr lang="en-US" sz="2700" dirty="0">
                <a:latin typeface="Arial" charset="0"/>
                <a:ea typeface="ＭＳ Ｐゴシック" charset="0"/>
                <a:cs typeface="ＭＳ Ｐゴシック" charset="0"/>
              </a:rPr>
              <a:t>Vertex attributes are interpolated over objects by the rasterizer</a:t>
            </a:r>
          </a:p>
          <a:p>
            <a:pPr lvl="1">
              <a:buFontTx/>
              <a:buNone/>
            </a:pPr>
            <a:endParaRPr lang="en-US" sz="2200" dirty="0">
              <a:latin typeface="Arial" charset="0"/>
              <a:ea typeface="ＭＳ Ｐゴシック" charset="0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388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43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Fragment Processing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4152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Fragments are processed to determine the color of the corresponding pixel in the frame buffer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Colors can be determined by texture mapping or interpolation of vertex colors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Fragments may be blocked by other fragments closer to the camera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Hidden-surface removal 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884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Good programming skills in C (or C++)</a:t>
            </a:r>
          </a:p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Basic Data Structures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Linked lists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Arrays</a:t>
            </a:r>
          </a:p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Geometry</a:t>
            </a:r>
          </a:p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Simple Linear Algebra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38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Programmer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 Interface</a:t>
            </a: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Programmer sees the graphics system through a software interface: the Application Programmer Interface (API)</a:t>
            </a:r>
          </a:p>
        </p:txBody>
      </p:sp>
      <p:pic>
        <p:nvPicPr>
          <p:cNvPr id="27653" name="Picture 1029" descr="ftp://ftp.cs.unm.edu/pub/angel/BOOK/SECOND_EDITION/FIGURES/JPEG/an01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6340475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99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API Contents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Functions that specify what we need to form an image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Objects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Viewer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Light Source(s)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Materials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Other information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Input from devices such as mouse and keyboard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Capabilities of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5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Object Specification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Most APIs support a limited set of primitives including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Points (0D object)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Line segments (1D objects)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Polygons (2D objects)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Some curves and surfaces</a:t>
            </a:r>
          </a:p>
          <a:p>
            <a:pPr lvl="2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Quadrics</a:t>
            </a:r>
          </a:p>
          <a:p>
            <a:pPr lvl="2">
              <a:lnSpc>
                <a:spcPct val="90000"/>
              </a:lnSpc>
            </a:pPr>
            <a:r>
              <a:rPr lang="en-US" sz="2400">
                <a:latin typeface="Arial" charset="0"/>
                <a:ea typeface="ＭＳ Ｐゴシック" charset="0"/>
              </a:rPr>
              <a:t>Parametric polynomials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All are</a:t>
            </a:r>
            <a:r>
              <a:rPr lang="en-US" sz="35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defined through locations in space or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vertices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75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(old style)</a:t>
            </a:r>
          </a:p>
        </p:txBody>
      </p:sp>
      <p:sp>
        <p:nvSpPr>
          <p:cNvPr id="30724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7772400" cy="21336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charset="0"/>
                <a:ea typeface="ＭＳ Ｐゴシック" charset="0"/>
                <a:cs typeface="ＭＳ Ｐゴシック" charset="0"/>
              </a:rPr>
              <a:t>glBegin(GL_POLYGON)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charset="0"/>
                <a:ea typeface="ＭＳ Ｐゴシック" charset="0"/>
                <a:cs typeface="ＭＳ Ｐゴシック" charset="0"/>
              </a:rPr>
              <a:t>	glVertex3f(0.0, 0.0,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charset="0"/>
                <a:ea typeface="ＭＳ Ｐゴシック" charset="0"/>
                <a:cs typeface="ＭＳ Ｐゴシック" charset="0"/>
              </a:rPr>
              <a:t>	glVertex3f(0.0, 1.0, 0.0);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charset="0"/>
                <a:ea typeface="ＭＳ Ｐゴシック" charset="0"/>
                <a:cs typeface="ＭＳ Ｐゴシック" charset="0"/>
              </a:rPr>
              <a:t>	glVertex3f(0.0, 0.0, 1.0);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charset="0"/>
                <a:ea typeface="ＭＳ Ｐゴシック" charset="0"/>
                <a:cs typeface="ＭＳ Ｐゴシック" charset="0"/>
              </a:rPr>
              <a:t>glEnd( );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871913" y="1793875"/>
            <a:ext cx="185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type of object</a:t>
            </a:r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3352800" y="2286000"/>
            <a:ext cx="11430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H="1">
            <a:off x="4648200" y="2590800"/>
            <a:ext cx="1295400" cy="685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5006975" y="2251075"/>
            <a:ext cx="233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location of vertex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1684338" y="5222875"/>
            <a:ext cx="303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end of object definition</a:t>
            </a: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 flipV="1">
            <a:off x="1905000" y="4724400"/>
            <a:ext cx="990600" cy="381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0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(GPU based)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09600" y="2274888"/>
            <a:ext cx="7620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var points = [</a:t>
            </a:r>
          </a:p>
          <a:p>
            <a:r>
              <a:rPr lang="en-US" b="1"/>
              <a:t> vec3(0.0, 0.0, 0.0),</a:t>
            </a:r>
          </a:p>
          <a:p>
            <a:r>
              <a:rPr lang="en-US" b="1"/>
              <a:t> vec3(0.0, 1.0, 0.0),</a:t>
            </a:r>
          </a:p>
          <a:p>
            <a:r>
              <a:rPr lang="en-US" b="1"/>
              <a:t> vec3(0.0, 0.0, 1.0),</a:t>
            </a:r>
          </a:p>
          <a:p>
            <a:r>
              <a:rPr lang="en-US" b="1"/>
              <a:t>];</a:t>
            </a:r>
          </a:p>
          <a:p>
            <a:endParaRPr lang="en-US" b="1"/>
          </a:p>
        </p:txBody>
      </p:sp>
      <p:sp>
        <p:nvSpPr>
          <p:cNvPr id="31749" name="Content Placeholder 6"/>
          <p:cNvSpPr>
            <a:spLocks noGrp="1"/>
          </p:cNvSpPr>
          <p:nvPr>
            <p:ph idx="1"/>
          </p:nvPr>
        </p:nvSpPr>
        <p:spPr>
          <a:xfrm>
            <a:off x="228600" y="1676400"/>
            <a:ext cx="77724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Put geometric data in an array</a:t>
            </a:r>
          </a:p>
          <a:p>
            <a:pPr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Send array to GPU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Tell GPU to render as triangle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9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charset="0"/>
                <a:ea typeface="ＭＳ Ｐゴシック" charset="0"/>
                <a:cs typeface="ＭＳ Ｐゴシック" charset="0"/>
              </a:rPr>
              <a:t>Camera Specification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Six degrees of freedom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Position of center of lens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Orientation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Film size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Orientation of film plane</a:t>
            </a:r>
          </a:p>
        </p:txBody>
      </p:sp>
      <p:pic>
        <p:nvPicPr>
          <p:cNvPr id="32773" name="Picture 5" descr="ftp://ftp.cs.unm.edu/pub/angel/BOOK/SECOND_EDITION/FIGURES/JPEG/an01f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378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26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charset="0"/>
                <a:ea typeface="ＭＳ Ｐゴシック" charset="0"/>
                <a:cs typeface="ＭＳ Ｐゴシック" charset="0"/>
              </a:rPr>
              <a:t>Lights and Materials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41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Types of lights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Point sources </a:t>
            </a:r>
            <a:r>
              <a:rPr lang="en-US" dirty="0" err="1">
                <a:latin typeface="Arial" charset="0"/>
                <a:ea typeface="ＭＳ Ｐゴシック" charset="0"/>
              </a:rPr>
              <a:t>vs</a:t>
            </a:r>
            <a:r>
              <a:rPr lang="en-US" dirty="0">
                <a:latin typeface="Arial" charset="0"/>
                <a:ea typeface="ＭＳ Ｐゴシック" charset="0"/>
              </a:rPr>
              <a:t> distributed sources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Spot lights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Near and far sources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Color properties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Material properties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Absorption: color properties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Scattering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Diffuse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Specular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CSC3342 Computer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4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course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Shader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-based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Most computer graphics use OpenGL but still use fixed-function pipeline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does not require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shaders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Does not make use of the full capabilities of the graphics processing unit (GPU)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Web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With HTML5,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runs in the latest browsers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makes use of local hardware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 system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dependencies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Example: Draw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triangle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Each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application consists of (at least) two files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HTML file and a JavaScript file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HTML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describes page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includes utilities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includes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shaders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JavaScript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contains the graphics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Coding in WebGL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077200" cy="4724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run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on any recent browser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Chrome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Firefox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Safari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Code written in JavaScript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JS runs within browser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 local resources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3342  Computer Graphics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A513-B0E9-405D-AD54-1FC41BEA2F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58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59A9F2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7130</TotalTime>
  <Words>2768</Words>
  <Application>Microsoft Macintosh PowerPoint</Application>
  <PresentationFormat>On-screen Show (4:3)</PresentationFormat>
  <Paragraphs>634</Paragraphs>
  <Slides>66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1_Flow</vt:lpstr>
      <vt:lpstr>CSC 3342 Computer Graphics</vt:lpstr>
      <vt:lpstr>Contact Information</vt:lpstr>
      <vt:lpstr>Textbook</vt:lpstr>
      <vt:lpstr>Overview</vt:lpstr>
      <vt:lpstr>Course Objectives</vt:lpstr>
      <vt:lpstr>Prerequisites </vt:lpstr>
      <vt:lpstr>Why is this course different?</vt:lpstr>
      <vt:lpstr>Example: Draw a triangle</vt:lpstr>
      <vt:lpstr>Coding in WebGL</vt:lpstr>
      <vt:lpstr>Example: triangle.html</vt:lpstr>
      <vt:lpstr>Example Code</vt:lpstr>
      <vt:lpstr>HTML File (cont)</vt:lpstr>
      <vt:lpstr>JS File</vt:lpstr>
      <vt:lpstr>JS File (cont)</vt:lpstr>
      <vt:lpstr>Exercise</vt:lpstr>
      <vt:lpstr>JS Notes</vt:lpstr>
      <vt:lpstr>JS Notes</vt:lpstr>
      <vt:lpstr>JS Notes</vt:lpstr>
      <vt:lpstr>Scoping</vt:lpstr>
      <vt:lpstr>JS Arrays</vt:lpstr>
      <vt:lpstr>Typed Arrays</vt:lpstr>
      <vt:lpstr>A Minimalist Approach</vt:lpstr>
      <vt:lpstr>What is Computer Graphics?</vt:lpstr>
      <vt:lpstr>Example </vt:lpstr>
      <vt:lpstr>Preliminary Answer</vt:lpstr>
      <vt:lpstr>Basic Graphics System</vt:lpstr>
      <vt:lpstr>Computer Graphics: 1950-1960</vt:lpstr>
      <vt:lpstr>Computer Graphics: 1960-1970</vt:lpstr>
      <vt:lpstr>Display Processor</vt:lpstr>
      <vt:lpstr>Computer Graphics: 1970-1980</vt:lpstr>
      <vt:lpstr>Raster Graphics</vt:lpstr>
      <vt:lpstr>Computer Graphics: 1980-1990</vt:lpstr>
      <vt:lpstr>Computer Graphics: 1980-1990</vt:lpstr>
      <vt:lpstr>Computer Graphics: 1990-2000</vt:lpstr>
      <vt:lpstr>Computer Graphics: 2000-</vt:lpstr>
      <vt:lpstr>Computer Graphics 2011-</vt:lpstr>
      <vt:lpstr>Image Formation</vt:lpstr>
      <vt:lpstr>Elements of Image Formation</vt:lpstr>
      <vt:lpstr>Light</vt:lpstr>
      <vt:lpstr>Ray Tracing and Geometric Optics</vt:lpstr>
      <vt:lpstr>Luminance and Color Images</vt:lpstr>
      <vt:lpstr>Three-Color Theory</vt:lpstr>
      <vt:lpstr>Additive and Subtractive Color</vt:lpstr>
      <vt:lpstr>Pinhole Camera</vt:lpstr>
      <vt:lpstr>Synthetic Camera Model</vt:lpstr>
      <vt:lpstr>Advantages</vt:lpstr>
      <vt:lpstr>Global vs Local Lighting</vt:lpstr>
      <vt:lpstr>Why not ray tracing?</vt:lpstr>
      <vt:lpstr>PowerPoint Presentation</vt:lpstr>
      <vt:lpstr>Objectives</vt:lpstr>
      <vt:lpstr>Image Formation Revisited</vt:lpstr>
      <vt:lpstr>Physical Approaches</vt:lpstr>
      <vt:lpstr>Practical Approach</vt:lpstr>
      <vt:lpstr>Vertex Processing</vt:lpstr>
      <vt:lpstr>Projection</vt:lpstr>
      <vt:lpstr>Primitive Assembly</vt:lpstr>
      <vt:lpstr>Clipping</vt:lpstr>
      <vt:lpstr>Rasterization</vt:lpstr>
      <vt:lpstr>Fragment Processing</vt:lpstr>
      <vt:lpstr>The Programmer’s Interface</vt:lpstr>
      <vt:lpstr>API Contents</vt:lpstr>
      <vt:lpstr>Object Specification</vt:lpstr>
      <vt:lpstr>Example (old style)</vt:lpstr>
      <vt:lpstr>Example (GPU based)</vt:lpstr>
      <vt:lpstr>Camera Specification</vt:lpstr>
      <vt:lpstr>Lights and Materials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Jinghua Zhang</cp:lastModifiedBy>
  <cp:revision>163</cp:revision>
  <dcterms:created xsi:type="dcterms:W3CDTF">2002-08-02T19:17:07Z</dcterms:created>
  <dcterms:modified xsi:type="dcterms:W3CDTF">2016-09-05T23:50:30Z</dcterms:modified>
</cp:coreProperties>
</file>