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9.bin" ContentType="application/vnd.openxmlformats-officedocument.oleObject"/>
  <Override PartName="/ppt/notesSlides/notesSlide37.xml" ContentType="application/vnd.openxmlformats-officedocument.presentationml.notesSlide+xml"/>
  <Override PartName="/ppt/embeddings/oleObject10.bin" ContentType="application/vnd.openxmlformats-officedocument.oleObject"/>
  <Override PartName="/ppt/notesSlides/notesSlide38.xml" ContentType="application/vnd.openxmlformats-officedocument.presentationml.notesSlide+xml"/>
  <Override PartName="/ppt/embeddings/oleObject11.bin" ContentType="application/vnd.openxmlformats-officedocument.oleObject"/>
  <Override PartName="/ppt/notesSlides/notesSlide39.xml" ContentType="application/vnd.openxmlformats-officedocument.presentationml.notesSlide+xml"/>
  <Override PartName="/ppt/embeddings/oleObject12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13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6.bin" ContentType="application/vnd.openxmlformats-officedocument.oleObject"/>
  <Override PartName="/ppt/notesSlides/notesSlide4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48.xml" ContentType="application/vnd.openxmlformats-officedocument.presentationml.notesSlide+xml"/>
  <Override PartName="/ppt/embeddings/oleObject20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21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22.bin" ContentType="application/vnd.openxmlformats-officedocument.oleObject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3.bin" ContentType="application/vnd.openxmlformats-officedocument.oleObject"/>
  <Override PartName="/ppt/notesSlides/notesSlide56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57.xml" ContentType="application/vnd.openxmlformats-officedocument.presentationml.notesSlide+xml"/>
  <Override PartName="/ppt/embeddings/oleObject26.bin" ContentType="application/vnd.openxmlformats-officedocument.oleObject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embeddings/oleObject27.bin" ContentType="application/vnd.openxmlformats-officedocument.oleObject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1"/>
  </p:sldMasterIdLst>
  <p:notesMasterIdLst>
    <p:notesMasterId r:id="rId137"/>
  </p:notesMasterIdLst>
  <p:handoutMasterIdLst>
    <p:handoutMasterId r:id="rId1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11" r:id="rId77"/>
    <p:sldId id="312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  <p:sldId id="344" r:id="rId109"/>
    <p:sldId id="345" r:id="rId110"/>
    <p:sldId id="346" r:id="rId111"/>
    <p:sldId id="347" r:id="rId112"/>
    <p:sldId id="348" r:id="rId113"/>
    <p:sldId id="349" r:id="rId114"/>
    <p:sldId id="351" r:id="rId115"/>
    <p:sldId id="352" r:id="rId116"/>
    <p:sldId id="353" r:id="rId117"/>
    <p:sldId id="354" r:id="rId118"/>
    <p:sldId id="355" r:id="rId119"/>
    <p:sldId id="356" r:id="rId120"/>
    <p:sldId id="357" r:id="rId121"/>
    <p:sldId id="358" r:id="rId122"/>
    <p:sldId id="359" r:id="rId123"/>
    <p:sldId id="360" r:id="rId124"/>
    <p:sldId id="361" r:id="rId125"/>
    <p:sldId id="362" r:id="rId126"/>
    <p:sldId id="363" r:id="rId127"/>
    <p:sldId id="364" r:id="rId128"/>
    <p:sldId id="365" r:id="rId129"/>
    <p:sldId id="366" r:id="rId130"/>
    <p:sldId id="367" r:id="rId131"/>
    <p:sldId id="368" r:id="rId132"/>
    <p:sldId id="369" r:id="rId133"/>
    <p:sldId id="370" r:id="rId134"/>
    <p:sldId id="371" r:id="rId135"/>
    <p:sldId id="372" r:id="rId1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0965" autoAdjust="0"/>
  </p:normalViewPr>
  <p:slideViewPr>
    <p:cSldViewPr>
      <p:cViewPr varScale="1">
        <p:scale>
          <a:sx n="81" d="100"/>
          <a:sy n="81" d="100"/>
        </p:scale>
        <p:origin x="-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notesMaster" Target="notesMasters/notesMaster1.xml"/><Relationship Id="rId138" Type="http://schemas.openxmlformats.org/officeDocument/2006/relationships/handoutMaster" Target="handoutMasters/handoutMaster1.xml"/><Relationship Id="rId13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presProps" Target="presProps.xml"/><Relationship Id="rId141" Type="http://schemas.openxmlformats.org/officeDocument/2006/relationships/viewProps" Target="viewProps.xml"/><Relationship Id="rId142" Type="http://schemas.openxmlformats.org/officeDocument/2006/relationships/theme" Target="theme/theme1.xml"/><Relationship Id="rId1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299648-2B01-45C9-8BC1-F2969AFBE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7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B6A379-1FCB-46B5-9BEF-33F73A44FD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1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6A379-1FCB-46B5-9BEF-33F73A44FD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2353D7-5389-3A4C-B379-5A6F73508095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46B35A-5A35-F541-B4AF-C4892C514F9B}" type="slidenum">
              <a:rPr lang="en-US" sz="1200"/>
              <a:pPr/>
              <a:t>124</a:t>
            </a:fld>
            <a:endParaRPr lang="en-US" sz="120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60CCC9-A8E8-5246-84E8-D16F6694179A}" type="slidenum">
              <a:rPr lang="en-US" sz="1200"/>
              <a:pPr/>
              <a:t>125</a:t>
            </a:fld>
            <a:endParaRPr lang="en-US" sz="120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0BBF3B-1BC2-8447-A967-99892740AF1D}" type="slidenum">
              <a:rPr lang="en-US" sz="1200"/>
              <a:pPr/>
              <a:t>126</a:t>
            </a:fld>
            <a:endParaRPr lang="en-US" sz="120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0FF989-5ADF-B944-A22A-D247152492FE}" type="slidenum">
              <a:rPr lang="en-US" sz="1200"/>
              <a:pPr/>
              <a:t>127</a:t>
            </a:fld>
            <a:endParaRPr lang="en-US" sz="120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BD6B8E0-BBEE-5343-B5BE-B00C5F90F21D}" type="slidenum">
              <a:rPr lang="en-US" sz="1200"/>
              <a:pPr/>
              <a:t>128</a:t>
            </a:fld>
            <a:endParaRPr lang="en-US" sz="120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FFDA7A-531E-6D4D-AA2C-A21E2B0BFBBE}" type="slidenum">
              <a:rPr lang="en-US" sz="1200"/>
              <a:pPr/>
              <a:t>130</a:t>
            </a:fld>
            <a:endParaRPr lang="en-US" sz="120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40CF3A-E8DB-0F40-8482-B27BA106123A}" type="slidenum">
              <a:rPr lang="en-US" sz="1200"/>
              <a:pPr/>
              <a:t>131</a:t>
            </a:fld>
            <a:endParaRPr lang="en-US" sz="120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E693B3-0F6B-194E-AF79-862337FE6325}" type="slidenum">
              <a:rPr lang="en-US" sz="1200"/>
              <a:pPr/>
              <a:t>132</a:t>
            </a:fld>
            <a:endParaRPr lang="en-US" sz="120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92F66-FB2C-2146-8C8A-4923330F5112}" type="slidenum">
              <a:rPr lang="en-US" sz="1200"/>
              <a:pPr/>
              <a:t>134</a:t>
            </a:fld>
            <a:endParaRPr lang="en-US" sz="120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97BBF9-F215-C14A-BA05-507ED31CC82F}" type="slidenum">
              <a:rPr lang="en-US" sz="1200"/>
              <a:pPr/>
              <a:t>135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629678-1AC1-9144-AF58-3BBBC10C7934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1952BC-14CC-B94D-9E21-39ACFA1E80F6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D542B33-7A3C-CE42-9C83-41464E14C4D3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837C48-05EA-934E-99A4-A0E53D1B0EEE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D61EFB-E3AF-344F-8F5F-956FDADE34FB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2E0BAE-F451-A043-98C8-6099188A65B4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FD2C30D-C920-2A4F-9BAA-1EAA91DB861A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AFAB53-6B91-A745-B126-C1A5838EFF47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04E43A-03FB-5743-A693-F0CDC04BEDD8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B67B61-C362-3C47-ABF1-3A544D3408C7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3797DC-C53D-AC4E-A164-35956B2D8566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036C73-7F8E-FE44-A9B7-E06C4C08AA94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A6C5D4-F81F-C240-8D80-CDEB3ADD2632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564310-A6B7-424E-B581-919636C2D81D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22E982-0202-D844-9A5F-0530F8DB0E37}" type="slidenum">
              <a:rPr lang="en-US" sz="1200"/>
              <a:pPr/>
              <a:t>48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84A707-AA1A-A844-8FEE-C7A2D05BBEF1}" type="slidenum">
              <a:rPr lang="en-US" sz="1200"/>
              <a:pPr/>
              <a:t>49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8929A8-4A95-2C42-8DAC-517568AB22F1}" type="slidenum">
              <a:rPr lang="en-US" sz="1200"/>
              <a:pPr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136B40-E3E4-984A-8DA7-D10586DCC697}" type="slidenum">
              <a:rPr lang="en-US" sz="1200"/>
              <a:pPr/>
              <a:t>51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17C237-469B-084F-A924-AE9F2BFBC219}" type="slidenum">
              <a:rPr lang="en-US" sz="1200"/>
              <a:pPr/>
              <a:t>52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07DC9C-B444-D244-A5A3-8EF2A99494C7}" type="slidenum">
              <a:rPr lang="en-US" sz="1200"/>
              <a:pPr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B9B008-4632-8B47-8456-8D8312622BB1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41DC6F-87BA-4549-9A44-72B4B4E929CB}" type="slidenum">
              <a:rPr lang="en-US" sz="1200"/>
              <a:pPr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32E7FF-BEF9-B344-8C60-161E1A6836D0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DD0886-CA49-F44C-8A50-C5D29312F54D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4132C9-B977-ED4F-82BA-0ACD59F473FA}" type="slidenum">
              <a:rPr lang="en-US" sz="1200"/>
              <a:pPr/>
              <a:t>76</a:t>
            </a:fld>
            <a:endParaRPr lang="en-US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882FF2-0628-C948-8249-2B1681A1E8AC}" type="slidenum">
              <a:rPr lang="en-US" sz="1200"/>
              <a:pPr/>
              <a:t>77</a:t>
            </a:fld>
            <a:endParaRPr lang="en-US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31201E-078C-714C-B2D8-D36E502A7670}" type="slidenum">
              <a:rPr lang="en-US" sz="1200"/>
              <a:pPr/>
              <a:t>78</a:t>
            </a:fld>
            <a:endParaRPr lang="en-US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81F423-C315-EA47-B4D8-AAED6F8E6378}" type="slidenum">
              <a:rPr lang="en-US" sz="1200"/>
              <a:pPr/>
              <a:t>79</a:t>
            </a:fld>
            <a:endParaRPr lang="en-US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E3D8AB-FB17-A44E-A195-28A3C804763B}" type="slidenum">
              <a:rPr lang="en-US" sz="1200"/>
              <a:pPr/>
              <a:t>80</a:t>
            </a:fld>
            <a:endParaRPr lang="en-US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BBE1E7-3875-1E46-A3A0-E0ECB3D73281}" type="slidenum">
              <a:rPr lang="en-US" sz="1200"/>
              <a:pPr/>
              <a:t>81</a:t>
            </a:fld>
            <a:endParaRPr lang="en-US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74CA7C-6A8C-F542-A653-6485D618AE4F}" type="slidenum">
              <a:rPr lang="en-US" sz="1200"/>
              <a:pPr/>
              <a:t>82</a:t>
            </a:fld>
            <a:endParaRPr lang="en-US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9640F39-6B9F-0043-A7B4-48567B73F55D}" type="slidenum">
              <a:rPr lang="en-US" sz="1200"/>
              <a:pPr/>
              <a:t>83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1D8A39-92BE-994D-8282-51FB067FA3C8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06C589-26D9-1541-BBA2-3F8D051D011D}" type="slidenum">
              <a:rPr lang="en-US" sz="1200"/>
              <a:pPr/>
              <a:t>84</a:t>
            </a:fld>
            <a:endParaRPr lang="en-US" sz="12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4349868-4C24-CE45-9F98-B5BD92D1C3AC}" type="slidenum">
              <a:rPr lang="en-US" sz="1200"/>
              <a:pPr/>
              <a:t>85</a:t>
            </a:fld>
            <a:endParaRPr lang="en-US" sz="12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CFF6CD-6A1F-414E-9763-0AD50CE1F29F}" type="slidenum">
              <a:rPr lang="en-US" sz="1200"/>
              <a:pPr/>
              <a:t>86</a:t>
            </a:fld>
            <a:endParaRPr lang="en-US" sz="12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A80D31-E716-8340-A2A9-16DD8E39E0E2}" type="slidenum">
              <a:rPr lang="en-US" sz="1200"/>
              <a:pPr/>
              <a:t>87</a:t>
            </a:fld>
            <a:endParaRPr lang="en-US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B3F5B6-72FE-D045-8F2A-5C43488C14DD}" type="slidenum">
              <a:rPr lang="en-US" sz="1200"/>
              <a:pPr/>
              <a:t>88</a:t>
            </a:fld>
            <a:endParaRPr lang="en-US" sz="12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63CD63-FCE5-344A-806B-C193D0A1A2E1}" type="slidenum">
              <a:rPr lang="en-US" sz="1200"/>
              <a:pPr/>
              <a:t>89</a:t>
            </a:fld>
            <a:endParaRPr lang="en-US" sz="12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A87A03-67B6-4641-9A55-3B2D5ABE06F3}" type="slidenum">
              <a:rPr lang="en-US" sz="1200"/>
              <a:pPr/>
              <a:t>90</a:t>
            </a:fld>
            <a:endParaRPr lang="en-US" sz="12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7AA476-23EF-0F40-A998-5872074EB9FD}" type="slidenum">
              <a:rPr lang="en-US" sz="1200"/>
              <a:pPr/>
              <a:t>91</a:t>
            </a:fld>
            <a:endParaRPr lang="en-US" sz="12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77C894F-B032-6148-A1C3-55FD0AFDE9F7}" type="slidenum">
              <a:rPr lang="en-US" sz="1200"/>
              <a:pPr/>
              <a:t>92</a:t>
            </a:fld>
            <a:endParaRPr lang="en-US" sz="12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D94D04-A4A0-E84E-93AC-C3761B381F58}" type="slidenum">
              <a:rPr lang="en-US" sz="1200"/>
              <a:pPr/>
              <a:t>93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FA2D24-DAD0-4A41-8C16-BA159983EE8D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584112-EF6A-AD44-9534-1FDE38BF9712}" type="slidenum">
              <a:rPr lang="en-US" sz="1200"/>
              <a:pPr/>
              <a:t>94</a:t>
            </a:fld>
            <a:endParaRPr lang="en-US" sz="12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0118B9-ECA6-404F-9363-53497603C7EF}" type="slidenum">
              <a:rPr lang="en-US" sz="1200"/>
              <a:pPr/>
              <a:t>95</a:t>
            </a:fld>
            <a:endParaRPr lang="en-US" sz="12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449552-DA1D-414F-ADF1-76B46C1CD465}" type="slidenum">
              <a:rPr lang="en-US" sz="1200"/>
              <a:pPr/>
              <a:t>96</a:t>
            </a:fld>
            <a:endParaRPr lang="en-US" sz="12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610200-7C28-8B46-A674-4A1A373B8710}" type="slidenum">
              <a:rPr lang="en-US" sz="1200"/>
              <a:pPr/>
              <a:t>97</a:t>
            </a:fld>
            <a:endParaRPr lang="en-US" sz="120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FB17C8-03DA-8C46-985D-CE97C1F5A177}" type="slidenum">
              <a:rPr lang="en-US" sz="1200"/>
              <a:pPr/>
              <a:t>98</a:t>
            </a:fld>
            <a:endParaRPr lang="en-US" sz="120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F9A6A0-42E2-8F45-8469-29432D1296F3}" type="slidenum">
              <a:rPr lang="en-US" sz="1200"/>
              <a:pPr/>
              <a:t>99</a:t>
            </a:fld>
            <a:endParaRPr lang="en-US" sz="120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39FDBE-9988-8E48-BA4F-D605E8154ED7}" type="slidenum">
              <a:rPr lang="en-US" sz="1200"/>
              <a:pPr/>
              <a:t>100</a:t>
            </a:fld>
            <a:endParaRPr lang="en-US" sz="120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7A188B-6B64-1040-BA82-3AAF28DC6668}" type="slidenum">
              <a:rPr lang="en-US" sz="1200"/>
              <a:pPr/>
              <a:t>101</a:t>
            </a:fld>
            <a:endParaRPr lang="en-US" sz="120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32FA21-F100-624E-946A-D29D516B76E6}" type="slidenum">
              <a:rPr lang="en-US" sz="1200"/>
              <a:pPr/>
              <a:t>102</a:t>
            </a:fld>
            <a:endParaRPr lang="en-US" sz="120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426E60-CFCE-464C-BDC6-F30403A8EFBF}" type="slidenum">
              <a:rPr lang="en-US" sz="1200"/>
              <a:pPr/>
              <a:t>103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C949D8-38D7-6344-B4CE-7FD1A14385EF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B98685-1C83-4F4A-A6D6-A49206CD89F1}" type="slidenum">
              <a:rPr lang="en-US" sz="1200"/>
              <a:pPr/>
              <a:t>104</a:t>
            </a:fld>
            <a:endParaRPr lang="en-US" sz="12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64C1F26-D426-7C4C-82DE-EC3E55DD6EC8}" type="slidenum">
              <a:rPr lang="en-US" sz="1200"/>
              <a:pPr/>
              <a:t>105</a:t>
            </a:fld>
            <a:endParaRPr lang="en-US" sz="120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E542B7A-E642-A244-9863-C56F969F5BF0}" type="slidenum">
              <a:rPr lang="en-US" sz="1200"/>
              <a:pPr/>
              <a:t>106</a:t>
            </a:fld>
            <a:endParaRPr lang="en-US" sz="120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BF2EC8A-A419-1F43-BD17-208AD67CE1E1}" type="slidenum">
              <a:rPr lang="en-US" sz="1200"/>
              <a:pPr/>
              <a:t>107</a:t>
            </a:fld>
            <a:endParaRPr lang="en-US" sz="120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C7C7FA-ECD8-C448-B0D3-E9A4944EB0F1}" type="slidenum">
              <a:rPr lang="en-US" sz="1200"/>
              <a:pPr/>
              <a:t>108</a:t>
            </a:fld>
            <a:endParaRPr lang="en-US" sz="120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544B35-6F7F-6448-8C4F-828165E7D4D0}" type="slidenum">
              <a:rPr lang="en-US" sz="1200"/>
              <a:pPr/>
              <a:t>109</a:t>
            </a:fld>
            <a:endParaRPr lang="en-US" sz="120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179DAB-DA13-2048-9789-DA8D18D1D914}" type="slidenum">
              <a:rPr lang="en-US" sz="1200"/>
              <a:pPr/>
              <a:t>110</a:t>
            </a:fld>
            <a:endParaRPr lang="en-US" sz="120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769191-34B9-3C4A-B7D7-8205A219EC95}" type="slidenum">
              <a:rPr lang="en-US" sz="1200"/>
              <a:pPr/>
              <a:t>111</a:t>
            </a:fld>
            <a:endParaRPr lang="en-US" sz="120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C7227C-DBF9-9145-A0C2-AAABC9CEB20D}" type="slidenum">
              <a:rPr lang="en-US" sz="1200"/>
              <a:pPr/>
              <a:t>112</a:t>
            </a:fld>
            <a:endParaRPr lang="en-US" sz="120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CDCF0E-A798-3942-A73F-01D0DB0732FA}" type="slidenum">
              <a:rPr lang="en-US" sz="1200"/>
              <a:pPr/>
              <a:t>113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7D6CD6-828B-B94B-8606-07FC7CE383E0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3B036C-585E-7D4A-988E-6E7A4E93DDC5}" type="slidenum">
              <a:rPr lang="en-US" sz="1200"/>
              <a:pPr/>
              <a:t>114</a:t>
            </a:fld>
            <a:endParaRPr lang="en-US" sz="12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D6B31C-9A2F-9A43-8D15-397829A289F3}" type="slidenum">
              <a:rPr lang="en-US" sz="1200"/>
              <a:pPr/>
              <a:t>115</a:t>
            </a:fld>
            <a:endParaRPr lang="en-US" sz="120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61D914-9430-8446-A081-8F29798D58E1}" type="slidenum">
              <a:rPr lang="en-US" sz="1200"/>
              <a:pPr/>
              <a:t>116</a:t>
            </a:fld>
            <a:endParaRPr lang="en-US" sz="120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A3EC90-BBB8-B744-8597-DC75A823BAD0}" type="slidenum">
              <a:rPr lang="en-US" sz="1200"/>
              <a:pPr/>
              <a:t>117</a:t>
            </a:fld>
            <a:endParaRPr lang="en-US" sz="120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997B4D0-7D48-7B47-9E26-2386D0807332}" type="slidenum">
              <a:rPr lang="en-US" sz="1200"/>
              <a:pPr/>
              <a:t>118</a:t>
            </a:fld>
            <a:endParaRPr lang="en-US" sz="120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BE139C-BD33-BC4D-B4F1-D551B36B0394}" type="slidenum">
              <a:rPr lang="en-US" sz="1200"/>
              <a:pPr/>
              <a:t>119</a:t>
            </a:fld>
            <a:endParaRPr lang="en-US" sz="120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8B0F8F-CD6D-9D4C-85A2-241CD8998D58}" type="slidenum">
              <a:rPr lang="en-US" sz="1200"/>
              <a:pPr/>
              <a:t>120</a:t>
            </a:fld>
            <a:endParaRPr lang="en-US" sz="120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DCC190-E326-1942-8335-E79F1CCEC917}" type="slidenum">
              <a:rPr lang="en-US" sz="1200"/>
              <a:pPr/>
              <a:t>121</a:t>
            </a:fld>
            <a:endParaRPr lang="en-US" sz="120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67DCCB3-C83F-C14B-9E8C-4BFB2E049325}" type="slidenum">
              <a:rPr lang="en-US" sz="1200"/>
              <a:pPr/>
              <a:t>122</a:t>
            </a:fld>
            <a:endParaRPr lang="en-US" sz="120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4798CC-61C2-CB44-977B-C9ABE17204C8}" type="slidenum">
              <a:rPr lang="en-US" sz="1200"/>
              <a:pPr/>
              <a:t>123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CSC 3342 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6482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6482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3342  Computer Graphics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41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" pitchFamily="2" charset="2"/>
        <a:buChar char="Ø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Ø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Ø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 pitchFamily="2" charset="2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7.jpe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6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1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8.png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image" Target="../media/image24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7.wmf"/><Relationship Id="rId8" Type="http://schemas.openxmlformats.org/officeDocument/2006/relationships/image" Target="../media/image24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6" Type="http://schemas.openxmlformats.org/officeDocument/2006/relationships/image" Target="../media/image24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39.jpe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1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image" Target="../media/image45.jpe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CSC 3342</a:t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/>
              <a:t>Graphics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Chapter 4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4419600"/>
            <a:ext cx="77724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Geometric Objects &amp; Transformations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Vectors Lack Position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These vectors are identical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Same length and magnitude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Vectors spaces insufficient for geometry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Need points</a:t>
            </a:r>
          </a:p>
        </p:txBody>
      </p:sp>
      <p:pic>
        <p:nvPicPr>
          <p:cNvPr id="32773" name="Picture 7" descr="AN04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231775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Using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ModelView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Matrix</a:t>
            </a: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 WebGL, the model-view matrix is used to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Position the camera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Can be done by rotations and translations but is often easier to use the lookAt function in MV.js</a:t>
            </a:r>
            <a:endParaRPr lang="en-US" b="1">
              <a:latin typeface="Courier New" charset="0"/>
              <a:ea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Build models of objects 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projection matrix is used to define the view volume and to select a camera lens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Although these matrices are no longer part of the OpenGL state, it is usually a good strategy to create them in our own applications </a:t>
            </a: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3124200" y="60960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q = P*MV*p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Rotation, Translation, Scaling</a:t>
            </a:r>
          </a:p>
        </p:txBody>
      </p:sp>
      <p:sp>
        <p:nvSpPr>
          <p:cNvPr id="37892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1447800" y="3657600"/>
            <a:ext cx="6629400" cy="533400"/>
          </a:xfrm>
          <a:noFill/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var r = rotate(theta, vx, vy, vz)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m = mult(m, r);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var s = scale( sx, sy, sz)</a:t>
            </a:r>
          </a:p>
          <a:p>
            <a:r>
              <a:rPr lang="en-US" b="1">
                <a:latin typeface="Courier New" charset="0"/>
              </a:rPr>
              <a:t>var t = translate(dx, dy, dz);</a:t>
            </a:r>
          </a:p>
          <a:p>
            <a:r>
              <a:rPr lang="en-US" b="1">
                <a:latin typeface="Courier New" charset="0"/>
              </a:rPr>
              <a:t>m = mult(s, t);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447800" y="22860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var m = mat4();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889000" y="1674813"/>
            <a:ext cx="3605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Create an identity matrix: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838200" y="2743200"/>
            <a:ext cx="746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Multiply on right by rotation matrix of </a:t>
            </a:r>
            <a:r>
              <a:rPr lang="en-US" b="1">
                <a:latin typeface="Courier New" charset="0"/>
              </a:rPr>
              <a:t>theta</a:t>
            </a:r>
            <a:r>
              <a:rPr lang="en-US">
                <a:latin typeface="Arial" charset="0"/>
              </a:rPr>
              <a:t> in degrees</a:t>
            </a:r>
            <a:r>
              <a:rPr lang="en-US"/>
              <a:t> </a:t>
            </a:r>
          </a:p>
          <a:p>
            <a:r>
              <a:rPr lang="en-US">
                <a:latin typeface="Arial" charset="0"/>
              </a:rPr>
              <a:t>where (</a:t>
            </a:r>
            <a:r>
              <a:rPr lang="en-US" b="1">
                <a:latin typeface="Courier New" charset="0"/>
              </a:rPr>
              <a:t>vx, vy, vz</a:t>
            </a:r>
            <a:r>
              <a:rPr lang="en-US">
                <a:latin typeface="Arial" charset="0"/>
              </a:rPr>
              <a:t>) define axis of rotation</a:t>
            </a:r>
          </a:p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5295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Also have rotateX, rotateY, rotateZ</a:t>
            </a:r>
          </a:p>
          <a:p>
            <a:r>
              <a:rPr lang="en-US">
                <a:latin typeface="Arial" charset="0"/>
              </a:rPr>
              <a:t>Do same with translation and scaling: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Rotation about z axis by 30 degrees with a fixed point of (1.0, 2.0, 3.0)</a:t>
            </a: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Remember that last matrix specified in the program is the first applied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var m = mult(translate(1.0, 2.0, 3.0), </a:t>
            </a:r>
          </a:p>
          <a:p>
            <a:r>
              <a:rPr lang="en-US" b="1">
                <a:latin typeface="Courier New" charset="0"/>
              </a:rPr>
              <a:t>    rotate(30.0, 0.0, 0.0, 1.0));</a:t>
            </a:r>
          </a:p>
          <a:p>
            <a:r>
              <a:rPr lang="en-US" b="1">
                <a:latin typeface="Courier New" charset="0"/>
              </a:rPr>
              <a:t>m = mult(m, translate(-1.0, -2.0, -3.0));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Arbitrary Matrices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load and multiply by matrices defined in the application program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Matrices are stored as one dimensional array of 16 elements by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MV.js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but can be treated as 4 x 4 matrices in row major order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OpenGL wants column major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gl.uniformMatrix4f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has a parameter for automatic transpose by it must be set to false.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flatten function converts to column major order which is required by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functions</a:t>
            </a:r>
            <a:endParaRPr lang="en-US" u="sng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Stacks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many situations we want to save transformation matrices for use later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Traversing hierarchical data structures (Chapter 9)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 3.1 OpenGL maintained stacks for each type of matrix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Easy to create the same functionality in JS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push and pop are part of Array object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 stack = [ ]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stack.push(modelViewMatrix);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modelViewMatrix = stack.pop();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Applying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1960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Using Transformations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Example: Begin with a cube rotating 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Use mouse or button listener to change direction of rotation 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Start with a program that draws a cube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a standard way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Centered at origin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Sides aligned with axes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Will discuss modeling in next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Where do we apply transformation?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Same issue as with rotating square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 application to vertices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 vertex shader: send MV matrix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 vertex shader: send angles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Choice between second and third unclear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 we do trigonometry once in CPU or for every vertex in shader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GPUs have trig functions hardwired in silicon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Rotation Event Listeners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1524000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document.getElementById( "xButton" ).onclick = function () {        axis = xAxis;    };    document.getElementById( "yButton" ).onclick = function () {        axis = yAxis;    };    document.getElementById( "zButton" ).onclick = function () {        axis = zAxis;    };</a:t>
            </a: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228600" y="3962400"/>
            <a:ext cx="9525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function render(){</a:t>
            </a:r>
          </a:p>
          <a:p>
            <a:r>
              <a:rPr lang="en-US" dirty="0"/>
              <a:t>    </a:t>
            </a:r>
            <a:r>
              <a:rPr lang="en-US" dirty="0" err="1"/>
              <a:t>gl.clear</a:t>
            </a:r>
            <a:r>
              <a:rPr lang="en-US" dirty="0"/>
              <a:t>( </a:t>
            </a:r>
            <a:r>
              <a:rPr lang="en-US" dirty="0" err="1"/>
              <a:t>gl.COLOR_BUFFER_BIT</a:t>
            </a:r>
            <a:r>
              <a:rPr lang="en-US" dirty="0"/>
              <a:t> | </a:t>
            </a:r>
            <a:r>
              <a:rPr lang="en-US" dirty="0" err="1"/>
              <a:t>gl.DEPTH_BUFFER_BIT</a:t>
            </a:r>
            <a:r>
              <a:rPr lang="en-US" dirty="0"/>
              <a:t>);</a:t>
            </a:r>
          </a:p>
          <a:p>
            <a:r>
              <a:rPr lang="en-US" dirty="0"/>
              <a:t>    theta[axis] += 2.0;    </a:t>
            </a:r>
          </a:p>
          <a:p>
            <a:r>
              <a:rPr lang="en-US" dirty="0"/>
              <a:t>    gl.uniform3fv(</a:t>
            </a:r>
            <a:r>
              <a:rPr lang="en-US" dirty="0" err="1"/>
              <a:t>thetaLoc</a:t>
            </a:r>
            <a:r>
              <a:rPr lang="en-US" dirty="0"/>
              <a:t>, theta);</a:t>
            </a:r>
          </a:p>
          <a:p>
            <a:r>
              <a:rPr lang="en-US" dirty="0"/>
              <a:t>    </a:t>
            </a:r>
            <a:r>
              <a:rPr lang="en-US" dirty="0" err="1"/>
              <a:t>gl.drawArrays</a:t>
            </a:r>
            <a:r>
              <a:rPr lang="en-US" dirty="0"/>
              <a:t>( </a:t>
            </a:r>
            <a:r>
              <a:rPr lang="en-US" dirty="0" err="1"/>
              <a:t>gl.TRIANGLES</a:t>
            </a:r>
            <a:r>
              <a:rPr lang="en-US" dirty="0"/>
              <a:t>, 0, </a:t>
            </a:r>
            <a:r>
              <a:rPr lang="en-US" dirty="0" err="1"/>
              <a:t>NumVertices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requestAnimFrame</a:t>
            </a:r>
            <a:r>
              <a:rPr lang="en-US" dirty="0"/>
              <a:t>( render 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Rotation Shader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85800" y="1524000"/>
            <a:ext cx="8001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attribute  vec4 </a:t>
            </a:r>
            <a:r>
              <a:rPr lang="en-US" dirty="0" err="1"/>
              <a:t>vPosition</a:t>
            </a:r>
            <a:r>
              <a:rPr lang="en-US" dirty="0"/>
              <a:t>;</a:t>
            </a:r>
          </a:p>
          <a:p>
            <a:r>
              <a:rPr lang="en-US" dirty="0"/>
              <a:t>attribute  vec4 </a:t>
            </a:r>
            <a:r>
              <a:rPr lang="en-US" dirty="0" err="1"/>
              <a:t>vColor</a:t>
            </a:r>
            <a:r>
              <a:rPr lang="en-US" dirty="0"/>
              <a:t>;</a:t>
            </a:r>
          </a:p>
          <a:p>
            <a:r>
              <a:rPr lang="en-US" dirty="0"/>
              <a:t>varying vec4 </a:t>
            </a:r>
            <a:r>
              <a:rPr lang="en-US" dirty="0" err="1"/>
              <a:t>fColor</a:t>
            </a:r>
            <a:r>
              <a:rPr lang="en-US" dirty="0"/>
              <a:t>;</a:t>
            </a:r>
          </a:p>
          <a:p>
            <a:r>
              <a:rPr lang="en-US" dirty="0"/>
              <a:t>uniform vec3 theta;</a:t>
            </a:r>
          </a:p>
          <a:p>
            <a:endParaRPr lang="en-US" dirty="0"/>
          </a:p>
          <a:p>
            <a:r>
              <a:rPr lang="en-US" dirty="0"/>
              <a:t>void main() {</a:t>
            </a:r>
          </a:p>
          <a:p>
            <a:r>
              <a:rPr lang="en-US" dirty="0"/>
              <a:t>    vec3 angles = radians( theta );</a:t>
            </a:r>
          </a:p>
          <a:p>
            <a:r>
              <a:rPr lang="en-US" dirty="0"/>
              <a:t>    vec3 c = </a:t>
            </a:r>
            <a:r>
              <a:rPr lang="en-US" dirty="0" err="1"/>
              <a:t>cos</a:t>
            </a:r>
            <a:r>
              <a:rPr lang="en-US" dirty="0"/>
              <a:t>( angles );    </a:t>
            </a:r>
          </a:p>
          <a:p>
            <a:r>
              <a:rPr lang="en-US" dirty="0"/>
              <a:t>    vec3 s = sin( angles );</a:t>
            </a:r>
          </a:p>
          <a:p>
            <a:r>
              <a:rPr lang="en-US" dirty="0"/>
              <a:t>    // Remember: these matrices are column-major</a:t>
            </a:r>
          </a:p>
          <a:p>
            <a:r>
              <a:rPr lang="en-US" dirty="0"/>
              <a:t>    mat4 </a:t>
            </a:r>
            <a:r>
              <a:rPr lang="en-US" dirty="0" err="1"/>
              <a:t>rx</a:t>
            </a:r>
            <a:r>
              <a:rPr lang="en-US" dirty="0"/>
              <a:t> = mat4( 1.0,  0.0,  0.0, 0.0,</a:t>
            </a:r>
          </a:p>
          <a:p>
            <a:r>
              <a:rPr lang="en-US" dirty="0"/>
              <a:t>    0.0,  </a:t>
            </a:r>
            <a:r>
              <a:rPr lang="en-US" dirty="0" err="1"/>
              <a:t>c.x</a:t>
            </a:r>
            <a:r>
              <a:rPr lang="en-US" dirty="0"/>
              <a:t>,  </a:t>
            </a:r>
            <a:r>
              <a:rPr lang="en-US" dirty="0" err="1"/>
              <a:t>s.x</a:t>
            </a:r>
            <a:r>
              <a:rPr lang="en-US" dirty="0"/>
              <a:t>, 0.0,</a:t>
            </a:r>
          </a:p>
          <a:p>
            <a:r>
              <a:rPr lang="en-US" dirty="0"/>
              <a:t>    0.0, -</a:t>
            </a:r>
            <a:r>
              <a:rPr lang="en-US" dirty="0" err="1"/>
              <a:t>s.x</a:t>
            </a:r>
            <a:r>
              <a:rPr lang="en-US" dirty="0"/>
              <a:t>,  </a:t>
            </a:r>
            <a:r>
              <a:rPr lang="en-US" dirty="0" err="1"/>
              <a:t>c.x</a:t>
            </a:r>
            <a:r>
              <a:rPr lang="en-US" dirty="0"/>
              <a:t>, 0.0,</a:t>
            </a:r>
          </a:p>
          <a:p>
            <a:r>
              <a:rPr lang="en-US" dirty="0"/>
              <a:t>    0.0,  0.0,  0.0, 1.0 );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Location in space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Operations allowed between points and vectors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Point-point subtraction yields a vector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Equivalent to point-vector addition </a:t>
            </a:r>
          </a:p>
        </p:txBody>
      </p:sp>
      <p:pic>
        <p:nvPicPr>
          <p:cNvPr id="34821" name="Picture 7" descr="AN04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6700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5338763" y="5130800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P=</a:t>
            </a:r>
            <a:r>
              <a:rPr lang="en-US" sz="2800" i="1"/>
              <a:t>v</a:t>
            </a:r>
            <a:r>
              <a:rPr lang="en-US" sz="2800"/>
              <a:t>+Q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5343525" y="4292600"/>
            <a:ext cx="1116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/>
              <a:t>v</a:t>
            </a:r>
            <a:r>
              <a:rPr lang="en-US" sz="2800"/>
              <a:t>=P-Q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Rotation Shader (cont)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mat4 ry = mat4( c.y, 0.0, -s.y, 0.0,</a:t>
            </a:r>
          </a:p>
          <a:p>
            <a:r>
              <a:rPr lang="en-US"/>
              <a:t>    0.0, 1.0,  0.0, 0.0,</a:t>
            </a:r>
          </a:p>
          <a:p>
            <a:r>
              <a:rPr lang="en-US"/>
              <a:t>    s.y, 0.0,  c.y, 0.0,</a:t>
            </a:r>
          </a:p>
          <a:p>
            <a:r>
              <a:rPr lang="en-US"/>
              <a:t>    0.0, 0.0,  0.0, 1.0 );</a:t>
            </a:r>
          </a:p>
          <a:p>
            <a:endParaRPr lang="en-US"/>
          </a:p>
          <a:p>
            <a:r>
              <a:rPr lang="en-US"/>
              <a:t> mat4 rz = mat4( c.z, -s.z, 0.0, 0.0,</a:t>
            </a:r>
          </a:p>
          <a:p>
            <a:r>
              <a:rPr lang="en-US"/>
              <a:t>    s.z,  c.z, 0.0, 0.0,</a:t>
            </a:r>
          </a:p>
          <a:p>
            <a:r>
              <a:rPr lang="en-US"/>
              <a:t>    0.0,  0.0, 1.0, 0.0,</a:t>
            </a:r>
          </a:p>
          <a:p>
            <a:r>
              <a:rPr lang="en-US"/>
              <a:t>    0.0,  0.0, 0.0, 1.0 );</a:t>
            </a:r>
          </a:p>
          <a:p>
            <a:endParaRPr lang="en-US"/>
          </a:p>
          <a:p>
            <a:r>
              <a:rPr lang="en-US"/>
              <a:t> fColor = vColor;</a:t>
            </a:r>
          </a:p>
          <a:p>
            <a:r>
              <a:rPr lang="en-US"/>
              <a:t> gl_Position = rz * ry * rx * vPosition;</a:t>
            </a:r>
          </a:p>
          <a:p>
            <a:r>
              <a:rPr lang="en-US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Smooth Rotation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From a practical standpoint, we are often want to use transformations to move and reorient an object smoothly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Problem: find a sequence of model-view matrices </a:t>
            </a:r>
            <a:r>
              <a:rPr lang="en-US" b="1">
                <a:latin typeface="Times New Roman" charset="0"/>
                <a:ea typeface="ＭＳ Ｐゴシック" charset="0"/>
              </a:rPr>
              <a:t>M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</a:rPr>
              <a:t>,</a:t>
            </a:r>
            <a:r>
              <a:rPr lang="en-US" b="1">
                <a:latin typeface="Times New Roman" charset="0"/>
                <a:ea typeface="ＭＳ Ｐゴシック" charset="0"/>
              </a:rPr>
              <a:t>M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</a:rPr>
              <a:t>,…..,</a:t>
            </a:r>
            <a:r>
              <a:rPr lang="en-US" b="1">
                <a:latin typeface="Times New Roman" charset="0"/>
                <a:ea typeface="ＭＳ Ｐゴシック" charset="0"/>
              </a:rPr>
              <a:t>M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</a:rPr>
              <a:t> so that when they are applied successively to one or more objects we see a smooth transition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For orientating an object, we can use the fact that every rotation corresponds to part of a great circle on a sphere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Find the axis of rotation and angle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Virtual trackball (see text)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Incremental Rotation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Consider the two approaches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For a sequence of rotation matrices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</a:rPr>
              <a:t>,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</a:rPr>
              <a:t>,…..,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3000">
                <a:latin typeface="Arial" charset="0"/>
                <a:ea typeface="ＭＳ Ｐゴシック" charset="0"/>
              </a:rPr>
              <a:t> , </a:t>
            </a:r>
            <a:r>
              <a:rPr lang="en-US">
                <a:latin typeface="Arial" charset="0"/>
                <a:ea typeface="ＭＳ Ｐゴシック" charset="0"/>
              </a:rPr>
              <a:t>find the Euler angles for each and use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i</a:t>
            </a:r>
            <a:r>
              <a:rPr lang="en-US" b="1">
                <a:latin typeface="Times New Roman" charset="0"/>
                <a:ea typeface="ＭＳ Ｐゴシック" charset="0"/>
              </a:rPr>
              <a:t>= 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iz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iy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b="1" baseline="-25000">
                <a:latin typeface="Times New Roman" charset="0"/>
                <a:ea typeface="ＭＳ Ｐゴシック" charset="0"/>
              </a:rPr>
              <a:t>ix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Not very efficient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Use the final positions to determine the axis and angle of rotation, then increment only the angle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Quaternions can be more efficient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than either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Quaternions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Extension of imaginary numbers from two to three dimensions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Requires one real and three imaginary components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700" b="1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700" i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700" i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Quaternions can express rotations on sphere smoothly and efficiently.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Process: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ea typeface="ＭＳ Ｐゴシック" charset="0"/>
              </a:rPr>
              <a:t>Model-view matrix </a:t>
            </a:r>
            <a:r>
              <a:rPr lang="en-US" sz="2200">
                <a:latin typeface="Arial" charset="0"/>
                <a:ea typeface="ＭＳ Ｐゴシック" charset="0"/>
                <a:sym typeface="Symbol" charset="0"/>
              </a:rPr>
              <a:t> </a:t>
            </a:r>
            <a:r>
              <a:rPr lang="en-US" sz="2200">
                <a:latin typeface="Arial" charset="0"/>
                <a:ea typeface="ＭＳ Ｐゴシック" charset="0"/>
              </a:rPr>
              <a:t>quaternion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ea typeface="ＭＳ Ｐゴシック" charset="0"/>
              </a:rPr>
              <a:t>Carry out operations with quaternions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ea typeface="ＭＳ Ｐゴシック" charset="0"/>
              </a:rPr>
              <a:t>Quaternion </a:t>
            </a:r>
            <a:r>
              <a:rPr lang="en-US" sz="2200">
                <a:latin typeface="Arial" charset="0"/>
                <a:ea typeface="ＭＳ Ｐゴシック" charset="0"/>
                <a:sym typeface="Symbol" charset="0"/>
              </a:rPr>
              <a:t></a:t>
            </a:r>
            <a:r>
              <a:rPr lang="en-US" sz="2200">
                <a:latin typeface="Arial" charset="0"/>
                <a:ea typeface="ＭＳ Ｐゴシック" charset="0"/>
              </a:rPr>
              <a:t> Model-view matrix</a:t>
            </a:r>
          </a:p>
        </p:txBody>
      </p:sp>
      <p:sp>
        <p:nvSpPr>
          <p:cNvPr id="33797" name="Text Box 1028"/>
          <p:cNvSpPr txBox="1">
            <a:spLocks noChangeArrowheads="1"/>
          </p:cNvSpPr>
          <p:nvPr/>
        </p:nvSpPr>
        <p:spPr bwMode="auto">
          <a:xfrm>
            <a:off x="2286000" y="3276600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700" i="1"/>
              <a:t>q=q</a:t>
            </a:r>
            <a:r>
              <a:rPr lang="en-US" sz="2700" baseline="-25000"/>
              <a:t>0</a:t>
            </a:r>
            <a:r>
              <a:rPr lang="en-US" sz="2700" i="1"/>
              <a:t>+q</a:t>
            </a:r>
            <a:r>
              <a:rPr lang="en-US" sz="2700" baseline="-25000"/>
              <a:t>1</a:t>
            </a:r>
            <a:r>
              <a:rPr lang="en-US" sz="2700" b="1"/>
              <a:t>i</a:t>
            </a:r>
            <a:r>
              <a:rPr lang="en-US" sz="2700" i="1"/>
              <a:t>+q</a:t>
            </a:r>
            <a:r>
              <a:rPr lang="en-US" sz="2700" baseline="-25000"/>
              <a:t>2</a:t>
            </a:r>
            <a:r>
              <a:rPr lang="en-US" sz="2700" b="1"/>
              <a:t>j</a:t>
            </a:r>
            <a:r>
              <a:rPr lang="en-US" sz="2700" i="1"/>
              <a:t>+q</a:t>
            </a:r>
            <a:r>
              <a:rPr lang="en-US" sz="2700" baseline="-25000"/>
              <a:t>3</a:t>
            </a:r>
            <a:r>
              <a:rPr lang="en-US" sz="2700" b="1"/>
              <a:t>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Building Models</a:t>
            </a:r>
          </a:p>
        </p:txBody>
      </p:sp>
    </p:spTree>
    <p:extLst>
      <p:ext uri="{BB962C8B-B14F-4D97-AF65-F5344CB8AC3E}">
        <p14:creationId xmlns:p14="http://schemas.microsoft.com/office/powerpoint/2010/main" val="133330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simple data structures for building polygonal models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Vertex lists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Edge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Representing a Mesh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Consider a mesh</a:t>
            </a: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There are 8 nodes and 12 edges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5 interior polygons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6 interior (shared) edges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Each vertex has a location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= (x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y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z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9461" name="Freeform 6"/>
          <p:cNvSpPr>
            <a:spLocks/>
          </p:cNvSpPr>
          <p:nvPr/>
        </p:nvSpPr>
        <p:spPr bwMode="auto">
          <a:xfrm>
            <a:off x="2209800" y="1905000"/>
            <a:ext cx="2743200" cy="2209800"/>
          </a:xfrm>
          <a:custGeom>
            <a:avLst/>
            <a:gdLst>
              <a:gd name="T0" fmla="*/ 0 w 1728"/>
              <a:gd name="T1" fmla="*/ 2147483647 h 1392"/>
              <a:gd name="T2" fmla="*/ 2147483647 w 1728"/>
              <a:gd name="T3" fmla="*/ 2147483647 h 1392"/>
              <a:gd name="T4" fmla="*/ 2147483647 w 1728"/>
              <a:gd name="T5" fmla="*/ 0 h 1392"/>
              <a:gd name="T6" fmla="*/ 2147483647 w 1728"/>
              <a:gd name="T7" fmla="*/ 2147483647 h 1392"/>
              <a:gd name="T8" fmla="*/ 2147483647 w 1728"/>
              <a:gd name="T9" fmla="*/ 2147483647 h 1392"/>
              <a:gd name="T10" fmla="*/ 2147483647 w 1728"/>
              <a:gd name="T11" fmla="*/ 2147483647 h 1392"/>
              <a:gd name="T12" fmla="*/ 0 w 1728"/>
              <a:gd name="T13" fmla="*/ 2147483647 h 1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92"/>
              <a:gd name="T23" fmla="*/ 1728 w 1728"/>
              <a:gd name="T24" fmla="*/ 1392 h 1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92">
                <a:moveTo>
                  <a:pt x="0" y="1008"/>
                </a:moveTo>
                <a:lnTo>
                  <a:pt x="288" y="144"/>
                </a:lnTo>
                <a:lnTo>
                  <a:pt x="1344" y="0"/>
                </a:lnTo>
                <a:lnTo>
                  <a:pt x="1728" y="432"/>
                </a:lnTo>
                <a:lnTo>
                  <a:pt x="1296" y="1152"/>
                </a:lnTo>
                <a:lnTo>
                  <a:pt x="672" y="1392"/>
                </a:lnTo>
                <a:lnTo>
                  <a:pt x="0" y="1008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2209800" y="3048000"/>
            <a:ext cx="12954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H="1">
            <a:off x="3276600" y="3048000"/>
            <a:ext cx="2286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3505200" y="2590800"/>
            <a:ext cx="1447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H="1" flipV="1">
            <a:off x="3276600" y="2514600"/>
            <a:ext cx="2286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 flipV="1">
            <a:off x="3276600" y="19050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 flipH="1" flipV="1">
            <a:off x="2667000" y="21336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2590800" y="205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6"/>
          <p:cNvSpPr>
            <a:spLocks noChangeArrowheads="1"/>
          </p:cNvSpPr>
          <p:nvPr/>
        </p:nvSpPr>
        <p:spPr bwMode="auto">
          <a:xfrm>
            <a:off x="3429000" y="2971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18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9"/>
          <p:cNvSpPr>
            <a:spLocks noChangeArrowheads="1"/>
          </p:cNvSpPr>
          <p:nvPr/>
        </p:nvSpPr>
        <p:spPr bwMode="auto">
          <a:xfrm>
            <a:off x="3200400" y="2438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20"/>
          <p:cNvSpPr>
            <a:spLocks noChangeArrowheads="1"/>
          </p:cNvSpPr>
          <p:nvPr/>
        </p:nvSpPr>
        <p:spPr bwMode="auto">
          <a:xfrm>
            <a:off x="4876800" y="2514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21"/>
          <p:cNvSpPr>
            <a:spLocks noChangeArrowheads="1"/>
          </p:cNvSpPr>
          <p:nvPr/>
        </p:nvSpPr>
        <p:spPr bwMode="auto">
          <a:xfrm>
            <a:off x="4191000" y="1828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1</a:t>
            </a:r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28194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2</a:t>
            </a: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7</a:t>
            </a:r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2057400" y="1981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3429000" y="236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8</a:t>
            </a:r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4495800" y="160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5</a:t>
            </a:r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4</a:t>
            </a:r>
          </a:p>
        </p:txBody>
      </p:sp>
      <p:sp>
        <p:nvSpPr>
          <p:cNvPr id="19483" name="Text Box 29"/>
          <p:cNvSpPr txBox="1"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2800" baseline="-25000"/>
              <a:t>3</a:t>
            </a:r>
          </a:p>
        </p:txBody>
      </p:sp>
      <p:sp>
        <p:nvSpPr>
          <p:cNvPr id="19484" name="Text Box 30"/>
          <p:cNvSpPr txBox="1">
            <a:spLocks noChangeArrowheads="1"/>
          </p:cNvSpPr>
          <p:nvPr/>
        </p:nvSpPr>
        <p:spPr bwMode="auto">
          <a:xfrm>
            <a:off x="1760538" y="2590800"/>
            <a:ext cx="43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1</a:t>
            </a:r>
          </a:p>
        </p:txBody>
      </p:sp>
      <p:sp>
        <p:nvSpPr>
          <p:cNvPr id="19485" name="Text Box 31"/>
          <p:cNvSpPr txBox="1">
            <a:spLocks noChangeArrowheads="1"/>
          </p:cNvSpPr>
          <p:nvPr/>
        </p:nvSpPr>
        <p:spPr bwMode="auto">
          <a:xfrm>
            <a:off x="2743200" y="22860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8</a:t>
            </a:r>
          </a:p>
        </p:txBody>
      </p: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724400" y="19812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3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3733800" y="15240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2</a:t>
            </a:r>
          </a:p>
        </p:txBody>
      </p:sp>
      <p:sp>
        <p:nvSpPr>
          <p:cNvPr id="19488" name="Text Box 34"/>
          <p:cNvSpPr txBox="1">
            <a:spLocks noChangeArrowheads="1"/>
          </p:cNvSpPr>
          <p:nvPr/>
        </p:nvSpPr>
        <p:spPr bwMode="auto">
          <a:xfrm>
            <a:off x="2895600" y="26670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11</a:t>
            </a:r>
          </a:p>
        </p:txBody>
      </p:sp>
      <p:sp>
        <p:nvSpPr>
          <p:cNvPr id="19489" name="Text Box 35"/>
          <p:cNvSpPr txBox="1">
            <a:spLocks noChangeArrowheads="1"/>
          </p:cNvSpPr>
          <p:nvPr/>
        </p:nvSpPr>
        <p:spPr bwMode="auto">
          <a:xfrm>
            <a:off x="2286000" y="36576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6</a:t>
            </a:r>
          </a:p>
        </p:txBody>
      </p:sp>
      <p:sp>
        <p:nvSpPr>
          <p:cNvPr id="19490" name="Text Box 36"/>
          <p:cNvSpPr txBox="1">
            <a:spLocks noChangeArrowheads="1"/>
          </p:cNvSpPr>
          <p:nvPr/>
        </p:nvSpPr>
        <p:spPr bwMode="auto">
          <a:xfrm>
            <a:off x="2819400" y="31242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7</a:t>
            </a:r>
          </a:p>
        </p:txBody>
      </p:sp>
      <p:sp>
        <p:nvSpPr>
          <p:cNvPr id="19491" name="Text Box 37"/>
          <p:cNvSpPr txBox="1">
            <a:spLocks noChangeArrowheads="1"/>
          </p:cNvSpPr>
          <p:nvPr/>
        </p:nvSpPr>
        <p:spPr bwMode="auto">
          <a:xfrm>
            <a:off x="3902075" y="2819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10</a:t>
            </a:r>
          </a:p>
        </p:txBody>
      </p:sp>
      <p:sp>
        <p:nvSpPr>
          <p:cNvPr id="19492" name="Text Box 38"/>
          <p:cNvSpPr txBox="1">
            <a:spLocks noChangeArrowheads="1"/>
          </p:cNvSpPr>
          <p:nvPr/>
        </p:nvSpPr>
        <p:spPr bwMode="auto">
          <a:xfrm>
            <a:off x="3733800" y="37338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5</a:t>
            </a:r>
          </a:p>
        </p:txBody>
      </p:sp>
      <p:sp>
        <p:nvSpPr>
          <p:cNvPr id="19493" name="Text Box 39"/>
          <p:cNvSpPr txBox="1">
            <a:spLocks noChangeArrowheads="1"/>
          </p:cNvSpPr>
          <p:nvPr/>
        </p:nvSpPr>
        <p:spPr bwMode="auto">
          <a:xfrm>
            <a:off x="4724400" y="30480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4</a:t>
            </a:r>
          </a:p>
        </p:txBody>
      </p:sp>
      <p:sp>
        <p:nvSpPr>
          <p:cNvPr id="19494" name="Text Box 40"/>
          <p:cNvSpPr txBox="1">
            <a:spLocks noChangeArrowheads="1"/>
          </p:cNvSpPr>
          <p:nvPr/>
        </p:nvSpPr>
        <p:spPr bwMode="auto">
          <a:xfrm>
            <a:off x="3810000" y="21336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9</a:t>
            </a:r>
          </a:p>
        </p:txBody>
      </p:sp>
      <p:sp>
        <p:nvSpPr>
          <p:cNvPr id="19495" name="Text Box 41"/>
          <p:cNvSpPr txBox="1">
            <a:spLocks noChangeArrowheads="1"/>
          </p:cNvSpPr>
          <p:nvPr/>
        </p:nvSpPr>
        <p:spPr bwMode="auto">
          <a:xfrm>
            <a:off x="3352800" y="34290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</a:t>
            </a:r>
            <a:r>
              <a:rPr lang="en-US" sz="2800" baseline="-25000"/>
              <a:t>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Simple Representation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Define each polygon by the geometric locations of its vertices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Leads to WebGL code such as</a:t>
            </a: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Inefficient and unstructured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Consider moving a vertex to a new location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Must search for all occurrences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447800" y="3048000"/>
            <a:ext cx="572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vertex.push(vec3(x1, y1, z1));</a:t>
            </a:r>
          </a:p>
          <a:p>
            <a:r>
              <a:rPr lang="en-US" b="1">
                <a:latin typeface="Courier New" charset="0"/>
              </a:rPr>
              <a:t>vertex.push(vec3(x6, y6, z6));</a:t>
            </a:r>
          </a:p>
          <a:p>
            <a:r>
              <a:rPr lang="en-US" b="1">
                <a:latin typeface="Courier New" charset="0"/>
              </a:rPr>
              <a:t>vertex.push(vec3(x7, y7, z7));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Inward and Outward Facing Polygons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The order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{v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{v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are equivalent in that the same polygon will be rendered by OpenGL but the order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{v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is different</a:t>
            </a: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The first two describe </a:t>
            </a:r>
            <a:r>
              <a:rPr lang="en-US" sz="2400" i="1">
                <a:latin typeface="Arial" charset="0"/>
                <a:ea typeface="ＭＳ Ｐゴシック" charset="0"/>
                <a:cs typeface="ＭＳ Ｐゴシック" charset="0"/>
              </a:rPr>
              <a:t>outwardly </a:t>
            </a:r>
          </a:p>
          <a:p>
            <a:pPr>
              <a:buFontTx/>
              <a:buNone/>
            </a:pPr>
            <a:r>
              <a:rPr lang="en-US" sz="2400" i="1">
                <a:latin typeface="Arial" charset="0"/>
                <a:ea typeface="ＭＳ Ｐゴシック" charset="0"/>
                <a:cs typeface="ＭＳ Ｐゴシック" charset="0"/>
              </a:rPr>
              <a:t>facing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polygons</a:t>
            </a: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Use the </a:t>
            </a:r>
            <a:r>
              <a:rPr lang="en-US" sz="2400" i="1">
                <a:latin typeface="Arial" charset="0"/>
                <a:ea typeface="ＭＳ Ｐゴシック" charset="0"/>
                <a:cs typeface="ＭＳ Ｐゴシック" charset="0"/>
              </a:rPr>
              <a:t>right-hand rule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counter-clockwise encirclement 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of outward-pointing normal </a:t>
            </a: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OpenGL can treat inward and 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outward facing polygons differently</a:t>
            </a:r>
          </a:p>
        </p:txBody>
      </p:sp>
      <p:pic>
        <p:nvPicPr>
          <p:cNvPr id="23557" name="Picture 5" descr="C:\BOOK\OpenGL\Paul Final\Art\jpeg\AN04F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23590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Geometry vs Topology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Generally it is a good idea to look for data structures that separate the geometry from the topology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Geometry: locations of the vertices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Topology: organization of the vertices and edges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Example: a polygon is an ordered list of vertices with an edge connecting successive pairs of vertices and the last to the first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Topology holds even if geometry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Affine Spaces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Point + a vector space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Operations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Vector-vector addition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Scalar-vector multiplication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Point-vector addition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Scalar-scalar operations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For any point define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• </a:t>
            </a:r>
            <a:r>
              <a:rPr lang="en-US">
                <a:latin typeface="Times New Roman" charset="0"/>
                <a:ea typeface="ＭＳ Ｐゴシック" charset="0"/>
              </a:rPr>
              <a:t>P = P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0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•</a:t>
            </a:r>
            <a:r>
              <a:rPr lang="en-US">
                <a:latin typeface="Times New Roman" charset="0"/>
                <a:ea typeface="ＭＳ Ｐゴシック" charset="0"/>
              </a:rPr>
              <a:t> P = </a:t>
            </a:r>
            <a:r>
              <a:rPr lang="en-US" b="1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</a:rPr>
              <a:t> (zero vector)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1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Vertex Lists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Put the geometry in an array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Use pointers from the vertices into this array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Introduce a polygon list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12725" y="3317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048375" y="2743200"/>
            <a:ext cx="1263650" cy="339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/>
              <a:t>x</a:t>
            </a:r>
            <a:r>
              <a:rPr lang="en-US" sz="2700" baseline="-25000"/>
              <a:t>1</a:t>
            </a:r>
            <a:r>
              <a:rPr lang="en-US" sz="2700"/>
              <a:t> y</a:t>
            </a:r>
            <a:r>
              <a:rPr lang="en-US" sz="2700" baseline="-25000"/>
              <a:t>1</a:t>
            </a:r>
            <a:r>
              <a:rPr lang="en-US" sz="2700"/>
              <a:t> z</a:t>
            </a:r>
            <a:r>
              <a:rPr lang="en-US" sz="2700" baseline="-25000"/>
              <a:t>1</a:t>
            </a:r>
          </a:p>
          <a:p>
            <a:r>
              <a:rPr lang="en-US" sz="2700"/>
              <a:t>x</a:t>
            </a:r>
            <a:r>
              <a:rPr lang="en-US" sz="2700" baseline="-25000"/>
              <a:t>2</a:t>
            </a:r>
            <a:r>
              <a:rPr lang="en-US" sz="2700"/>
              <a:t> y</a:t>
            </a:r>
            <a:r>
              <a:rPr lang="en-US" sz="2700" baseline="-25000"/>
              <a:t>2</a:t>
            </a:r>
            <a:r>
              <a:rPr lang="en-US" sz="2700"/>
              <a:t> z</a:t>
            </a:r>
            <a:r>
              <a:rPr lang="en-US" sz="2700" baseline="-25000"/>
              <a:t>2</a:t>
            </a:r>
          </a:p>
          <a:p>
            <a:r>
              <a:rPr lang="en-US" sz="2700"/>
              <a:t>x</a:t>
            </a:r>
            <a:r>
              <a:rPr lang="en-US" sz="2700" baseline="-25000"/>
              <a:t>3</a:t>
            </a:r>
            <a:r>
              <a:rPr lang="en-US" sz="2700"/>
              <a:t> y</a:t>
            </a:r>
            <a:r>
              <a:rPr lang="en-US" sz="2700" baseline="-25000"/>
              <a:t>3</a:t>
            </a:r>
            <a:r>
              <a:rPr lang="en-US" sz="2700"/>
              <a:t> z</a:t>
            </a:r>
            <a:r>
              <a:rPr lang="en-US" sz="2700" baseline="-25000"/>
              <a:t>3</a:t>
            </a:r>
          </a:p>
          <a:p>
            <a:r>
              <a:rPr lang="en-US" sz="2700"/>
              <a:t>x</a:t>
            </a:r>
            <a:r>
              <a:rPr lang="en-US" sz="2700" baseline="-25000"/>
              <a:t>4</a:t>
            </a:r>
            <a:r>
              <a:rPr lang="en-US" sz="2700"/>
              <a:t> y</a:t>
            </a:r>
            <a:r>
              <a:rPr lang="en-US" sz="2700" baseline="-25000"/>
              <a:t>4</a:t>
            </a:r>
            <a:r>
              <a:rPr lang="en-US" sz="2700"/>
              <a:t> z</a:t>
            </a:r>
            <a:r>
              <a:rPr lang="en-US" sz="2700" baseline="-25000"/>
              <a:t>4</a:t>
            </a:r>
          </a:p>
          <a:p>
            <a:r>
              <a:rPr lang="en-US" sz="2700"/>
              <a:t>x</a:t>
            </a:r>
            <a:r>
              <a:rPr lang="en-US" sz="2700" baseline="-25000"/>
              <a:t>5</a:t>
            </a:r>
            <a:r>
              <a:rPr lang="en-US" sz="2700"/>
              <a:t> y</a:t>
            </a:r>
            <a:r>
              <a:rPr lang="en-US" sz="2700" baseline="-25000"/>
              <a:t>5</a:t>
            </a:r>
            <a:r>
              <a:rPr lang="en-US" sz="2700"/>
              <a:t> z</a:t>
            </a:r>
            <a:r>
              <a:rPr lang="en-US" sz="2700" baseline="-25000"/>
              <a:t>5.</a:t>
            </a:r>
          </a:p>
          <a:p>
            <a:r>
              <a:rPr lang="en-US" sz="2700"/>
              <a:t>x</a:t>
            </a:r>
            <a:r>
              <a:rPr lang="en-US" sz="2700" baseline="-25000"/>
              <a:t>6</a:t>
            </a:r>
            <a:r>
              <a:rPr lang="en-US" sz="2700"/>
              <a:t> y</a:t>
            </a:r>
            <a:r>
              <a:rPr lang="en-US" sz="2700" baseline="-25000"/>
              <a:t>6</a:t>
            </a:r>
            <a:r>
              <a:rPr lang="en-US" sz="2700"/>
              <a:t> z</a:t>
            </a:r>
            <a:r>
              <a:rPr lang="en-US" sz="2700" baseline="-25000"/>
              <a:t>6</a:t>
            </a:r>
          </a:p>
          <a:p>
            <a:r>
              <a:rPr lang="en-US" sz="2700"/>
              <a:t>x</a:t>
            </a:r>
            <a:r>
              <a:rPr lang="en-US" sz="2700" baseline="-25000"/>
              <a:t>7</a:t>
            </a:r>
            <a:r>
              <a:rPr lang="en-US" sz="2700"/>
              <a:t> y</a:t>
            </a:r>
            <a:r>
              <a:rPr lang="en-US" sz="2700" baseline="-25000"/>
              <a:t>7</a:t>
            </a:r>
            <a:r>
              <a:rPr lang="en-US" sz="2700"/>
              <a:t> z</a:t>
            </a:r>
            <a:r>
              <a:rPr lang="en-US" sz="2700" baseline="-25000"/>
              <a:t>7</a:t>
            </a:r>
          </a:p>
          <a:p>
            <a:r>
              <a:rPr lang="en-US" sz="2700"/>
              <a:t>x</a:t>
            </a:r>
            <a:r>
              <a:rPr lang="en-US" sz="2700" baseline="-25000"/>
              <a:t>8</a:t>
            </a:r>
            <a:r>
              <a:rPr lang="en-US" sz="2700"/>
              <a:t> y</a:t>
            </a:r>
            <a:r>
              <a:rPr lang="en-US" sz="2700" baseline="-25000"/>
              <a:t>8</a:t>
            </a:r>
            <a:r>
              <a:rPr lang="en-US" sz="2700"/>
              <a:t> z</a:t>
            </a:r>
            <a:r>
              <a:rPr lang="en-US" sz="2700" baseline="-25000"/>
              <a:t>8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341438" y="3394075"/>
            <a:ext cx="519112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P1</a:t>
            </a:r>
          </a:p>
          <a:p>
            <a:r>
              <a:rPr lang="en-US"/>
              <a:t>P2</a:t>
            </a:r>
          </a:p>
          <a:p>
            <a:r>
              <a:rPr lang="en-US"/>
              <a:t>P3</a:t>
            </a:r>
          </a:p>
          <a:p>
            <a:r>
              <a:rPr lang="en-US"/>
              <a:t>P4</a:t>
            </a:r>
          </a:p>
          <a:p>
            <a:r>
              <a:rPr lang="en-US"/>
              <a:t>P5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276600" y="30480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3200" baseline="-25000"/>
              <a:t>1</a:t>
            </a:r>
          </a:p>
          <a:p>
            <a:r>
              <a:rPr lang="en-US"/>
              <a:t>v</a:t>
            </a:r>
            <a:r>
              <a:rPr lang="en-US" sz="2800" baseline="-25000"/>
              <a:t>7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276600" y="44958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  <a:r>
              <a:rPr lang="en-US" sz="3200" baseline="-25000"/>
              <a:t>8</a:t>
            </a:r>
          </a:p>
          <a:p>
            <a:r>
              <a:rPr lang="en-US"/>
              <a:t>v</a:t>
            </a:r>
            <a:r>
              <a:rPr lang="en-US" sz="2800" baseline="-25000"/>
              <a:t>5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7658" name="Freeform 14"/>
          <p:cNvSpPr>
            <a:spLocks/>
          </p:cNvSpPr>
          <p:nvPr/>
        </p:nvSpPr>
        <p:spPr bwMode="auto">
          <a:xfrm>
            <a:off x="1905000" y="3276600"/>
            <a:ext cx="1371600" cy="381000"/>
          </a:xfrm>
          <a:custGeom>
            <a:avLst/>
            <a:gdLst>
              <a:gd name="T0" fmla="*/ 0 w 864"/>
              <a:gd name="T1" fmla="*/ 2147483647 h 240"/>
              <a:gd name="T2" fmla="*/ 2147483647 w 864"/>
              <a:gd name="T3" fmla="*/ 2147483647 h 240"/>
              <a:gd name="T4" fmla="*/ 2147483647 w 864"/>
              <a:gd name="T5" fmla="*/ 0 h 240"/>
              <a:gd name="T6" fmla="*/ 2147483647 w 86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40"/>
              <a:gd name="T14" fmla="*/ 864 w 86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86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9" name="Freeform 15"/>
          <p:cNvSpPr>
            <a:spLocks/>
          </p:cNvSpPr>
          <p:nvPr/>
        </p:nvSpPr>
        <p:spPr bwMode="auto">
          <a:xfrm>
            <a:off x="1828800" y="3962400"/>
            <a:ext cx="1447800" cy="838200"/>
          </a:xfrm>
          <a:custGeom>
            <a:avLst/>
            <a:gdLst>
              <a:gd name="T0" fmla="*/ 0 w 912"/>
              <a:gd name="T1" fmla="*/ 0 h 528"/>
              <a:gd name="T2" fmla="*/ 2147483647 w 912"/>
              <a:gd name="T3" fmla="*/ 0 h 528"/>
              <a:gd name="T4" fmla="*/ 2147483647 w 912"/>
              <a:gd name="T5" fmla="*/ 2147483647 h 528"/>
              <a:gd name="T6" fmla="*/ 2147483647 w 91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28"/>
              <a:gd name="T14" fmla="*/ 912 w 91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912" y="52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0" name="Freeform 17"/>
          <p:cNvSpPr>
            <a:spLocks/>
          </p:cNvSpPr>
          <p:nvPr/>
        </p:nvSpPr>
        <p:spPr bwMode="auto">
          <a:xfrm>
            <a:off x="3733800" y="2971800"/>
            <a:ext cx="2362200" cy="304800"/>
          </a:xfrm>
          <a:custGeom>
            <a:avLst/>
            <a:gdLst>
              <a:gd name="T0" fmla="*/ 0 w 1488"/>
              <a:gd name="T1" fmla="*/ 2147483647 h 192"/>
              <a:gd name="T2" fmla="*/ 2147483647 w 1488"/>
              <a:gd name="T3" fmla="*/ 2147483647 h 192"/>
              <a:gd name="T4" fmla="*/ 2147483647 w 1488"/>
              <a:gd name="T5" fmla="*/ 0 h 192"/>
              <a:gd name="T6" fmla="*/ 2147483647 w 148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92"/>
              <a:gd name="T14" fmla="*/ 1488 w 148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92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48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1" name="Freeform 18"/>
          <p:cNvSpPr>
            <a:spLocks/>
          </p:cNvSpPr>
          <p:nvPr/>
        </p:nvSpPr>
        <p:spPr bwMode="auto">
          <a:xfrm>
            <a:off x="3733800" y="3733800"/>
            <a:ext cx="2286000" cy="1752600"/>
          </a:xfrm>
          <a:custGeom>
            <a:avLst/>
            <a:gdLst>
              <a:gd name="T0" fmla="*/ 0 w 1440"/>
              <a:gd name="T1" fmla="*/ 0 h 1104"/>
              <a:gd name="T2" fmla="*/ 2147483647 w 1440"/>
              <a:gd name="T3" fmla="*/ 0 h 1104"/>
              <a:gd name="T4" fmla="*/ 2147483647 w 1440"/>
              <a:gd name="T5" fmla="*/ 2147483647 h 1104"/>
              <a:gd name="T6" fmla="*/ 2147483647 w 144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104"/>
              <a:gd name="T14" fmla="*/ 1440 w 14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104">
                <a:moveTo>
                  <a:pt x="0" y="0"/>
                </a:moveTo>
                <a:lnTo>
                  <a:pt x="912" y="0"/>
                </a:lnTo>
                <a:lnTo>
                  <a:pt x="912" y="1104"/>
                </a:lnTo>
                <a:lnTo>
                  <a:pt x="1440" y="110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2" name="Freeform 19"/>
          <p:cNvSpPr>
            <a:spLocks/>
          </p:cNvSpPr>
          <p:nvPr/>
        </p:nvSpPr>
        <p:spPr bwMode="auto">
          <a:xfrm>
            <a:off x="3733800" y="4114800"/>
            <a:ext cx="2286000" cy="1066800"/>
          </a:xfrm>
          <a:custGeom>
            <a:avLst/>
            <a:gdLst>
              <a:gd name="T0" fmla="*/ 0 w 1440"/>
              <a:gd name="T1" fmla="*/ 0 h 672"/>
              <a:gd name="T2" fmla="*/ 2147483647 w 1440"/>
              <a:gd name="T3" fmla="*/ 0 h 672"/>
              <a:gd name="T4" fmla="*/ 2147483647 w 1440"/>
              <a:gd name="T5" fmla="*/ 2147483647 h 672"/>
              <a:gd name="T6" fmla="*/ 2147483647 w 1440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672"/>
              <a:gd name="T14" fmla="*/ 1440 w 144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672">
                <a:moveTo>
                  <a:pt x="0" y="0"/>
                </a:moveTo>
                <a:lnTo>
                  <a:pt x="624" y="0"/>
                </a:lnTo>
                <a:lnTo>
                  <a:pt x="624" y="672"/>
                </a:lnTo>
                <a:lnTo>
                  <a:pt x="1440" y="67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3" name="Line 20"/>
          <p:cNvSpPr>
            <a:spLocks noChangeShapeType="1"/>
          </p:cNvSpPr>
          <p:nvPr/>
        </p:nvSpPr>
        <p:spPr bwMode="auto">
          <a:xfrm>
            <a:off x="3733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4" name="Line 21"/>
          <p:cNvSpPr>
            <a:spLocks noChangeShapeType="1"/>
          </p:cNvSpPr>
          <p:nvPr/>
        </p:nvSpPr>
        <p:spPr bwMode="auto">
          <a:xfrm>
            <a:off x="3810000" y="5105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5" name="Line 22"/>
          <p:cNvSpPr>
            <a:spLocks noChangeShapeType="1"/>
          </p:cNvSpPr>
          <p:nvPr/>
        </p:nvSpPr>
        <p:spPr bwMode="auto">
          <a:xfrm>
            <a:off x="38100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6" name="Text Box 23"/>
          <p:cNvSpPr txBox="1">
            <a:spLocks noChangeArrowheads="1"/>
          </p:cNvSpPr>
          <p:nvPr/>
        </p:nvSpPr>
        <p:spPr bwMode="auto">
          <a:xfrm>
            <a:off x="1600200" y="57150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topology</a:t>
            </a:r>
          </a:p>
        </p:txBody>
      </p:sp>
      <p:sp>
        <p:nvSpPr>
          <p:cNvPr id="27667" name="Text Box 24"/>
          <p:cNvSpPr txBox="1">
            <a:spLocks noChangeArrowheads="1"/>
          </p:cNvSpPr>
          <p:nvPr/>
        </p:nvSpPr>
        <p:spPr bwMode="auto">
          <a:xfrm>
            <a:off x="4572000" y="57912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geometry</a:t>
            </a:r>
          </a:p>
        </p:txBody>
      </p: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1905000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9" name="Line 26"/>
          <p:cNvSpPr>
            <a:spLocks noChangeShapeType="1"/>
          </p:cNvSpPr>
          <p:nvPr/>
        </p:nvSpPr>
        <p:spPr bwMode="auto">
          <a:xfrm>
            <a:off x="1905000" y="4724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0" name="Line 27"/>
          <p:cNvSpPr>
            <a:spLocks noChangeShapeType="1"/>
          </p:cNvSpPr>
          <p:nvPr/>
        </p:nvSpPr>
        <p:spPr bwMode="auto">
          <a:xfrm>
            <a:off x="19050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Shared Edges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Vertex lists will draw filled polygons correctly but if we draw the polygon by its edges, shared edges are drawn twice</a:t>
            </a: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Can store mesh by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edge list</a:t>
            </a:r>
          </a:p>
        </p:txBody>
      </p:sp>
      <p:grpSp>
        <p:nvGrpSpPr>
          <p:cNvPr id="29701" name="Group 40"/>
          <p:cNvGrpSpPr>
            <a:grpSpLocks/>
          </p:cNvGrpSpPr>
          <p:nvPr/>
        </p:nvGrpSpPr>
        <p:grpSpPr bwMode="auto">
          <a:xfrm>
            <a:off x="2971800" y="2819400"/>
            <a:ext cx="2895600" cy="2362200"/>
            <a:chOff x="1344" y="2016"/>
            <a:chExt cx="1824" cy="1488"/>
          </a:xfrm>
        </p:grpSpPr>
        <p:sp>
          <p:nvSpPr>
            <p:cNvPr id="29703" name="Freeform 5"/>
            <p:cNvSpPr>
              <a:spLocks/>
            </p:cNvSpPr>
            <p:nvPr/>
          </p:nvSpPr>
          <p:spPr bwMode="auto">
            <a:xfrm>
              <a:off x="1392" y="2064"/>
              <a:ext cx="1728" cy="1392"/>
            </a:xfrm>
            <a:custGeom>
              <a:avLst/>
              <a:gdLst>
                <a:gd name="T0" fmla="*/ 0 w 1728"/>
                <a:gd name="T1" fmla="*/ 1008 h 1392"/>
                <a:gd name="T2" fmla="*/ 288 w 1728"/>
                <a:gd name="T3" fmla="*/ 144 h 1392"/>
                <a:gd name="T4" fmla="*/ 1344 w 1728"/>
                <a:gd name="T5" fmla="*/ 0 h 1392"/>
                <a:gd name="T6" fmla="*/ 1728 w 1728"/>
                <a:gd name="T7" fmla="*/ 432 h 1392"/>
                <a:gd name="T8" fmla="*/ 1296 w 1728"/>
                <a:gd name="T9" fmla="*/ 1152 h 1392"/>
                <a:gd name="T10" fmla="*/ 672 w 1728"/>
                <a:gd name="T11" fmla="*/ 1392 h 1392"/>
                <a:gd name="T12" fmla="*/ 0 w 1728"/>
                <a:gd name="T13" fmla="*/ 1008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392"/>
                <a:gd name="T23" fmla="*/ 1728 w 1728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392">
                  <a:moveTo>
                    <a:pt x="0" y="1008"/>
                  </a:moveTo>
                  <a:lnTo>
                    <a:pt x="288" y="144"/>
                  </a:lnTo>
                  <a:lnTo>
                    <a:pt x="1344" y="0"/>
                  </a:lnTo>
                  <a:lnTo>
                    <a:pt x="1728" y="432"/>
                  </a:lnTo>
                  <a:lnTo>
                    <a:pt x="1296" y="1152"/>
                  </a:lnTo>
                  <a:lnTo>
                    <a:pt x="672" y="1392"/>
                  </a:lnTo>
                  <a:lnTo>
                    <a:pt x="0" y="100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 flipV="1">
              <a:off x="1392" y="2784"/>
              <a:ext cx="816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>
              <a:off x="2064" y="2784"/>
              <a:ext cx="144" cy="67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 flipV="1">
              <a:off x="2208" y="2496"/>
              <a:ext cx="912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144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 flipV="1">
              <a:off x="2064" y="2064"/>
              <a:ext cx="672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384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13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163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Oval 14"/>
            <p:cNvSpPr>
              <a:spLocks noChangeArrowheads="1"/>
            </p:cNvSpPr>
            <p:nvPr/>
          </p:nvSpPr>
          <p:spPr bwMode="auto">
            <a:xfrm>
              <a:off x="21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Oval 15"/>
            <p:cNvSpPr>
              <a:spLocks noChangeArrowheads="1"/>
            </p:cNvSpPr>
            <p:nvPr/>
          </p:nvSpPr>
          <p:spPr bwMode="auto">
            <a:xfrm>
              <a:off x="201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16"/>
            <p:cNvSpPr>
              <a:spLocks noChangeArrowheads="1"/>
            </p:cNvSpPr>
            <p:nvPr/>
          </p:nvSpPr>
          <p:spPr bwMode="auto">
            <a:xfrm>
              <a:off x="264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Oval 17"/>
            <p:cNvSpPr>
              <a:spLocks noChangeArrowheads="1"/>
            </p:cNvSpPr>
            <p:nvPr/>
          </p:nvSpPr>
          <p:spPr bwMode="auto">
            <a:xfrm>
              <a:off x="2016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Oval 18"/>
            <p:cNvSpPr>
              <a:spLocks noChangeArrowheads="1"/>
            </p:cNvSpPr>
            <p:nvPr/>
          </p:nvSpPr>
          <p:spPr bwMode="auto">
            <a:xfrm>
              <a:off x="307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Oval 19"/>
            <p:cNvSpPr>
              <a:spLocks noChangeArrowheads="1"/>
            </p:cNvSpPr>
            <p:nvPr/>
          </p:nvSpPr>
          <p:spPr bwMode="auto">
            <a:xfrm>
              <a:off x="264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Edge List</a:t>
            </a:r>
          </a:p>
        </p:txBody>
      </p:sp>
      <p:grpSp>
        <p:nvGrpSpPr>
          <p:cNvPr id="31748" name="Group 38"/>
          <p:cNvGrpSpPr>
            <a:grpSpLocks/>
          </p:cNvGrpSpPr>
          <p:nvPr/>
        </p:nvGrpSpPr>
        <p:grpSpPr bwMode="auto">
          <a:xfrm>
            <a:off x="4724400" y="1676400"/>
            <a:ext cx="3563938" cy="2667000"/>
            <a:chOff x="1008" y="960"/>
            <a:chExt cx="2245" cy="1680"/>
          </a:xfrm>
        </p:grpSpPr>
        <p:sp>
          <p:nvSpPr>
            <p:cNvPr id="31775" name="Freeform 4"/>
            <p:cNvSpPr>
              <a:spLocks/>
            </p:cNvSpPr>
            <p:nvPr/>
          </p:nvSpPr>
          <p:spPr bwMode="auto">
            <a:xfrm>
              <a:off x="1392" y="1200"/>
              <a:ext cx="1728" cy="1392"/>
            </a:xfrm>
            <a:custGeom>
              <a:avLst/>
              <a:gdLst>
                <a:gd name="T0" fmla="*/ 0 w 1728"/>
                <a:gd name="T1" fmla="*/ 1008 h 1392"/>
                <a:gd name="T2" fmla="*/ 288 w 1728"/>
                <a:gd name="T3" fmla="*/ 144 h 1392"/>
                <a:gd name="T4" fmla="*/ 1344 w 1728"/>
                <a:gd name="T5" fmla="*/ 0 h 1392"/>
                <a:gd name="T6" fmla="*/ 1728 w 1728"/>
                <a:gd name="T7" fmla="*/ 432 h 1392"/>
                <a:gd name="T8" fmla="*/ 1296 w 1728"/>
                <a:gd name="T9" fmla="*/ 1152 h 1392"/>
                <a:gd name="T10" fmla="*/ 672 w 1728"/>
                <a:gd name="T11" fmla="*/ 1392 h 1392"/>
                <a:gd name="T12" fmla="*/ 0 w 1728"/>
                <a:gd name="T13" fmla="*/ 1008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392"/>
                <a:gd name="T23" fmla="*/ 1728 w 1728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392">
                  <a:moveTo>
                    <a:pt x="0" y="1008"/>
                  </a:moveTo>
                  <a:lnTo>
                    <a:pt x="288" y="144"/>
                  </a:lnTo>
                  <a:lnTo>
                    <a:pt x="1344" y="0"/>
                  </a:lnTo>
                  <a:lnTo>
                    <a:pt x="1728" y="432"/>
                  </a:lnTo>
                  <a:lnTo>
                    <a:pt x="1296" y="1152"/>
                  </a:lnTo>
                  <a:lnTo>
                    <a:pt x="672" y="1392"/>
                  </a:lnTo>
                  <a:lnTo>
                    <a:pt x="0" y="100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76" name="Line 5"/>
            <p:cNvSpPr>
              <a:spLocks noChangeShapeType="1"/>
            </p:cNvSpPr>
            <p:nvPr/>
          </p:nvSpPr>
          <p:spPr bwMode="auto">
            <a:xfrm flipV="1">
              <a:off x="1392" y="1920"/>
              <a:ext cx="816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77" name="Line 6"/>
            <p:cNvSpPr>
              <a:spLocks noChangeShapeType="1"/>
            </p:cNvSpPr>
            <p:nvPr/>
          </p:nvSpPr>
          <p:spPr bwMode="auto">
            <a:xfrm flipH="1">
              <a:off x="2064" y="1920"/>
              <a:ext cx="144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78" name="Line 7"/>
            <p:cNvSpPr>
              <a:spLocks noChangeShapeType="1"/>
            </p:cNvSpPr>
            <p:nvPr/>
          </p:nvSpPr>
          <p:spPr bwMode="auto">
            <a:xfrm flipV="1">
              <a:off x="2208" y="1632"/>
              <a:ext cx="912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79" name="Line 8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80" name="Line 9"/>
            <p:cNvSpPr>
              <a:spLocks noChangeShapeType="1"/>
            </p:cNvSpPr>
            <p:nvPr/>
          </p:nvSpPr>
          <p:spPr bwMode="auto">
            <a:xfrm flipV="1">
              <a:off x="2064" y="1200"/>
              <a:ext cx="67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81" name="Line 10"/>
            <p:cNvSpPr>
              <a:spLocks noChangeShapeType="1"/>
            </p:cNvSpPr>
            <p:nvPr/>
          </p:nvSpPr>
          <p:spPr bwMode="auto">
            <a:xfrm flipH="1" flipV="1">
              <a:off x="1680" y="1344"/>
              <a:ext cx="384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82" name="Oval 11"/>
            <p:cNvSpPr>
              <a:spLocks noChangeArrowheads="1"/>
            </p:cNvSpPr>
            <p:nvPr/>
          </p:nvSpPr>
          <p:spPr bwMode="auto">
            <a:xfrm>
              <a:off x="1344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Oval 12"/>
            <p:cNvSpPr>
              <a:spLocks noChangeArrowheads="1"/>
            </p:cNvSpPr>
            <p:nvPr/>
          </p:nvSpPr>
          <p:spPr bwMode="auto">
            <a:xfrm>
              <a:off x="1632" y="12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Oval 13"/>
            <p:cNvSpPr>
              <a:spLocks noChangeArrowheads="1"/>
            </p:cNvSpPr>
            <p:nvPr/>
          </p:nvSpPr>
          <p:spPr bwMode="auto">
            <a:xfrm>
              <a:off x="216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14"/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Oval 15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Oval 16"/>
            <p:cNvSpPr>
              <a:spLocks noChangeArrowheads="1"/>
            </p:cNvSpPr>
            <p:nvPr/>
          </p:nvSpPr>
          <p:spPr bwMode="auto">
            <a:xfrm>
              <a:off x="2016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Oval 17"/>
            <p:cNvSpPr>
              <a:spLocks noChangeArrowheads="1"/>
            </p:cNvSpPr>
            <p:nvPr/>
          </p:nvSpPr>
          <p:spPr bwMode="auto"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Oval 18"/>
            <p:cNvSpPr>
              <a:spLocks noChangeArrowheads="1"/>
            </p:cNvSpPr>
            <p:nvPr/>
          </p:nvSpPr>
          <p:spPr bwMode="auto">
            <a:xfrm>
              <a:off x="264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Text Box 19"/>
            <p:cNvSpPr txBox="1">
              <a:spLocks noChangeArrowheads="1"/>
            </p:cNvSpPr>
            <p:nvPr/>
          </p:nvSpPr>
          <p:spPr bwMode="auto">
            <a:xfrm>
              <a:off x="1008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1</a:t>
              </a:r>
            </a:p>
          </p:txBody>
        </p:sp>
        <p:sp>
          <p:nvSpPr>
            <p:cNvPr id="31791" name="Text Box 20"/>
            <p:cNvSpPr txBox="1">
              <a:spLocks noChangeArrowheads="1"/>
            </p:cNvSpPr>
            <p:nvPr/>
          </p:nvSpPr>
          <p:spPr bwMode="auto">
            <a:xfrm>
              <a:off x="1776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2</a:t>
              </a:r>
            </a:p>
          </p:txBody>
        </p:sp>
        <p:sp>
          <p:nvSpPr>
            <p:cNvPr id="31792" name="Text Box 21"/>
            <p:cNvSpPr txBox="1">
              <a:spLocks noChangeArrowheads="1"/>
            </p:cNvSpPr>
            <p:nvPr/>
          </p:nvSpPr>
          <p:spPr bwMode="auto">
            <a:xfrm>
              <a:off x="2208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7</a:t>
              </a:r>
            </a:p>
          </p:txBody>
        </p:sp>
        <p:sp>
          <p:nvSpPr>
            <p:cNvPr id="31793" name="Text Box 22"/>
            <p:cNvSpPr txBox="1">
              <a:spLocks noChangeArrowheads="1"/>
            </p:cNvSpPr>
            <p:nvPr/>
          </p:nvSpPr>
          <p:spPr bwMode="auto">
            <a:xfrm>
              <a:off x="1296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6</a:t>
              </a:r>
            </a:p>
          </p:txBody>
        </p:sp>
        <p:sp>
          <p:nvSpPr>
            <p:cNvPr id="31794" name="Text Box 23"/>
            <p:cNvSpPr txBox="1">
              <a:spLocks noChangeArrowheads="1"/>
            </p:cNvSpPr>
            <p:nvPr/>
          </p:nvSpPr>
          <p:spPr bwMode="auto">
            <a:xfrm>
              <a:off x="2160" y="14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8</a:t>
              </a:r>
            </a:p>
          </p:txBody>
        </p:sp>
        <p:sp>
          <p:nvSpPr>
            <p:cNvPr id="31795" name="Text Box 24"/>
            <p:cNvSpPr txBox="1">
              <a:spLocks noChangeArrowheads="1"/>
            </p:cNvSpPr>
            <p:nvPr/>
          </p:nvSpPr>
          <p:spPr bwMode="auto">
            <a:xfrm>
              <a:off x="283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5</a:t>
              </a:r>
            </a:p>
          </p:txBody>
        </p:sp>
        <p:sp>
          <p:nvSpPr>
            <p:cNvPr id="31796" name="Text Box 25"/>
            <p:cNvSpPr txBox="1"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v</a:t>
              </a:r>
              <a:r>
                <a:rPr lang="en-US" sz="2800" baseline="-25000"/>
                <a:t>3</a:t>
              </a:r>
            </a:p>
          </p:txBody>
        </p:sp>
        <p:sp>
          <p:nvSpPr>
            <p:cNvPr id="31797" name="Text Box 26"/>
            <p:cNvSpPr txBox="1">
              <a:spLocks noChangeArrowheads="1"/>
            </p:cNvSpPr>
            <p:nvPr/>
          </p:nvSpPr>
          <p:spPr bwMode="auto">
            <a:xfrm>
              <a:off x="1109" y="1632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1</a:t>
              </a:r>
            </a:p>
          </p:txBody>
        </p:sp>
        <p:sp>
          <p:nvSpPr>
            <p:cNvPr id="31798" name="Text Box 27"/>
            <p:cNvSpPr txBox="1">
              <a:spLocks noChangeArrowheads="1"/>
            </p:cNvSpPr>
            <p:nvPr/>
          </p:nvSpPr>
          <p:spPr bwMode="auto">
            <a:xfrm>
              <a:off x="1728" y="1440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8</a:t>
              </a:r>
            </a:p>
          </p:txBody>
        </p:sp>
        <p:sp>
          <p:nvSpPr>
            <p:cNvPr id="31799" name="Text Box 28"/>
            <p:cNvSpPr txBox="1">
              <a:spLocks noChangeArrowheads="1"/>
            </p:cNvSpPr>
            <p:nvPr/>
          </p:nvSpPr>
          <p:spPr bwMode="auto">
            <a:xfrm>
              <a:off x="2976" y="1248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3</a:t>
              </a:r>
            </a:p>
          </p:txBody>
        </p:sp>
        <p:sp>
          <p:nvSpPr>
            <p:cNvPr id="31800" name="Text Box 29"/>
            <p:cNvSpPr txBox="1">
              <a:spLocks noChangeArrowheads="1"/>
            </p:cNvSpPr>
            <p:nvPr/>
          </p:nvSpPr>
          <p:spPr bwMode="auto">
            <a:xfrm>
              <a:off x="2352" y="960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2</a:t>
              </a:r>
            </a:p>
          </p:txBody>
        </p:sp>
        <p:sp>
          <p:nvSpPr>
            <p:cNvPr id="31801" name="Text Box 30"/>
            <p:cNvSpPr txBox="1">
              <a:spLocks noChangeArrowheads="1"/>
            </p:cNvSpPr>
            <p:nvPr/>
          </p:nvSpPr>
          <p:spPr bwMode="auto">
            <a:xfrm>
              <a:off x="1824" y="1680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11</a:t>
              </a:r>
            </a:p>
          </p:txBody>
        </p:sp>
        <p:sp>
          <p:nvSpPr>
            <p:cNvPr id="31802" name="Text Box 31"/>
            <p:cNvSpPr txBox="1">
              <a:spLocks noChangeArrowheads="1"/>
            </p:cNvSpPr>
            <p:nvPr/>
          </p:nvSpPr>
          <p:spPr bwMode="auto">
            <a:xfrm>
              <a:off x="1440" y="2304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6</a:t>
              </a:r>
            </a:p>
          </p:txBody>
        </p:sp>
        <p:sp>
          <p:nvSpPr>
            <p:cNvPr id="31803" name="Text Box 32"/>
            <p:cNvSpPr txBox="1">
              <a:spLocks noChangeArrowheads="1"/>
            </p:cNvSpPr>
            <p:nvPr/>
          </p:nvSpPr>
          <p:spPr bwMode="auto">
            <a:xfrm>
              <a:off x="1776" y="1968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7</a:t>
              </a:r>
            </a:p>
          </p:txBody>
        </p:sp>
        <p:sp>
          <p:nvSpPr>
            <p:cNvPr id="31804" name="Text Box 33"/>
            <p:cNvSpPr txBox="1">
              <a:spLocks noChangeArrowheads="1"/>
            </p:cNvSpPr>
            <p:nvPr/>
          </p:nvSpPr>
          <p:spPr bwMode="auto">
            <a:xfrm>
              <a:off x="2458" y="1776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10</a:t>
              </a:r>
            </a:p>
          </p:txBody>
        </p:sp>
        <p:sp>
          <p:nvSpPr>
            <p:cNvPr id="31805" name="Text Box 34"/>
            <p:cNvSpPr txBox="1">
              <a:spLocks noChangeArrowheads="1"/>
            </p:cNvSpPr>
            <p:nvPr/>
          </p:nvSpPr>
          <p:spPr bwMode="auto">
            <a:xfrm>
              <a:off x="2352" y="2352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5</a:t>
              </a:r>
            </a:p>
          </p:txBody>
        </p:sp>
        <p:sp>
          <p:nvSpPr>
            <p:cNvPr id="31806" name="Text Box 35"/>
            <p:cNvSpPr txBox="1">
              <a:spLocks noChangeArrowheads="1"/>
            </p:cNvSpPr>
            <p:nvPr/>
          </p:nvSpPr>
          <p:spPr bwMode="auto">
            <a:xfrm>
              <a:off x="2976" y="1920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4</a:t>
              </a:r>
            </a:p>
          </p:txBody>
        </p:sp>
        <p:sp>
          <p:nvSpPr>
            <p:cNvPr id="31807" name="Text Box 36"/>
            <p:cNvSpPr txBox="1">
              <a:spLocks noChangeArrowheads="1"/>
            </p:cNvSpPr>
            <p:nvPr/>
          </p:nvSpPr>
          <p:spPr bwMode="auto">
            <a:xfrm>
              <a:off x="2400" y="1344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9</a:t>
              </a:r>
            </a:p>
          </p:txBody>
        </p:sp>
        <p:sp>
          <p:nvSpPr>
            <p:cNvPr id="31808" name="Text Box 37"/>
            <p:cNvSpPr txBox="1">
              <a:spLocks noChangeArrowheads="1"/>
            </p:cNvSpPr>
            <p:nvPr/>
          </p:nvSpPr>
          <p:spPr bwMode="auto">
            <a:xfrm>
              <a:off x="2112" y="2160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e</a:t>
              </a:r>
              <a:r>
                <a:rPr lang="en-US" sz="2800" baseline="-25000"/>
                <a:t>12</a:t>
              </a:r>
            </a:p>
          </p:txBody>
        </p:sp>
      </p:grpSp>
      <p:sp>
        <p:nvSpPr>
          <p:cNvPr id="31749" name="Text Box 40"/>
          <p:cNvSpPr txBox="1">
            <a:spLocks noChangeArrowheads="1"/>
          </p:cNvSpPr>
          <p:nvPr/>
        </p:nvSpPr>
        <p:spPr bwMode="auto">
          <a:xfrm>
            <a:off x="990600" y="2286000"/>
            <a:ext cx="484188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e1</a:t>
            </a:r>
          </a:p>
          <a:p>
            <a:r>
              <a:rPr lang="en-US"/>
              <a:t>e2</a:t>
            </a:r>
          </a:p>
          <a:p>
            <a:r>
              <a:rPr lang="en-US"/>
              <a:t>e3</a:t>
            </a:r>
          </a:p>
          <a:p>
            <a:r>
              <a:rPr lang="en-US"/>
              <a:t>e4</a:t>
            </a:r>
          </a:p>
          <a:p>
            <a:r>
              <a:rPr lang="en-US"/>
              <a:t>e5</a:t>
            </a:r>
          </a:p>
          <a:p>
            <a:r>
              <a:rPr lang="en-US"/>
              <a:t>e6</a:t>
            </a:r>
          </a:p>
          <a:p>
            <a:r>
              <a:rPr lang="en-US"/>
              <a:t>e7</a:t>
            </a:r>
          </a:p>
          <a:p>
            <a:r>
              <a:rPr lang="en-US"/>
              <a:t>e8</a:t>
            </a:r>
          </a:p>
          <a:p>
            <a:r>
              <a:rPr lang="en-US"/>
              <a:t>e9</a:t>
            </a:r>
          </a:p>
        </p:txBody>
      </p:sp>
      <p:sp>
        <p:nvSpPr>
          <p:cNvPr id="31750" name="Line 43"/>
          <p:cNvSpPr>
            <a:spLocks noChangeShapeType="1"/>
          </p:cNvSpPr>
          <p:nvPr/>
        </p:nvSpPr>
        <p:spPr bwMode="auto">
          <a:xfrm>
            <a:off x="990600" y="2667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1" name="Line 45"/>
          <p:cNvSpPr>
            <a:spLocks noChangeShapeType="1"/>
          </p:cNvSpPr>
          <p:nvPr/>
        </p:nvSpPr>
        <p:spPr bwMode="auto">
          <a:xfrm>
            <a:off x="990600" y="3124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2" name="Line 46"/>
          <p:cNvSpPr>
            <a:spLocks noChangeShapeType="1"/>
          </p:cNvSpPr>
          <p:nvPr/>
        </p:nvSpPr>
        <p:spPr bwMode="auto">
          <a:xfrm>
            <a:off x="990600" y="3429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3" name="Line 47"/>
          <p:cNvSpPr>
            <a:spLocks noChangeShapeType="1"/>
          </p:cNvSpPr>
          <p:nvPr/>
        </p:nvSpPr>
        <p:spPr bwMode="auto">
          <a:xfrm>
            <a:off x="990600" y="3810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Line 48"/>
          <p:cNvSpPr>
            <a:spLocks noChangeShapeType="1"/>
          </p:cNvSpPr>
          <p:nvPr/>
        </p:nvSpPr>
        <p:spPr bwMode="auto">
          <a:xfrm>
            <a:off x="1066800" y="4495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5" name="Line 49"/>
          <p:cNvSpPr>
            <a:spLocks noChangeShapeType="1"/>
          </p:cNvSpPr>
          <p:nvPr/>
        </p:nvSpPr>
        <p:spPr bwMode="auto">
          <a:xfrm>
            <a:off x="1066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6" name="Line 50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7" name="Line 51"/>
          <p:cNvSpPr>
            <a:spLocks noChangeShapeType="1"/>
          </p:cNvSpPr>
          <p:nvPr/>
        </p:nvSpPr>
        <p:spPr bwMode="auto">
          <a:xfrm>
            <a:off x="990600" y="5257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8" name="Text Box 53"/>
          <p:cNvSpPr txBox="1">
            <a:spLocks noChangeArrowheads="1"/>
          </p:cNvSpPr>
          <p:nvPr/>
        </p:nvSpPr>
        <p:spPr bwMode="auto">
          <a:xfrm>
            <a:off x="3270250" y="2209800"/>
            <a:ext cx="1263650" cy="375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/>
              <a:t>x</a:t>
            </a:r>
            <a:r>
              <a:rPr lang="en-US" sz="2700" baseline="-25000"/>
              <a:t>1</a:t>
            </a:r>
            <a:r>
              <a:rPr lang="en-US" sz="2700"/>
              <a:t> y</a:t>
            </a:r>
            <a:r>
              <a:rPr lang="en-US" sz="2700" baseline="-25000"/>
              <a:t>1</a:t>
            </a:r>
            <a:r>
              <a:rPr lang="en-US" sz="2700"/>
              <a:t> z</a:t>
            </a:r>
            <a:r>
              <a:rPr lang="en-US" sz="2700" baseline="-25000"/>
              <a:t>1</a:t>
            </a:r>
          </a:p>
          <a:p>
            <a:r>
              <a:rPr lang="en-US" sz="2700"/>
              <a:t>x</a:t>
            </a:r>
            <a:r>
              <a:rPr lang="en-US" sz="2700" baseline="-25000"/>
              <a:t>2</a:t>
            </a:r>
            <a:r>
              <a:rPr lang="en-US" sz="2700"/>
              <a:t> y</a:t>
            </a:r>
            <a:r>
              <a:rPr lang="en-US" sz="2700" baseline="-25000"/>
              <a:t>2</a:t>
            </a:r>
            <a:r>
              <a:rPr lang="en-US" sz="2700"/>
              <a:t> z</a:t>
            </a:r>
            <a:r>
              <a:rPr lang="en-US" sz="2700" baseline="-25000"/>
              <a:t>2</a:t>
            </a:r>
          </a:p>
          <a:p>
            <a:r>
              <a:rPr lang="en-US" sz="2700"/>
              <a:t>x</a:t>
            </a:r>
            <a:r>
              <a:rPr lang="en-US" sz="2700" baseline="-25000"/>
              <a:t>3</a:t>
            </a:r>
            <a:r>
              <a:rPr lang="en-US" sz="2700"/>
              <a:t> y</a:t>
            </a:r>
            <a:r>
              <a:rPr lang="en-US" sz="2700" baseline="-25000"/>
              <a:t>3</a:t>
            </a:r>
            <a:r>
              <a:rPr lang="en-US" sz="2700"/>
              <a:t> z</a:t>
            </a:r>
            <a:r>
              <a:rPr lang="en-US" sz="2700" baseline="-25000"/>
              <a:t>3</a:t>
            </a:r>
          </a:p>
          <a:p>
            <a:r>
              <a:rPr lang="en-US" sz="2700"/>
              <a:t>x</a:t>
            </a:r>
            <a:r>
              <a:rPr lang="en-US" sz="2700" baseline="-25000"/>
              <a:t>4</a:t>
            </a:r>
            <a:r>
              <a:rPr lang="en-US" sz="2700"/>
              <a:t> y</a:t>
            </a:r>
            <a:r>
              <a:rPr lang="en-US" sz="2700" baseline="-25000"/>
              <a:t>4</a:t>
            </a:r>
            <a:r>
              <a:rPr lang="en-US" sz="2700"/>
              <a:t> z</a:t>
            </a:r>
            <a:r>
              <a:rPr lang="en-US" sz="2700" baseline="-25000"/>
              <a:t>4</a:t>
            </a:r>
          </a:p>
          <a:p>
            <a:r>
              <a:rPr lang="en-US" sz="2700"/>
              <a:t>x</a:t>
            </a:r>
            <a:r>
              <a:rPr lang="en-US" sz="2700" baseline="-25000"/>
              <a:t>5</a:t>
            </a:r>
            <a:r>
              <a:rPr lang="en-US" sz="2700"/>
              <a:t> y</a:t>
            </a:r>
            <a:r>
              <a:rPr lang="en-US" sz="2700" baseline="-25000"/>
              <a:t>5</a:t>
            </a:r>
            <a:r>
              <a:rPr lang="en-US" sz="2700"/>
              <a:t> z</a:t>
            </a:r>
            <a:r>
              <a:rPr lang="en-US" sz="2700" baseline="-25000"/>
              <a:t>5.</a:t>
            </a:r>
          </a:p>
          <a:p>
            <a:r>
              <a:rPr lang="en-US" sz="2700"/>
              <a:t>x</a:t>
            </a:r>
            <a:r>
              <a:rPr lang="en-US" sz="2700" baseline="-25000"/>
              <a:t>6</a:t>
            </a:r>
            <a:r>
              <a:rPr lang="en-US" sz="2700"/>
              <a:t> y</a:t>
            </a:r>
            <a:r>
              <a:rPr lang="en-US" sz="2700" baseline="-25000"/>
              <a:t>6</a:t>
            </a:r>
            <a:r>
              <a:rPr lang="en-US" sz="2700"/>
              <a:t> z</a:t>
            </a:r>
            <a:r>
              <a:rPr lang="en-US" sz="2700" baseline="-25000"/>
              <a:t>6</a:t>
            </a:r>
          </a:p>
          <a:p>
            <a:r>
              <a:rPr lang="en-US" sz="2700"/>
              <a:t>x</a:t>
            </a:r>
            <a:r>
              <a:rPr lang="en-US" sz="2700" baseline="-25000"/>
              <a:t>7</a:t>
            </a:r>
            <a:r>
              <a:rPr lang="en-US" sz="2700"/>
              <a:t> y</a:t>
            </a:r>
            <a:r>
              <a:rPr lang="en-US" sz="2700" baseline="-25000"/>
              <a:t>7</a:t>
            </a:r>
            <a:r>
              <a:rPr lang="en-US" sz="2700"/>
              <a:t> z</a:t>
            </a:r>
            <a:r>
              <a:rPr lang="en-US" sz="2700" baseline="-25000"/>
              <a:t>7</a:t>
            </a:r>
          </a:p>
          <a:p>
            <a:r>
              <a:rPr lang="en-US" sz="2700"/>
              <a:t>x</a:t>
            </a:r>
            <a:r>
              <a:rPr lang="en-US" sz="2700" baseline="-25000"/>
              <a:t>8</a:t>
            </a:r>
            <a:r>
              <a:rPr lang="en-US" sz="2700"/>
              <a:t> y</a:t>
            </a:r>
            <a:r>
              <a:rPr lang="en-US" sz="2700" baseline="-25000"/>
              <a:t>8</a:t>
            </a:r>
            <a:r>
              <a:rPr lang="en-US" sz="2700"/>
              <a:t> z</a:t>
            </a:r>
            <a:r>
              <a:rPr lang="en-US" sz="2700" baseline="-25000"/>
              <a:t>8</a:t>
            </a:r>
          </a:p>
          <a:p>
            <a:endParaRPr lang="en-US"/>
          </a:p>
        </p:txBody>
      </p:sp>
      <p:sp>
        <p:nvSpPr>
          <p:cNvPr id="31759" name="Text Box 55"/>
          <p:cNvSpPr txBox="1">
            <a:spLocks noChangeArrowheads="1"/>
          </p:cNvSpPr>
          <p:nvPr/>
        </p:nvSpPr>
        <p:spPr bwMode="auto">
          <a:xfrm>
            <a:off x="2133600" y="2286000"/>
            <a:ext cx="50165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v1</a:t>
            </a:r>
          </a:p>
          <a:p>
            <a:r>
              <a:rPr lang="en-US"/>
              <a:t>v6</a:t>
            </a:r>
          </a:p>
        </p:txBody>
      </p:sp>
      <p:sp>
        <p:nvSpPr>
          <p:cNvPr id="31760" name="Line 57"/>
          <p:cNvSpPr>
            <a:spLocks noChangeShapeType="1"/>
          </p:cNvSpPr>
          <p:nvPr/>
        </p:nvSpPr>
        <p:spPr bwMode="auto">
          <a:xfrm>
            <a:off x="1524000" y="2438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1" name="Line 58"/>
          <p:cNvSpPr>
            <a:spLocks noChangeShapeType="1"/>
          </p:cNvSpPr>
          <p:nvPr/>
        </p:nvSpPr>
        <p:spPr bwMode="auto">
          <a:xfrm>
            <a:off x="14478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2" name="Line 59"/>
          <p:cNvSpPr>
            <a:spLocks noChangeShapeType="1"/>
          </p:cNvSpPr>
          <p:nvPr/>
        </p:nvSpPr>
        <p:spPr bwMode="auto">
          <a:xfrm>
            <a:off x="1447800" y="3276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3" name="Line 60"/>
          <p:cNvSpPr>
            <a:spLocks noChangeShapeType="1"/>
          </p:cNvSpPr>
          <p:nvPr/>
        </p:nvSpPr>
        <p:spPr bwMode="auto">
          <a:xfrm>
            <a:off x="1524000" y="3657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4" name="Line 61"/>
          <p:cNvSpPr>
            <a:spLocks noChangeShapeType="1"/>
          </p:cNvSpPr>
          <p:nvPr/>
        </p:nvSpPr>
        <p:spPr bwMode="auto">
          <a:xfrm>
            <a:off x="1524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5" name="Line 62"/>
          <p:cNvSpPr>
            <a:spLocks noChangeShapeType="1"/>
          </p:cNvSpPr>
          <p:nvPr/>
        </p:nvSpPr>
        <p:spPr bwMode="auto">
          <a:xfrm>
            <a:off x="1524000" y="4343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6" name="Line 63"/>
          <p:cNvSpPr>
            <a:spLocks noChangeShapeType="1"/>
          </p:cNvSpPr>
          <p:nvPr/>
        </p:nvSpPr>
        <p:spPr bwMode="auto">
          <a:xfrm>
            <a:off x="1524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7" name="Line 64"/>
          <p:cNvSpPr>
            <a:spLocks noChangeShapeType="1"/>
          </p:cNvSpPr>
          <p:nvPr/>
        </p:nvSpPr>
        <p:spPr bwMode="auto">
          <a:xfrm>
            <a:off x="15240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8" name="Line 65"/>
          <p:cNvSpPr>
            <a:spLocks noChangeShapeType="1"/>
          </p:cNvSpPr>
          <p:nvPr/>
        </p:nvSpPr>
        <p:spPr bwMode="auto">
          <a:xfrm>
            <a:off x="1524000" y="541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9" name="Line 66"/>
          <p:cNvSpPr>
            <a:spLocks noChangeShapeType="1"/>
          </p:cNvSpPr>
          <p:nvPr/>
        </p:nvSpPr>
        <p:spPr bwMode="auto">
          <a:xfrm>
            <a:off x="2667000" y="2514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70" name="Line 68"/>
          <p:cNvSpPr>
            <a:spLocks noChangeShapeType="1"/>
          </p:cNvSpPr>
          <p:nvPr/>
        </p:nvSpPr>
        <p:spPr bwMode="auto">
          <a:xfrm>
            <a:off x="2667000" y="289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71" name="Line 69"/>
          <p:cNvSpPr>
            <a:spLocks noChangeShapeType="1"/>
          </p:cNvSpPr>
          <p:nvPr/>
        </p:nvSpPr>
        <p:spPr bwMode="auto">
          <a:xfrm>
            <a:off x="2819400" y="28956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72" name="Line 70"/>
          <p:cNvSpPr>
            <a:spLocks noChangeShapeType="1"/>
          </p:cNvSpPr>
          <p:nvPr/>
        </p:nvSpPr>
        <p:spPr bwMode="auto">
          <a:xfrm>
            <a:off x="2819400" y="4572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73" name="Text Box 71"/>
          <p:cNvSpPr txBox="1">
            <a:spLocks noChangeArrowheads="1"/>
          </p:cNvSpPr>
          <p:nvPr/>
        </p:nvSpPr>
        <p:spPr bwMode="auto">
          <a:xfrm>
            <a:off x="4984750" y="4722813"/>
            <a:ext cx="266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Note polygons are</a:t>
            </a:r>
          </a:p>
          <a:p>
            <a:r>
              <a:rPr lang="en-US">
                <a:latin typeface="Arial" charset="0"/>
              </a:rPr>
              <a:t>not represented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Draw cube from faces</a:t>
            </a:r>
          </a:p>
        </p:txBody>
      </p:sp>
      <p:sp>
        <p:nvSpPr>
          <p:cNvPr id="33796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var colorCube(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quad(0,3,2,1);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quad(2,3,7,6);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quad(0,4,7,3);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quad(1,2,6,5);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quad(4,5,6,7);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quad(0,1,5,4);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grpSp>
        <p:nvGrpSpPr>
          <p:cNvPr id="33797" name="Group 12"/>
          <p:cNvGrpSpPr>
            <a:grpSpLocks/>
          </p:cNvGrpSpPr>
          <p:nvPr/>
        </p:nvGrpSpPr>
        <p:grpSpPr bwMode="auto">
          <a:xfrm>
            <a:off x="5029200" y="2514600"/>
            <a:ext cx="1905000" cy="2286000"/>
            <a:chOff x="3168" y="1584"/>
            <a:chExt cx="1200" cy="1440"/>
          </a:xfrm>
        </p:grpSpPr>
        <p:sp>
          <p:nvSpPr>
            <p:cNvPr id="33807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7"/>
            <p:cNvSpPr>
              <a:spLocks noChangeArrowheads="1"/>
            </p:cNvSpPr>
            <p:nvPr/>
          </p:nvSpPr>
          <p:spPr bwMode="auto">
            <a:xfrm>
              <a:off x="3456" y="1584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 flipH="1">
              <a:off x="3168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 flipH="1">
              <a:off x="3168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 flipH="1">
              <a:off x="4080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12" name="Line 11"/>
            <p:cNvSpPr>
              <a:spLocks noChangeShapeType="1"/>
            </p:cNvSpPr>
            <p:nvPr/>
          </p:nvSpPr>
          <p:spPr bwMode="auto">
            <a:xfrm flipH="1">
              <a:off x="4080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47244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5334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70104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6172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802" name="Text Box 17"/>
          <p:cNvSpPr txBox="1">
            <a:spLocks noChangeArrowheads="1"/>
          </p:cNvSpPr>
          <p:nvPr/>
        </p:nvSpPr>
        <p:spPr bwMode="auto">
          <a:xfrm>
            <a:off x="5486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33803" name="Text Box 18"/>
          <p:cNvSpPr txBox="1">
            <a:spLocks noChangeArrowheads="1"/>
          </p:cNvSpPr>
          <p:nvPr/>
        </p:nvSpPr>
        <p:spPr bwMode="auto">
          <a:xfrm>
            <a:off x="7010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804" name="Text Box 19"/>
          <p:cNvSpPr txBox="1">
            <a:spLocks noChangeArrowheads="1"/>
          </p:cNvSpPr>
          <p:nvPr/>
        </p:nvSpPr>
        <p:spPr bwMode="auto">
          <a:xfrm>
            <a:off x="46482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3805" name="Text Box 20"/>
          <p:cNvSpPr txBox="1">
            <a:spLocks noChangeArrowheads="1"/>
          </p:cNvSpPr>
          <p:nvPr/>
        </p:nvSpPr>
        <p:spPr bwMode="auto">
          <a:xfrm>
            <a:off x="6477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Rotating Square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Put everything together to display rotating cube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methods of display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by arrays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by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Modeling a Cube</a:t>
            </a:r>
          </a:p>
        </p:txBody>
      </p:sp>
      <p:sp>
        <p:nvSpPr>
          <p:cNvPr id="21508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9220200" cy="1295400"/>
          </a:xfrm>
          <a:noFill/>
        </p:spPr>
        <p:txBody>
          <a:bodyPr>
            <a:normAutofit fontScale="4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var vertices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-0.5, -0.5,  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-0.5,  0.5,  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 0.5,  0.5,  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 0.5, -0.5,  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-0.5, -0.5, -0.5 ),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-0.5,  0.5, -0.5 ),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 0.5,  0.5, -0.5 ),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    vec3(  0.5, -0.5, -0.5 )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];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435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Define global array for vertices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Colors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266700" y="2438400"/>
            <a:ext cx="86106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var vertexColors = [</a:t>
            </a:r>
          </a:p>
          <a:p>
            <a:r>
              <a:rPr lang="en-US" sz="2000" b="1">
                <a:latin typeface="Courier New" charset="0"/>
              </a:rPr>
              <a:t>        [ 0.0, 0.0, 0.0, 1.0 ],  // black</a:t>
            </a:r>
          </a:p>
          <a:p>
            <a:r>
              <a:rPr lang="en-US" sz="2000" b="1">
                <a:latin typeface="Courier New" charset="0"/>
              </a:rPr>
              <a:t>        [ 1.0, 0.0, 0.0, 1.0 ],  // red</a:t>
            </a:r>
          </a:p>
          <a:p>
            <a:r>
              <a:rPr lang="en-US" sz="2000" b="1">
                <a:latin typeface="Courier New" charset="0"/>
              </a:rPr>
              <a:t>        [ 1.0, 1.0, 0.0, 1.0 ],  // yellow</a:t>
            </a:r>
          </a:p>
          <a:p>
            <a:r>
              <a:rPr lang="en-US" sz="2000" b="1">
                <a:latin typeface="Courier New" charset="0"/>
              </a:rPr>
              <a:t>        [ 0.0, 1.0, 0.0, 1.0 ],  // green</a:t>
            </a:r>
          </a:p>
          <a:p>
            <a:r>
              <a:rPr lang="en-US" sz="2000" b="1">
                <a:latin typeface="Courier New" charset="0"/>
              </a:rPr>
              <a:t>        [ 0.0, 0.0, 1.0, 1.0 ],  // blue</a:t>
            </a:r>
          </a:p>
          <a:p>
            <a:r>
              <a:rPr lang="en-US" sz="2000" b="1">
                <a:latin typeface="Courier New" charset="0"/>
              </a:rPr>
              <a:t>        [ 1.0, 0.0, 1.0, 1.0 ],  // magenta</a:t>
            </a:r>
          </a:p>
          <a:p>
            <a:r>
              <a:rPr lang="en-US" sz="2000" b="1">
                <a:latin typeface="Courier New" charset="0"/>
              </a:rPr>
              <a:t>        [ 0.0, 1.0, 1.0, 1.0 ],  // cyan</a:t>
            </a:r>
          </a:p>
          <a:p>
            <a:r>
              <a:rPr lang="en-US" sz="2000" b="1">
                <a:latin typeface="Courier New" charset="0"/>
              </a:rPr>
              <a:t>        [ 1.0, 1.0, 1.0, 1.0 ]   // white</a:t>
            </a:r>
          </a:p>
          <a:p>
            <a:r>
              <a:rPr lang="en-US" sz="2000" b="1">
                <a:latin typeface="Courier New" charset="0"/>
              </a:rPr>
              <a:t>    ];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411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Define global array for colors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Draw cube from faces</a:t>
            </a:r>
          </a:p>
        </p:txBody>
      </p:sp>
      <p:sp>
        <p:nvSpPr>
          <p:cNvPr id="25604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function colorCube(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quad(0,3,2,1);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quad(2,3,7,6);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quad(0,4,7,3);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quad(1,2,6,5);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quad(4,5,6,7);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    quad(0,1,5,4);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grpSp>
        <p:nvGrpSpPr>
          <p:cNvPr id="25605" name="Group 12"/>
          <p:cNvGrpSpPr>
            <a:grpSpLocks/>
          </p:cNvGrpSpPr>
          <p:nvPr/>
        </p:nvGrpSpPr>
        <p:grpSpPr bwMode="auto">
          <a:xfrm>
            <a:off x="5029200" y="2514600"/>
            <a:ext cx="1905000" cy="2286000"/>
            <a:chOff x="3168" y="1584"/>
            <a:chExt cx="1200" cy="1440"/>
          </a:xfrm>
        </p:grpSpPr>
        <p:sp>
          <p:nvSpPr>
            <p:cNvPr id="25616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7"/>
            <p:cNvSpPr>
              <a:spLocks noChangeArrowheads="1"/>
            </p:cNvSpPr>
            <p:nvPr/>
          </p:nvSpPr>
          <p:spPr bwMode="auto">
            <a:xfrm>
              <a:off x="3456" y="1584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8"/>
            <p:cNvSpPr>
              <a:spLocks noChangeShapeType="1"/>
            </p:cNvSpPr>
            <p:nvPr/>
          </p:nvSpPr>
          <p:spPr bwMode="auto">
            <a:xfrm flipH="1">
              <a:off x="3168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9" name="Line 9"/>
            <p:cNvSpPr>
              <a:spLocks noChangeShapeType="1"/>
            </p:cNvSpPr>
            <p:nvPr/>
          </p:nvSpPr>
          <p:spPr bwMode="auto">
            <a:xfrm flipH="1">
              <a:off x="3168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4080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1" name="Line 11"/>
            <p:cNvSpPr>
              <a:spLocks noChangeShapeType="1"/>
            </p:cNvSpPr>
            <p:nvPr/>
          </p:nvSpPr>
          <p:spPr bwMode="auto">
            <a:xfrm flipH="1">
              <a:off x="4080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47244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25607" name="Text Box 14"/>
          <p:cNvSpPr txBox="1">
            <a:spLocks noChangeArrowheads="1"/>
          </p:cNvSpPr>
          <p:nvPr/>
        </p:nvSpPr>
        <p:spPr bwMode="auto">
          <a:xfrm>
            <a:off x="5334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70104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6172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5486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7010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46482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477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708025" y="5256213"/>
            <a:ext cx="5808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Note that vertices are ordered so that </a:t>
            </a:r>
          </a:p>
          <a:p>
            <a:r>
              <a:rPr lang="en-US">
                <a:latin typeface="Arial" charset="0"/>
              </a:rPr>
              <a:t>we obtain correct outward facing normals</a:t>
            </a:r>
          </a:p>
          <a:p>
            <a:r>
              <a:rPr lang="en-US">
                <a:latin typeface="Arial" charset="0"/>
              </a:rPr>
              <a:t>Each quad generates two triangles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Initialization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57200" y="1219200"/>
            <a:ext cx="84582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Courier New" charset="0"/>
              </a:rPr>
              <a:t>var</a:t>
            </a:r>
            <a:r>
              <a:rPr lang="en-US" sz="2000" b="1" dirty="0">
                <a:latin typeface="Courier New" charset="0"/>
              </a:rPr>
              <a:t> canvas, </a:t>
            </a:r>
            <a:r>
              <a:rPr lang="en-US" sz="2000" b="1" dirty="0" err="1">
                <a:latin typeface="Courier New" charset="0"/>
              </a:rPr>
              <a:t>gl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 err="1">
                <a:latin typeface="Courier New" charset="0"/>
              </a:rPr>
              <a:t>var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numVertices</a:t>
            </a:r>
            <a:r>
              <a:rPr lang="en-US" sz="2000" b="1" dirty="0">
                <a:latin typeface="Courier New" charset="0"/>
              </a:rPr>
              <a:t>  = 36;</a:t>
            </a:r>
          </a:p>
          <a:p>
            <a:r>
              <a:rPr lang="en-US" sz="2000" b="1" dirty="0" err="1">
                <a:latin typeface="Courier New" charset="0"/>
              </a:rPr>
              <a:t>var</a:t>
            </a:r>
            <a:r>
              <a:rPr lang="en-US" sz="2000" b="1" dirty="0">
                <a:latin typeface="Courier New" charset="0"/>
              </a:rPr>
              <a:t> points = [];</a:t>
            </a:r>
          </a:p>
          <a:p>
            <a:r>
              <a:rPr lang="en-US" sz="2000" b="1" dirty="0" err="1">
                <a:latin typeface="Courier New" charset="0"/>
              </a:rPr>
              <a:t>var</a:t>
            </a:r>
            <a:r>
              <a:rPr lang="en-US" sz="2000" b="1" dirty="0">
                <a:latin typeface="Courier New" charset="0"/>
              </a:rPr>
              <a:t> colors = [];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err="1">
                <a:latin typeface="Courier New" charset="0"/>
              </a:rPr>
              <a:t>window.onload</a:t>
            </a:r>
            <a:r>
              <a:rPr lang="en-US" sz="2000" b="1" dirty="0">
                <a:latin typeface="Courier New" charset="0"/>
              </a:rPr>
              <a:t> = function </a:t>
            </a:r>
            <a:r>
              <a:rPr lang="en-US" sz="2000" b="1" dirty="0" err="1">
                <a:latin typeface="Courier New" charset="0"/>
              </a:rPr>
              <a:t>init</a:t>
            </a:r>
            <a:r>
              <a:rPr lang="en-US" sz="2000" b="1" dirty="0">
                <a:latin typeface="Courier New" charset="0"/>
              </a:rPr>
              <a:t>(){</a:t>
            </a:r>
          </a:p>
          <a:p>
            <a:r>
              <a:rPr lang="en-US" sz="2000" b="1" dirty="0">
                <a:latin typeface="Courier New" charset="0"/>
              </a:rPr>
              <a:t>    canvas = </a:t>
            </a:r>
            <a:r>
              <a:rPr lang="en-US" sz="2000" b="1" dirty="0" err="1">
                <a:latin typeface="Courier New" charset="0"/>
              </a:rPr>
              <a:t>document.getElementById</a:t>
            </a:r>
            <a:r>
              <a:rPr lang="en-US" sz="2000" b="1" dirty="0">
                <a:latin typeface="Courier New" charset="0"/>
              </a:rPr>
              <a:t>( "</a:t>
            </a:r>
            <a:r>
              <a:rPr lang="en-US" sz="2000" b="1" dirty="0" err="1">
                <a:latin typeface="Courier New" charset="0"/>
              </a:rPr>
              <a:t>gl</a:t>
            </a:r>
            <a:r>
              <a:rPr lang="en-US" sz="2000" b="1" dirty="0">
                <a:latin typeface="Courier New" charset="0"/>
              </a:rPr>
              <a:t>-canvas" ); 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gl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WebGLUtils.setupWebGL</a:t>
            </a:r>
            <a:r>
              <a:rPr lang="en-US" sz="2000" b="1" dirty="0">
                <a:latin typeface="Courier New" charset="0"/>
              </a:rPr>
              <a:t>( canvas );   </a:t>
            </a:r>
          </a:p>
          <a:p>
            <a:r>
              <a:rPr lang="en-US" sz="2000" b="1" dirty="0">
                <a:latin typeface="Courier New" charset="0"/>
              </a:rPr>
              <a:t> 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colorCube</a:t>
            </a:r>
            <a:r>
              <a:rPr lang="en-US" sz="2000" b="1" dirty="0">
                <a:latin typeface="Courier New" charset="0"/>
              </a:rPr>
              <a:t>();  </a:t>
            </a:r>
          </a:p>
          <a:p>
            <a:r>
              <a:rPr lang="en-US" sz="2000" b="1" dirty="0">
                <a:latin typeface="Courier New" charset="0"/>
              </a:rPr>
              <a:t>  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gl.viewport</a:t>
            </a:r>
            <a:r>
              <a:rPr lang="en-US" sz="2000" b="1" dirty="0">
                <a:latin typeface="Courier New" charset="0"/>
              </a:rPr>
              <a:t>( 0, 0, </a:t>
            </a:r>
            <a:r>
              <a:rPr lang="en-US" sz="2000" b="1" dirty="0" err="1">
                <a:latin typeface="Courier New" charset="0"/>
              </a:rPr>
              <a:t>canvas.width</a:t>
            </a:r>
            <a:r>
              <a:rPr lang="en-US" sz="2000" b="1" dirty="0">
                <a:latin typeface="Courier New" charset="0"/>
              </a:rPr>
              <a:t>, </a:t>
            </a:r>
            <a:r>
              <a:rPr lang="en-US" sz="2000" b="1" dirty="0" err="1">
                <a:latin typeface="Courier New" charset="0"/>
              </a:rPr>
              <a:t>canvas.height</a:t>
            </a:r>
            <a:r>
              <a:rPr lang="en-US" sz="2000" b="1" dirty="0">
                <a:latin typeface="Courier New" charset="0"/>
              </a:rPr>
              <a:t> );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gl.clearColor</a:t>
            </a:r>
            <a:r>
              <a:rPr lang="en-US" sz="2000" b="1" dirty="0">
                <a:latin typeface="Courier New" charset="0"/>
              </a:rPr>
              <a:t>( 1.0, 1.0, 1.0, 1.0 );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gl.enable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gl.DEPTH_TEST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// rest of initialization and html file </a:t>
            </a:r>
          </a:p>
          <a:p>
            <a:r>
              <a:rPr lang="en-US" sz="2000" b="1" dirty="0">
                <a:latin typeface="Courier New" charset="0"/>
              </a:rPr>
              <a:t>// same as previous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7" descr="AN04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2482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Consider all points of the form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P(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)=P</a:t>
            </a:r>
            <a:r>
              <a:rPr lang="en-US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</a:rPr>
              <a:t> + 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b="1">
                <a:latin typeface="Times New Roman" charset="0"/>
                <a:ea typeface="ＭＳ Ｐゴシック" charset="0"/>
              </a:rPr>
              <a:t>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Set of all points that pass through P</a:t>
            </a:r>
            <a:r>
              <a:rPr lang="en-US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</a:rPr>
              <a:t> in the direction of the vector </a:t>
            </a:r>
            <a:r>
              <a:rPr lang="en-US" b="1"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quad Function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Put position and color data for two triangles from a list of indices into the array </a:t>
            </a:r>
            <a:r>
              <a:rPr lang="en-US" sz="2300" b="1">
                <a:latin typeface="Courier New" charset="0"/>
                <a:ea typeface="ＭＳ Ｐゴシック" charset="0"/>
                <a:cs typeface="ＭＳ Ｐゴシック" charset="0"/>
              </a:rPr>
              <a:t>vertices</a:t>
            </a: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var quad(a, b, c, d)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var indices = [ a, b, c, a, c, d ];</a:t>
            </a:r>
          </a:p>
          <a:p>
            <a:r>
              <a:rPr lang="en-US" sz="2000" b="1">
                <a:latin typeface="Courier New" charset="0"/>
              </a:rPr>
              <a:t>   for ( var i = 0; i &lt; indices.length; ++i ) {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      points.push( vertices[indices[i]]);</a:t>
            </a:r>
          </a:p>
          <a:p>
            <a:r>
              <a:rPr lang="en-US" sz="2000" b="1">
                <a:latin typeface="Courier New" charset="0"/>
              </a:rPr>
              <a:t>      colors.push( vertexColors[indices[i]] );</a:t>
            </a:r>
          </a:p>
          <a:p>
            <a:r>
              <a:rPr lang="en-US" sz="2000" b="1">
                <a:latin typeface="Courier New" charset="0"/>
              </a:rPr>
              <a:t>            </a:t>
            </a:r>
          </a:p>
          <a:p>
            <a:r>
              <a:rPr lang="en-US" sz="2000" b="1">
                <a:latin typeface="Courier New" charset="0"/>
              </a:rPr>
              <a:t>// for solid colored faces use </a:t>
            </a:r>
          </a:p>
          <a:p>
            <a:r>
              <a:rPr lang="en-US" sz="2000" b="1">
                <a:latin typeface="Courier New" charset="0"/>
              </a:rPr>
              <a:t>//colors.push(vertexColors[a]);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 }</a:t>
            </a:r>
          </a:p>
          <a:p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 Function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52400" y="1905000"/>
            <a:ext cx="8763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function render(){</a:t>
            </a:r>
          </a:p>
          <a:p>
            <a:r>
              <a:rPr lang="en-US" sz="2000" b="1">
                <a:latin typeface="Courier New" charset="0"/>
              </a:rPr>
              <a:t>    gl.clear( gl.COLOR_BUFFER_BIT |gl.DEPTH_BUFFER_BIT);</a:t>
            </a:r>
          </a:p>
          <a:p>
            <a:r>
              <a:rPr lang="en-US" sz="2000" b="1">
                <a:latin typeface="Courier New" charset="0"/>
              </a:rPr>
              <a:t>    gl.drawArrays( gl.TRIANGLES, 0, numVertices );</a:t>
            </a:r>
          </a:p>
          <a:p>
            <a:r>
              <a:rPr lang="en-US" sz="2000" b="1">
                <a:latin typeface="Courier New" charset="0"/>
              </a:rPr>
              <a:t>    requestAnimFrame( render );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Mapping indices to faces</a:t>
            </a:r>
          </a:p>
        </p:txBody>
      </p:sp>
      <p:sp>
        <p:nvSpPr>
          <p:cNvPr id="32772" name="Text Box 1028"/>
          <p:cNvSpPr txBox="1">
            <a:spLocks noChangeArrowheads="1"/>
          </p:cNvSpPr>
          <p:nvPr/>
        </p:nvSpPr>
        <p:spPr bwMode="auto">
          <a:xfrm>
            <a:off x="2438400" y="1595438"/>
            <a:ext cx="29543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var indices = [</a:t>
            </a:r>
          </a:p>
          <a:p>
            <a:r>
              <a:rPr lang="en-US" b="1">
                <a:latin typeface="Courier New" charset="0"/>
              </a:rPr>
              <a:t>1,0,3,</a:t>
            </a:r>
          </a:p>
          <a:p>
            <a:r>
              <a:rPr lang="en-US" b="1">
                <a:latin typeface="Courier New" charset="0"/>
              </a:rPr>
              <a:t>3,2,1,</a:t>
            </a:r>
          </a:p>
          <a:p>
            <a:r>
              <a:rPr lang="en-US" b="1">
                <a:latin typeface="Courier New" charset="0"/>
              </a:rPr>
              <a:t>2,3,7,</a:t>
            </a:r>
          </a:p>
          <a:p>
            <a:r>
              <a:rPr lang="en-US" b="1">
                <a:latin typeface="Courier New" charset="0"/>
              </a:rPr>
              <a:t>7,6,2, </a:t>
            </a:r>
          </a:p>
          <a:p>
            <a:r>
              <a:rPr lang="en-US" b="1">
                <a:latin typeface="Courier New" charset="0"/>
              </a:rPr>
              <a:t>3,0,4,</a:t>
            </a:r>
          </a:p>
          <a:p>
            <a:r>
              <a:rPr lang="en-US" b="1">
                <a:latin typeface="Courier New" charset="0"/>
              </a:rPr>
              <a:t>4,7,3,</a:t>
            </a:r>
          </a:p>
          <a:p>
            <a:r>
              <a:rPr lang="en-US" b="1">
                <a:latin typeface="Courier New" charset="0"/>
              </a:rPr>
              <a:t>6,5,1,</a:t>
            </a:r>
          </a:p>
          <a:p>
            <a:r>
              <a:rPr lang="en-US" b="1">
                <a:latin typeface="Courier New" charset="0"/>
              </a:rPr>
              <a:t>1,2,6,</a:t>
            </a:r>
          </a:p>
          <a:p>
            <a:r>
              <a:rPr lang="en-US" b="1">
                <a:latin typeface="Courier New" charset="0"/>
              </a:rPr>
              <a:t>4,5,6,</a:t>
            </a:r>
          </a:p>
          <a:p>
            <a:r>
              <a:rPr lang="en-US" b="1">
                <a:latin typeface="Courier New" charset="0"/>
              </a:rPr>
              <a:t>6,7,4,</a:t>
            </a:r>
          </a:p>
          <a:p>
            <a:r>
              <a:rPr lang="en-US" b="1">
                <a:latin typeface="Courier New" charset="0"/>
              </a:rPr>
              <a:t>5,4,0,</a:t>
            </a:r>
          </a:p>
          <a:p>
            <a:r>
              <a:rPr lang="en-US" b="1">
                <a:latin typeface="Courier New" charset="0"/>
              </a:rPr>
              <a:t>0,1,5</a:t>
            </a:r>
          </a:p>
          <a:p>
            <a:r>
              <a:rPr lang="en-US" b="1">
                <a:latin typeface="Courier New" charset="0"/>
              </a:rPr>
              <a:t>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Rendering by Elements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Send indices to GPU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 by elements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Even more efficient if we use triangle strips or triangle fans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57200" y="22098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var iBuffer = gl.createBuffer();</a:t>
            </a:r>
          </a:p>
          <a:p>
            <a:r>
              <a:rPr lang="en-US" sz="2000" b="1">
                <a:latin typeface="Courier New" charset="0"/>
              </a:rPr>
              <a:t>gl.bindBuffer(gl.ELEMENT_ARRAY_BUFFER, iBuffer);</a:t>
            </a:r>
          </a:p>
          <a:p>
            <a:r>
              <a:rPr lang="en-US" sz="2000" b="1">
                <a:latin typeface="Courier New" charset="0"/>
              </a:rPr>
              <a:t>gl.bufferData(gl.ELEMENT_ARRAY_BUFFER, </a:t>
            </a:r>
          </a:p>
          <a:p>
            <a:r>
              <a:rPr lang="en-US" sz="2000" b="1">
                <a:latin typeface="Courier New" charset="0"/>
              </a:rPr>
              <a:t>       new Uint8Array(indices), gl.STATIC_DRAW);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533400" y="45720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gl.drawElements( gl.TRIANGLES, numVertices,</a:t>
            </a:r>
          </a:p>
          <a:p>
            <a:r>
              <a:rPr lang="en-US" sz="2000" b="1">
                <a:latin typeface="Courier New" charset="0"/>
              </a:rPr>
              <a:t>    gl.UNSIGNED_BYTE, 0 );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0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Adding Buttons for Rotation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533400" y="1600200"/>
            <a:ext cx="769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var xAxis = 0;</a:t>
            </a:r>
          </a:p>
          <a:p>
            <a:r>
              <a:rPr lang="en-US" sz="2000" b="1">
                <a:latin typeface="Courier New" charset="0"/>
              </a:rPr>
              <a:t>var yAxis = 1;</a:t>
            </a:r>
          </a:p>
          <a:p>
            <a:r>
              <a:rPr lang="en-US" sz="2000" b="1">
                <a:latin typeface="Courier New" charset="0"/>
              </a:rPr>
              <a:t>var zAxis = 2;</a:t>
            </a:r>
          </a:p>
          <a:p>
            <a:r>
              <a:rPr lang="en-US" sz="2000" b="1">
                <a:latin typeface="Courier New" charset="0"/>
              </a:rPr>
              <a:t>var axis = 0;</a:t>
            </a:r>
          </a:p>
          <a:p>
            <a:r>
              <a:rPr lang="en-US" sz="2000" b="1">
                <a:latin typeface="Courier New" charset="0"/>
              </a:rPr>
              <a:t>var theta = [ 0, 0, 0 ];</a:t>
            </a:r>
          </a:p>
          <a:p>
            <a:r>
              <a:rPr lang="en-US" sz="2000" b="1">
                <a:latin typeface="Courier New" charset="0"/>
              </a:rPr>
              <a:t>var thetaLoc;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document.getElementById( "xButton" ).onclick = function () {        axis = xAxis;    };    document.getElementById( "yButton" ).onclick = function () {        axis = yAxis;    };    document.getElementById( "zButton" ).onclick = function () {        axis = zAxis;  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 Function</a:t>
            </a: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152400" y="19050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function render(){</a:t>
            </a:r>
          </a:p>
          <a:p>
            <a:r>
              <a:rPr lang="en-US" sz="2000" b="1">
                <a:latin typeface="Courier New" charset="0"/>
              </a:rPr>
              <a:t>    gl.clear( gl.COLOR_BUFFER_BIT |gl.DEPTH_BUFFER_BIT);</a:t>
            </a:r>
          </a:p>
          <a:p>
            <a:r>
              <a:rPr lang="en-US" sz="2000" b="1">
                <a:latin typeface="Courier New" charset="0"/>
              </a:rPr>
              <a:t>    theta[axis] += 2.0;</a:t>
            </a:r>
          </a:p>
          <a:p>
            <a:r>
              <a:rPr lang="en-US" sz="2000" b="1">
                <a:latin typeface="Courier New" charset="0"/>
              </a:rPr>
              <a:t>    gl.uniform3fv(thetaLoc, theta);</a:t>
            </a:r>
          </a:p>
          <a:p>
            <a:r>
              <a:rPr lang="en-US" sz="2000" b="1">
                <a:latin typeface="Courier New" charset="0"/>
              </a:rPr>
              <a:t>    gl.drawArrays( gl.TRIANGLES, 0, numVertices );</a:t>
            </a:r>
          </a:p>
          <a:p>
            <a:r>
              <a:rPr lang="en-US" sz="2000" b="1">
                <a:latin typeface="Courier New" charset="0"/>
              </a:rPr>
              <a:t>    requestAnimFrame( render );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Parametric Form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form is known as the parametric form of the line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More robust and general than other forms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Extends to curves and surfaces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Two-dimensional forms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Explicit: </a:t>
            </a:r>
            <a:r>
              <a:rPr lang="en-US">
                <a:latin typeface="Times New Roman" charset="0"/>
                <a:ea typeface="ＭＳ Ｐゴシック" charset="0"/>
              </a:rPr>
              <a:t>y = mx +h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Implicit: </a:t>
            </a:r>
            <a:r>
              <a:rPr lang="en-US">
                <a:latin typeface="Times New Roman" charset="0"/>
                <a:ea typeface="ＭＳ Ｐゴシック" charset="0"/>
              </a:rPr>
              <a:t>ax + by +c =0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Parametric: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        x(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) = 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x</a:t>
            </a:r>
            <a:r>
              <a:rPr lang="en-US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</a:rPr>
              <a:t> + (1-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)x</a:t>
            </a:r>
            <a:r>
              <a:rPr lang="en-US" baseline="-25000">
                <a:latin typeface="Times New Roman" charset="0"/>
                <a:ea typeface="ＭＳ Ｐゴシック" charset="0"/>
              </a:rPr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        y(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) = 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y</a:t>
            </a:r>
            <a:r>
              <a:rPr lang="en-US" baseline="-25000">
                <a:latin typeface="Times New Roman" charset="0"/>
                <a:ea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</a:rPr>
              <a:t> + (1-</a:t>
            </a:r>
            <a:r>
              <a:rPr lang="en-US">
                <a:latin typeface="Symbol" charset="0"/>
                <a:ea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</a:rPr>
              <a:t>)y</a:t>
            </a:r>
            <a:r>
              <a:rPr lang="en-US" baseline="-25000">
                <a:latin typeface="Times New Roman" charset="0"/>
                <a:ea typeface="ＭＳ Ｐゴシック" charset="0"/>
              </a:rPr>
              <a:t>1</a:t>
            </a:r>
          </a:p>
          <a:p>
            <a:pPr lvl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Rays and Line Segments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&gt;= 0, then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ray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leaving P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in the direction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 we use two points to define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then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P(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 = Q +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(R-Q)=Q+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 + (1-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)Q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0&lt;=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&lt;=1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we get all the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points on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line segment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joining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</a:p>
        </p:txBody>
      </p:sp>
      <p:pic>
        <p:nvPicPr>
          <p:cNvPr id="43013" name="Picture 5" descr="AN04F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30480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Convexity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 object is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convex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iff for any two points in the object all points on the line segment between these points are also in the object</a:t>
            </a:r>
          </a:p>
        </p:txBody>
      </p:sp>
      <p:sp>
        <p:nvSpPr>
          <p:cNvPr id="45061" name="Freeform 4"/>
          <p:cNvSpPr>
            <a:spLocks/>
          </p:cNvSpPr>
          <p:nvPr/>
        </p:nvSpPr>
        <p:spPr bwMode="auto">
          <a:xfrm>
            <a:off x="1828800" y="3429000"/>
            <a:ext cx="1981200" cy="2209800"/>
          </a:xfrm>
          <a:custGeom>
            <a:avLst/>
            <a:gdLst>
              <a:gd name="T0" fmla="*/ 0 w 912"/>
              <a:gd name="T1" fmla="*/ 2147483647 h 1152"/>
              <a:gd name="T2" fmla="*/ 2147483647 w 912"/>
              <a:gd name="T3" fmla="*/ 0 h 1152"/>
              <a:gd name="T4" fmla="*/ 2147483647 w 912"/>
              <a:gd name="T5" fmla="*/ 2147483647 h 1152"/>
              <a:gd name="T6" fmla="*/ 2147483647 w 912"/>
              <a:gd name="T7" fmla="*/ 2147483647 h 1152"/>
              <a:gd name="T8" fmla="*/ 2147483647 w 912"/>
              <a:gd name="T9" fmla="*/ 2147483647 h 1152"/>
              <a:gd name="T10" fmla="*/ 0 w 912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1152"/>
              <a:gd name="T20" fmla="*/ 912 w 912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1152">
                <a:moveTo>
                  <a:pt x="0" y="480"/>
                </a:moveTo>
                <a:lnTo>
                  <a:pt x="432" y="0"/>
                </a:lnTo>
                <a:lnTo>
                  <a:pt x="912" y="576"/>
                </a:lnTo>
                <a:lnTo>
                  <a:pt x="768" y="1056"/>
                </a:lnTo>
                <a:lnTo>
                  <a:pt x="96" y="1152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45062" name="Freeform 5"/>
          <p:cNvSpPr>
            <a:spLocks/>
          </p:cNvSpPr>
          <p:nvPr/>
        </p:nvSpPr>
        <p:spPr bwMode="auto">
          <a:xfrm>
            <a:off x="4876800" y="3352800"/>
            <a:ext cx="2133600" cy="2743200"/>
          </a:xfrm>
          <a:custGeom>
            <a:avLst/>
            <a:gdLst>
              <a:gd name="T0" fmla="*/ 0 w 1344"/>
              <a:gd name="T1" fmla="*/ 2147483647 h 1728"/>
              <a:gd name="T2" fmla="*/ 2147483647 w 1344"/>
              <a:gd name="T3" fmla="*/ 0 h 1728"/>
              <a:gd name="T4" fmla="*/ 2147483647 w 1344"/>
              <a:gd name="T5" fmla="*/ 2147483647 h 1728"/>
              <a:gd name="T6" fmla="*/ 2147483647 w 1344"/>
              <a:gd name="T7" fmla="*/ 2147483647 h 1728"/>
              <a:gd name="T8" fmla="*/ 2147483647 w 1344"/>
              <a:gd name="T9" fmla="*/ 2147483647 h 1728"/>
              <a:gd name="T10" fmla="*/ 2147483647 w 1344"/>
              <a:gd name="T11" fmla="*/ 2147483647 h 1728"/>
              <a:gd name="T12" fmla="*/ 0 w 1344"/>
              <a:gd name="T13" fmla="*/ 2147483647 h 17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728"/>
              <a:gd name="T23" fmla="*/ 1344 w 1344"/>
              <a:gd name="T24" fmla="*/ 1728 h 17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728">
                <a:moveTo>
                  <a:pt x="0" y="720"/>
                </a:moveTo>
                <a:lnTo>
                  <a:pt x="144" y="0"/>
                </a:lnTo>
                <a:lnTo>
                  <a:pt x="1296" y="96"/>
                </a:lnTo>
                <a:lnTo>
                  <a:pt x="384" y="336"/>
                </a:lnTo>
                <a:lnTo>
                  <a:pt x="1344" y="960"/>
                </a:lnTo>
                <a:lnTo>
                  <a:pt x="432" y="1728"/>
                </a:lnTo>
                <a:lnTo>
                  <a:pt x="0" y="72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2438400" y="41148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 flipH="1">
            <a:off x="5562600" y="3581400"/>
            <a:ext cx="304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2590800" y="3810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2057400" y="4876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5715000" y="4800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410200" y="3352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</a:t>
            </a: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1981200" y="5867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convex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6172200" y="5715000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not convex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Affine Sums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Consider the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+…..+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show by induction that this sum makes sense iff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+…..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which case we have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affine sum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of the points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,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,…..P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If, in addition,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&gt;=0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we have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convex hull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of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,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,…..P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baseline="-25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Convex Hull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Smallest convex object containing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,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,…..P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Formed by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shrink wrapping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points</a:t>
            </a:r>
          </a:p>
        </p:txBody>
      </p:sp>
      <p:pic>
        <p:nvPicPr>
          <p:cNvPr id="49157" name="Picture 5" descr="AN04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1054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Curves and Surfaces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Curves are one parameter entities of the form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where the function is nonlinear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Surfaces are formed from two-parameter functions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Linear functions give planes and polygons</a:t>
            </a:r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1066800" y="4572000"/>
            <a:ext cx="2362200" cy="838200"/>
          </a:xfrm>
          <a:custGeom>
            <a:avLst/>
            <a:gdLst>
              <a:gd name="T0" fmla="*/ 0 w 1488"/>
              <a:gd name="T1" fmla="*/ 2147483647 h 528"/>
              <a:gd name="T2" fmla="*/ 2147483647 w 1488"/>
              <a:gd name="T3" fmla="*/ 2147483647 h 528"/>
              <a:gd name="T4" fmla="*/ 2147483647 w 1488"/>
              <a:gd name="T5" fmla="*/ 2147483647 h 528"/>
              <a:gd name="T6" fmla="*/ 2147483647 w 148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528"/>
              <a:gd name="T14" fmla="*/ 1488 w 148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528">
                <a:moveTo>
                  <a:pt x="0" y="440"/>
                </a:moveTo>
                <a:cubicBezTo>
                  <a:pt x="360" y="220"/>
                  <a:pt x="720" y="0"/>
                  <a:pt x="864" y="8"/>
                </a:cubicBezTo>
                <a:cubicBezTo>
                  <a:pt x="1008" y="16"/>
                  <a:pt x="760" y="448"/>
                  <a:pt x="864" y="488"/>
                </a:cubicBezTo>
                <a:cubicBezTo>
                  <a:pt x="968" y="528"/>
                  <a:pt x="1376" y="288"/>
                  <a:pt x="1488" y="24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1828800" y="5486400"/>
            <a:ext cx="914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P(</a:t>
            </a:r>
            <a:r>
              <a:rPr lang="en-US" sz="3100">
                <a:latin typeface="Symbol" charset="0"/>
              </a:rPr>
              <a:t>a</a:t>
            </a:r>
            <a:r>
              <a:rPr lang="en-US" sz="3100"/>
              <a:t>)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343400" y="4419600"/>
            <a:ext cx="2743200" cy="1600200"/>
          </a:xfrm>
          <a:custGeom>
            <a:avLst/>
            <a:gdLst>
              <a:gd name="T0" fmla="*/ 0 w 1728"/>
              <a:gd name="T1" fmla="*/ 2147483647 h 1008"/>
              <a:gd name="T2" fmla="*/ 2147483647 w 1728"/>
              <a:gd name="T3" fmla="*/ 0 h 1008"/>
              <a:gd name="T4" fmla="*/ 2147483647 w 1728"/>
              <a:gd name="T5" fmla="*/ 0 h 1008"/>
              <a:gd name="T6" fmla="*/ 2147483647 w 1728"/>
              <a:gd name="T7" fmla="*/ 2147483647 h 1008"/>
              <a:gd name="T8" fmla="*/ 2147483647 w 1728"/>
              <a:gd name="T9" fmla="*/ 2147483647 h 1008"/>
              <a:gd name="T10" fmla="*/ 2147483647 w 1728"/>
              <a:gd name="T11" fmla="*/ 2147483647 h 1008"/>
              <a:gd name="T12" fmla="*/ 0 w 1728"/>
              <a:gd name="T13" fmla="*/ 2147483647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008"/>
              <a:gd name="T23" fmla="*/ 1728 w 1728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008">
                <a:moveTo>
                  <a:pt x="0" y="528"/>
                </a:moveTo>
                <a:lnTo>
                  <a:pt x="432" y="0"/>
                </a:lnTo>
                <a:lnTo>
                  <a:pt x="1728" y="0"/>
                </a:lnTo>
                <a:lnTo>
                  <a:pt x="1008" y="384"/>
                </a:lnTo>
                <a:lnTo>
                  <a:pt x="1584" y="528"/>
                </a:lnTo>
                <a:lnTo>
                  <a:pt x="768" y="1008"/>
                </a:lnTo>
                <a:lnTo>
                  <a:pt x="0" y="52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629400" y="5562600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P(</a:t>
            </a:r>
            <a:r>
              <a:rPr lang="en-US" sz="3100">
                <a:latin typeface="Symbol" charset="0"/>
              </a:rPr>
              <a:t>a</a:t>
            </a:r>
            <a:r>
              <a:rPr lang="en-US" sz="3100"/>
              <a:t>, </a:t>
            </a:r>
            <a:r>
              <a:rPr lang="en-US" sz="3100">
                <a:latin typeface="Symbol" charset="0"/>
              </a:rPr>
              <a:t>b</a:t>
            </a:r>
            <a:r>
              <a:rPr lang="en-US" sz="310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43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21070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Planes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plane can be defined by a point and two vectors or by three points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838200" y="5486400"/>
            <a:ext cx="237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P(</a:t>
            </a:r>
            <a:r>
              <a:rPr lang="en-US">
                <a:latin typeface="Symbol" charset="0"/>
              </a:rPr>
              <a:t>a</a:t>
            </a:r>
            <a:r>
              <a:rPr lang="en-US"/>
              <a:t>,</a:t>
            </a:r>
            <a:r>
              <a:rPr lang="en-US">
                <a:latin typeface="Symbol" charset="0"/>
              </a:rPr>
              <a:t>b</a:t>
            </a:r>
            <a:r>
              <a:rPr lang="en-US"/>
              <a:t>)=R+</a:t>
            </a:r>
            <a:r>
              <a:rPr lang="en-US">
                <a:latin typeface="Symbol" charset="0"/>
              </a:rPr>
              <a:t>a</a:t>
            </a:r>
            <a:r>
              <a:rPr lang="en-US"/>
              <a:t>u+</a:t>
            </a:r>
            <a:r>
              <a:rPr lang="en-US">
                <a:latin typeface="Symbol" charset="0"/>
              </a:rPr>
              <a:t>b</a:t>
            </a:r>
            <a:r>
              <a:rPr lang="en-US"/>
              <a:t>v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4038600" y="5410200"/>
            <a:ext cx="349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P(</a:t>
            </a:r>
            <a:r>
              <a:rPr lang="en-US">
                <a:latin typeface="Symbol" charset="0"/>
              </a:rPr>
              <a:t>a</a:t>
            </a:r>
            <a:r>
              <a:rPr lang="en-US"/>
              <a:t>,</a:t>
            </a:r>
            <a:r>
              <a:rPr lang="en-US">
                <a:latin typeface="Symbol" charset="0"/>
              </a:rPr>
              <a:t>b</a:t>
            </a:r>
            <a:r>
              <a:rPr lang="en-US"/>
              <a:t>)=R+</a:t>
            </a:r>
            <a:r>
              <a:rPr lang="en-US">
                <a:latin typeface="Symbol" charset="0"/>
              </a:rPr>
              <a:t>a</a:t>
            </a:r>
            <a:r>
              <a:rPr lang="en-US"/>
              <a:t>(Q-R)+</a:t>
            </a:r>
            <a:r>
              <a:rPr lang="en-US">
                <a:latin typeface="Symbol" charset="0"/>
              </a:rPr>
              <a:t>b</a:t>
            </a:r>
            <a:r>
              <a:rPr lang="en-US"/>
              <a:t>(P-Q)</a:t>
            </a: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V="1">
            <a:off x="1600200" y="2819400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 flipV="1">
            <a:off x="1600200" y="4495800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 flipV="1">
            <a:off x="3352800" y="2895600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2498725" y="4841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19653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53260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</a:t>
            </a:r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4892675" y="2701925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 flipV="1">
            <a:off x="4892675" y="4378325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V="1">
            <a:off x="6645275" y="2778125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67818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</a:t>
            </a:r>
          </a:p>
        </p:txBody>
      </p:sp>
      <p:sp>
        <p:nvSpPr>
          <p:cNvPr id="53265" name="Oval 20"/>
          <p:cNvSpPr>
            <a:spLocks noChangeArrowheads="1"/>
          </p:cNvSpPr>
          <p:nvPr/>
        </p:nvSpPr>
        <p:spPr bwMode="auto">
          <a:xfrm>
            <a:off x="4800600" y="4953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21"/>
          <p:cNvSpPr txBox="1">
            <a:spLocks noChangeArrowheads="1"/>
          </p:cNvSpPr>
          <p:nvPr/>
        </p:nvSpPr>
        <p:spPr bwMode="auto">
          <a:xfrm>
            <a:off x="42672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</a:t>
            </a:r>
          </a:p>
        </p:txBody>
      </p:sp>
      <p:sp>
        <p:nvSpPr>
          <p:cNvPr id="53267" name="Text Box 22"/>
          <p:cNvSpPr txBox="1">
            <a:spLocks noChangeArrowheads="1"/>
          </p:cNvSpPr>
          <p:nvPr/>
        </p:nvSpPr>
        <p:spPr bwMode="auto">
          <a:xfrm>
            <a:off x="66563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53268" name="Oval 23"/>
          <p:cNvSpPr>
            <a:spLocks noChangeArrowheads="1"/>
          </p:cNvSpPr>
          <p:nvPr/>
        </p:nvSpPr>
        <p:spPr bwMode="auto">
          <a:xfrm>
            <a:off x="1600200" y="50292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Oval 24"/>
          <p:cNvSpPr>
            <a:spLocks noChangeArrowheads="1"/>
          </p:cNvSpPr>
          <p:nvPr/>
        </p:nvSpPr>
        <p:spPr bwMode="auto">
          <a:xfrm>
            <a:off x="6629400" y="43434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Oval 25"/>
          <p:cNvSpPr>
            <a:spLocks noChangeArrowheads="1"/>
          </p:cNvSpPr>
          <p:nvPr/>
        </p:nvSpPr>
        <p:spPr bwMode="auto">
          <a:xfrm>
            <a:off x="6705600" y="2667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Triangles</a:t>
            </a:r>
          </a:p>
        </p:txBody>
      </p:sp>
      <p:pic>
        <p:nvPicPr>
          <p:cNvPr id="55300" name="Picture 5" descr="AN04F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097463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Line 6"/>
          <p:cNvSpPr>
            <a:spLocks noChangeShapeType="1"/>
          </p:cNvSpPr>
          <p:nvPr/>
        </p:nvSpPr>
        <p:spPr bwMode="auto">
          <a:xfrm>
            <a:off x="1447800" y="3733800"/>
            <a:ext cx="1828800" cy="1219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 flipH="1">
            <a:off x="5105400" y="3048000"/>
            <a:ext cx="1295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5303" name="Text Box 12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3200400" cy="4572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convex sum of P and Q</a:t>
            </a:r>
          </a:p>
        </p:txBody>
      </p:sp>
      <p:sp>
        <p:nvSpPr>
          <p:cNvPr id="55304" name="Text Box 14"/>
          <p:cNvSpPr txBox="1">
            <a:spLocks noChangeArrowheads="1"/>
          </p:cNvSpPr>
          <p:nvPr/>
        </p:nvSpPr>
        <p:spPr bwMode="auto">
          <a:xfrm>
            <a:off x="5541963" y="2514600"/>
            <a:ext cx="341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convex sum of S(</a:t>
            </a:r>
            <a:r>
              <a:rPr lang="en-US">
                <a:latin typeface="Symbol" charset="0"/>
              </a:rPr>
              <a:t>a</a:t>
            </a:r>
            <a:r>
              <a:rPr lang="en-US"/>
              <a:t>) and R</a:t>
            </a:r>
          </a:p>
        </p:txBody>
      </p:sp>
      <p:sp>
        <p:nvSpPr>
          <p:cNvPr id="55305" name="Text Box 15"/>
          <p:cNvSpPr txBox="1">
            <a:spLocks noChangeArrowheads="1"/>
          </p:cNvSpPr>
          <p:nvPr/>
        </p:nvSpPr>
        <p:spPr bwMode="auto">
          <a:xfrm>
            <a:off x="1751013" y="5708650"/>
            <a:ext cx="551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for 0&lt;=</a:t>
            </a:r>
            <a:r>
              <a:rPr lang="en-US">
                <a:latin typeface="Symbol" charset="0"/>
              </a:rPr>
              <a:t>a</a:t>
            </a:r>
            <a:r>
              <a:rPr lang="en-US"/>
              <a:t>,</a:t>
            </a:r>
            <a:r>
              <a:rPr lang="en-US">
                <a:latin typeface="Symbol" charset="0"/>
              </a:rPr>
              <a:t>b</a:t>
            </a:r>
            <a:r>
              <a:rPr lang="en-US"/>
              <a:t>&lt;=1, we get all points in triangle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Barycentric Coordinates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Triangle is convex so any point inside can be represented as an affine sum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1,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2,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where 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1</a:t>
            </a:r>
          </a:p>
          <a:p>
            <a:pPr>
              <a:buFontTx/>
              <a:buNone/>
            </a:pP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    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&gt;=0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representation   is called the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barycentric coordinate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representation of P</a:t>
            </a:r>
          </a:p>
          <a:p>
            <a:pPr>
              <a:buFontTx/>
              <a:buNone/>
            </a:pPr>
            <a:endParaRPr lang="en-US" baseline="-25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AN04F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3276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Normals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three dimensional spaces, every plane has a vector n  perpendicular or orthogonal to it called the </a:t>
            </a:r>
            <a:r>
              <a:rPr lang="en-US" sz="2700" b="1">
                <a:latin typeface="Arial" charset="0"/>
                <a:ea typeface="ＭＳ Ｐゴシック" charset="0"/>
                <a:cs typeface="ＭＳ Ｐゴシック" charset="0"/>
              </a:rPr>
              <a:t>normal vector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From the two-point vector form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)=P+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u+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v,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we know  we can use the cross product to find    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n = u 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v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and the equivalent form</a:t>
            </a:r>
          </a:p>
          <a:p>
            <a:pPr>
              <a:buFontTx/>
              <a:buNone/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   (P(</a:t>
            </a:r>
            <a:r>
              <a:rPr lang="en-US" sz="2800">
                <a:latin typeface="Symbol" charset="0"/>
                <a:ea typeface="ＭＳ Ｐゴシック" charset="0"/>
                <a:cs typeface="ＭＳ Ｐゴシック" charset="0"/>
              </a:rPr>
              <a:t>a, b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)-P)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 n=0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7150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953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267200" y="5943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6700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760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concepts such as dimension and basis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coordinate systems for representing vectors spaces and frames for representing affine spaces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Discuss change of frames and bases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7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Linear Independence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set of vectors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…,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linearly independent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 </a:t>
            </a:r>
          </a:p>
          <a:p>
            <a:pPr>
              <a:buFontTx/>
              <a:buNone/>
            </a:pP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+..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=0 iff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=…=0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a set of vectors is linearly independent, we cannot represent one in terms of the others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a set of vectors is linearly dependent, at least one can be written in terms of the others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Dimension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a vector space, the maximum number of linearly independent vectors is fixed and is called the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dimension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of the space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an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-dimensional space, any set of n linearly independent vectors form a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basis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for the space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Given a basis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,….,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any vector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can be written as</a:t>
            </a:r>
          </a:p>
          <a:p>
            <a:pPr>
              <a:buFontTx/>
              <a:buNone/>
            </a:pP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     v=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where the {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} are unique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Representation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Until now we have been able to work with geometric entities without using any frame of reference, such as a coordinate system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a frame of reference to relate points and objects to our physical world.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For example, where is a point? Can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t answer without a reference system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World coordinates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Camera coordinates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Coordinate Systems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Consider a basis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,….,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A vector is written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v=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list of scalars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….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is the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representation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with respect to the given basis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can write the representation as a row or column array of scalars</a:t>
            </a:r>
            <a:endParaRPr lang="en-US" sz="2700" baseline="-25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305050" y="5038725"/>
            <a:ext cx="32496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a</a:t>
            </a:r>
            <a:r>
              <a:rPr lang="en-US"/>
              <a:t>=[</a:t>
            </a:r>
            <a:r>
              <a:rPr lang="en-US" sz="3100">
                <a:latin typeface="Symbol" charset="0"/>
              </a:rPr>
              <a:t>a</a:t>
            </a:r>
            <a:r>
              <a:rPr lang="en-US" sz="3100" baseline="-25000"/>
              <a:t>1</a:t>
            </a:r>
            <a:r>
              <a:rPr lang="en-US" sz="3100" i="1"/>
              <a:t>  </a:t>
            </a:r>
            <a:r>
              <a:rPr lang="en-US" sz="3100">
                <a:latin typeface="Symbol" charset="0"/>
              </a:rPr>
              <a:t>a</a:t>
            </a:r>
            <a:r>
              <a:rPr lang="en-US" sz="3100" baseline="-25000"/>
              <a:t>2</a:t>
            </a:r>
            <a:r>
              <a:rPr lang="en-US" sz="3100" i="1"/>
              <a:t> </a:t>
            </a:r>
            <a:r>
              <a:rPr lang="en-US" sz="3100"/>
              <a:t> …. </a:t>
            </a:r>
            <a:r>
              <a:rPr lang="en-US" sz="3100">
                <a:latin typeface="Symbol" charset="0"/>
              </a:rPr>
              <a:t>a</a:t>
            </a:r>
            <a:r>
              <a:rPr lang="en-US" sz="3100" baseline="-25000"/>
              <a:t>n</a:t>
            </a:r>
            <a:r>
              <a:rPr lang="en-US" sz="3100"/>
              <a:t>]</a:t>
            </a:r>
            <a:r>
              <a:rPr lang="en-US" sz="4000" baseline="30000"/>
              <a:t>T</a:t>
            </a:r>
            <a:r>
              <a:rPr lang="en-US"/>
              <a:t>=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562600" y="4419600"/>
          <a:ext cx="660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6" name="Equation" r:id="rId3" imgW="342720" imgH="1066680" progId="Equation.3">
                  <p:embed/>
                </p:oleObj>
              </mc:Choice>
              <mc:Fallback>
                <p:oleObj name="Equation" r:id="rId3" imgW="3427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660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Introduce the elements of geometry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Scalars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Vectors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Points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Develop mathematical operations among them in a coordinate-free manner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Define basic primitives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Line segments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Polygons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v=2v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+3v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-4v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  <a:p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=[2 3 –4]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this representation is with respect to a particular basis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example, in WebGL we will start by representing vectors using the object  basis but later the system needs a representation in terms of the camera or eye basis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Coordinate Systems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Which is correct?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Both are because vectors have no fixed location</a:t>
            </a:r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1447800" y="2209800"/>
            <a:ext cx="1981200" cy="2209800"/>
            <a:chOff x="912" y="1680"/>
            <a:chExt cx="1248" cy="1392"/>
          </a:xfrm>
        </p:grpSpPr>
        <p:sp>
          <p:nvSpPr>
            <p:cNvPr id="23566" name="Line 4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7" name="Line 5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8" name="Line 6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2514600" y="25908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2965450" y="28606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5867400" y="2971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 flipV="1">
            <a:off x="5638800" y="2133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 flipH="1">
            <a:off x="5867400" y="320040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5181600" y="32766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5181600" y="3352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Frames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coordinate system is insufficient to represent points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we work in an affine space we can add a single point,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origin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to the basis vectors to form a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frame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438400" y="4038600"/>
            <a:ext cx="1981200" cy="2209800"/>
            <a:chOff x="912" y="1680"/>
            <a:chExt cx="1248" cy="1392"/>
          </a:xfrm>
        </p:grpSpPr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2540000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3752850" y="46132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3055938" y="4343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2895600" y="5562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Representation in a Frame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Frame determined by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Within this frame, every vector can be written as </a:t>
            </a:r>
          </a:p>
          <a:p>
            <a:pPr>
              <a:buFontTx/>
              <a:buNone/>
            </a:pP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     v=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Every point can be written as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  P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0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Confusing Points and 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Consider the point and the vector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0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 sz="27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 v=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+….+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They appear to have the similar representations</a:t>
            </a:r>
          </a:p>
          <a:p>
            <a:pPr>
              <a:buFontTx/>
              <a:buNone/>
            </a:pPr>
            <a:r>
              <a:rPr lang="en-US" sz="2700" b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=[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          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=[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</a:p>
          <a:p>
            <a:pPr>
              <a:buFontTx/>
              <a:buNone/>
            </a:pP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which confuses the point with the vector</a:t>
            </a:r>
          </a:p>
          <a:p>
            <a:pPr>
              <a:buFontTx/>
              <a:buNone/>
            </a:pP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A vector has no position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791200" y="3962400"/>
            <a:ext cx="1981200" cy="2209800"/>
            <a:chOff x="912" y="1680"/>
            <a:chExt cx="1248" cy="1392"/>
          </a:xfrm>
        </p:grpSpPr>
        <p:sp>
          <p:nvSpPr>
            <p:cNvPr id="26642" name="Line 5"/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3" name="Line 6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4" name="Line 7"/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6630" name="Line 8"/>
          <p:cNvSpPr>
            <a:spLocks noChangeShapeType="1"/>
          </p:cNvSpPr>
          <p:nvPr/>
        </p:nvSpPr>
        <p:spPr bwMode="auto">
          <a:xfrm flipV="1">
            <a:off x="6400800" y="4419600"/>
            <a:ext cx="914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9183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v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7391400" y="4114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flipV="1">
            <a:off x="6629400" y="3657600"/>
            <a:ext cx="914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6781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v</a:t>
            </a:r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 flipV="1">
            <a:off x="3886200" y="4343400"/>
            <a:ext cx="2667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 flipV="1">
            <a:off x="4114800" y="46482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165100" y="5410200"/>
            <a:ext cx="4017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Vector can be placed anywhere</a:t>
            </a:r>
          </a:p>
        </p:txBody>
      </p:sp>
      <p:sp>
        <p:nvSpPr>
          <p:cNvPr id="26638" name="Oval 17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H="1" flipV="1">
            <a:off x="7391400" y="4495800"/>
            <a:ext cx="228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6553200" y="5867400"/>
            <a:ext cx="1608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point: fixed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652" y="25908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381465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homogeneous coordinates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change of representation for both vectors and points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Single Representation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If we define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700">
                <a:latin typeface="Times New Roman" charset="0"/>
                <a:ea typeface="ＭＳ Ｐゴシック" charset="0"/>
                <a:cs typeface="Times New Roman" charset="0"/>
              </a:rPr>
              <a:t>•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 =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>
                <a:latin typeface="Times New Roman" charset="0"/>
                <a:ea typeface="ＭＳ Ｐゴシック" charset="0"/>
                <a:cs typeface="Times New Roman" charset="0"/>
              </a:rPr>
              <a:t>•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 =P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then we can write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= 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pPr>
              <a:buFontTx/>
              <a:buNone/>
            </a:pP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0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= 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Thus we obtain the four-dimensional 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homogeneous coordinate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representation</a:t>
            </a:r>
          </a:p>
          <a:p>
            <a:pPr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 T</a:t>
            </a: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  <a:r>
              <a:rPr lang="en-US" sz="4000" baseline="30000">
                <a:latin typeface="Times New Roman" charset="0"/>
                <a:ea typeface="ＭＳ Ｐゴシック" charset="0"/>
                <a:cs typeface="ＭＳ Ｐゴシック" charset="0"/>
              </a:rPr>
              <a:t> 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0668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Homogeneous Coordinates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Homogeneous coordinates are key to all computer graphics systems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All standard transformations (rotation, translation, scaling) can be implemented with matrix multiplications using 4 x 4 matrices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Hardware pipeline works with 4 dimensional representations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For orthographic viewing, we can maintain </a:t>
            </a:r>
            <a:r>
              <a:rPr lang="en-US" dirty="0">
                <a:latin typeface="Times New Roman" charset="0"/>
                <a:ea typeface="ＭＳ Ｐゴシック" charset="0"/>
              </a:rPr>
              <a:t>w=0</a:t>
            </a:r>
            <a:r>
              <a:rPr lang="en-US" dirty="0">
                <a:latin typeface="Arial" charset="0"/>
                <a:ea typeface="ＭＳ Ｐゴシック" charset="0"/>
              </a:rPr>
              <a:t> for vectors and </a:t>
            </a:r>
            <a:r>
              <a:rPr lang="en-US" dirty="0">
                <a:latin typeface="Times New Roman" charset="0"/>
                <a:ea typeface="ＭＳ Ｐゴシック" charset="0"/>
              </a:rPr>
              <a:t>w=1</a:t>
            </a:r>
            <a:r>
              <a:rPr lang="en-US" dirty="0">
                <a:latin typeface="Arial" charset="0"/>
                <a:ea typeface="ＭＳ Ｐゴシック" charset="0"/>
              </a:rPr>
              <a:t> for points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For perspective we need a </a:t>
            </a:r>
            <a:r>
              <a:rPr lang="en-US" i="1" dirty="0">
                <a:latin typeface="Arial" charset="0"/>
                <a:ea typeface="ＭＳ Ｐゴシック" charset="0"/>
              </a:rPr>
              <a:t>perspective division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Change of Coordinate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Consider two representations of a the same vector with respect to two different bases. The representations are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62849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700"/>
              <a:t>v</a:t>
            </a:r>
            <a:r>
              <a:rPr lang="en-US" sz="2700" i="1"/>
              <a:t>=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1</a:t>
            </a:r>
            <a:r>
              <a:rPr lang="en-US" sz="2700" i="1"/>
              <a:t>v</a:t>
            </a:r>
            <a:r>
              <a:rPr lang="en-US" sz="2700" baseline="-25000"/>
              <a:t>1</a:t>
            </a:r>
            <a:r>
              <a:rPr lang="en-US" sz="2700" i="1"/>
              <a:t>+ 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v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/>
              <a:t>+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3</a:t>
            </a:r>
            <a:r>
              <a:rPr lang="en-US" sz="2700" i="1"/>
              <a:t>v</a:t>
            </a:r>
            <a:r>
              <a:rPr lang="en-US" sz="2700" baseline="-25000"/>
              <a:t>3 </a:t>
            </a:r>
            <a:r>
              <a:rPr lang="en-US" sz="2700"/>
              <a:t>= [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1 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3</a:t>
            </a:r>
            <a:r>
              <a:rPr lang="en-US" sz="2700"/>
              <a:t>]</a:t>
            </a:r>
            <a:r>
              <a:rPr lang="en-US" sz="4000" baseline="30000"/>
              <a:t> </a:t>
            </a:r>
            <a:r>
              <a:rPr lang="en-US" sz="2700"/>
              <a:t>[</a:t>
            </a:r>
            <a:r>
              <a:rPr lang="en-US" sz="2700" i="1"/>
              <a:t>v</a:t>
            </a:r>
            <a:r>
              <a:rPr lang="en-US" sz="2700" baseline="-25000"/>
              <a:t>1</a:t>
            </a:r>
            <a:r>
              <a:rPr lang="en-US" sz="2700" i="1"/>
              <a:t> v</a:t>
            </a:r>
            <a:r>
              <a:rPr lang="en-US" sz="2700" baseline="-25000"/>
              <a:t>2</a:t>
            </a:r>
            <a:r>
              <a:rPr lang="en-US" sz="2700" i="1"/>
              <a:t> v</a:t>
            </a:r>
            <a:r>
              <a:rPr lang="en-US" sz="2700" baseline="-25000"/>
              <a:t>3</a:t>
            </a:r>
            <a:r>
              <a:rPr lang="en-US" sz="3100"/>
              <a:t>] </a:t>
            </a:r>
            <a:r>
              <a:rPr lang="en-US" sz="4000" baseline="30000"/>
              <a:t>T</a:t>
            </a:r>
          </a:p>
          <a:p>
            <a:pPr>
              <a:spcBef>
                <a:spcPct val="20000"/>
              </a:spcBef>
            </a:pPr>
            <a:r>
              <a:rPr lang="en-US" sz="2700" i="1"/>
              <a:t>=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1</a:t>
            </a:r>
            <a:r>
              <a:rPr lang="en-US" sz="2700" i="1"/>
              <a:t>u</a:t>
            </a:r>
            <a:r>
              <a:rPr lang="en-US" sz="2700" baseline="-25000"/>
              <a:t>1</a:t>
            </a:r>
            <a:r>
              <a:rPr lang="en-US" sz="2700" i="1"/>
              <a:t>+ 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2</a:t>
            </a:r>
            <a:r>
              <a:rPr lang="en-US" sz="2700" i="1"/>
              <a:t>u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/>
              <a:t>+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3</a:t>
            </a:r>
            <a:r>
              <a:rPr lang="en-US" sz="2700" i="1"/>
              <a:t>u</a:t>
            </a:r>
            <a:r>
              <a:rPr lang="en-US" sz="2700" baseline="-25000"/>
              <a:t>3 </a:t>
            </a:r>
            <a:r>
              <a:rPr lang="en-US" sz="2700"/>
              <a:t>= [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1 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2</a:t>
            </a:r>
            <a:r>
              <a:rPr lang="en-US" sz="2700" i="1"/>
              <a:t> 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3</a:t>
            </a:r>
            <a:r>
              <a:rPr lang="en-US" sz="2700"/>
              <a:t>]</a:t>
            </a:r>
            <a:r>
              <a:rPr lang="en-US" sz="4000" baseline="30000"/>
              <a:t> </a:t>
            </a:r>
            <a:r>
              <a:rPr lang="en-US" sz="2700"/>
              <a:t>[</a:t>
            </a:r>
            <a:r>
              <a:rPr lang="en-US" sz="2700" i="1"/>
              <a:t>u</a:t>
            </a:r>
            <a:r>
              <a:rPr lang="en-US" sz="2700" baseline="-25000"/>
              <a:t>1</a:t>
            </a:r>
            <a:r>
              <a:rPr lang="en-US" sz="2700" i="1"/>
              <a:t> u</a:t>
            </a:r>
            <a:r>
              <a:rPr lang="en-US" sz="2700" baseline="-25000"/>
              <a:t>2</a:t>
            </a:r>
            <a:r>
              <a:rPr lang="en-US" sz="2700" i="1"/>
              <a:t> u</a:t>
            </a:r>
            <a:r>
              <a:rPr lang="en-US" sz="2700" baseline="-25000"/>
              <a:t>3</a:t>
            </a:r>
            <a:r>
              <a:rPr lang="en-US" sz="3100"/>
              <a:t>] </a:t>
            </a:r>
            <a:r>
              <a:rPr lang="en-US" sz="4000" baseline="30000"/>
              <a:t>T</a:t>
            </a:r>
          </a:p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19400" y="3124200"/>
            <a:ext cx="2120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 b="1"/>
              <a:t>a</a:t>
            </a:r>
            <a:r>
              <a:rPr lang="en-US" sz="2700" i="1"/>
              <a:t>=</a:t>
            </a:r>
            <a:r>
              <a:rPr lang="en-US" sz="2700"/>
              <a:t>[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1</a:t>
            </a:r>
            <a:r>
              <a:rPr lang="en-US" sz="2700" i="1"/>
              <a:t> 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2</a:t>
            </a:r>
            <a:r>
              <a:rPr lang="en-US" sz="2700" i="1"/>
              <a:t>  </a:t>
            </a:r>
            <a:r>
              <a:rPr lang="en-US" sz="2700">
                <a:latin typeface="Symbol" charset="0"/>
              </a:rPr>
              <a:t>a</a:t>
            </a:r>
            <a:r>
              <a:rPr lang="en-US" sz="2700" baseline="-25000"/>
              <a:t>3 </a:t>
            </a:r>
            <a:r>
              <a:rPr lang="en-US" sz="2700"/>
              <a:t>]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819400" y="3581400"/>
            <a:ext cx="20589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 b="1"/>
              <a:t>b</a:t>
            </a:r>
            <a:r>
              <a:rPr lang="en-US" sz="2700" i="1"/>
              <a:t>=</a:t>
            </a:r>
            <a:r>
              <a:rPr lang="en-US" sz="2700"/>
              <a:t>[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1 </a:t>
            </a:r>
            <a:r>
              <a:rPr lang="en-US" sz="2700" i="1"/>
              <a:t> 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2</a:t>
            </a:r>
            <a:r>
              <a:rPr lang="en-US" sz="2700"/>
              <a:t>  </a:t>
            </a:r>
            <a:r>
              <a:rPr lang="en-US" sz="2700">
                <a:latin typeface="Symbol" charset="0"/>
              </a:rPr>
              <a:t>b</a:t>
            </a:r>
            <a:r>
              <a:rPr lang="en-US" sz="2700" baseline="-25000"/>
              <a:t>3</a:t>
            </a:r>
            <a:r>
              <a:rPr lang="en-US" sz="2700"/>
              <a:t>]</a:t>
            </a:r>
            <a:endParaRPr lang="en-US" sz="2700" baseline="-250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43000" y="41910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Elements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Geometry is the study of the relationships among objects in an n-dimensional space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 computer graphics, we are interested in objects that exist in three dimensions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Want a minimum set of primitives from which we can build more sophisticated objects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will need three basic elements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Scalars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Vectors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Representing second basis in terms of first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Each of the basis vectors, u1,u2, u3, are vectors that can be represented in terms of the first basis</a:t>
            </a: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14400" y="3657600"/>
            <a:ext cx="2827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u</a:t>
            </a:r>
            <a:r>
              <a:rPr lang="en-US" baseline="-25000"/>
              <a:t>1 </a:t>
            </a:r>
            <a:r>
              <a:rPr lang="en-US"/>
              <a:t>= 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11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12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13</a:t>
            </a:r>
            <a:r>
              <a:rPr lang="en-US"/>
              <a:t>v</a:t>
            </a:r>
            <a:r>
              <a:rPr lang="en-US" baseline="-25000"/>
              <a:t>3</a:t>
            </a:r>
          </a:p>
          <a:p>
            <a:r>
              <a:rPr lang="en-US"/>
              <a:t>u</a:t>
            </a:r>
            <a:r>
              <a:rPr lang="en-US" baseline="-25000"/>
              <a:t>2 </a:t>
            </a:r>
            <a:r>
              <a:rPr lang="en-US"/>
              <a:t>= 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21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22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23</a:t>
            </a:r>
            <a:r>
              <a:rPr lang="en-US"/>
              <a:t>v</a:t>
            </a:r>
            <a:r>
              <a:rPr lang="en-US" baseline="-25000"/>
              <a:t>3</a:t>
            </a:r>
            <a:endParaRPr lang="en-US"/>
          </a:p>
          <a:p>
            <a:r>
              <a:rPr lang="en-US"/>
              <a:t>u</a:t>
            </a:r>
            <a:r>
              <a:rPr lang="en-US" baseline="-25000"/>
              <a:t>3 </a:t>
            </a:r>
            <a:r>
              <a:rPr lang="en-US"/>
              <a:t>= 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31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32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>
                <a:latin typeface="Symbol" charset="0"/>
              </a:rPr>
              <a:t>g</a:t>
            </a:r>
            <a:r>
              <a:rPr lang="en-US" baseline="-25000"/>
              <a:t>33</a:t>
            </a:r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pic>
        <p:nvPicPr>
          <p:cNvPr id="21510" name="Picture 9" descr="AN04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28432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Line 10"/>
          <p:cNvSpPr>
            <a:spLocks noChangeShapeType="1"/>
          </p:cNvSpPr>
          <p:nvPr/>
        </p:nvSpPr>
        <p:spPr bwMode="auto">
          <a:xfrm flipV="1">
            <a:off x="6096000" y="3429000"/>
            <a:ext cx="7620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68421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latin typeface="Arial" charset="0"/>
                <a:ea typeface="ＭＳ Ｐゴシック" charset="0"/>
                <a:cs typeface="ＭＳ Ｐゴシック" charset="0"/>
              </a:rPr>
              <a:t>Matrix Form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coefficients define a 3 x 3 matrix</a:t>
            </a: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and the bases can be related by</a:t>
            </a: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see text for numerical examples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3657600" y="4648200"/>
            <a:ext cx="139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1"/>
              <a:t>a=M</a:t>
            </a:r>
            <a:r>
              <a:rPr lang="en-US" sz="3200" baseline="30000"/>
              <a:t>T</a:t>
            </a:r>
            <a:r>
              <a:rPr lang="en-US" sz="3200" b="1"/>
              <a:t>b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429000" y="1981200"/>
          <a:ext cx="24384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2" name="Equation" r:id="rId3" imgW="1002960" imgH="711000" progId="Equation.3">
                  <p:embed/>
                </p:oleObj>
              </mc:Choice>
              <mc:Fallback>
                <p:oleObj name="Equation" r:id="rId3" imgW="1002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4384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2667000" y="26670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M </a:t>
            </a:r>
            <a:r>
              <a:rPr lang="en-US"/>
              <a:t>=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9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Change of Frames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>
                <a:latin typeface="Arial" charset="0"/>
                <a:ea typeface="ＭＳ Ｐゴシック" charset="0"/>
                <a:cs typeface="ＭＳ Ｐゴシック" charset="0"/>
              </a:rPr>
              <a:t>We can apply a similar process in homogeneous coordinates to the representations of both points and vectors</a:t>
            </a:r>
          </a:p>
          <a:p>
            <a:pPr>
              <a:lnSpc>
                <a:spcPct val="80000"/>
              </a:lnSpc>
            </a:pPr>
            <a:endParaRPr lang="en-US" sz="25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5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500">
                <a:latin typeface="Arial" charset="0"/>
                <a:ea typeface="ＭＳ Ｐゴシック" charset="0"/>
                <a:cs typeface="ＭＳ Ｐゴシック" charset="0"/>
              </a:rPr>
              <a:t>Any point or vector can be represented in either frame</a:t>
            </a:r>
          </a:p>
          <a:p>
            <a:pPr>
              <a:lnSpc>
                <a:spcPct val="80000"/>
              </a:lnSpc>
            </a:pPr>
            <a:r>
              <a:rPr lang="en-US" sz="2500">
                <a:latin typeface="Arial" charset="0"/>
                <a:ea typeface="ＭＳ Ｐゴシック" charset="0"/>
                <a:cs typeface="ＭＳ Ｐゴシック" charset="0"/>
              </a:rPr>
              <a:t>We can represent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in terms of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03313" y="2944813"/>
            <a:ext cx="31369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/>
              <a:t>Consider two frames:</a:t>
            </a:r>
          </a:p>
          <a:p>
            <a:r>
              <a:rPr lang="en-US" sz="2700"/>
              <a:t>(P</a:t>
            </a:r>
            <a:r>
              <a:rPr lang="en-US" sz="2700" baseline="-25000"/>
              <a:t>0</a:t>
            </a:r>
            <a:r>
              <a:rPr lang="en-US" sz="2700"/>
              <a:t>, v</a:t>
            </a:r>
            <a:r>
              <a:rPr lang="en-US" sz="2700" baseline="-25000"/>
              <a:t>1</a:t>
            </a:r>
            <a:r>
              <a:rPr lang="en-US" sz="2700"/>
              <a:t>, v</a:t>
            </a:r>
            <a:r>
              <a:rPr lang="en-US" sz="2700" baseline="-25000"/>
              <a:t>2</a:t>
            </a:r>
            <a:r>
              <a:rPr lang="en-US" sz="2700"/>
              <a:t>, v</a:t>
            </a:r>
            <a:r>
              <a:rPr lang="en-US" sz="2700" baseline="-25000"/>
              <a:t>3</a:t>
            </a:r>
            <a:r>
              <a:rPr lang="en-US" sz="2700"/>
              <a:t>)</a:t>
            </a:r>
          </a:p>
          <a:p>
            <a:r>
              <a:rPr lang="en-US" sz="2700"/>
              <a:t>(Q</a:t>
            </a:r>
            <a:r>
              <a:rPr lang="en-US" sz="2700" baseline="-25000"/>
              <a:t>0</a:t>
            </a:r>
            <a:r>
              <a:rPr lang="en-US" sz="2700"/>
              <a:t>, u</a:t>
            </a:r>
            <a:r>
              <a:rPr lang="en-US" sz="2700" baseline="-25000"/>
              <a:t>1</a:t>
            </a:r>
            <a:r>
              <a:rPr lang="en-US" sz="2700"/>
              <a:t>, u</a:t>
            </a:r>
            <a:r>
              <a:rPr lang="en-US" sz="2700" baseline="-25000"/>
              <a:t>2</a:t>
            </a:r>
            <a:r>
              <a:rPr lang="en-US" sz="2700"/>
              <a:t>, u</a:t>
            </a:r>
            <a:r>
              <a:rPr lang="en-US" sz="2700" baseline="-25000"/>
              <a:t>3</a:t>
            </a:r>
            <a:r>
              <a:rPr lang="en-US" sz="2700"/>
              <a:t>)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5334000" y="3276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5334000" y="4267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4724400" y="42672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4760913" y="3765550"/>
            <a:ext cx="5365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P</a:t>
            </a:r>
            <a:r>
              <a:rPr lang="en-US" sz="3100" baseline="-25000"/>
              <a:t>0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6143625" y="391795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v</a:t>
            </a:r>
            <a:r>
              <a:rPr lang="en-US" sz="3100" baseline="-25000"/>
              <a:t>1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5076825" y="277495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v</a:t>
            </a:r>
            <a:r>
              <a:rPr lang="en-US" sz="3100" baseline="-25000"/>
              <a:t>2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4191000" y="457200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v</a:t>
            </a:r>
            <a:r>
              <a:rPr lang="en-US" sz="3100" baseline="-25000"/>
              <a:t>3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V="1">
            <a:off x="7162800" y="2590800"/>
            <a:ext cx="685800" cy="838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H="1" flipV="1">
            <a:off x="6248400" y="2971800"/>
            <a:ext cx="9144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7162800" y="3429000"/>
            <a:ext cx="76200" cy="1143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6597650" y="3276600"/>
            <a:ext cx="601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Q</a:t>
            </a:r>
            <a:r>
              <a:rPr lang="en-US" sz="3100" baseline="-25000"/>
              <a:t>0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6248400" y="251460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u</a:t>
            </a:r>
            <a:r>
              <a:rPr lang="en-US" sz="3100" baseline="-25000"/>
              <a:t>1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001000" y="236220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u</a:t>
            </a:r>
            <a:r>
              <a:rPr lang="en-US" sz="3100" baseline="-25000"/>
              <a:t>2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7391400" y="4267200"/>
            <a:ext cx="514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u</a:t>
            </a:r>
            <a:r>
              <a:rPr lang="en-US" sz="3100" baseline="-25000"/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1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 sz="3300" dirty="0">
                <a:latin typeface="Arial" charset="0"/>
                <a:ea typeface="ＭＳ Ｐゴシック" charset="0"/>
                <a:cs typeface="ＭＳ Ｐゴシック" charset="0"/>
              </a:rPr>
              <a:t>Representing One Frame in Terms of the Other</a:t>
            </a:r>
          </a:p>
        </p:txBody>
      </p:sp>
      <p:sp>
        <p:nvSpPr>
          <p:cNvPr id="24581" name="Text Box 1029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4191000" cy="1676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13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23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33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0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41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42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43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44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aseline="-25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85800" y="1600200"/>
            <a:ext cx="618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Extending what we did with change of bases</a:t>
            </a:r>
          </a:p>
        </p:txBody>
      </p:sp>
      <p:sp>
        <p:nvSpPr>
          <p:cNvPr id="24583" name="Text Box 1031"/>
          <p:cNvSpPr txBox="1">
            <a:spLocks noChangeArrowheads="1"/>
          </p:cNvSpPr>
          <p:nvPr/>
        </p:nvSpPr>
        <p:spPr bwMode="auto">
          <a:xfrm>
            <a:off x="838200" y="3733800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defining a 4 x 4 matrix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810000" y="4038600"/>
          <a:ext cx="29718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0" name="Equation" r:id="rId3" imgW="1218960" imgH="939600" progId="Equation.3">
                  <p:embed/>
                </p:oleObj>
              </mc:Choice>
              <mc:Fallback>
                <p:oleObj name="Equation" r:id="rId3" imgW="121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29718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033"/>
          <p:cNvSpPr txBox="1">
            <a:spLocks noChangeArrowheads="1"/>
          </p:cNvSpPr>
          <p:nvPr/>
        </p:nvSpPr>
        <p:spPr bwMode="auto">
          <a:xfrm>
            <a:off x="3048000" y="49530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M</a:t>
            </a:r>
            <a:r>
              <a:rPr lang="en-US"/>
              <a:t> =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Working with Representations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Within the two frames any point or vector has a representation of the same form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the first frame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700" i="1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the second frame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7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= 1 </a:t>
            </a:r>
            <a:r>
              <a:rPr lang="en-US" sz="2300">
                <a:latin typeface="Arial" charset="0"/>
                <a:ea typeface="ＭＳ Ｐゴシック" charset="0"/>
                <a:cs typeface="ＭＳ Ｐゴシック" charset="0"/>
              </a:rPr>
              <a:t>for points and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300" baseline="-25000">
                <a:latin typeface="Times New Roman" charset="0"/>
                <a:ea typeface="ＭＳ Ｐゴシック" charset="0"/>
                <a:cs typeface="ＭＳ Ｐゴシック" charset="0"/>
              </a:rPr>
              <a:t>4 </a:t>
            </a:r>
            <a:r>
              <a:rPr lang="en-US" sz="2300">
                <a:latin typeface="Symbol" charset="0"/>
                <a:ea typeface="ＭＳ Ｐゴシック" charset="0"/>
                <a:cs typeface="ＭＳ Ｐゴシック" charset="0"/>
              </a:rPr>
              <a:t>= 0 </a:t>
            </a:r>
            <a:r>
              <a:rPr lang="en-US" sz="2300">
                <a:latin typeface="Arial" charset="0"/>
                <a:ea typeface="ＭＳ Ｐゴシック" charset="0"/>
                <a:cs typeface="ＭＳ Ｐゴシック" charset="0"/>
              </a:rPr>
              <a:t>for vectors 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3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3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>
                <a:latin typeface="Arial" charset="0"/>
                <a:ea typeface="ＭＳ Ｐゴシック" charset="0"/>
                <a:cs typeface="ＭＳ Ｐゴシック" charset="0"/>
              </a:rPr>
              <a:t>The matrix </a:t>
            </a:r>
            <a:r>
              <a:rPr lang="en-US" sz="2300" b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300">
                <a:latin typeface="Arial" charset="0"/>
                <a:ea typeface="ＭＳ Ｐゴシック" charset="0"/>
                <a:cs typeface="ＭＳ Ｐゴシック" charset="0"/>
              </a:rPr>
              <a:t> is 4 x 4 and specifies an affine transformation in homogeneous coordinates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574925" y="552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733800" y="4495800"/>
            <a:ext cx="139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1"/>
              <a:t>a=M</a:t>
            </a:r>
            <a:r>
              <a:rPr lang="en-US" sz="3200" baseline="30000"/>
              <a:t>T</a:t>
            </a:r>
            <a:r>
              <a:rPr lang="en-US" sz="3200" b="1"/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7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Affine Transformations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Every linear transformation is equivalent to a change in frames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Every affine transformation preserves lines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However, an affine transformation has only 12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degrees of freedom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because 4 of the elements in the matrix are fixed and are a subset of all possible 4 x 4 linear transformations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World and Camera Frames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When we work with representations, we work with n-tuples or arrays of scalars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Changes in frame are then defined by 4 x 4 matrices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 OpenGL, the base frame that we start with is the world frame 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Eventually we represent entities in the camera frame by changing the world representation using the model-view matrix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Initially these frames are the same (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Moving the Camera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If objects are on both sides of z=0, we must move camera frame</a:t>
            </a:r>
          </a:p>
        </p:txBody>
      </p:sp>
      <p:pic>
        <p:nvPicPr>
          <p:cNvPr id="28678" name="Picture 5" descr="an04f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264275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048000" y="2332038"/>
          <a:ext cx="152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56" name="Equation" r:id="rId4" imgW="1015920" imgH="914400" progId="Equation.3">
                  <p:embed/>
                </p:oleObj>
              </mc:Choice>
              <mc:Fallback>
                <p:oleObj name="Equation" r:id="rId4" imgW="1015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2038"/>
                        <a:ext cx="1524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2247900" y="2895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M </a:t>
            </a:r>
            <a:r>
              <a:rPr lang="en-US"/>
              <a:t>=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74320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820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Introduce standard transformations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Rotation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Translation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Scaling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Shear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Derive homogeneous coordinate transformation matrices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 to build arbitrary transformation matrices from simple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Coordinate-Free Geometry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When we learned simple geometry, most of us started with a Cartesian approach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Points were at locations in space </a:t>
            </a:r>
            <a:r>
              <a:rPr lang="en-US" sz="2400" b="1">
                <a:latin typeface="Arial" charset="0"/>
                <a:ea typeface="ＭＳ Ｐゴシック" charset="0"/>
              </a:rPr>
              <a:t>p</a:t>
            </a:r>
            <a:r>
              <a:rPr lang="en-US" sz="2400">
                <a:latin typeface="Arial" charset="0"/>
                <a:ea typeface="ＭＳ Ｐゴシック" charset="0"/>
              </a:rPr>
              <a:t>=(x,y,z)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We derived results by algebraic manipulations involving these coordinates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This approach was nonphysical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Physically, points exist regardless of the location of an arbitrary coordinate system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Most geometric results are independent of the coordinate system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Example Euclidean geometry: two triangles are identical if two corresponding sides and the angle between them are identical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 Transformations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transformation maps points to other points and/or vectors to other vectors</a:t>
            </a:r>
          </a:p>
        </p:txBody>
      </p:sp>
      <p:pic>
        <p:nvPicPr>
          <p:cNvPr id="21509" name="Picture 5" descr="AN04F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93988"/>
            <a:ext cx="36576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667000" y="464820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Q=T(P)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554663" y="2667000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v=T(u)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Affine Transformations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 preserving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Characteristic of many physically important transformations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Rigid body transformations: rotation, translation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Scaling, shear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Importance in graphics is that we need only transform endpoints of line segments and let implementation draw line segment between the transformed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Pipeline Implementation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28800" y="3200400"/>
            <a:ext cx="2286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transformation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0668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114800" y="3733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57800" y="3200400"/>
            <a:ext cx="1981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rasterizer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239000" y="3733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 flipV="1">
            <a:off x="7620000" y="4419600"/>
            <a:ext cx="990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1143000" y="5105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 u</a:t>
            </a:r>
          </a:p>
        </p:txBody>
      </p:sp>
      <p:sp>
        <p:nvSpPr>
          <p:cNvPr id="25611" name="Text Box 13"/>
          <p:cNvSpPr>
            <a:spLocks noGrp="1" noChangeArrowheads="1"/>
          </p:cNvSpPr>
          <p:nvPr>
            <p:ph type="body" idx="1"/>
          </p:nvPr>
        </p:nvSpPr>
        <p:spPr>
          <a:xfrm>
            <a:off x="1143000" y="3810000"/>
            <a:ext cx="533400" cy="4572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990600" y="3124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 u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381000" y="4572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 v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2819400" y="2057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4267200" y="31242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T(u)</a:t>
            </a: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4343400" y="38862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T(v)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7543800" y="525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23"/>
          <p:cNvSpPr>
            <a:spLocks noChangeArrowheads="1"/>
          </p:cNvSpPr>
          <p:nvPr/>
        </p:nvSpPr>
        <p:spPr bwMode="auto">
          <a:xfrm>
            <a:off x="86106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24"/>
          <p:cNvSpPr>
            <a:spLocks noChangeArrowheads="1"/>
          </p:cNvSpPr>
          <p:nvPr/>
        </p:nvSpPr>
        <p:spPr bwMode="auto">
          <a:xfrm>
            <a:off x="990600" y="525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5"/>
          <p:cNvSpPr>
            <a:spLocks noChangeArrowheads="1"/>
          </p:cNvSpPr>
          <p:nvPr/>
        </p:nvSpPr>
        <p:spPr bwMode="auto">
          <a:xfrm>
            <a:off x="762000" y="4724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6858000" y="48768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T(u)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62400" y="51816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T(u)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5181600" y="44196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T(v)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8153400" y="3810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T(v)</a:t>
            </a:r>
          </a:p>
        </p:txBody>
      </p:sp>
      <p:sp>
        <p:nvSpPr>
          <p:cNvPr id="25626" name="Oval 30"/>
          <p:cNvSpPr>
            <a:spLocks noChangeArrowheads="1"/>
          </p:cNvSpPr>
          <p:nvPr/>
        </p:nvSpPr>
        <p:spPr bwMode="auto">
          <a:xfrm>
            <a:off x="3810000" y="533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Oval 31"/>
          <p:cNvSpPr>
            <a:spLocks noChangeArrowheads="1"/>
          </p:cNvSpPr>
          <p:nvPr/>
        </p:nvSpPr>
        <p:spPr bwMode="auto">
          <a:xfrm>
            <a:off x="4953000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349250" y="5527675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vertices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3810000" y="55626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vertices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7011988" y="5527675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pixels</a:t>
            </a:r>
          </a:p>
        </p:txBody>
      </p:sp>
      <p:sp>
        <p:nvSpPr>
          <p:cNvPr id="25631" name="Line 35"/>
          <p:cNvSpPr>
            <a:spLocks noChangeShapeType="1"/>
          </p:cNvSpPr>
          <p:nvPr/>
        </p:nvSpPr>
        <p:spPr bwMode="auto">
          <a:xfrm>
            <a:off x="1600200" y="5791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32" name="Line 36"/>
          <p:cNvSpPr>
            <a:spLocks noChangeShapeType="1"/>
          </p:cNvSpPr>
          <p:nvPr/>
        </p:nvSpPr>
        <p:spPr bwMode="auto">
          <a:xfrm>
            <a:off x="5029200" y="5791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7385050" y="2784475"/>
            <a:ext cx="928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frame</a:t>
            </a:r>
          </a:p>
          <a:p>
            <a:r>
              <a:rPr lang="en-US"/>
              <a:t>buffer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3200400" y="2057400"/>
            <a:ext cx="351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(from application program)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will be working with both coordinate-free representations of transformations and representations within a particular 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P,Q, R: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points in an affine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u, v, w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: vectors in an affine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: scalars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: representations of points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	-array of 4 scalars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 u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: representations of points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	-array of 4 scalars in homogeneous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>
                <a:latin typeface="Arial" charset="0"/>
                <a:ea typeface="ＭＳ Ｐゴシック" charset="0"/>
                <a:cs typeface="ＭＳ Ｐゴシック" charset="0"/>
              </a:rPr>
              <a:t>Translation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Move (translate, displace) a point to a new location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Displacement determined by a vector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Three degrees of freedom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=</a:t>
            </a:r>
            <a:r>
              <a:rPr lang="en-US" dirty="0" err="1">
                <a:latin typeface="Arial" charset="0"/>
                <a:ea typeface="ＭＳ Ｐゴシック" charset="0"/>
              </a:rPr>
              <a:t>P+d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92400" y="1828800"/>
            <a:ext cx="2690813" cy="2016125"/>
            <a:chOff x="2692400" y="2209800"/>
            <a:chExt cx="2690813" cy="2016125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692400" y="37338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P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4927600" y="2209800"/>
              <a:ext cx="455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P</a:t>
              </a:r>
              <a:r>
                <a:rPr lang="ja-JP" altLang="en-US"/>
                <a:t>’</a:t>
              </a:r>
              <a:endParaRPr lang="en-US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3021013" y="40735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4849813" y="25495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 flipV="1">
              <a:off x="3200400" y="2667000"/>
              <a:ext cx="16764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4148138" y="3200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2D Transformations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x,y points to x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,y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 points</a:t>
            </a:r>
          </a:p>
          <a:p>
            <a:r>
              <a:rPr lang="en-US">
                <a:latin typeface="Constantia" charset="0"/>
              </a:rPr>
              <a:t>We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ll use to derive the 3D transformations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0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Affine operations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Constantia" charset="0"/>
              </a:rPr>
              <a:t>Translation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x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x + c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y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y + f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onstantia" charset="0"/>
              </a:rPr>
              <a:t>Scaling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x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ax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y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dy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onstantia" charset="0"/>
              </a:rPr>
              <a:t>Rotation (CCW about 0,0)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x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xcosq - ysinq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y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xsinq + ycosq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5000"/>
            </a:pPr>
            <a:r>
              <a:rPr lang="en-US" sz="2200">
                <a:latin typeface="Constantia" charset="0"/>
              </a:rPr>
              <a:t>Skew (or Shear)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x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x + ay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charset="0"/>
              </a:rPr>
              <a:t>y</a:t>
            </a:r>
            <a:r>
              <a:rPr lang="ja-JP" altLang="en-US" sz="2000">
                <a:latin typeface="Courier New" charset="0"/>
              </a:rPr>
              <a:t>’</a:t>
            </a:r>
            <a:r>
              <a:rPr lang="en-US" sz="2000">
                <a:latin typeface="Courier New" charset="0"/>
              </a:rPr>
              <a:t> = y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sz="2000">
              <a:latin typeface="Constantia" charset="0"/>
            </a:endParaRPr>
          </a:p>
          <a:p>
            <a:pPr lvl="1">
              <a:lnSpc>
                <a:spcPct val="90000"/>
              </a:lnSpc>
            </a:pPr>
            <a:endParaRPr lang="en-US" sz="2000">
              <a:latin typeface="Constantia" charset="0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181600" y="5572125"/>
          <a:ext cx="21859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4" name="Image" r:id="rId4" imgW="3176844" imgH="1867984" progId="Photoshop.Image.5">
                  <p:embed/>
                </p:oleObj>
              </mc:Choice>
              <mc:Fallback>
                <p:oleObj name="Image" r:id="rId4" imgW="3176844" imgH="1867984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572125"/>
                        <a:ext cx="21859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4500" y="4038600"/>
          <a:ext cx="150018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5" name="Image" r:id="rId6" imgW="2719379" imgH="2617720" progId="Photoshop.Image.5">
                  <p:embed/>
                </p:oleObj>
              </mc:Choice>
              <mc:Fallback>
                <p:oleObj name="Image" r:id="rId6" imgW="2719379" imgH="2617720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038600"/>
                        <a:ext cx="150018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397500" y="129540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6" name="Image" r:id="rId8" imgW="3812213" imgH="3812213" progId="Photoshop.Image.5">
                  <p:embed/>
                </p:oleObj>
              </mc:Choice>
              <mc:Fallback>
                <p:oleObj name="Image" r:id="rId8" imgW="3812213" imgH="3812213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1295400"/>
                        <a:ext cx="1752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5940425" y="3200400"/>
          <a:ext cx="6683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7" name="Image" r:id="rId10" imgW="2096717" imgH="1867984" progId="Photoshop.Image.5">
                  <p:embed/>
                </p:oleObj>
              </mc:Choice>
              <mc:Fallback>
                <p:oleObj name="Image" r:id="rId10" imgW="2096717" imgH="1867984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00400"/>
                        <a:ext cx="6683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9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4200">
                <a:latin typeface="Calibri" charset="0"/>
              </a:rPr>
              <a:t>Where does that rotation equation come from?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Rotation (CCW about 0,0)</a:t>
            </a:r>
          </a:p>
          <a:p>
            <a:pPr lvl="1"/>
            <a:r>
              <a:rPr lang="en-US">
                <a:latin typeface="Constantia" charset="0"/>
              </a:rPr>
              <a:t>x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 = xcos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Constantia" charset="0"/>
              </a:rPr>
              <a:t> - ysin</a:t>
            </a:r>
            <a:r>
              <a:rPr lang="en-US">
                <a:latin typeface="Symbol" charset="0"/>
              </a:rPr>
              <a:t>q</a:t>
            </a:r>
            <a:endParaRPr lang="en-US">
              <a:latin typeface="Constantia" charset="0"/>
            </a:endParaRPr>
          </a:p>
          <a:p>
            <a:pPr lvl="1"/>
            <a:r>
              <a:rPr lang="en-US">
                <a:latin typeface="Constantia" charset="0"/>
              </a:rPr>
              <a:t>y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 = xsin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Constantia" charset="0"/>
              </a:rPr>
              <a:t> + ycos</a:t>
            </a:r>
            <a:r>
              <a:rPr lang="en-US">
                <a:latin typeface="Symbol" charset="0"/>
              </a:rPr>
              <a:t>q</a:t>
            </a:r>
            <a:endParaRPr lang="en-US">
              <a:latin typeface="Constantia" charset="0"/>
            </a:endParaRPr>
          </a:p>
          <a:p>
            <a:endParaRPr lang="en-US">
              <a:latin typeface="Constantia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676400" y="6629400"/>
            <a:ext cx="3276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1676400" y="3429000"/>
            <a:ext cx="0" cy="3200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1676400" y="5638800"/>
            <a:ext cx="2286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1676400" y="4876800"/>
            <a:ext cx="1676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62400" y="53340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x,y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352800" y="4572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,y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819400" y="54864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charset="0"/>
              </a:rPr>
              <a:t>q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8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>
                <a:latin typeface="Calibri" charset="0"/>
              </a:rPr>
              <a:t>Where does that rotation equation come from?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876800" y="1828800"/>
            <a:ext cx="3810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x=hcos</a:t>
            </a:r>
            <a:r>
              <a:rPr lang="en-US">
                <a:latin typeface="Symbol" charset="0"/>
              </a:rPr>
              <a:t>f</a:t>
            </a:r>
          </a:p>
          <a:p>
            <a:pPr eaLnBrk="0" hangingPunct="0"/>
            <a:r>
              <a:rPr lang="en-US"/>
              <a:t>y=hsin</a:t>
            </a:r>
            <a:r>
              <a:rPr lang="en-US">
                <a:latin typeface="Symbol" charset="0"/>
              </a:rPr>
              <a:t>f</a:t>
            </a:r>
          </a:p>
          <a:p>
            <a:pPr eaLnBrk="0" hangingPunct="0"/>
            <a:r>
              <a:rPr lang="en-US"/>
              <a:t>x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=hcos(</a:t>
            </a:r>
            <a:r>
              <a:rPr lang="en-US">
                <a:latin typeface="Symbol" charset="0"/>
              </a:rPr>
              <a:t>f+q</a:t>
            </a:r>
            <a:r>
              <a:rPr lang="en-US"/>
              <a:t>)</a:t>
            </a:r>
          </a:p>
          <a:p>
            <a:pPr eaLnBrk="0" hangingPunct="0"/>
            <a:r>
              <a:rPr lang="en-US"/>
              <a:t>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=hsin(</a:t>
            </a:r>
            <a:r>
              <a:rPr lang="en-US">
                <a:latin typeface="Symbol" charset="0"/>
              </a:rPr>
              <a:t>f+q</a:t>
            </a:r>
            <a:r>
              <a:rPr lang="en-US"/>
              <a:t>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x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=hcos(</a:t>
            </a:r>
            <a:r>
              <a:rPr lang="en-US">
                <a:latin typeface="Symbol" charset="0"/>
              </a:rPr>
              <a:t>f+q</a:t>
            </a:r>
            <a:r>
              <a:rPr lang="en-US"/>
              <a:t>)</a:t>
            </a:r>
          </a:p>
          <a:p>
            <a:pPr eaLnBrk="0" hangingPunct="0"/>
            <a:r>
              <a:rPr lang="en-US"/>
              <a:t>   =hcos</a:t>
            </a:r>
            <a:r>
              <a:rPr lang="en-US">
                <a:latin typeface="Symbol" charset="0"/>
              </a:rPr>
              <a:t>f</a:t>
            </a:r>
            <a:r>
              <a:rPr lang="en-US"/>
              <a:t>cos</a:t>
            </a:r>
            <a:r>
              <a:rPr lang="en-US">
                <a:latin typeface="Symbol" charset="0"/>
              </a:rPr>
              <a:t>q</a:t>
            </a:r>
            <a:r>
              <a:rPr lang="en-US"/>
              <a:t> – hsin</a:t>
            </a:r>
            <a:r>
              <a:rPr lang="en-US">
                <a:latin typeface="Symbol" charset="0"/>
              </a:rPr>
              <a:t>f</a:t>
            </a:r>
            <a:r>
              <a:rPr lang="en-US"/>
              <a:t>sin</a:t>
            </a:r>
            <a:r>
              <a:rPr lang="en-US">
                <a:latin typeface="Symbol" charset="0"/>
              </a:rPr>
              <a:t>q</a:t>
            </a:r>
          </a:p>
          <a:p>
            <a:pPr eaLnBrk="0" hangingPunct="0"/>
            <a:r>
              <a:rPr lang="en-US"/>
              <a:t>   =xcos</a:t>
            </a:r>
            <a:r>
              <a:rPr lang="en-US">
                <a:latin typeface="Symbol" charset="0"/>
              </a:rPr>
              <a:t>q</a:t>
            </a:r>
            <a:r>
              <a:rPr lang="en-US"/>
              <a:t> – ysin</a:t>
            </a:r>
            <a:r>
              <a:rPr lang="en-US">
                <a:latin typeface="Symbol" charset="0"/>
              </a:rPr>
              <a:t>q</a:t>
            </a:r>
          </a:p>
          <a:p>
            <a:pPr eaLnBrk="0" hangingPunct="0"/>
            <a:endParaRPr lang="en-US">
              <a:latin typeface="Symbol" charset="0"/>
            </a:endParaRPr>
          </a:p>
          <a:p>
            <a:pPr eaLnBrk="0" hangingPunct="0"/>
            <a:r>
              <a:rPr lang="en-US"/>
              <a:t>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=hsin(</a:t>
            </a:r>
            <a:r>
              <a:rPr lang="en-US">
                <a:latin typeface="Symbol" charset="0"/>
              </a:rPr>
              <a:t>f+q</a:t>
            </a:r>
            <a:r>
              <a:rPr lang="en-US"/>
              <a:t>)</a:t>
            </a:r>
          </a:p>
          <a:p>
            <a:pPr eaLnBrk="0" hangingPunct="0"/>
            <a:r>
              <a:rPr lang="en-US"/>
              <a:t>   =hcos</a:t>
            </a:r>
            <a:r>
              <a:rPr lang="en-US">
                <a:latin typeface="Symbol" charset="0"/>
              </a:rPr>
              <a:t>f</a:t>
            </a:r>
            <a:r>
              <a:rPr lang="en-US"/>
              <a:t>sin</a:t>
            </a:r>
            <a:r>
              <a:rPr lang="en-US">
                <a:latin typeface="Symbol" charset="0"/>
              </a:rPr>
              <a:t>q</a:t>
            </a:r>
            <a:r>
              <a:rPr lang="en-US"/>
              <a:t> + hsin</a:t>
            </a:r>
            <a:r>
              <a:rPr lang="en-US">
                <a:latin typeface="Symbol" charset="0"/>
              </a:rPr>
              <a:t>f</a:t>
            </a:r>
            <a:r>
              <a:rPr lang="en-US"/>
              <a:t>cos</a:t>
            </a:r>
            <a:r>
              <a:rPr lang="en-US">
                <a:latin typeface="Symbol" charset="0"/>
              </a:rPr>
              <a:t>q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   =xsin</a:t>
            </a:r>
            <a:r>
              <a:rPr lang="en-US">
                <a:latin typeface="Symbol" charset="0"/>
              </a:rPr>
              <a:t>q</a:t>
            </a:r>
            <a:r>
              <a:rPr lang="en-US"/>
              <a:t> + ycos</a:t>
            </a:r>
            <a:r>
              <a:rPr lang="en-US">
                <a:latin typeface="Symbol" charset="0"/>
              </a:rPr>
              <a:t>q</a:t>
            </a:r>
          </a:p>
        </p:txBody>
      </p:sp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762000" y="2514600"/>
            <a:ext cx="3276600" cy="3200400"/>
            <a:chOff x="1056" y="2160"/>
            <a:chExt cx="2064" cy="2016"/>
          </a:xfrm>
        </p:grpSpPr>
        <p:sp>
          <p:nvSpPr>
            <p:cNvPr id="61443" name="Line 3"/>
            <p:cNvSpPr>
              <a:spLocks noChangeShapeType="1"/>
            </p:cNvSpPr>
            <p:nvPr/>
          </p:nvSpPr>
          <p:spPr bwMode="auto">
            <a:xfrm>
              <a:off x="1056" y="4176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V="1">
              <a:off x="1056" y="3552"/>
              <a:ext cx="144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1056" y="3072"/>
              <a:ext cx="1056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2496" y="336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x,y</a:t>
              </a: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112" y="2880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,y</a:t>
              </a:r>
              <a:r>
                <a:rPr lang="ja-JP" altLang="en-US">
                  <a:latin typeface="Arial"/>
                </a:rPr>
                <a:t>’</a:t>
              </a:r>
              <a:endParaRPr lang="en-US"/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1776" y="3456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Symbol" charset="0"/>
                </a:rPr>
                <a:t>q</a:t>
              </a: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920" y="379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Symbol" charset="0"/>
                </a:rPr>
                <a:t>f</a:t>
              </a:r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1488" y="33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h</a:t>
              </a: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1632" y="36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h</a:t>
              </a:r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496" y="355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4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Affine transformations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400">
                <a:latin typeface="Constantia" charset="0"/>
              </a:rPr>
              <a:t>General formulation</a:t>
            </a:r>
          </a:p>
          <a:p>
            <a:pPr lvl="1"/>
            <a:r>
              <a:rPr lang="en-US" sz="3200">
                <a:latin typeface="Constantia" charset="0"/>
              </a:rPr>
              <a:t>x</a:t>
            </a:r>
            <a:r>
              <a:rPr lang="ja-JP" altLang="en-US" sz="3200">
                <a:latin typeface="Constantia" charset="0"/>
              </a:rPr>
              <a:t>’</a:t>
            </a:r>
            <a:r>
              <a:rPr lang="en-US" sz="3200">
                <a:latin typeface="Constantia" charset="0"/>
              </a:rPr>
              <a:t> = ax + by + c</a:t>
            </a:r>
          </a:p>
          <a:p>
            <a:pPr lvl="1"/>
            <a:r>
              <a:rPr lang="en-US" sz="3200">
                <a:latin typeface="Constantia" charset="0"/>
              </a:rPr>
              <a:t>y</a:t>
            </a:r>
            <a:r>
              <a:rPr lang="ja-JP" altLang="en-US" sz="3200">
                <a:latin typeface="Constantia" charset="0"/>
              </a:rPr>
              <a:t>’</a:t>
            </a:r>
            <a:r>
              <a:rPr lang="en-US" sz="3200">
                <a:latin typeface="Constantia" charset="0"/>
              </a:rPr>
              <a:t> = dx + ey + 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Scalars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Need three basic elements in geometry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Scalars, Vectors, Points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Scalars can be defined as members of sets which can be combined by two operations (addition and multiplication) obeying some fundamental axioms (associativity, commutivity, inverses)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Examples include the real and complex number systems under the ordinary rules with which we are familiar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Scalars alone have no geometric properties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4200">
                <a:latin typeface="Calibri" charset="0"/>
              </a:rPr>
              <a:t>We want to express operations using matrices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981200"/>
            <a:ext cx="8229600" cy="4541838"/>
          </a:xfrm>
        </p:spPr>
        <p:txBody>
          <a:bodyPr/>
          <a:lstStyle/>
          <a:p>
            <a:r>
              <a:rPr lang="en-US">
                <a:latin typeface="Constantia" charset="0"/>
              </a:rPr>
              <a:t>Express points at [x  y]</a:t>
            </a:r>
            <a:r>
              <a:rPr lang="en-US" baseline="30000">
                <a:latin typeface="Constantia" charset="0"/>
              </a:rPr>
              <a:t>T</a:t>
            </a:r>
          </a:p>
          <a:p>
            <a:r>
              <a:rPr lang="en-US">
                <a:latin typeface="Constantia" charset="0"/>
              </a:rPr>
              <a:t>Operations as matrix multiplication</a:t>
            </a:r>
          </a:p>
          <a:p>
            <a:endParaRPr lang="en-US">
              <a:latin typeface="Constantia" charset="0"/>
            </a:endParaRPr>
          </a:p>
          <a:p>
            <a:endParaRPr lang="en-US">
              <a:latin typeface="Constantia" charset="0"/>
            </a:endParaRPr>
          </a:p>
          <a:p>
            <a:endParaRPr lang="en-US">
              <a:latin typeface="Constantia" charset="0"/>
            </a:endParaRPr>
          </a:p>
          <a:p>
            <a:r>
              <a:rPr lang="en-US">
                <a:latin typeface="Constantia" charset="0"/>
              </a:rPr>
              <a:t>But, won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t do:</a:t>
            </a:r>
          </a:p>
          <a:p>
            <a:pPr lvl="1"/>
            <a:r>
              <a:rPr lang="en-US">
                <a:latin typeface="Constantia" charset="0"/>
              </a:rPr>
              <a:t>x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 = ax + by </a:t>
            </a:r>
            <a:r>
              <a:rPr lang="en-US" u="sng">
                <a:latin typeface="Constantia" charset="0"/>
              </a:rPr>
              <a:t>+ c</a:t>
            </a:r>
          </a:p>
          <a:p>
            <a:pPr lvl="1"/>
            <a:r>
              <a:rPr lang="en-US">
                <a:latin typeface="Constantia" charset="0"/>
              </a:rPr>
              <a:t>y</a:t>
            </a:r>
            <a:r>
              <a:rPr lang="ja-JP" altLang="en-US">
                <a:latin typeface="Constantia" charset="0"/>
              </a:rPr>
              <a:t>’</a:t>
            </a:r>
            <a:r>
              <a:rPr lang="en-US">
                <a:latin typeface="Constantia" charset="0"/>
              </a:rPr>
              <a:t> = dx + ey </a:t>
            </a:r>
            <a:r>
              <a:rPr lang="en-US" u="sng">
                <a:latin typeface="Constantia" charset="0"/>
              </a:rPr>
              <a:t>+ f</a:t>
            </a:r>
          </a:p>
          <a:p>
            <a:endParaRPr lang="en-US" u="sng">
              <a:latin typeface="Constantia" charset="0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971800" y="3276600"/>
          <a:ext cx="29448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2" name="Equation" r:id="rId4" imgW="1422360" imgH="457200" progId="Equation.3">
                  <p:embed/>
                </p:oleObj>
              </mc:Choice>
              <mc:Fallback>
                <p:oleObj name="Equation" r:id="rId4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944813" cy="947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7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600">
                <a:latin typeface="Calibri" charset="0"/>
              </a:rPr>
              <a:t>Homogeneous coordinates in 2D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Express points at [x  y  1]</a:t>
            </a:r>
            <a:r>
              <a:rPr lang="en-US" baseline="30000">
                <a:latin typeface="Constantia" charset="0"/>
              </a:rPr>
              <a:t>T</a:t>
            </a:r>
          </a:p>
          <a:p>
            <a:pPr lvl="1"/>
            <a:r>
              <a:rPr lang="en-US">
                <a:latin typeface="Constantia" charset="0"/>
              </a:rPr>
              <a:t>3 element vector!</a:t>
            </a:r>
          </a:p>
          <a:p>
            <a:r>
              <a:rPr lang="en-US">
                <a:latin typeface="Constantia" charset="0"/>
              </a:rPr>
              <a:t>Why?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743200" y="3429000"/>
          <a:ext cx="39433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30" name="Equation" r:id="rId4" imgW="1904760" imgH="711000" progId="Equation.3">
                  <p:embed/>
                </p:oleObj>
              </mc:Choice>
              <mc:Fallback>
                <p:oleObj name="Equation" r:id="rId4" imgW="190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943350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0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Identity Matrix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352800" y="2743200"/>
          <a:ext cx="2654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8" name="Equation" r:id="rId4" imgW="1282680" imgH="711000" progId="Equation.3">
                  <p:embed/>
                </p:oleObj>
              </mc:Choice>
              <mc:Fallback>
                <p:oleObj name="Equation" r:id="rId4" imgW="1282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2654300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1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Translation matrix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>
                <a:latin typeface="Constantia" charset="0"/>
              </a:rPr>
              <a:t>We can express translation using this matrix: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124200" y="2743200"/>
          <a:ext cx="32083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6" name="Equation" r:id="rId4" imgW="1549080" imgH="711000" progId="Equation.3">
                  <p:embed/>
                </p:oleObj>
              </mc:Choice>
              <mc:Fallback>
                <p:oleObj name="Equation" r:id="rId4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3208338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45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Simple Transformation Task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676400"/>
            <a:ext cx="8686800" cy="4541838"/>
          </a:xfrm>
        </p:spPr>
        <p:txBody>
          <a:bodyPr/>
          <a:lstStyle/>
          <a:p>
            <a:r>
              <a:rPr lang="en-US" sz="3000">
                <a:latin typeface="Constantia" charset="0"/>
              </a:rPr>
              <a:t>Rotate an image around it</a:t>
            </a:r>
            <a:r>
              <a:rPr lang="ja-JP" altLang="en-US" sz="3000">
                <a:latin typeface="Constantia" charset="0"/>
              </a:rPr>
              <a:t>’</a:t>
            </a:r>
            <a:r>
              <a:rPr lang="en-US" sz="3000">
                <a:latin typeface="Constantia" charset="0"/>
              </a:rPr>
              <a:t>s center by 30 degrees.</a:t>
            </a:r>
          </a:p>
          <a:p>
            <a:pPr lvl="1"/>
            <a:r>
              <a:rPr lang="en-US" sz="2800">
                <a:latin typeface="Constantia" charset="0"/>
              </a:rPr>
              <a:t>Transformation needed:  point in Cartman image to destination</a:t>
            </a:r>
          </a:p>
          <a:p>
            <a:pPr lvl="2"/>
            <a:r>
              <a:rPr lang="en-US" sz="2800">
                <a:latin typeface="Constantia" charset="0"/>
              </a:rPr>
              <a:t>To figure out where things will go</a:t>
            </a:r>
          </a:p>
        </p:txBody>
      </p:sp>
      <p:pic>
        <p:nvPicPr>
          <p:cNvPr id="73732" name="Picture 4" descr="car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1600200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3" name="Picture 5" descr="car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042345">
            <a:off x="5715000" y="4267200"/>
            <a:ext cx="1600200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1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200">
                <a:latin typeface="Calibri" charset="0"/>
              </a:rPr>
              <a:t>What will it take in affine operations?</a:t>
            </a:r>
          </a:p>
        </p:txBody>
      </p:sp>
      <p:pic>
        <p:nvPicPr>
          <p:cNvPr id="75779" name="Picture 3" descr="car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1600200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86200" y="51816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3886200" y="2819400"/>
            <a:ext cx="0" cy="2362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553200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791200" y="5715000"/>
            <a:ext cx="252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Can we just rotate?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9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cart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200">
                <a:latin typeface="Calibri" charset="0"/>
              </a:rPr>
              <a:t>Step 1:  Translation to rotation point</a:t>
            </a:r>
          </a:p>
        </p:txBody>
      </p:sp>
      <p:pic>
        <p:nvPicPr>
          <p:cNvPr id="77828" name="Picture 4" descr="cart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2667000" y="3048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V="1">
            <a:off x="26670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4958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514600" y="99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6553200" y="3048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V="1">
            <a:off x="65532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8382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400800" y="99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1447800" y="4191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Translate by (-w/2, -h/2)</a:t>
            </a:r>
            <a:endParaRPr lang="en-US">
              <a:latin typeface="Symbol" charset="0"/>
            </a:endParaRPr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4819650" y="3911600"/>
          <a:ext cx="41005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0" name="Equation" r:id="rId5" imgW="1981080" imgH="1422360" progId="Equation.3">
                  <p:embed/>
                </p:oleObj>
              </mc:Choice>
              <mc:Fallback>
                <p:oleObj name="Equation" r:id="rId5" imgW="19810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3911600"/>
                        <a:ext cx="4100513" cy="294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5867400" y="3124200"/>
            <a:ext cx="609600" cy="533400"/>
          </a:xfrm>
          <a:prstGeom prst="line">
            <a:avLst/>
          </a:prstGeom>
          <a:noFill/>
          <a:ln w="57150">
            <a:solidFill>
              <a:srgbClr val="3885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1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After the translation</a:t>
            </a:r>
          </a:p>
        </p:txBody>
      </p:sp>
      <p:pic>
        <p:nvPicPr>
          <p:cNvPr id="79875" name="Picture 3" descr="car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766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4724400" y="39624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V="1">
            <a:off x="4724400" y="22860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5532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6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Rotation matrix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CCW rotation </a:t>
            </a:r>
          </a:p>
          <a:p>
            <a:r>
              <a:rPr lang="en-US">
                <a:latin typeface="Constantia" charset="0"/>
              </a:rPr>
              <a:t>about 0,0:</a:t>
            </a:r>
          </a:p>
          <a:p>
            <a:pPr lvl="1"/>
            <a:r>
              <a:rPr lang="en-US">
                <a:latin typeface="Courier New" charset="0"/>
              </a:rPr>
              <a:t>x</a:t>
            </a:r>
            <a:r>
              <a:rPr lang="ja-JP" altLang="en-US">
                <a:latin typeface="Courier New" charset="0"/>
              </a:rPr>
              <a:t>’</a:t>
            </a:r>
            <a:r>
              <a:rPr lang="en-US">
                <a:latin typeface="Courier New" charset="0"/>
              </a:rPr>
              <a:t> = xcosq - ysinq</a:t>
            </a:r>
          </a:p>
          <a:p>
            <a:pPr lvl="1"/>
            <a:r>
              <a:rPr lang="en-US">
                <a:latin typeface="Courier New" charset="0"/>
              </a:rPr>
              <a:t>y</a:t>
            </a:r>
            <a:r>
              <a:rPr lang="ja-JP" altLang="en-US">
                <a:latin typeface="Courier New" charset="0"/>
              </a:rPr>
              <a:t>’</a:t>
            </a:r>
            <a:r>
              <a:rPr lang="en-US">
                <a:latin typeface="Courier New" charset="0"/>
              </a:rPr>
              <a:t> = xsinq + ycosq</a:t>
            </a:r>
          </a:p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914400" y="3810000"/>
          <a:ext cx="55467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4" name="Equation" r:id="rId4" imgW="2679480" imgH="711000" progId="Equation.3">
                  <p:embed/>
                </p:oleObj>
              </mc:Choice>
              <mc:Fallback>
                <p:oleObj name="Equation" r:id="rId4" imgW="2679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5546725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5886450" y="5384800"/>
          <a:ext cx="32575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5" name="Equation" r:id="rId6" imgW="1574640" imgH="711000" progId="Equation.3">
                  <p:embed/>
                </p:oleObj>
              </mc:Choice>
              <mc:Fallback>
                <p:oleObj name="Equation" r:id="rId6" imgW="1574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5384800"/>
                        <a:ext cx="3257550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6" descr="cartm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2192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5378450" y="1905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V="1">
            <a:off x="5378450" y="9906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445250" y="1600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522605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pic>
        <p:nvPicPr>
          <p:cNvPr id="81931" name="Picture 11" descr="cartm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82054">
            <a:off x="6902450" y="12192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740650" y="1905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V="1">
            <a:off x="7740650" y="9906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8807450" y="1600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758825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40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Rotate</a:t>
            </a:r>
          </a:p>
        </p:txBody>
      </p:sp>
      <p:pic>
        <p:nvPicPr>
          <p:cNvPr id="83971" name="Picture 3" descr="car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82054">
            <a:off x="4114800" y="30480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953000" y="3733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V="1">
            <a:off x="49530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019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800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definition: 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Direction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Magnitude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Directed line segments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Most important example for graphics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Can map to other types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6711950" y="44545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315200" y="4953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8915400" cy="1143000"/>
          </a:xfrm>
        </p:spPr>
        <p:txBody>
          <a:bodyPr/>
          <a:lstStyle/>
          <a:p>
            <a:r>
              <a:rPr lang="en-US" sz="3200">
                <a:latin typeface="Calibri" charset="0"/>
              </a:rPr>
              <a:t>Last task, translate center back to where it was before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47800" y="4191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Translate by (w/2, h/2)</a:t>
            </a:r>
            <a:endParaRPr lang="en-US">
              <a:latin typeface="Symbol" charset="0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4937125" y="3911600"/>
          <a:ext cx="38639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2" name="Equation" r:id="rId4" imgW="1866600" imgH="1422360" progId="Equation.3">
                  <p:embed/>
                </p:oleObj>
              </mc:Choice>
              <mc:Fallback>
                <p:oleObj name="Equation" r:id="rId4" imgW="18666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911600"/>
                        <a:ext cx="3863975" cy="294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1" name="Picture 5" descr="car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82054">
            <a:off x="5638800" y="15240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791200" y="28956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V="1">
            <a:off x="5791200" y="16002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70104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638800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pic>
        <p:nvPicPr>
          <p:cNvPr id="86026" name="Picture 10" descr="car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82054">
            <a:off x="2133600" y="2133600"/>
            <a:ext cx="160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2971800" y="2819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V="1">
            <a:off x="2971800" y="19050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0386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2819400" y="1447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0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All together, now!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Important, points before rotation to points after rotation!</a:t>
            </a:r>
          </a:p>
          <a:p>
            <a:r>
              <a:rPr lang="en-US">
                <a:latin typeface="Constantia" charset="0"/>
              </a:rPr>
              <a:t>Translation M</a:t>
            </a:r>
            <a:r>
              <a:rPr lang="en-US" baseline="-25000">
                <a:latin typeface="Constantia" charset="0"/>
              </a:rPr>
              <a:t>1</a:t>
            </a:r>
            <a:r>
              <a:rPr lang="en-US">
                <a:latin typeface="Constantia" charset="0"/>
              </a:rPr>
              <a:t> first:</a:t>
            </a:r>
          </a:p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  <a:p>
            <a:endParaRPr lang="en-US">
              <a:latin typeface="Constantia" charset="0"/>
            </a:endParaRPr>
          </a:p>
          <a:p>
            <a:r>
              <a:rPr lang="en-US">
                <a:latin typeface="Constantia" charset="0"/>
              </a:rPr>
              <a:t>Rotation:</a:t>
            </a:r>
          </a:p>
          <a:p>
            <a:endParaRPr lang="en-US">
              <a:latin typeface="Constantia" charset="0"/>
            </a:endParaRPr>
          </a:p>
          <a:p>
            <a:r>
              <a:rPr lang="en-US">
                <a:latin typeface="Constantia" charset="0"/>
              </a:rPr>
              <a:t>Translation M</a:t>
            </a:r>
            <a:r>
              <a:rPr lang="en-US" baseline="-25000">
                <a:latin typeface="Constantia" charset="0"/>
              </a:rPr>
              <a:t>2</a:t>
            </a:r>
            <a:r>
              <a:rPr lang="en-US">
                <a:latin typeface="Constantia" charset="0"/>
              </a:rPr>
              <a:t> next: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5486400" y="2209800"/>
          <a:ext cx="23129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6" name="Equation" r:id="rId4" imgW="1117440" imgH="711000" progId="Equation.3">
                  <p:embed/>
                </p:oleObj>
              </mc:Choice>
              <mc:Fallback>
                <p:oleObj name="Equation" r:id="rId4" imgW="1117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09800"/>
                        <a:ext cx="2312988" cy="1473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510213" y="4406900"/>
          <a:ext cx="13652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7" name="Equation" r:id="rId6" imgW="660240" imgH="228600" progId="Equation.3">
                  <p:embed/>
                </p:oleObj>
              </mc:Choice>
              <mc:Fallback>
                <p:oleObj name="Equation" r:id="rId6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406900"/>
                        <a:ext cx="1365250" cy="471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510213" y="5486400"/>
          <a:ext cx="1549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8" name="Equation" r:id="rId8" imgW="749160" imgH="215640" progId="Equation.3">
                  <p:embed/>
                </p:oleObj>
              </mc:Choice>
              <mc:Fallback>
                <p:oleObj name="Equation" r:id="rId8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5486400"/>
                        <a:ext cx="1549400" cy="446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67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Composing operations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Notice: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505200" y="2819400"/>
          <a:ext cx="2206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58" name="Equation" r:id="rId4" imgW="1066680" imgH="1143000" progId="Equation.3">
                  <p:embed/>
                </p:oleObj>
              </mc:Choice>
              <mc:Fallback>
                <p:oleObj name="Equation" r:id="rId4" imgW="1066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2206625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5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whole thing: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M=M</a:t>
            </a:r>
            <a:r>
              <a:rPr lang="en-US" baseline="-25000">
                <a:latin typeface="Constantia" charset="0"/>
              </a:rPr>
              <a:t>2 </a:t>
            </a:r>
            <a:r>
              <a:rPr lang="en-US">
                <a:latin typeface="Constantia" charset="0"/>
              </a:rPr>
              <a:t>R</a:t>
            </a:r>
            <a:r>
              <a:rPr lang="en-US" baseline="-25000">
                <a:latin typeface="Constantia" charset="0"/>
              </a:rPr>
              <a:t>30 </a:t>
            </a:r>
            <a:r>
              <a:rPr lang="en-US">
                <a:latin typeface="Constantia" charset="0"/>
              </a:rPr>
              <a:t>M</a:t>
            </a:r>
            <a:r>
              <a:rPr lang="en-US" baseline="-25000">
                <a:latin typeface="Constantia" charset="0"/>
              </a:rPr>
              <a:t>1</a:t>
            </a:r>
          </a:p>
          <a:p>
            <a:r>
              <a:rPr lang="en-US" u="sng">
                <a:latin typeface="Constantia" charset="0"/>
              </a:rPr>
              <a:t>Just multiply all of the transformations!</a:t>
            </a:r>
          </a:p>
          <a:p>
            <a:endParaRPr lang="en-US" u="sng">
              <a:latin typeface="Constantia" charset="0"/>
            </a:endParaRPr>
          </a:p>
          <a:p>
            <a:endParaRPr lang="en-US" u="sng">
              <a:latin typeface="Constantia" charset="0"/>
            </a:endParaRPr>
          </a:p>
          <a:p>
            <a:r>
              <a:rPr lang="en-US">
                <a:latin typeface="Constantia" charset="0"/>
              </a:rPr>
              <a:t>We can then implement this in a simple 3x3 matrix multiplied by a 3 element vector for any vertex!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9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90600" y="1524000"/>
            <a:ext cx="8153400" cy="4953000"/>
          </a:xfrm>
        </p:spPr>
        <p:txBody>
          <a:bodyPr/>
          <a:lstStyle/>
          <a:p>
            <a:r>
              <a:rPr lang="en-US" sz="2200">
                <a:latin typeface="Constantia" charset="0"/>
              </a:rPr>
              <a:t>Assume 100 by 100 image.</a:t>
            </a: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76400" y="2111375"/>
          <a:ext cx="70104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4" name="Equation" r:id="rId4" imgW="3733560" imgH="2412720" progId="Equation.3">
                  <p:embed/>
                </p:oleObj>
              </mc:Choice>
              <mc:Fallback>
                <p:oleObj name="Equation" r:id="rId4" imgW="3733560" imgH="241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11375"/>
                        <a:ext cx="7010400" cy="4529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29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Important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>
                <a:latin typeface="Constantia" charset="0"/>
              </a:rPr>
              <a:t>Any sequence of matrix operations can be </a:t>
            </a:r>
            <a:r>
              <a:rPr lang="en-US" sz="3000" u="sng">
                <a:latin typeface="Constantia" charset="0"/>
              </a:rPr>
              <a:t>composed</a:t>
            </a:r>
            <a:r>
              <a:rPr lang="en-US" sz="3000">
                <a:latin typeface="Constantia" charset="0"/>
              </a:rPr>
              <a:t> into a single matrix</a:t>
            </a:r>
          </a:p>
          <a:p>
            <a:r>
              <a:rPr lang="en-US" sz="3000">
                <a:latin typeface="Constantia" charset="0"/>
              </a:rPr>
              <a:t>We</a:t>
            </a:r>
            <a:r>
              <a:rPr lang="ja-JP" altLang="en-US" sz="3000">
                <a:latin typeface="Constantia" charset="0"/>
              </a:rPr>
              <a:t>’</a:t>
            </a:r>
            <a:r>
              <a:rPr lang="en-US" sz="3000">
                <a:latin typeface="Constantia" charset="0"/>
              </a:rPr>
              <a:t>ll always use an extra dimension for all vertices (x,y,w)</a:t>
            </a:r>
          </a:p>
          <a:p>
            <a:endParaRPr lang="en-US" sz="300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39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Translation Using Representations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Using the homogeneous coordinate representation in some 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    p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=[ x y z 1]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    p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=[x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y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z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1]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    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=[dx dy dz 0]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Hence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p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+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d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  x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=x+d</a:t>
            </a:r>
            <a:r>
              <a:rPr lang="en-US" sz="4300" baseline="-2500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  y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=y+d</a:t>
            </a:r>
            <a:r>
              <a:rPr lang="en-US" sz="4300" baseline="-2500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  z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=z+d</a:t>
            </a:r>
            <a:r>
              <a:rPr lang="en-US" sz="4300" baseline="-25000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</a:p>
        </p:txBody>
      </p:sp>
      <p:sp>
        <p:nvSpPr>
          <p:cNvPr id="33797" name="Line 1030"/>
          <p:cNvSpPr>
            <a:spLocks noChangeShapeType="1"/>
          </p:cNvSpPr>
          <p:nvPr/>
        </p:nvSpPr>
        <p:spPr bwMode="auto">
          <a:xfrm flipH="1" flipV="1">
            <a:off x="3581400" y="449580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798" name="Text Box 1031"/>
          <p:cNvSpPr txBox="1">
            <a:spLocks noChangeArrowheads="1"/>
          </p:cNvSpPr>
          <p:nvPr/>
        </p:nvSpPr>
        <p:spPr bwMode="auto">
          <a:xfrm>
            <a:off x="4565650" y="4572000"/>
            <a:ext cx="3929063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note that this expression is in </a:t>
            </a:r>
          </a:p>
          <a:p>
            <a:r>
              <a:rPr lang="en-US"/>
              <a:t>four dimensions and expresses</a:t>
            </a:r>
          </a:p>
          <a:p>
            <a:r>
              <a:rPr lang="en-US"/>
              <a:t>point = vector +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Translation Matrix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We can also express translation using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4 x 4 matrix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where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T 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(d</a:t>
            </a:r>
            <a:r>
              <a:rPr lang="en-US" sz="2400" baseline="-25000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, d</a:t>
            </a:r>
            <a:r>
              <a:rPr lang="en-US" sz="2400" baseline="-2500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, d</a:t>
            </a:r>
            <a:r>
              <a:rPr lang="en-US" sz="2400" baseline="-25000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This form is better for implementation because all affine transformations can be expressed this way and multiple transformations can be concatenated together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367088" y="2743200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5" name="Equation" r:id="rId4" imgW="965160" imgH="914400" progId="Equation.3">
                  <p:embed/>
                </p:oleObj>
              </mc:Choice>
              <mc:Fallback>
                <p:oleObj name="Equation" r:id="rId4" imgW="965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743200"/>
                        <a:ext cx="2105025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Rotation about the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axis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Rotation about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axis in three dimensions leaves all points with the same 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Equivalent to rotation in two dimensions in planes of constant </a:t>
            </a:r>
            <a:r>
              <a:rPr lang="en-US">
                <a:latin typeface="Times New Roman" charset="0"/>
                <a:ea typeface="ＭＳ Ｐゴシック" charset="0"/>
              </a:rPr>
              <a:t>z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or in homogeneous coordinates</a:t>
            </a:r>
          </a:p>
          <a:p>
            <a:pPr lvl="1"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</a:rPr>
              <a:t>        p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=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 sz="4200" b="1" baseline="-25000">
                <a:latin typeface="Times New Roman" charset="0"/>
                <a:ea typeface="ＭＳ Ｐゴシック" charset="0"/>
              </a:rPr>
              <a:t>z</a:t>
            </a:r>
            <a:r>
              <a:rPr lang="en-US">
                <a:latin typeface="Times New Roman" charset="0"/>
                <a:ea typeface="ＭＳ Ｐゴシック" charset="0"/>
              </a:rPr>
              <a:t>(</a:t>
            </a:r>
            <a:r>
              <a:rPr lang="en-US">
                <a:latin typeface="Symbol" charset="0"/>
                <a:ea typeface="ＭＳ Ｐゴシック" charset="0"/>
              </a:rPr>
              <a:t>q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  <a:r>
              <a:rPr lang="en-US" b="1">
                <a:latin typeface="Times New Roman" charset="0"/>
                <a:ea typeface="ＭＳ Ｐゴシック" charset="0"/>
              </a:rPr>
              <a:t>p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057400" y="3352800"/>
            <a:ext cx="2774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  <a:r>
              <a:rPr lang="ja-JP" altLang="en-US"/>
              <a:t>’</a:t>
            </a:r>
            <a:r>
              <a:rPr lang="en-US"/>
              <a:t>=x cos </a:t>
            </a:r>
            <a:r>
              <a:rPr lang="en-US">
                <a:latin typeface="Symbol" charset="0"/>
              </a:rPr>
              <a:t>q</a:t>
            </a:r>
            <a:r>
              <a:rPr lang="en-US"/>
              <a:t> –y sin </a:t>
            </a:r>
            <a:r>
              <a:rPr lang="en-US">
                <a:latin typeface="Symbol" charset="0"/>
              </a:rPr>
              <a:t>q</a:t>
            </a:r>
          </a:p>
          <a:p>
            <a:r>
              <a:rPr lang="en-US"/>
              <a:t>y</a:t>
            </a:r>
            <a:r>
              <a:rPr lang="ja-JP" altLang="en-US"/>
              <a:t>’</a:t>
            </a:r>
            <a:r>
              <a:rPr lang="en-US"/>
              <a:t> = x sin </a:t>
            </a:r>
            <a:r>
              <a:rPr lang="en-US">
                <a:latin typeface="Symbol" charset="0"/>
              </a:rPr>
              <a:t>q</a:t>
            </a:r>
            <a:r>
              <a:rPr lang="en-US"/>
              <a:t> + y cos </a:t>
            </a:r>
            <a:r>
              <a:rPr lang="en-US">
                <a:latin typeface="Symbol" charset="0"/>
              </a:rPr>
              <a:t>q</a:t>
            </a:r>
          </a:p>
          <a:p>
            <a:r>
              <a:rPr lang="en-US"/>
              <a:t>z</a:t>
            </a:r>
            <a:r>
              <a:rPr lang="ja-JP" altLang="en-US"/>
              <a:t>’</a:t>
            </a:r>
            <a:r>
              <a:rPr lang="en-US"/>
              <a:t> =z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Rotation Matrix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228975" y="2590800"/>
          <a:ext cx="3448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9" name="Equation" r:id="rId4" imgW="1460160" imgH="914400" progId="Equation.3">
                  <p:embed/>
                </p:oleObj>
              </mc:Choice>
              <mc:Fallback>
                <p:oleObj name="Equation" r:id="rId4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590800"/>
                        <a:ext cx="34480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524000" y="3200400"/>
            <a:ext cx="1752600" cy="6858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3200" baseline="-25000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) =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Every vector has an inverse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Same magnitude but points in opposite direction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Every vector can be multiplied by a scalar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There is a zero vector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Zero magnitude, undefined orientation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sum of any two vectors is a vector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Use head-to-tail axiom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996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600200" y="548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590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143250" y="5527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-v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4368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4953000" y="541020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>
                <a:sym typeface="Symbol" charset="0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6338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6248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6400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7467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71469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u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7578725" y="5146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Rotation about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axes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Same argument as for rotation about </a:t>
            </a:r>
            <a:r>
              <a:rPr lang="en-US" sz="2700" i="1" dirty="0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axis</a:t>
            </a:r>
          </a:p>
          <a:p>
            <a:pPr lvl="1"/>
            <a:r>
              <a:rPr lang="en-US" sz="2200" dirty="0">
                <a:latin typeface="Arial" charset="0"/>
                <a:ea typeface="ＭＳ Ｐゴシック" charset="0"/>
              </a:rPr>
              <a:t>For rotation about </a:t>
            </a:r>
            <a:r>
              <a:rPr lang="en-US" sz="2200" i="1" dirty="0">
                <a:latin typeface="Times New Roman" charset="0"/>
                <a:ea typeface="ＭＳ Ｐゴシック" charset="0"/>
              </a:rPr>
              <a:t>x</a:t>
            </a:r>
            <a:r>
              <a:rPr lang="en-US" sz="2200" dirty="0">
                <a:latin typeface="Arial" charset="0"/>
                <a:ea typeface="ＭＳ Ｐゴシック" charset="0"/>
              </a:rPr>
              <a:t> axis, </a:t>
            </a:r>
            <a:r>
              <a:rPr lang="en-US" sz="2200" i="1" dirty="0">
                <a:latin typeface="Times New Roman" charset="0"/>
                <a:ea typeface="ＭＳ Ｐゴシック" charset="0"/>
              </a:rPr>
              <a:t>x</a:t>
            </a:r>
            <a:r>
              <a:rPr lang="en-US" sz="2200" dirty="0">
                <a:latin typeface="Arial" charset="0"/>
                <a:ea typeface="ＭＳ Ｐゴシック" charset="0"/>
              </a:rPr>
              <a:t> is unchanged</a:t>
            </a:r>
          </a:p>
          <a:p>
            <a:pPr lvl="1"/>
            <a:r>
              <a:rPr lang="en-US" sz="2200" dirty="0">
                <a:latin typeface="Arial" charset="0"/>
                <a:ea typeface="ＭＳ Ｐゴシック" charset="0"/>
              </a:rPr>
              <a:t>For rotation about </a:t>
            </a:r>
            <a:r>
              <a:rPr lang="en-US" sz="2200" i="1" dirty="0">
                <a:latin typeface="Times New Roman" charset="0"/>
                <a:ea typeface="ＭＳ Ｐゴシック" charset="0"/>
              </a:rPr>
              <a:t>y</a:t>
            </a:r>
            <a:r>
              <a:rPr lang="en-US" sz="2200" dirty="0">
                <a:latin typeface="Arial" charset="0"/>
                <a:ea typeface="ＭＳ Ｐゴシック" charset="0"/>
              </a:rPr>
              <a:t> axis, </a:t>
            </a:r>
            <a:r>
              <a:rPr lang="en-US" sz="2200" i="1" dirty="0">
                <a:latin typeface="Times New Roman" charset="0"/>
                <a:ea typeface="ＭＳ Ｐゴシック" charset="0"/>
              </a:rPr>
              <a:t>y</a:t>
            </a:r>
            <a:r>
              <a:rPr lang="en-US" sz="2200" dirty="0">
                <a:latin typeface="Arial" charset="0"/>
                <a:ea typeface="ＭＳ Ｐゴシック" charset="0"/>
              </a:rPr>
              <a:t> is unchanged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1524000" y="35052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x</a:t>
            </a:r>
            <a:r>
              <a:rPr lang="en-US"/>
              <a:t>(</a:t>
            </a:r>
            <a:r>
              <a:rPr lang="en-US">
                <a:latin typeface="Symbol" charset="0"/>
              </a:rPr>
              <a:t>q</a:t>
            </a:r>
            <a:r>
              <a:rPr lang="en-US"/>
              <a:t>) =</a:t>
            </a: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1600200" y="51816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y</a:t>
            </a:r>
            <a:r>
              <a:rPr lang="en-US"/>
              <a:t>(</a:t>
            </a:r>
            <a:r>
              <a:rPr lang="en-US">
                <a:latin typeface="Symbol" charset="0"/>
              </a:rPr>
              <a:t>q</a:t>
            </a:r>
            <a:r>
              <a:rPr lang="en-US"/>
              <a:t>) =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248025" y="2819400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23" name="Equation" r:id="rId4" imgW="1409400" imgH="914400" progId="Equation.3">
                  <p:embed/>
                </p:oleObj>
              </mc:Choice>
              <mc:Fallback>
                <p:oleObj name="Equation" r:id="rId4" imgW="1409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819400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322638" y="4724400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24" name="Equation" r:id="rId6" imgW="1409400" imgH="914400" progId="Equation.3">
                  <p:embed/>
                </p:oleObj>
              </mc:Choice>
              <mc:Fallback>
                <p:oleObj name="Equation" r:id="rId6" imgW="1409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724400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Scaling</a:t>
            </a:r>
          </a:p>
        </p:txBody>
      </p:sp>
      <p:pic>
        <p:nvPicPr>
          <p:cNvPr id="46085" name="Picture 5" descr="\\Angel\BOOK\OpenGL\Paul Final\Art\jpeg\AN04F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035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352800" y="40386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45" name="Equation" r:id="rId5" imgW="1054080" imgH="914400" progId="Equation.3">
                  <p:embed/>
                </p:oleObj>
              </mc:Choice>
              <mc:Fallback>
                <p:oleObj name="Equation" r:id="rId5" imgW="1054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1447800" y="4876800"/>
            <a:ext cx="2209800" cy="609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000" b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sz="2000" baseline="-2500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, s</a:t>
            </a:r>
            <a:r>
              <a:rPr lang="en-US" sz="2000" baseline="-2500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, s</a:t>
            </a:r>
            <a:r>
              <a:rPr lang="en-US" sz="2000" baseline="-25000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) =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2286000" y="2133600"/>
            <a:ext cx="1004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  <a:r>
              <a:rPr lang="ja-JP" altLang="en-US"/>
              <a:t>’</a:t>
            </a:r>
            <a:r>
              <a:rPr lang="en-US"/>
              <a:t>=s</a:t>
            </a:r>
            <a:r>
              <a:rPr lang="en-US" baseline="-25000"/>
              <a:t>x</a:t>
            </a:r>
            <a:r>
              <a:rPr lang="en-US"/>
              <a:t>x</a:t>
            </a:r>
          </a:p>
          <a:p>
            <a:r>
              <a:rPr lang="en-US"/>
              <a:t>y</a:t>
            </a:r>
            <a:r>
              <a:rPr lang="ja-JP" altLang="en-US"/>
              <a:t>’</a:t>
            </a:r>
            <a:r>
              <a:rPr lang="en-US"/>
              <a:t>=s</a:t>
            </a:r>
            <a:r>
              <a:rPr lang="en-US" baseline="-25000"/>
              <a:t>y</a:t>
            </a:r>
            <a:r>
              <a:rPr lang="en-US"/>
              <a:t>y</a:t>
            </a:r>
          </a:p>
          <a:p>
            <a:r>
              <a:rPr lang="en-US"/>
              <a:t>z</a:t>
            </a:r>
            <a:r>
              <a:rPr lang="ja-JP" altLang="en-US"/>
              <a:t>’</a:t>
            </a:r>
            <a:r>
              <a:rPr lang="en-US"/>
              <a:t>=s</a:t>
            </a:r>
            <a:r>
              <a:rPr lang="en-US" baseline="-25000"/>
              <a:t>z</a:t>
            </a:r>
            <a:r>
              <a:rPr lang="en-US"/>
              <a:t>z</a:t>
            </a:r>
          </a:p>
        </p:txBody>
      </p:sp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ja-JP" altLang="en-US"/>
              <a:t>’</a:t>
            </a:r>
            <a:r>
              <a:rPr lang="en-US"/>
              <a:t>=</a:t>
            </a:r>
            <a:r>
              <a:rPr lang="en-US" b="1"/>
              <a:t>Sp</a:t>
            </a:r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155575" y="1522413"/>
            <a:ext cx="779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Expand or contract along each axis (fixed point of origin)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5" descr="\\Angel\BOOK\OpenGL\Paul Final\Art\jpeg\AN04F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77825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Reflection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corresponds to negative scale factors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53200" y="2819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original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74713" y="2784475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-1 s</a:t>
            </a:r>
            <a:r>
              <a:rPr lang="en-US" baseline="-25000"/>
              <a:t>y</a:t>
            </a:r>
            <a:r>
              <a:rPr lang="en-US"/>
              <a:t> = 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87400" y="4876800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-1 s</a:t>
            </a:r>
            <a:r>
              <a:rPr lang="en-US" baseline="-25000"/>
              <a:t>y</a:t>
            </a:r>
            <a:r>
              <a:rPr lang="en-US"/>
              <a:t> = -1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248400" y="4876800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= 1 s</a:t>
            </a:r>
            <a:r>
              <a:rPr lang="en-US" baseline="-25000"/>
              <a:t>y</a:t>
            </a:r>
            <a:r>
              <a:rPr lang="en-US"/>
              <a:t> =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Although we could compute inverse matrices by general formulas, we can use simple geometric observations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Translation: </a:t>
            </a:r>
            <a:r>
              <a:rPr lang="en-US" sz="2400" b="1">
                <a:latin typeface="Times New Roman" charset="0"/>
                <a:ea typeface="ＭＳ Ｐゴシック" charset="0"/>
              </a:rPr>
              <a:t>T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2400">
                <a:latin typeface="Arial" charset="0"/>
                <a:ea typeface="ＭＳ Ｐゴシック" charset="0"/>
              </a:rPr>
              <a:t>(d</a:t>
            </a:r>
            <a:r>
              <a:rPr lang="en-US" sz="2400" baseline="-25000">
                <a:latin typeface="Arial" charset="0"/>
                <a:ea typeface="ＭＳ Ｐゴシック" charset="0"/>
              </a:rPr>
              <a:t>x</a:t>
            </a:r>
            <a:r>
              <a:rPr lang="en-US" sz="2400">
                <a:latin typeface="Arial" charset="0"/>
                <a:ea typeface="ＭＳ Ｐゴシック" charset="0"/>
              </a:rPr>
              <a:t>, d</a:t>
            </a:r>
            <a:r>
              <a:rPr lang="en-US" sz="2400" baseline="-25000">
                <a:latin typeface="Arial" charset="0"/>
                <a:ea typeface="ＭＳ Ｐゴシック" charset="0"/>
              </a:rPr>
              <a:t>y</a:t>
            </a:r>
            <a:r>
              <a:rPr lang="en-US" sz="2400">
                <a:latin typeface="Arial" charset="0"/>
                <a:ea typeface="ＭＳ Ｐゴシック" charset="0"/>
              </a:rPr>
              <a:t>, d</a:t>
            </a:r>
            <a:r>
              <a:rPr lang="en-US" sz="2400" baseline="-25000">
                <a:latin typeface="Arial" charset="0"/>
                <a:ea typeface="ＭＳ Ｐゴシック" charset="0"/>
              </a:rPr>
              <a:t>z</a:t>
            </a:r>
            <a:r>
              <a:rPr lang="en-US" sz="2400">
                <a:latin typeface="Arial" charset="0"/>
                <a:ea typeface="ＭＳ Ｐゴシック" charset="0"/>
              </a:rPr>
              <a:t>)</a:t>
            </a:r>
            <a:r>
              <a:rPr lang="en-US" sz="2000">
                <a:latin typeface="Arial" charset="0"/>
                <a:ea typeface="ＭＳ Ｐゴシック" charset="0"/>
              </a:rPr>
              <a:t> = </a:t>
            </a:r>
            <a:r>
              <a:rPr lang="en-US" sz="2000" b="1">
                <a:latin typeface="Times New Roman" charset="0"/>
                <a:ea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</a:rPr>
              <a:t>(-d</a:t>
            </a:r>
            <a:r>
              <a:rPr lang="en-US" sz="2000" baseline="-25000">
                <a:latin typeface="Arial" charset="0"/>
                <a:ea typeface="ＭＳ Ｐゴシック" charset="0"/>
              </a:rPr>
              <a:t>x</a:t>
            </a:r>
            <a:r>
              <a:rPr lang="en-US" sz="2000">
                <a:latin typeface="Arial" charset="0"/>
                <a:ea typeface="ＭＳ Ｐゴシック" charset="0"/>
              </a:rPr>
              <a:t>, -d</a:t>
            </a:r>
            <a:r>
              <a:rPr lang="en-US" sz="2000" baseline="-25000">
                <a:latin typeface="Arial" charset="0"/>
                <a:ea typeface="ＭＳ Ｐゴシック" charset="0"/>
              </a:rPr>
              <a:t>y</a:t>
            </a:r>
            <a:r>
              <a:rPr lang="en-US" sz="2000">
                <a:latin typeface="Arial" charset="0"/>
                <a:ea typeface="ＭＳ Ｐゴシック" charset="0"/>
              </a:rPr>
              <a:t>, -d</a:t>
            </a:r>
            <a:r>
              <a:rPr lang="en-US" sz="2000" baseline="-25000">
                <a:latin typeface="Arial" charset="0"/>
                <a:ea typeface="ＭＳ Ｐゴシック" charset="0"/>
              </a:rPr>
              <a:t>z</a:t>
            </a:r>
            <a:r>
              <a:rPr lang="en-US" sz="2000">
                <a:latin typeface="Arial" charset="0"/>
                <a:ea typeface="ＭＳ Ｐゴシック" charset="0"/>
              </a:rPr>
              <a:t>)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Rotation: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>
                <a:latin typeface="Times New Roman" charset="0"/>
                <a:ea typeface="ＭＳ Ｐゴシック" charset="0"/>
              </a:rPr>
              <a:t>(</a:t>
            </a:r>
            <a:r>
              <a:rPr lang="en-US">
                <a:latin typeface="Symbol" charset="0"/>
                <a:ea typeface="ＭＳ Ｐゴシック" charset="0"/>
              </a:rPr>
              <a:t>q</a:t>
            </a:r>
            <a:r>
              <a:rPr lang="en-US">
                <a:latin typeface="Times New Roman" charset="0"/>
                <a:ea typeface="ＭＳ Ｐゴシック" charset="0"/>
              </a:rPr>
              <a:t>) = </a:t>
            </a:r>
            <a:r>
              <a:rPr lang="en-US" b="1">
                <a:latin typeface="Times New Roman" charset="0"/>
                <a:ea typeface="ＭＳ Ｐゴシック" charset="0"/>
              </a:rPr>
              <a:t>R</a:t>
            </a:r>
            <a:r>
              <a:rPr lang="en-US">
                <a:latin typeface="Times New Roman" charset="0"/>
                <a:ea typeface="ＭＳ Ｐゴシック" charset="0"/>
              </a:rPr>
              <a:t>(-</a:t>
            </a:r>
            <a:r>
              <a:rPr lang="en-US">
                <a:latin typeface="Symbol" charset="0"/>
                <a:ea typeface="ＭＳ Ｐゴシック" charset="0"/>
              </a:rPr>
              <a:t>q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pPr lvl="2"/>
            <a:r>
              <a:rPr lang="en-US" sz="2500">
                <a:latin typeface="Times New Roman" charset="0"/>
                <a:ea typeface="ＭＳ Ｐゴシック" charset="0"/>
              </a:rPr>
              <a:t>Holds for any rotation matrix</a:t>
            </a:r>
          </a:p>
          <a:p>
            <a:pPr lvl="2"/>
            <a:r>
              <a:rPr lang="en-US" sz="2500">
                <a:latin typeface="Times New Roman" charset="0"/>
                <a:ea typeface="ＭＳ Ｐゴシック" charset="0"/>
              </a:rPr>
              <a:t>Note that since cos(-</a:t>
            </a:r>
            <a:r>
              <a:rPr lang="en-US" sz="2500">
                <a:latin typeface="Symbol" charset="0"/>
                <a:ea typeface="ＭＳ Ｐゴシック" charset="0"/>
              </a:rPr>
              <a:t>q</a:t>
            </a:r>
            <a:r>
              <a:rPr lang="en-US" sz="2500">
                <a:latin typeface="Times New Roman" charset="0"/>
                <a:ea typeface="ＭＳ Ｐゴシック" charset="0"/>
              </a:rPr>
              <a:t>) = cos(</a:t>
            </a:r>
            <a:r>
              <a:rPr lang="en-US" sz="2500">
                <a:latin typeface="Symbol" charset="0"/>
                <a:ea typeface="ＭＳ Ｐゴシック" charset="0"/>
              </a:rPr>
              <a:t>q</a:t>
            </a:r>
            <a:r>
              <a:rPr lang="en-US" sz="2500">
                <a:latin typeface="Times New Roman" charset="0"/>
                <a:ea typeface="ＭＳ Ｐゴシック" charset="0"/>
              </a:rPr>
              <a:t>) and sin(-</a:t>
            </a:r>
            <a:r>
              <a:rPr lang="en-US" sz="2500">
                <a:latin typeface="Symbol" charset="0"/>
                <a:ea typeface="ＭＳ Ｐゴシック" charset="0"/>
              </a:rPr>
              <a:t>q</a:t>
            </a:r>
            <a:r>
              <a:rPr lang="en-US" sz="2500">
                <a:latin typeface="Times New Roman" charset="0"/>
                <a:ea typeface="ＭＳ Ｐゴシック" charset="0"/>
              </a:rPr>
              <a:t>)=-sin(</a:t>
            </a:r>
            <a:r>
              <a:rPr lang="en-US" sz="2500">
                <a:latin typeface="Symbol" charset="0"/>
                <a:ea typeface="ＭＳ Ｐゴシック" charset="0"/>
              </a:rPr>
              <a:t>q</a:t>
            </a:r>
            <a:r>
              <a:rPr lang="en-US" sz="2500">
                <a:latin typeface="Times New Roman" charset="0"/>
                <a:ea typeface="ＭＳ Ｐゴシック" charset="0"/>
              </a:rPr>
              <a:t>)</a:t>
            </a:r>
          </a:p>
          <a:p>
            <a:pPr lvl="2"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</a:rPr>
              <a:t>R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30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2400">
                <a:latin typeface="Times New Roman" charset="0"/>
                <a:ea typeface="ＭＳ Ｐゴシック" charset="0"/>
              </a:rPr>
              <a:t>(</a:t>
            </a:r>
            <a:r>
              <a:rPr lang="en-US" sz="2400">
                <a:latin typeface="Symbol" charset="0"/>
                <a:ea typeface="ＭＳ Ｐゴシック" charset="0"/>
              </a:rPr>
              <a:t>q</a:t>
            </a:r>
            <a:r>
              <a:rPr lang="en-US" sz="2400">
                <a:latin typeface="Times New Roman" charset="0"/>
                <a:ea typeface="ＭＳ Ｐゴシック" charset="0"/>
              </a:rPr>
              <a:t>) = </a:t>
            </a:r>
            <a:r>
              <a:rPr lang="en-US" sz="2400" b="1">
                <a:latin typeface="Times New Roman" charset="0"/>
                <a:ea typeface="ＭＳ Ｐゴシック" charset="0"/>
              </a:rPr>
              <a:t>R </a:t>
            </a:r>
            <a:r>
              <a:rPr lang="en-US" sz="3000" baseline="30000">
                <a:latin typeface="Times New Roman" charset="0"/>
                <a:ea typeface="ＭＳ Ｐゴシック" charset="0"/>
              </a:rPr>
              <a:t>T</a:t>
            </a:r>
            <a:r>
              <a:rPr lang="en-US" sz="2400">
                <a:latin typeface="Times New Roman" charset="0"/>
                <a:ea typeface="ＭＳ Ｐゴシック" charset="0"/>
              </a:rPr>
              <a:t>(</a:t>
            </a:r>
            <a:r>
              <a:rPr lang="en-US" sz="2400">
                <a:latin typeface="Symbol" charset="0"/>
                <a:ea typeface="ＭＳ Ｐゴシック" charset="0"/>
              </a:rPr>
              <a:t>q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 sz="3000">
                <a:latin typeface="Times New Roman" charset="0"/>
                <a:ea typeface="ＭＳ Ｐゴシック" charset="0"/>
              </a:rPr>
              <a:t>Scaling: </a:t>
            </a:r>
            <a:r>
              <a:rPr lang="en-US" sz="2800" b="1">
                <a:latin typeface="Times New Roman" charset="0"/>
                <a:ea typeface="ＭＳ Ｐゴシック" charset="0"/>
              </a:rPr>
              <a:t>S</a:t>
            </a:r>
            <a:r>
              <a:rPr lang="en-US" sz="28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2800">
                <a:latin typeface="Times New Roman" charset="0"/>
                <a:ea typeface="ＭＳ Ｐゴシック" charset="0"/>
              </a:rPr>
              <a:t>(s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x</a:t>
            </a:r>
            <a:r>
              <a:rPr lang="en-US" sz="2800">
                <a:latin typeface="Times New Roman" charset="0"/>
                <a:ea typeface="ＭＳ Ｐゴシック" charset="0"/>
              </a:rPr>
              <a:t>, 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y</a:t>
            </a:r>
            <a:r>
              <a:rPr lang="en-US" sz="2800">
                <a:latin typeface="Times New Roman" charset="0"/>
                <a:ea typeface="ＭＳ Ｐゴシック" charset="0"/>
              </a:rPr>
              <a:t>, 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z</a:t>
            </a:r>
            <a:r>
              <a:rPr lang="en-US" sz="2800">
                <a:latin typeface="Times New Roman" charset="0"/>
                <a:ea typeface="ＭＳ Ｐゴシック" charset="0"/>
              </a:rPr>
              <a:t>)</a:t>
            </a:r>
            <a:r>
              <a:rPr lang="en-US" sz="2000">
                <a:latin typeface="Times New Roman" charset="0"/>
                <a:ea typeface="ＭＳ Ｐゴシック" charset="0"/>
              </a:rPr>
              <a:t> = </a:t>
            </a:r>
            <a:r>
              <a:rPr lang="en-US" sz="2800" b="1">
                <a:latin typeface="Times New Roman" charset="0"/>
                <a:ea typeface="ＭＳ Ｐゴシック" charset="0"/>
              </a:rPr>
              <a:t>S</a:t>
            </a:r>
            <a:r>
              <a:rPr lang="en-US" sz="2800">
                <a:latin typeface="Times New Roman" charset="0"/>
                <a:ea typeface="ＭＳ Ｐゴシック" charset="0"/>
              </a:rPr>
              <a:t>(1/s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x</a:t>
            </a:r>
            <a:r>
              <a:rPr lang="en-US" sz="2800">
                <a:latin typeface="Times New Roman" charset="0"/>
                <a:ea typeface="ＭＳ Ｐゴシック" charset="0"/>
              </a:rPr>
              <a:t>, 1/s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y</a:t>
            </a:r>
            <a:r>
              <a:rPr lang="en-US" sz="2800">
                <a:latin typeface="Times New Roman" charset="0"/>
                <a:ea typeface="ＭＳ Ｐゴシック" charset="0"/>
              </a:rPr>
              <a:t>, 1/s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z</a:t>
            </a:r>
            <a:r>
              <a:rPr lang="en-US" sz="2800">
                <a:latin typeface="Times New Roman" charset="0"/>
                <a:ea typeface="ＭＳ Ｐゴシック" charset="0"/>
              </a:rPr>
              <a:t>)</a:t>
            </a:r>
            <a:r>
              <a:rPr lang="en-US" sz="2000">
                <a:latin typeface="Times New Roman" charset="0"/>
                <a:ea typeface="ＭＳ Ｐゴシック" charset="0"/>
              </a:rPr>
              <a:t> </a:t>
            </a:r>
            <a:endParaRPr lang="en-US" sz="3000">
              <a:latin typeface="Times New Roman" charset="0"/>
              <a:ea typeface="ＭＳ Ｐゴシック" charset="0"/>
            </a:endParaRPr>
          </a:p>
          <a:p>
            <a:pPr lvl="2"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</a:rPr>
              <a:t>			</a:t>
            </a:r>
            <a:endParaRPr lang="en-US" sz="2500">
              <a:latin typeface="Times New Roman" charset="0"/>
              <a:ea typeface="ＭＳ Ｐゴシック" charset="0"/>
            </a:endParaRPr>
          </a:p>
          <a:p>
            <a:pPr lvl="1"/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Concatenation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can form arbitrary affine transformation matrices by multiplying together rotation, translation, and scaling matrices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Because the same transformation is applied to many vertices, the cost of forming a matrix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ABCD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is not significant compared to the cost of computing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Mp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for many vertices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difficult part is how to form a desired transformation from the specifications in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Order of Transformations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matrix on the right is the first applied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Mathematically, the following are equivalent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       p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ABCp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Cp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many references use column matrices to represent points. In terms of column matrices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        p</a:t>
            </a:r>
            <a:r>
              <a:rPr lang="ja-JP" altLang="en-US" baseline="300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General Rotation About the Origin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600" y="4343400"/>
            <a:ext cx="304800" cy="38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Symbol" charset="0"/>
                <a:ea typeface="ＭＳ Ｐゴシック" charset="0"/>
                <a:cs typeface="ＭＳ Ｐゴシック" charset="0"/>
              </a:rPr>
              <a:t>q</a:t>
            </a:r>
          </a:p>
        </p:txBody>
      </p:sp>
      <p:grpSp>
        <p:nvGrpSpPr>
          <p:cNvPr id="56325" name="Group 10"/>
          <p:cNvGrpSpPr>
            <a:grpSpLocks/>
          </p:cNvGrpSpPr>
          <p:nvPr/>
        </p:nvGrpSpPr>
        <p:grpSpPr bwMode="auto">
          <a:xfrm>
            <a:off x="5638800" y="4267200"/>
            <a:ext cx="2286000" cy="1905000"/>
            <a:chOff x="1344" y="1392"/>
            <a:chExt cx="1824" cy="1680"/>
          </a:xfrm>
        </p:grpSpPr>
        <p:sp>
          <p:nvSpPr>
            <p:cNvPr id="56335" name="Line 4"/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56336" name="AutoShape 5"/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6"/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56338" name="Line 7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56339" name="Line 8"/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56326" name="Text Box 11"/>
          <p:cNvSpPr txBox="1">
            <a:spLocks noChangeArrowheads="1"/>
          </p:cNvSpPr>
          <p:nvPr/>
        </p:nvSpPr>
        <p:spPr bwMode="auto">
          <a:xfrm>
            <a:off x="7924800" y="5181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x</a:t>
            </a:r>
          </a:p>
        </p:txBody>
      </p:sp>
      <p:sp>
        <p:nvSpPr>
          <p:cNvPr id="56327" name="Text Box 12"/>
          <p:cNvSpPr txBox="1">
            <a:spLocks noChangeArrowheads="1"/>
          </p:cNvSpPr>
          <p:nvPr/>
        </p:nvSpPr>
        <p:spPr bwMode="auto">
          <a:xfrm>
            <a:off x="5257800" y="59436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z</a:t>
            </a:r>
          </a:p>
        </p:txBody>
      </p:sp>
      <p:sp>
        <p:nvSpPr>
          <p:cNvPr id="56328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y</a:t>
            </a:r>
          </a:p>
        </p:txBody>
      </p:sp>
      <p:sp>
        <p:nvSpPr>
          <p:cNvPr id="56329" name="Text Box 14"/>
          <p:cNvSpPr txBox="1">
            <a:spLocks noChangeArrowheads="1"/>
          </p:cNvSpPr>
          <p:nvPr/>
        </p:nvSpPr>
        <p:spPr bwMode="auto">
          <a:xfrm>
            <a:off x="8001000" y="4191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56330" name="Text Box 15"/>
          <p:cNvSpPr txBox="1">
            <a:spLocks noChangeArrowheads="1"/>
          </p:cNvSpPr>
          <p:nvPr/>
        </p:nvSpPr>
        <p:spPr bwMode="auto">
          <a:xfrm>
            <a:off x="1023938" y="1747838"/>
            <a:ext cx="6000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 rotation by 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Arial" charset="0"/>
              </a:rPr>
              <a:t> about an arbitrary axis</a:t>
            </a:r>
          </a:p>
          <a:p>
            <a:r>
              <a:rPr lang="en-US">
                <a:latin typeface="Arial" charset="0"/>
              </a:rPr>
              <a:t>can be decomposed into the concatenation</a:t>
            </a:r>
          </a:p>
          <a:p>
            <a:r>
              <a:rPr lang="en-US">
                <a:latin typeface="Arial" charset="0"/>
              </a:rPr>
              <a:t>of rotations about the 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y</a:t>
            </a:r>
            <a:r>
              <a:rPr lang="en-US">
                <a:latin typeface="Arial" charset="0"/>
              </a:rPr>
              <a:t>, and </a:t>
            </a:r>
            <a:r>
              <a:rPr lang="en-US" i="1">
                <a:latin typeface="Arial" charset="0"/>
              </a:rPr>
              <a:t>z</a:t>
            </a:r>
            <a:r>
              <a:rPr lang="en-US">
                <a:latin typeface="Arial" charset="0"/>
              </a:rPr>
              <a:t> axes</a:t>
            </a:r>
          </a:p>
        </p:txBody>
      </p:sp>
      <p:sp>
        <p:nvSpPr>
          <p:cNvPr id="56331" name="Text Box 16"/>
          <p:cNvSpPr txBox="1">
            <a:spLocks noChangeArrowheads="1"/>
          </p:cNvSpPr>
          <p:nvPr/>
        </p:nvSpPr>
        <p:spPr bwMode="auto">
          <a:xfrm>
            <a:off x="1371600" y="3276600"/>
            <a:ext cx="46799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 b="1"/>
              <a:t>R</a:t>
            </a:r>
            <a:r>
              <a:rPr lang="en-US" sz="3100"/>
              <a:t>(</a:t>
            </a:r>
            <a:r>
              <a:rPr lang="en-US" sz="3100">
                <a:latin typeface="Symbol" charset="0"/>
              </a:rPr>
              <a:t>q</a:t>
            </a:r>
            <a:r>
              <a:rPr lang="en-US" sz="3100"/>
              <a:t>) = </a:t>
            </a:r>
            <a:r>
              <a:rPr lang="en-US" sz="3100" b="1"/>
              <a:t>R</a:t>
            </a:r>
            <a:r>
              <a:rPr lang="en-US" sz="3100" baseline="-25000"/>
              <a:t>z</a:t>
            </a:r>
            <a:r>
              <a:rPr lang="en-US" sz="3100"/>
              <a:t>(</a:t>
            </a:r>
            <a:r>
              <a:rPr lang="en-US" sz="3100">
                <a:latin typeface="Symbol" charset="0"/>
              </a:rPr>
              <a:t>q</a:t>
            </a:r>
            <a:r>
              <a:rPr lang="en-US" sz="3100" baseline="-25000"/>
              <a:t>z</a:t>
            </a:r>
            <a:r>
              <a:rPr lang="en-US" sz="3100"/>
              <a:t>) </a:t>
            </a:r>
            <a:r>
              <a:rPr lang="en-US" sz="3100" b="1"/>
              <a:t>R</a:t>
            </a:r>
            <a:r>
              <a:rPr lang="en-US" sz="3100" baseline="-25000"/>
              <a:t>y</a:t>
            </a:r>
            <a:r>
              <a:rPr lang="en-US" sz="3100"/>
              <a:t>(</a:t>
            </a:r>
            <a:r>
              <a:rPr lang="en-US" sz="3100">
                <a:latin typeface="Symbol" charset="0"/>
              </a:rPr>
              <a:t>q</a:t>
            </a:r>
            <a:r>
              <a:rPr lang="en-US" sz="3100" baseline="-25000"/>
              <a:t>y</a:t>
            </a:r>
            <a:r>
              <a:rPr lang="en-US" sz="3100"/>
              <a:t>) </a:t>
            </a:r>
            <a:r>
              <a:rPr lang="en-US" sz="3100" b="1"/>
              <a:t>R</a:t>
            </a:r>
            <a:r>
              <a:rPr lang="en-US" sz="3100" baseline="-25000"/>
              <a:t>x</a:t>
            </a:r>
            <a:r>
              <a:rPr lang="en-US" sz="3100"/>
              <a:t>(</a:t>
            </a:r>
            <a:r>
              <a:rPr lang="en-US" sz="3100">
                <a:latin typeface="Symbol" charset="0"/>
              </a:rPr>
              <a:t>q</a:t>
            </a:r>
            <a:r>
              <a:rPr lang="en-US" sz="3100" baseline="-25000"/>
              <a:t>x</a:t>
            </a:r>
            <a:r>
              <a:rPr lang="en-US" sz="3100"/>
              <a:t>) </a:t>
            </a:r>
          </a:p>
        </p:txBody>
      </p:sp>
      <p:sp>
        <p:nvSpPr>
          <p:cNvPr id="56332" name="Text Box 18"/>
          <p:cNvSpPr txBox="1">
            <a:spLocks noChangeArrowheads="1"/>
          </p:cNvSpPr>
          <p:nvPr/>
        </p:nvSpPr>
        <p:spPr bwMode="auto">
          <a:xfrm>
            <a:off x="838200" y="4419600"/>
            <a:ext cx="4843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>
                <a:latin typeface="Symbol" charset="0"/>
              </a:rPr>
              <a:t>q</a:t>
            </a:r>
            <a:r>
              <a:rPr lang="en-US" sz="2700" baseline="-25000"/>
              <a:t>x </a:t>
            </a:r>
            <a:r>
              <a:rPr lang="en-US" sz="2700">
                <a:latin typeface="Symbol" charset="0"/>
              </a:rPr>
              <a:t>q</a:t>
            </a:r>
            <a:r>
              <a:rPr lang="en-US" sz="2700" baseline="-25000"/>
              <a:t>y </a:t>
            </a:r>
            <a:r>
              <a:rPr lang="en-US" sz="2700">
                <a:latin typeface="Symbol" charset="0"/>
              </a:rPr>
              <a:t>q</a:t>
            </a:r>
            <a:r>
              <a:rPr lang="en-US" sz="2700" baseline="-25000"/>
              <a:t>z </a:t>
            </a:r>
            <a:r>
              <a:rPr lang="en-US" sz="2700"/>
              <a:t>are called the Euler angles</a:t>
            </a:r>
          </a:p>
        </p:txBody>
      </p:sp>
      <p:sp>
        <p:nvSpPr>
          <p:cNvPr id="56333" name="Text Box 19"/>
          <p:cNvSpPr txBox="1">
            <a:spLocks noChangeArrowheads="1"/>
          </p:cNvSpPr>
          <p:nvPr/>
        </p:nvSpPr>
        <p:spPr bwMode="auto">
          <a:xfrm>
            <a:off x="228600" y="5029200"/>
            <a:ext cx="52149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Note that rotations do not commute</a:t>
            </a:r>
          </a:p>
          <a:p>
            <a:r>
              <a:rPr lang="en-US"/>
              <a:t>We can use rotations in another order but</a:t>
            </a:r>
          </a:p>
          <a:p>
            <a:r>
              <a:rPr lang="en-US"/>
              <a:t>with different angles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Rotation About a Fixed Point other than the Origin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Move fixed point to origin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Rotate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Move fixed point back</a:t>
            </a:r>
          </a:p>
          <a:p>
            <a:pPr>
              <a:buFontTx/>
              <a:buNone/>
            </a:pP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(p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>
                <a:latin typeface="Symbol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700" b="1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(-p</a:t>
            </a:r>
            <a:r>
              <a:rPr lang="en-US" sz="2700" baseline="-25000">
                <a:latin typeface="Times New Roman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pic>
        <p:nvPicPr>
          <p:cNvPr id="58373" name="Picture 5" descr="\\Angel\BOOK\OpenGL\Paul Final\Art\jpeg\AN04F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745413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Instancing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modeling, we often start with a simple object centered at the origin, oriented with the axis, and at a standard size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apply an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instance transformation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to its vertices to 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		Scale 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		Orient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		Locate </a:t>
            </a:r>
          </a:p>
        </p:txBody>
      </p:sp>
      <p:pic>
        <p:nvPicPr>
          <p:cNvPr id="60421" name="Picture 5" descr="\\Angel\BOOK\OpenGL\Paul Final\Art\jpeg\AN04F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2667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Shear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Helpful to add one more basic transformation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Equivalent to pulling faces in opposite directions</a:t>
            </a:r>
          </a:p>
        </p:txBody>
      </p:sp>
      <p:pic>
        <p:nvPicPr>
          <p:cNvPr id="62469" name="Picture 7" descr="\\Angel\BOOK\OpenGL\Paul Final\Art\jpeg\AN04F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6212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Linear Vector Spaces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Mathematical system for manipulating vectors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Operations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Scalar-vector multiplication </a:t>
            </a:r>
            <a:r>
              <a:rPr lang="en-US" sz="3000" i="1">
                <a:latin typeface="Times New Roman" charset="0"/>
                <a:ea typeface="ＭＳ Ｐゴシック" charset="0"/>
              </a:rPr>
              <a:t>u</a:t>
            </a:r>
            <a:r>
              <a:rPr lang="en-US" sz="3000">
                <a:latin typeface="Arial" charset="0"/>
                <a:ea typeface="ＭＳ Ｐゴシック" charset="0"/>
              </a:rPr>
              <a:t>=</a:t>
            </a:r>
            <a:r>
              <a:rPr lang="en-US" sz="3000">
                <a:latin typeface="Arial" charset="0"/>
                <a:ea typeface="ＭＳ Ｐゴシック" charset="0"/>
                <a:sym typeface="Symbol" charset="0"/>
              </a:rPr>
              <a:t></a:t>
            </a:r>
            <a:r>
              <a:rPr lang="en-US" sz="3000" i="1">
                <a:latin typeface="Times New Roman" charset="0"/>
                <a:ea typeface="ＭＳ Ｐゴシック" charset="0"/>
                <a:sym typeface="Symbol" charset="0"/>
              </a:rPr>
              <a:t>v</a:t>
            </a:r>
            <a:endParaRPr lang="en-US" sz="3000" i="1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Vector-vector addition: </a:t>
            </a:r>
            <a:r>
              <a:rPr lang="en-US" sz="3000" i="1">
                <a:latin typeface="Times New Roman" charset="0"/>
                <a:ea typeface="ＭＳ Ｐゴシック" charset="0"/>
              </a:rPr>
              <a:t>w</a:t>
            </a:r>
            <a:r>
              <a:rPr lang="en-US" sz="3000">
                <a:latin typeface="Arial" charset="0"/>
                <a:ea typeface="ＭＳ Ｐゴシック" charset="0"/>
              </a:rPr>
              <a:t>=</a:t>
            </a:r>
            <a:r>
              <a:rPr lang="en-US" sz="3000" i="1">
                <a:latin typeface="Times New Roman" charset="0"/>
                <a:ea typeface="ＭＳ Ｐゴシック" charset="0"/>
              </a:rPr>
              <a:t>u</a:t>
            </a:r>
            <a:r>
              <a:rPr lang="en-US" sz="3000">
                <a:latin typeface="Arial" charset="0"/>
                <a:ea typeface="ＭＳ Ｐゴシック" charset="0"/>
              </a:rPr>
              <a:t>+</a:t>
            </a:r>
            <a:r>
              <a:rPr lang="en-US" sz="3000" i="1">
                <a:latin typeface="Times New Roman" charset="0"/>
                <a:ea typeface="ＭＳ Ｐゴシック" charset="0"/>
              </a:rPr>
              <a:t>v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Expressions such as </a:t>
            </a:r>
          </a:p>
          <a:p>
            <a:pPr lvl="1">
              <a:buFontTx/>
              <a:buNone/>
            </a:pPr>
            <a:r>
              <a:rPr lang="en-US" i="1">
                <a:latin typeface="Times New Roman" charset="0"/>
                <a:ea typeface="ＭＳ Ｐゴシック" charset="0"/>
              </a:rPr>
              <a:t>v=u+2w-3r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Make sense in a vector space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Shear Matrix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Consider simple shear along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axis</a:t>
            </a:r>
          </a:p>
        </p:txBody>
      </p:sp>
      <p:pic>
        <p:nvPicPr>
          <p:cNvPr id="64518" name="Picture 4" descr="\\Angel\BOOK\OpenGL\Paul Final\Art\jpeg\AN04F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20367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1828800" y="2514600"/>
            <a:ext cx="2073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  <a:r>
              <a:rPr lang="ja-JP" altLang="en-US"/>
              <a:t>’</a:t>
            </a:r>
            <a:r>
              <a:rPr lang="en-US"/>
              <a:t> = x + y cot </a:t>
            </a:r>
            <a:r>
              <a:rPr lang="en-US">
                <a:latin typeface="Symbol" charset="0"/>
              </a:rPr>
              <a:t>q</a:t>
            </a:r>
          </a:p>
          <a:p>
            <a:r>
              <a:rPr lang="en-US"/>
              <a:t>y</a:t>
            </a:r>
            <a:r>
              <a:rPr lang="ja-JP" altLang="en-US"/>
              <a:t>’</a:t>
            </a:r>
            <a:r>
              <a:rPr lang="en-US"/>
              <a:t> = y</a:t>
            </a:r>
          </a:p>
          <a:p>
            <a:r>
              <a:rPr lang="en-US"/>
              <a:t>z</a:t>
            </a:r>
            <a:r>
              <a:rPr lang="ja-JP" altLang="en-US"/>
              <a:t>’</a:t>
            </a:r>
            <a:r>
              <a:rPr lang="en-US"/>
              <a:t> = z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767013" y="3886200"/>
          <a:ext cx="26384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7" name="Equation" r:id="rId5" imgW="1117440" imgH="914400" progId="Equation.3">
                  <p:embed/>
                </p:oleObj>
              </mc:Choice>
              <mc:Fallback>
                <p:oleObj name="Equation" r:id="rId5" imgW="1117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886200"/>
                        <a:ext cx="26384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1681163" y="4597400"/>
            <a:ext cx="124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/>
              <a:t>H</a:t>
            </a:r>
            <a:r>
              <a:rPr lang="en-US" sz="2800"/>
              <a:t>(</a:t>
            </a:r>
            <a:r>
              <a:rPr lang="en-US" sz="2800">
                <a:latin typeface="Symbol" charset="0"/>
              </a:rPr>
              <a:t>q</a:t>
            </a:r>
            <a:r>
              <a:rPr lang="en-US" sz="2800"/>
              <a:t>) =</a:t>
            </a:r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WebGL Transformations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Learn how to carry out transformations in WebGL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Rotation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Translation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Scaling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Introduce MV.js transformations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Model-view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Projection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 3.1 OpenGL Matrices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Pre 3.1 OpenGL matrices were part of the state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Multiple types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Model-View (</a:t>
            </a:r>
            <a:r>
              <a:rPr lang="en-US" b="1">
                <a:latin typeface="Courier New" charset="0"/>
                <a:ea typeface="ＭＳ Ｐゴシック" charset="0"/>
              </a:rPr>
              <a:t>GL_MODELVIEW</a:t>
            </a:r>
            <a:r>
              <a:rPr lang="en-US">
                <a:latin typeface="Arial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Projection (</a:t>
            </a:r>
            <a:r>
              <a:rPr lang="en-US" b="1">
                <a:latin typeface="Courier New" charset="0"/>
                <a:ea typeface="ＭＳ Ｐゴシック" charset="0"/>
              </a:rPr>
              <a:t>GL_PROJECTION</a:t>
            </a:r>
            <a:r>
              <a:rPr lang="en-US">
                <a:latin typeface="Arial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Texture (</a:t>
            </a:r>
            <a:r>
              <a:rPr lang="en-US" b="1">
                <a:latin typeface="Courier New" charset="0"/>
                <a:ea typeface="ＭＳ Ｐゴシック" charset="0"/>
              </a:rPr>
              <a:t>GL_TEXTURE</a:t>
            </a:r>
            <a:r>
              <a:rPr lang="en-US">
                <a:latin typeface="Arial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Color(</a:t>
            </a:r>
            <a:r>
              <a:rPr lang="en-US" b="1">
                <a:latin typeface="Courier New" charset="0"/>
                <a:ea typeface="ＭＳ Ｐゴシック" charset="0"/>
              </a:rPr>
              <a:t>GL_COLOR</a:t>
            </a:r>
            <a:r>
              <a:rPr lang="en-US">
                <a:latin typeface="Arial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set of functions for manipulation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Select which to manipulated by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</a:rPr>
              <a:t>glMatrixMode(GL_MODELVIEW);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</a:rPr>
              <a:t>glMatrixMode(GL_PROJECTION);</a:t>
            </a:r>
          </a:p>
          <a:p>
            <a:pPr>
              <a:lnSpc>
                <a:spcPct val="90000"/>
              </a:lnSpc>
            </a:pPr>
            <a:endParaRPr lang="en-US" b="1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Deprecation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Functions were based on carrying out the operations on the CPU as part of the fixed function pipeline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Current model-view and projection matrices were automatically applied to all vertices using CPU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will use the notion of a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current transformation matrix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with the understanding that it may be applied in the shaders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Current Transformation Matrix (CTM)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Conceptually there is a 4 x 4 homogeneous coordinate matrix, the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current transformation matrix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(CTM) that is part of the state and is applied to all vertices that pass down the pipeline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CTM is defined in the user program and loaded into a transformation unit</a:t>
            </a:r>
          </a:p>
        </p:txBody>
      </p: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1676400" y="5334000"/>
            <a:ext cx="4267200" cy="685800"/>
            <a:chOff x="1056" y="2400"/>
            <a:chExt cx="2688" cy="432"/>
          </a:xfrm>
        </p:grpSpPr>
        <p:sp>
          <p:nvSpPr>
            <p:cNvPr id="25614" name="Rectangle 4"/>
            <p:cNvSpPr>
              <a:spLocks noChangeArrowheads="1"/>
            </p:cNvSpPr>
            <p:nvPr/>
          </p:nvSpPr>
          <p:spPr bwMode="auto">
            <a:xfrm>
              <a:off x="1776" y="2400"/>
              <a:ext cx="1248" cy="4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5"/>
            <p:cNvSpPr>
              <a:spLocks noChangeShapeType="1"/>
            </p:cNvSpPr>
            <p:nvPr/>
          </p:nvSpPr>
          <p:spPr bwMode="auto">
            <a:xfrm>
              <a:off x="1056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6" name="Line 6"/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3429000" y="5486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CTM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4572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vertices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0960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vertices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21336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105400" y="4953000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ja-JP" altLang="en-US"/>
              <a:t>’</a:t>
            </a:r>
            <a:r>
              <a:rPr lang="en-US"/>
              <a:t>=</a:t>
            </a:r>
            <a:r>
              <a:rPr lang="en-US" b="1"/>
              <a:t>Cp</a:t>
            </a: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37338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3886200" y="4648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300" dirty="0">
                <a:latin typeface="Arial" charset="0"/>
                <a:ea typeface="ＭＳ Ｐゴシック" charset="0"/>
                <a:cs typeface="ＭＳ Ｐゴシック" charset="0"/>
              </a:rPr>
              <a:t>CTM operations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41520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The CTM can be altered either by loading a new CTM or by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postmutiplication</a:t>
            </a: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066800" y="2384425"/>
            <a:ext cx="581977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Load an identity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I</a:t>
            </a:r>
          </a:p>
          <a:p>
            <a:r>
              <a:rPr lang="en-US" dirty="0"/>
              <a:t>Load an arbitrary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M</a:t>
            </a:r>
          </a:p>
          <a:p>
            <a:endParaRPr lang="en-US" b="1" dirty="0"/>
          </a:p>
          <a:p>
            <a:r>
              <a:rPr lang="en-US" dirty="0"/>
              <a:t>Load a translation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T</a:t>
            </a:r>
          </a:p>
          <a:p>
            <a:r>
              <a:rPr lang="en-US" dirty="0"/>
              <a:t>Load a rotation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R</a:t>
            </a:r>
          </a:p>
          <a:p>
            <a:r>
              <a:rPr lang="en-US" dirty="0"/>
              <a:t>Load a scaling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S</a:t>
            </a:r>
          </a:p>
          <a:p>
            <a:endParaRPr lang="en-US" b="1" dirty="0"/>
          </a:p>
          <a:p>
            <a:r>
              <a:rPr lang="en-US" dirty="0" err="1"/>
              <a:t>Postmultiply</a:t>
            </a:r>
            <a:r>
              <a:rPr lang="en-US" dirty="0"/>
              <a:t> by an arbitrary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CM</a:t>
            </a:r>
          </a:p>
          <a:p>
            <a:r>
              <a:rPr lang="en-US" dirty="0" err="1"/>
              <a:t>Postmultiply</a:t>
            </a:r>
            <a:r>
              <a:rPr lang="en-US" dirty="0"/>
              <a:t> by a translation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CT</a:t>
            </a:r>
          </a:p>
          <a:p>
            <a:r>
              <a:rPr lang="en-US" dirty="0" err="1"/>
              <a:t>Postmultiply</a:t>
            </a:r>
            <a:r>
              <a:rPr lang="en-US" dirty="0"/>
              <a:t> by a rotation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b="1" dirty="0"/>
              <a:t>R</a:t>
            </a:r>
          </a:p>
          <a:p>
            <a:r>
              <a:rPr lang="en-US" dirty="0" err="1"/>
              <a:t>Postmultiply</a:t>
            </a:r>
            <a:r>
              <a:rPr lang="en-US" dirty="0"/>
              <a:t> by a scaling matrix: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b="1" dirty="0"/>
              <a:t>S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467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Rotation about a Fixed Point</a:t>
            </a:r>
          </a:p>
        </p:txBody>
      </p:sp>
      <p:sp>
        <p:nvSpPr>
          <p:cNvPr id="29700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Start with identity matrix: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 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Move fixed point to origin: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CT</a:t>
            </a:r>
            <a:endParaRPr lang="en-US" sz="2400" baseline="30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Rotate: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Move fixed point back: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CT </a:t>
            </a:r>
            <a:r>
              <a:rPr lang="en-US" sz="2400" baseline="30000">
                <a:latin typeface="Times New Roman" charset="0"/>
                <a:ea typeface="ＭＳ Ｐゴシック" charset="0"/>
                <a:cs typeface="ＭＳ Ｐゴシック" charset="0"/>
              </a:rPr>
              <a:t>-1</a:t>
            </a:r>
            <a:endParaRPr lang="en-US" sz="2400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Result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 C = TR T </a:t>
            </a:r>
            <a:r>
              <a:rPr lang="en-US" sz="2400" baseline="30000">
                <a:latin typeface="Times New Roman" charset="0"/>
                <a:ea typeface="ＭＳ Ｐゴシック" charset="0"/>
                <a:cs typeface="ＭＳ Ｐゴシック" charset="0"/>
              </a:rPr>
              <a:t>–1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which is </a:t>
            </a:r>
            <a:r>
              <a:rPr lang="en-US" sz="2400" b="1">
                <a:latin typeface="Arial" charset="0"/>
                <a:ea typeface="ＭＳ Ｐゴシック" charset="0"/>
                <a:cs typeface="ＭＳ Ｐゴシック" charset="0"/>
              </a:rPr>
              <a:t>backwards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This result is a consequence of doing postmultiplications.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 try again.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Reversing the Order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We want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 = T </a:t>
            </a:r>
            <a:r>
              <a:rPr lang="en-US" sz="2400" baseline="30000">
                <a:latin typeface="Times New Roman" charset="0"/>
                <a:ea typeface="ＭＳ Ｐゴシック" charset="0"/>
                <a:cs typeface="ＭＳ Ｐゴシック" charset="0"/>
              </a:rPr>
              <a:t>–1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 R 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 we must do the operations in the following order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CT </a:t>
            </a:r>
            <a:r>
              <a:rPr lang="en-US" sz="2400" baseline="30000">
                <a:latin typeface="Times New Roman" charset="0"/>
                <a:ea typeface="ＭＳ Ｐゴシック" charset="0"/>
                <a:cs typeface="ＭＳ Ｐゴシック" charset="0"/>
              </a:rPr>
              <a:t>-1</a:t>
            </a:r>
            <a:endParaRPr lang="en-US" sz="2400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CT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Each operation corresponds to one function call in the program.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Note that the last operation specified is the first executed in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CTM in WebGL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OpenGL had a model-view and a projection matrix in the pipeline which were concatenated together to form the CTM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will emulate this process</a:t>
            </a:r>
          </a:p>
        </p:txBody>
      </p:sp>
      <p:pic>
        <p:nvPicPr>
          <p:cNvPr id="33797" name="Picture 5" descr="C:\BOOK\OpenGL\Paul Final\Art\jpeg\AN04F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61880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59A9F2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</TotalTime>
  <Words>7254</Words>
  <Application>Microsoft Macintosh PowerPoint</Application>
  <PresentationFormat>On-screen Show (4:3)</PresentationFormat>
  <Paragraphs>1452</Paragraphs>
  <Slides>135</Slides>
  <Notes>109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38" baseType="lpstr">
      <vt:lpstr>1_Flow</vt:lpstr>
      <vt:lpstr>Equation</vt:lpstr>
      <vt:lpstr>Image</vt:lpstr>
      <vt:lpstr>CSC 3342 Computer Graphics</vt:lpstr>
      <vt:lpstr>Geometry</vt:lpstr>
      <vt:lpstr>Objectives</vt:lpstr>
      <vt:lpstr>Basic Elements</vt:lpstr>
      <vt:lpstr>Coordinate-Free Geometry</vt:lpstr>
      <vt:lpstr>Scalars</vt:lpstr>
      <vt:lpstr>Vectors</vt:lpstr>
      <vt:lpstr>Vector Operations</vt:lpstr>
      <vt:lpstr>Linear Vector Spaces</vt:lpstr>
      <vt:lpstr>Vectors Lack Position</vt:lpstr>
      <vt:lpstr>Points</vt:lpstr>
      <vt:lpstr>Affine Spaces</vt:lpstr>
      <vt:lpstr>Lines</vt:lpstr>
      <vt:lpstr>Parametric Form</vt:lpstr>
      <vt:lpstr>Rays and Line Segments</vt:lpstr>
      <vt:lpstr>Convexity</vt:lpstr>
      <vt:lpstr>Affine Sums</vt:lpstr>
      <vt:lpstr>Convex Hull</vt:lpstr>
      <vt:lpstr>Curves and Surfaces</vt:lpstr>
      <vt:lpstr>Planes</vt:lpstr>
      <vt:lpstr>Triangles</vt:lpstr>
      <vt:lpstr>Barycentric Coordinates</vt:lpstr>
      <vt:lpstr>Normals</vt:lpstr>
      <vt:lpstr>Representation</vt:lpstr>
      <vt:lpstr>Objectives</vt:lpstr>
      <vt:lpstr>Linear Independence</vt:lpstr>
      <vt:lpstr>Dimension</vt:lpstr>
      <vt:lpstr>Representation</vt:lpstr>
      <vt:lpstr>Coordinate Systems</vt:lpstr>
      <vt:lpstr>Example</vt:lpstr>
      <vt:lpstr>Coordinate Systems</vt:lpstr>
      <vt:lpstr>Frames</vt:lpstr>
      <vt:lpstr>Representation in a Frame</vt:lpstr>
      <vt:lpstr>Confusing Points and Vectors</vt:lpstr>
      <vt:lpstr>Homogeneous Coordinates</vt:lpstr>
      <vt:lpstr>Objectives</vt:lpstr>
      <vt:lpstr>A Single Representation </vt:lpstr>
      <vt:lpstr>Homogeneous Coordinates </vt:lpstr>
      <vt:lpstr>Change of Coordinate Systems</vt:lpstr>
      <vt:lpstr>Representing second basis in terms of first</vt:lpstr>
      <vt:lpstr>Matrix Form </vt:lpstr>
      <vt:lpstr>Change of Frames</vt:lpstr>
      <vt:lpstr>Representing One Frame in Terms of the Other</vt:lpstr>
      <vt:lpstr>Working with Representations</vt:lpstr>
      <vt:lpstr>Affine Transformations</vt:lpstr>
      <vt:lpstr>The World and Camera Frames</vt:lpstr>
      <vt:lpstr>Moving the Camera </vt:lpstr>
      <vt:lpstr>Transformations</vt:lpstr>
      <vt:lpstr>Objectives</vt:lpstr>
      <vt:lpstr>General Transformations</vt:lpstr>
      <vt:lpstr>Affine Transformations</vt:lpstr>
      <vt:lpstr>Pipeline Implementation</vt:lpstr>
      <vt:lpstr>Notation</vt:lpstr>
      <vt:lpstr>Translation</vt:lpstr>
      <vt:lpstr>2D Transformations</vt:lpstr>
      <vt:lpstr>Affine operations</vt:lpstr>
      <vt:lpstr>Where does that rotation equation come from?</vt:lpstr>
      <vt:lpstr>Where does that rotation equation come from?</vt:lpstr>
      <vt:lpstr>Affine transformations</vt:lpstr>
      <vt:lpstr>We want to express operations using matrices</vt:lpstr>
      <vt:lpstr>Homogeneous coordinates in 2D</vt:lpstr>
      <vt:lpstr>Identity Matrix</vt:lpstr>
      <vt:lpstr>Translation matrix</vt:lpstr>
      <vt:lpstr>A Simple Transformation Task</vt:lpstr>
      <vt:lpstr>What will it take in affine operations?</vt:lpstr>
      <vt:lpstr>Step 1:  Translation to rotation point</vt:lpstr>
      <vt:lpstr>After the translation</vt:lpstr>
      <vt:lpstr>Rotation matrix</vt:lpstr>
      <vt:lpstr>Rotate</vt:lpstr>
      <vt:lpstr>Last task, translate center back to where it was before</vt:lpstr>
      <vt:lpstr>All together, now!</vt:lpstr>
      <vt:lpstr>Composing operations</vt:lpstr>
      <vt:lpstr>The whole thing:</vt:lpstr>
      <vt:lpstr>Example</vt:lpstr>
      <vt:lpstr>Important</vt:lpstr>
      <vt:lpstr>Translation Using Representations</vt:lpstr>
      <vt:lpstr>Translation Matrix</vt:lpstr>
      <vt:lpstr>Rotation about the z axis</vt:lpstr>
      <vt:lpstr>Rotation Matrix</vt:lpstr>
      <vt:lpstr>Rotation about x and y axes</vt:lpstr>
      <vt:lpstr>Scaling</vt:lpstr>
      <vt:lpstr>Reflection</vt:lpstr>
      <vt:lpstr>Inverses</vt:lpstr>
      <vt:lpstr>Concatenation</vt:lpstr>
      <vt:lpstr>Order of Transformations</vt:lpstr>
      <vt:lpstr>General Rotation About the Origin</vt:lpstr>
      <vt:lpstr>Rotation About a Fixed Point other than the Origin</vt:lpstr>
      <vt:lpstr>Instancing</vt:lpstr>
      <vt:lpstr>Shear</vt:lpstr>
      <vt:lpstr>Shear Matrix</vt:lpstr>
      <vt:lpstr>WebGL Transformations</vt:lpstr>
      <vt:lpstr>Objectives</vt:lpstr>
      <vt:lpstr>Pre 3.1 OpenGL Matrices</vt:lpstr>
      <vt:lpstr>Why Deprecation</vt:lpstr>
      <vt:lpstr>Current Transformation Matrix (CTM)</vt:lpstr>
      <vt:lpstr>CTM operations</vt:lpstr>
      <vt:lpstr>Rotation about a Fixed Point</vt:lpstr>
      <vt:lpstr>Reversing the Order</vt:lpstr>
      <vt:lpstr>CTM in WebGL</vt:lpstr>
      <vt:lpstr>Using the ModelView Matrix</vt:lpstr>
      <vt:lpstr>Rotation, Translation, Scaling</vt:lpstr>
      <vt:lpstr>Example</vt:lpstr>
      <vt:lpstr>Arbitrary Matrices</vt:lpstr>
      <vt:lpstr>Matrix Stacks</vt:lpstr>
      <vt:lpstr>Applying Transformations</vt:lpstr>
      <vt:lpstr>Using Transformations</vt:lpstr>
      <vt:lpstr>Where do we apply transformation?</vt:lpstr>
      <vt:lpstr>Rotation Event Listeners</vt:lpstr>
      <vt:lpstr>Rotation Shader</vt:lpstr>
      <vt:lpstr>Rotation Shader (cont)</vt:lpstr>
      <vt:lpstr>Smooth Rotation</vt:lpstr>
      <vt:lpstr>Incremental Rotation </vt:lpstr>
      <vt:lpstr>Quaternions</vt:lpstr>
      <vt:lpstr>Building Models</vt:lpstr>
      <vt:lpstr>Objectives</vt:lpstr>
      <vt:lpstr>Representing a Mesh</vt:lpstr>
      <vt:lpstr>Simple Representation</vt:lpstr>
      <vt:lpstr>Inward and Outward Facing Polygons</vt:lpstr>
      <vt:lpstr>Geometry vs Topology</vt:lpstr>
      <vt:lpstr>Vertex Lists</vt:lpstr>
      <vt:lpstr>Shared Edges</vt:lpstr>
      <vt:lpstr>Edge List</vt:lpstr>
      <vt:lpstr>Draw cube from faces</vt:lpstr>
      <vt:lpstr>The Rotating Square</vt:lpstr>
      <vt:lpstr>Objectives</vt:lpstr>
      <vt:lpstr>Modeling a Cube</vt:lpstr>
      <vt:lpstr>Colors</vt:lpstr>
      <vt:lpstr>Draw cube from faces</vt:lpstr>
      <vt:lpstr>Initialization</vt:lpstr>
      <vt:lpstr>The quad Function</vt:lpstr>
      <vt:lpstr>Render Function</vt:lpstr>
      <vt:lpstr>Mapping indices to faces</vt:lpstr>
      <vt:lpstr>Rendering by Elements</vt:lpstr>
      <vt:lpstr>Adding Buttons for Rotation</vt:lpstr>
      <vt:lpstr>Render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Jinghua Zhang</cp:lastModifiedBy>
  <cp:revision>265</cp:revision>
  <dcterms:created xsi:type="dcterms:W3CDTF">2002-08-02T19:17:07Z</dcterms:created>
  <dcterms:modified xsi:type="dcterms:W3CDTF">2016-11-15T14:16:43Z</dcterms:modified>
</cp:coreProperties>
</file>