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28"/>
  </p:notesMasterIdLst>
  <p:sldIdLst>
    <p:sldId id="256" r:id="rId2"/>
    <p:sldId id="257" r:id="rId3"/>
    <p:sldId id="272" r:id="rId4"/>
    <p:sldId id="259" r:id="rId5"/>
    <p:sldId id="270" r:id="rId6"/>
    <p:sldId id="271" r:id="rId7"/>
    <p:sldId id="267" r:id="rId8"/>
    <p:sldId id="262" r:id="rId9"/>
    <p:sldId id="273" r:id="rId10"/>
    <p:sldId id="263" r:id="rId11"/>
    <p:sldId id="264" r:id="rId12"/>
    <p:sldId id="265" r:id="rId13"/>
    <p:sldId id="268" r:id="rId14"/>
    <p:sldId id="274" r:id="rId15"/>
    <p:sldId id="275" r:id="rId16"/>
    <p:sldId id="276" r:id="rId17"/>
    <p:sldId id="269" r:id="rId18"/>
    <p:sldId id="277" r:id="rId19"/>
    <p:sldId id="279" r:id="rId20"/>
    <p:sldId id="278" r:id="rId21"/>
    <p:sldId id="280" r:id="rId22"/>
    <p:sldId id="281" r:id="rId23"/>
    <p:sldId id="282" r:id="rId24"/>
    <p:sldId id="283" r:id="rId25"/>
    <p:sldId id="258"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p:scale>
          <a:sx n="60" d="100"/>
          <a:sy n="60" d="100"/>
        </p:scale>
        <p:origin x="105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BCC2E-EE81-41E2-9174-7606B9E7F466}" type="datetimeFigureOut">
              <a:rPr lang="en-US" smtClean="0"/>
              <a:t>3/29/2017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0C75-BFF8-4BF6-A07F-98A2B9C3CF58}" type="slidenum">
              <a:rPr lang="en-US" smtClean="0"/>
              <a:t>‹#›</a:t>
            </a:fld>
            <a:endParaRPr lang="en-US"/>
          </a:p>
        </p:txBody>
      </p:sp>
    </p:spTree>
    <p:extLst>
      <p:ext uri="{BB962C8B-B14F-4D97-AF65-F5344CB8AC3E}">
        <p14:creationId xmlns:p14="http://schemas.microsoft.com/office/powerpoint/2010/main" val="278694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https://www.researchgate.net/profile/Gurudatt_Kulkarni/publication/258251156_RFID_Security_Issues/links/0deec5279d1df4ee5b000000.pdf</a:t>
            </a:r>
          </a:p>
        </p:txBody>
      </p:sp>
      <p:sp>
        <p:nvSpPr>
          <p:cNvPr id="4" name="Slide Number Placeholder 3"/>
          <p:cNvSpPr>
            <a:spLocks noGrp="1"/>
          </p:cNvSpPr>
          <p:nvPr>
            <p:ph type="sldNum" sz="quarter" idx="10"/>
          </p:nvPr>
        </p:nvSpPr>
        <p:spPr/>
        <p:txBody>
          <a:bodyPr/>
          <a:lstStyle/>
          <a:p>
            <a:fld id="{C33C0C75-BFF8-4BF6-A07F-98A2B9C3CF58}" type="slidenum">
              <a:rPr lang="en-US" smtClean="0"/>
              <a:t>2</a:t>
            </a:fld>
            <a:endParaRPr lang="en-US"/>
          </a:p>
        </p:txBody>
      </p:sp>
    </p:spTree>
    <p:extLst>
      <p:ext uri="{BB962C8B-B14F-4D97-AF65-F5344CB8AC3E}">
        <p14:creationId xmlns:p14="http://schemas.microsoft.com/office/powerpoint/2010/main" val="232483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F15A0-90CA-4004-88D5-B031B23F0F04}"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389349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CF15A0-90CA-4004-88D5-B031B23F0F04}"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336451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CF15A0-90CA-4004-88D5-B031B23F0F04}"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0FA97E-2A96-421C-A576-96BD3BC0751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7438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DCF15A0-90CA-4004-88D5-B031B23F0F04}"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347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DCF15A0-90CA-4004-88D5-B031B23F0F04}"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0FA97E-2A96-421C-A576-96BD3BC0751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9260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DCF15A0-90CA-4004-88D5-B031B23F0F04}"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362748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15A0-90CA-4004-88D5-B031B23F0F04}"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124184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15A0-90CA-4004-88D5-B031B23F0F04}"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85969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15A0-90CA-4004-88D5-B031B23F0F04}"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61824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CF15A0-90CA-4004-88D5-B031B23F0F04}"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190142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F15A0-90CA-4004-88D5-B031B23F0F04}"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49657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F15A0-90CA-4004-88D5-B031B23F0F04}"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155509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F15A0-90CA-4004-88D5-B031B23F0F04}"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400745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15A0-90CA-4004-88D5-B031B23F0F04}"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383242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CF15A0-90CA-4004-88D5-B031B23F0F04}"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40538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CF15A0-90CA-4004-88D5-B031B23F0F04}"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0FA97E-2A96-421C-A576-96BD3BC0751A}" type="slidenum">
              <a:rPr lang="en-US" smtClean="0"/>
              <a:t>‹#›</a:t>
            </a:fld>
            <a:endParaRPr lang="en-US"/>
          </a:p>
        </p:txBody>
      </p:sp>
    </p:spTree>
    <p:extLst>
      <p:ext uri="{BB962C8B-B14F-4D97-AF65-F5344CB8AC3E}">
        <p14:creationId xmlns:p14="http://schemas.microsoft.com/office/powerpoint/2010/main" val="200442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CF15A0-90CA-4004-88D5-B031B23F0F04}" type="datetimeFigureOut">
              <a:rPr lang="en-US" smtClean="0"/>
              <a:t>3/29/2017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0FA97E-2A96-421C-A576-96BD3BC0751A}" type="slidenum">
              <a:rPr lang="en-US" smtClean="0"/>
              <a:t>‹#›</a:t>
            </a:fld>
            <a:endParaRPr lang="en-US"/>
          </a:p>
        </p:txBody>
      </p:sp>
    </p:spTree>
    <p:extLst>
      <p:ext uri="{BB962C8B-B14F-4D97-AF65-F5344CB8AC3E}">
        <p14:creationId xmlns:p14="http://schemas.microsoft.com/office/powerpoint/2010/main" val="18137391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x3S_6EJCjn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6f41ydcaAz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AWwVokZfEls" TargetMode="External"/><Relationship Id="rId2" Type="http://schemas.openxmlformats.org/officeDocument/2006/relationships/hyperlink" Target="https://www.researchgate.net/profile/Gurudatt_Kulkarni/publication/258251156_RFID_Security_Issues/links/0deec5279d1df4ee5b000000.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AWwVokZfE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AWwVokZfE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RFID Security Issues</a:t>
            </a:r>
          </a:p>
        </p:txBody>
      </p:sp>
      <p:sp>
        <p:nvSpPr>
          <p:cNvPr id="3" name="Subtitle 2"/>
          <p:cNvSpPr>
            <a:spLocks noGrp="1"/>
          </p:cNvSpPr>
          <p:nvPr>
            <p:ph type="subTitle" idx="1"/>
          </p:nvPr>
        </p:nvSpPr>
        <p:spPr/>
        <p:txBody>
          <a:bodyPr>
            <a:normAutofit lnSpcReduction="10000"/>
          </a:bodyPr>
          <a:lstStyle/>
          <a:p>
            <a:r>
              <a:rPr lang="en-US" dirty="0"/>
              <a:t>Derrick Murphy</a:t>
            </a:r>
          </a:p>
          <a:p>
            <a:r>
              <a:rPr lang="en-US" dirty="0"/>
              <a:t>Dr. Irwin</a:t>
            </a:r>
          </a:p>
          <a:p>
            <a:r>
              <a:rPr lang="en-US" dirty="0"/>
              <a:t>Spring 17 - Hardware and Media Security</a:t>
            </a:r>
          </a:p>
        </p:txBody>
      </p:sp>
    </p:spTree>
    <p:extLst>
      <p:ext uri="{BB962C8B-B14F-4D97-AF65-F5344CB8AC3E}">
        <p14:creationId xmlns:p14="http://schemas.microsoft.com/office/powerpoint/2010/main" val="257906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Eavesdropping</a:t>
            </a:r>
          </a:p>
        </p:txBody>
      </p:sp>
      <p:sp>
        <p:nvSpPr>
          <p:cNvPr id="3" name="Content Placeholder 2"/>
          <p:cNvSpPr>
            <a:spLocks noGrp="1"/>
          </p:cNvSpPr>
          <p:nvPr>
            <p:ph idx="1"/>
          </p:nvPr>
        </p:nvSpPr>
        <p:spPr/>
        <p:txBody>
          <a:bodyPr/>
          <a:lstStyle/>
          <a:p>
            <a:r>
              <a:rPr lang="en-US" dirty="0"/>
              <a:t>Occurs when an attacker intercepts data with a compliant reader</a:t>
            </a:r>
          </a:p>
          <a:p>
            <a:r>
              <a:rPr lang="en-US" dirty="0"/>
              <a:t>Due to tag memory capacity or cost, most RFID systems use clear text communication</a:t>
            </a:r>
          </a:p>
          <a:p>
            <a:pPr lvl="1"/>
            <a:r>
              <a:rPr lang="en-US" dirty="0"/>
              <a:t>eavesdropping is a simple but efficient means for the attacker to obtain information on the collected tag data</a:t>
            </a:r>
          </a:p>
          <a:p>
            <a:r>
              <a:rPr lang="en-US" dirty="0"/>
              <a:t>eavesdropped information could for example be used to collect privacy sensitive information about a person.</a:t>
            </a:r>
          </a:p>
        </p:txBody>
      </p:sp>
    </p:spTree>
    <p:extLst>
      <p:ext uri="{BB962C8B-B14F-4D97-AF65-F5344CB8AC3E}">
        <p14:creationId xmlns:p14="http://schemas.microsoft.com/office/powerpoint/2010/main" val="84133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Replay Attack</a:t>
            </a:r>
          </a:p>
        </p:txBody>
      </p:sp>
      <p:sp>
        <p:nvSpPr>
          <p:cNvPr id="3" name="Content Placeholder 2"/>
          <p:cNvSpPr>
            <a:spLocks noGrp="1"/>
          </p:cNvSpPr>
          <p:nvPr>
            <p:ph idx="1"/>
          </p:nvPr>
        </p:nvSpPr>
        <p:spPr/>
        <p:txBody>
          <a:bodyPr>
            <a:normAutofit/>
          </a:bodyPr>
          <a:lstStyle/>
          <a:p>
            <a:r>
              <a:rPr lang="en-US" dirty="0"/>
              <a:t>the attacker abuses another person's identity by repeating the same authentication sequence as the one provided by an authorized person.</a:t>
            </a:r>
          </a:p>
          <a:p>
            <a:r>
              <a:rPr lang="en-US" dirty="0"/>
              <a:t>May be led by a clone of the legitimate tag or by re-sending the eavesdropped signal from a PC equipped with an appropriate card and antenna.</a:t>
            </a:r>
          </a:p>
          <a:p>
            <a:r>
              <a:rPr lang="en-US" dirty="0"/>
              <a:t>A specific countermeasure against replay attack is authentication of the tag e.g. with a challenge-response protocol.</a:t>
            </a:r>
          </a:p>
        </p:txBody>
      </p:sp>
    </p:spTree>
    <p:extLst>
      <p:ext uri="{BB962C8B-B14F-4D97-AF65-F5344CB8AC3E}">
        <p14:creationId xmlns:p14="http://schemas.microsoft.com/office/powerpoint/2010/main" val="240288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Deactivation</a:t>
            </a:r>
          </a:p>
        </p:txBody>
      </p:sp>
      <p:sp>
        <p:nvSpPr>
          <p:cNvPr id="3" name="Content Placeholder 2"/>
          <p:cNvSpPr>
            <a:spLocks noGrp="1"/>
          </p:cNvSpPr>
          <p:nvPr>
            <p:ph idx="1"/>
          </p:nvPr>
        </p:nvSpPr>
        <p:spPr/>
        <p:txBody>
          <a:bodyPr/>
          <a:lstStyle/>
          <a:p>
            <a:r>
              <a:rPr lang="en-US" dirty="0"/>
              <a:t>This attack renders the transponder useless through the unauthorized application of delete commands or kill commands, or through physical destruction</a:t>
            </a:r>
          </a:p>
          <a:p>
            <a:r>
              <a:rPr lang="en-US" dirty="0"/>
              <a:t>Depending on the deactivation the reader can either:</a:t>
            </a:r>
          </a:p>
          <a:p>
            <a:pPr lvl="1"/>
            <a:r>
              <a:rPr lang="en-US" dirty="0"/>
              <a:t>no longer detect the identity of the tag.</a:t>
            </a:r>
          </a:p>
          <a:p>
            <a:pPr lvl="1"/>
            <a:r>
              <a:rPr lang="en-US" dirty="0"/>
              <a:t>detect the presence of the tag in the reading range. </a:t>
            </a:r>
          </a:p>
        </p:txBody>
      </p:sp>
    </p:spTree>
    <p:extLst>
      <p:ext uri="{BB962C8B-B14F-4D97-AF65-F5344CB8AC3E}">
        <p14:creationId xmlns:p14="http://schemas.microsoft.com/office/powerpoint/2010/main" val="373997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Man-in-the-middle attack </a:t>
            </a:r>
          </a:p>
        </p:txBody>
      </p:sp>
      <p:sp>
        <p:nvSpPr>
          <p:cNvPr id="3" name="Content Placeholder 2"/>
          <p:cNvSpPr>
            <a:spLocks noGrp="1"/>
          </p:cNvSpPr>
          <p:nvPr>
            <p:ph idx="1"/>
          </p:nvPr>
        </p:nvSpPr>
        <p:spPr/>
        <p:txBody>
          <a:bodyPr>
            <a:normAutofit/>
          </a:bodyPr>
          <a:lstStyle/>
          <a:p>
            <a:r>
              <a:rPr lang="en-US" dirty="0"/>
              <a:t>When attacker interrupts the communication path and manipulate the information back and forth between RFID components. </a:t>
            </a:r>
          </a:p>
          <a:p>
            <a:pPr lvl="1"/>
            <a:r>
              <a:rPr lang="en-US" dirty="0"/>
              <a:t>This is a real-time threat.</a:t>
            </a:r>
          </a:p>
          <a:p>
            <a:r>
              <a:rPr lang="en-US" dirty="0"/>
              <a:t>The attack reveals the information before the intended device receives it and can change the information </a:t>
            </a:r>
            <a:r>
              <a:rPr lang="en-US" dirty="0" err="1"/>
              <a:t>en</a:t>
            </a:r>
            <a:r>
              <a:rPr lang="en-US" dirty="0"/>
              <a:t> route.</a:t>
            </a:r>
          </a:p>
          <a:p>
            <a:r>
              <a:rPr lang="en-US" dirty="0"/>
              <a:t>RFID system is particularly vulnerable to MITM attacks because the tags are small in size and low in price, all of which means that there is generally a lack of sophisticated protection circuitry.</a:t>
            </a:r>
          </a:p>
        </p:txBody>
      </p:sp>
    </p:spTree>
    <p:extLst>
      <p:ext uri="{BB962C8B-B14F-4D97-AF65-F5344CB8AC3E}">
        <p14:creationId xmlns:p14="http://schemas.microsoft.com/office/powerpoint/2010/main" val="43074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Trace-ability</a:t>
            </a:r>
          </a:p>
        </p:txBody>
      </p:sp>
      <p:sp>
        <p:nvSpPr>
          <p:cNvPr id="3" name="Content Placeholder 2"/>
          <p:cNvSpPr>
            <a:spLocks noGrp="1"/>
          </p:cNvSpPr>
          <p:nvPr>
            <p:ph idx="1"/>
          </p:nvPr>
        </p:nvSpPr>
        <p:spPr/>
        <p:txBody>
          <a:bodyPr/>
          <a:lstStyle/>
          <a:p>
            <a:pPr fontAlgn="base"/>
            <a:r>
              <a:rPr lang="en-US" dirty="0"/>
              <a:t>An RFID reader at a place could track RFID tagged clothes, bank notes etc. carried by individuals passing by. </a:t>
            </a:r>
          </a:p>
          <a:p>
            <a:pPr fontAlgn="base"/>
            <a:r>
              <a:rPr lang="en-US" dirty="0"/>
              <a:t>Compiling data from numerous tag readers could trace the movement, social exchanges and financial transactions etc. of that person. This violates a person’s location privacy.</a:t>
            </a:r>
          </a:p>
          <a:p>
            <a:endParaRPr lang="en-US" dirty="0"/>
          </a:p>
        </p:txBody>
      </p:sp>
    </p:spTree>
    <p:extLst>
      <p:ext uri="{BB962C8B-B14F-4D97-AF65-F5344CB8AC3E}">
        <p14:creationId xmlns:p14="http://schemas.microsoft.com/office/powerpoint/2010/main" val="366481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Espionage</a:t>
            </a:r>
          </a:p>
        </p:txBody>
      </p:sp>
      <p:sp>
        <p:nvSpPr>
          <p:cNvPr id="3" name="Content Placeholder 2"/>
          <p:cNvSpPr>
            <a:spLocks noGrp="1"/>
          </p:cNvSpPr>
          <p:nvPr>
            <p:ph idx="1"/>
          </p:nvPr>
        </p:nvSpPr>
        <p:spPr/>
        <p:txBody>
          <a:bodyPr/>
          <a:lstStyle/>
          <a:p>
            <a:pPr fontAlgn="base"/>
            <a:r>
              <a:rPr lang="en-US" dirty="0"/>
              <a:t>Logistics and inventory data hold substantial monetary worth for commercial companies and their competitors. A company’s tagged goods inventory may be examined by a competitor by conducting secret scans. By compiling the changes over time, competitor would be able to get sales data, rate of inventory turnover, shopping patterns of consumers and other inventory movement routine.</a:t>
            </a:r>
          </a:p>
          <a:p>
            <a:endParaRPr lang="en-US" dirty="0"/>
          </a:p>
        </p:txBody>
      </p:sp>
    </p:spTree>
    <p:extLst>
      <p:ext uri="{BB962C8B-B14F-4D97-AF65-F5344CB8AC3E}">
        <p14:creationId xmlns:p14="http://schemas.microsoft.com/office/powerpoint/2010/main" val="2486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analysis:</a:t>
            </a:r>
          </a:p>
        </p:txBody>
      </p:sp>
      <p:sp>
        <p:nvSpPr>
          <p:cNvPr id="3" name="Content Placeholder 2"/>
          <p:cNvSpPr>
            <a:spLocks noGrp="1"/>
          </p:cNvSpPr>
          <p:nvPr>
            <p:ph idx="1"/>
          </p:nvPr>
        </p:nvSpPr>
        <p:spPr/>
        <p:txBody>
          <a:bodyPr/>
          <a:lstStyle/>
          <a:p>
            <a:pPr fontAlgn="base"/>
            <a:r>
              <a:rPr lang="en-US" dirty="0"/>
              <a:t>This analysis is based on the difference in power consumption when the RFID tag receives incorrect or correct password. Attackers analyze this change in power consumption to crack the password.</a:t>
            </a:r>
          </a:p>
          <a:p>
            <a:endParaRPr lang="en-US" dirty="0"/>
          </a:p>
        </p:txBody>
      </p:sp>
    </p:spTree>
    <p:extLst>
      <p:ext uri="{BB962C8B-B14F-4D97-AF65-F5344CB8AC3E}">
        <p14:creationId xmlns:p14="http://schemas.microsoft.com/office/powerpoint/2010/main" val="385197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Skimming</a:t>
            </a:r>
          </a:p>
        </p:txBody>
      </p:sp>
      <p:sp>
        <p:nvSpPr>
          <p:cNvPr id="3" name="Content Placeholder 2"/>
          <p:cNvSpPr>
            <a:spLocks noGrp="1"/>
          </p:cNvSpPr>
          <p:nvPr>
            <p:ph idx="1"/>
          </p:nvPr>
        </p:nvSpPr>
        <p:spPr/>
        <p:txBody>
          <a:bodyPr>
            <a:normAutofit/>
          </a:bodyPr>
          <a:lstStyle/>
          <a:p>
            <a:r>
              <a:rPr lang="en-US" dirty="0"/>
              <a:t>Form of digital theft that allows smart cards with RFID technology to be duplicated.</a:t>
            </a:r>
          </a:p>
        </p:txBody>
      </p:sp>
      <p:pic>
        <p:nvPicPr>
          <p:cNvPr id="4" name="x3S_6EJCjn0"/>
          <p:cNvPicPr>
            <a:picLocks noRot="1" noChangeAspect="1"/>
          </p:cNvPicPr>
          <p:nvPr>
            <a:videoFile r:link="rId1"/>
          </p:nvPr>
        </p:nvPicPr>
        <p:blipFill>
          <a:blip r:embed="rId3"/>
          <a:stretch>
            <a:fillRect/>
          </a:stretch>
        </p:blipFill>
        <p:spPr>
          <a:xfrm>
            <a:off x="4945397" y="2972995"/>
            <a:ext cx="5915108" cy="3327248"/>
          </a:xfrm>
          <a:prstGeom prst="rect">
            <a:avLst/>
          </a:prstGeom>
        </p:spPr>
      </p:pic>
    </p:spTree>
    <p:extLst>
      <p:ext uri="{BB962C8B-B14F-4D97-AF65-F5344CB8AC3E}">
        <p14:creationId xmlns:p14="http://schemas.microsoft.com/office/powerpoint/2010/main" val="93726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Measures</a:t>
            </a:r>
          </a:p>
        </p:txBody>
      </p:sp>
      <p:sp>
        <p:nvSpPr>
          <p:cNvPr id="3" name="Content Placeholder 2"/>
          <p:cNvSpPr>
            <a:spLocks noGrp="1"/>
          </p:cNvSpPr>
          <p:nvPr>
            <p:ph idx="1"/>
          </p:nvPr>
        </p:nvSpPr>
        <p:spPr/>
        <p:txBody>
          <a:bodyPr>
            <a:normAutofit/>
          </a:bodyPr>
          <a:lstStyle/>
          <a:p>
            <a:r>
              <a:rPr lang="en-US" dirty="0"/>
              <a:t>Non-Cryptographic counter measures:</a:t>
            </a:r>
          </a:p>
          <a:p>
            <a:pPr lvl="1"/>
            <a:r>
              <a:rPr lang="en-US" dirty="0"/>
              <a:t>RFID Blocking Wallet</a:t>
            </a:r>
            <a:endParaRPr lang="en-US" dirty="0"/>
          </a:p>
          <a:p>
            <a:pPr lvl="1"/>
            <a:r>
              <a:rPr lang="en-US" dirty="0"/>
              <a:t>Destroy the tag measure</a:t>
            </a:r>
          </a:p>
          <a:p>
            <a:pPr lvl="1"/>
            <a:r>
              <a:rPr lang="en-US" dirty="0"/>
              <a:t>Re-writable Memory</a:t>
            </a:r>
          </a:p>
          <a:p>
            <a:r>
              <a:rPr lang="en-US" dirty="0"/>
              <a:t>Cryptographic Measures:</a:t>
            </a:r>
          </a:p>
          <a:p>
            <a:pPr lvl="1"/>
            <a:r>
              <a:rPr lang="en-US" dirty="0"/>
              <a:t>Hash based entry regulator</a:t>
            </a:r>
          </a:p>
          <a:p>
            <a:pPr lvl="1"/>
            <a:r>
              <a:rPr lang="en-US" dirty="0"/>
              <a:t>Randomized Access Control</a:t>
            </a:r>
          </a:p>
          <a:p>
            <a:pPr lvl="1"/>
            <a:r>
              <a:rPr lang="en-US" dirty="0"/>
              <a:t>XOR based One-Time Pad</a:t>
            </a:r>
          </a:p>
        </p:txBody>
      </p:sp>
    </p:spTree>
    <p:extLst>
      <p:ext uri="{BB962C8B-B14F-4D97-AF65-F5344CB8AC3E}">
        <p14:creationId xmlns:p14="http://schemas.microsoft.com/office/powerpoint/2010/main" val="3151531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RFID Blocking wallet</a:t>
            </a:r>
          </a:p>
        </p:txBody>
      </p:sp>
      <p:sp>
        <p:nvSpPr>
          <p:cNvPr id="3" name="Content Placeholder 2"/>
          <p:cNvSpPr>
            <a:spLocks noGrp="1"/>
          </p:cNvSpPr>
          <p:nvPr>
            <p:ph idx="1"/>
          </p:nvPr>
        </p:nvSpPr>
        <p:spPr/>
        <p:txBody>
          <a:bodyPr/>
          <a:lstStyle/>
          <a:p>
            <a:r>
              <a:rPr lang="en-US" dirty="0"/>
              <a:t>Wallet used to prevent RFID signal from being detected.</a:t>
            </a:r>
          </a:p>
          <a:p>
            <a:r>
              <a:rPr lang="en-US" dirty="0"/>
              <a:t>Start 4:55-6:36</a:t>
            </a:r>
          </a:p>
        </p:txBody>
      </p:sp>
      <p:pic>
        <p:nvPicPr>
          <p:cNvPr id="5" name="6f41ydcaAzo"/>
          <p:cNvPicPr>
            <a:picLocks noRot="1" noChangeAspect="1"/>
          </p:cNvPicPr>
          <p:nvPr>
            <a:videoFile r:link="rId1"/>
          </p:nvPr>
        </p:nvPicPr>
        <p:blipFill>
          <a:blip r:embed="rId3"/>
          <a:stretch>
            <a:fillRect/>
          </a:stretch>
        </p:blipFill>
        <p:spPr>
          <a:xfrm>
            <a:off x="5125452" y="2871537"/>
            <a:ext cx="6345021" cy="3569074"/>
          </a:xfrm>
          <a:prstGeom prst="rect">
            <a:avLst/>
          </a:prstGeom>
        </p:spPr>
      </p:pic>
    </p:spTree>
    <p:extLst>
      <p:ext uri="{BB962C8B-B14F-4D97-AF65-F5344CB8AC3E}">
        <p14:creationId xmlns:p14="http://schemas.microsoft.com/office/powerpoint/2010/main" val="419408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RFID</a:t>
            </a:r>
          </a:p>
        </p:txBody>
      </p:sp>
      <p:sp>
        <p:nvSpPr>
          <p:cNvPr id="3" name="Content Placeholder 2"/>
          <p:cNvSpPr>
            <a:spLocks noGrp="1"/>
          </p:cNvSpPr>
          <p:nvPr>
            <p:ph idx="1"/>
          </p:nvPr>
        </p:nvSpPr>
        <p:spPr/>
        <p:txBody>
          <a:bodyPr/>
          <a:lstStyle/>
          <a:p>
            <a:r>
              <a:rPr lang="en-US" dirty="0"/>
              <a:t>Radio Frequency Identification (RFID)</a:t>
            </a:r>
          </a:p>
          <a:p>
            <a:r>
              <a:rPr lang="en-US" dirty="0"/>
              <a:t>Is a technology for automated Identification of objects and people.</a:t>
            </a:r>
          </a:p>
          <a:p>
            <a:r>
              <a:rPr lang="en-US" dirty="0"/>
              <a:t>RFID may be viewed as a means of clearly labeling objects to facilitate their “perception” by computing devices.</a:t>
            </a:r>
          </a:p>
          <a:p>
            <a:endParaRPr lang="en-US" dirty="0"/>
          </a:p>
        </p:txBody>
      </p:sp>
    </p:spTree>
    <p:extLst>
      <p:ext uri="{BB962C8B-B14F-4D97-AF65-F5344CB8AC3E}">
        <p14:creationId xmlns:p14="http://schemas.microsoft.com/office/powerpoint/2010/main" val="3525527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 the tag measure</a:t>
            </a:r>
          </a:p>
        </p:txBody>
      </p:sp>
      <p:sp>
        <p:nvSpPr>
          <p:cNvPr id="3" name="Content Placeholder 2"/>
          <p:cNvSpPr>
            <a:spLocks noGrp="1"/>
          </p:cNvSpPr>
          <p:nvPr>
            <p:ph idx="1"/>
          </p:nvPr>
        </p:nvSpPr>
        <p:spPr/>
        <p:txBody>
          <a:bodyPr/>
          <a:lstStyle/>
          <a:p>
            <a:pPr fontAlgn="base"/>
            <a:r>
              <a:rPr lang="en-US" dirty="0"/>
              <a:t>In order to protect consumer privacy, the best measure is to destroy the RFID tag before they goods are placed in the hands of customers. </a:t>
            </a:r>
          </a:p>
          <a:p>
            <a:pPr fontAlgn="base"/>
            <a:r>
              <a:rPr lang="en-US" dirty="0"/>
              <a:t>This can be done by detaching the antenna or short circuiting the tag coil. </a:t>
            </a:r>
          </a:p>
          <a:p>
            <a:pPr fontAlgn="base"/>
            <a:r>
              <a:rPr lang="en-US" dirty="0"/>
              <a:t>A tag with Auto-ID feature destroys itself upon getting a unique 8-bit password from the reader.</a:t>
            </a:r>
          </a:p>
          <a:p>
            <a:endParaRPr lang="en-US" dirty="0"/>
          </a:p>
        </p:txBody>
      </p:sp>
    </p:spTree>
    <p:extLst>
      <p:ext uri="{BB962C8B-B14F-4D97-AF65-F5344CB8AC3E}">
        <p14:creationId xmlns:p14="http://schemas.microsoft.com/office/powerpoint/2010/main" val="2986093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Re-writable Memory</a:t>
            </a:r>
          </a:p>
        </p:txBody>
      </p:sp>
      <p:sp>
        <p:nvSpPr>
          <p:cNvPr id="3" name="Content Placeholder 2"/>
          <p:cNvSpPr>
            <a:spLocks noGrp="1"/>
          </p:cNvSpPr>
          <p:nvPr>
            <p:ph idx="1"/>
          </p:nvPr>
        </p:nvSpPr>
        <p:spPr/>
        <p:txBody>
          <a:bodyPr/>
          <a:lstStyle/>
          <a:p>
            <a:pPr fontAlgn="base"/>
            <a:r>
              <a:rPr lang="en-US" i="1" dirty="0"/>
              <a:t>In this type of RFID tags, </a:t>
            </a:r>
            <a:r>
              <a:rPr lang="en-US" dirty="0"/>
              <a:t>each tag is equipped with ROM and a re-writable RAM. </a:t>
            </a:r>
          </a:p>
          <a:p>
            <a:pPr fontAlgn="base"/>
            <a:r>
              <a:rPr lang="en-US" dirty="0"/>
              <a:t>A unique and permanent ID is set for the tag in the ROM by the manufacturer. </a:t>
            </a:r>
          </a:p>
          <a:p>
            <a:pPr fontAlgn="base"/>
            <a:r>
              <a:rPr lang="en-US" dirty="0"/>
              <a:t>In RAM, a temporary code is set by the holder of the RFID tag, The </a:t>
            </a:r>
          </a:p>
          <a:p>
            <a:pPr fontAlgn="base"/>
            <a:r>
              <a:rPr lang="en-US" dirty="0"/>
              <a:t>ROM mode offers unrestricted identification of items for any number of users</a:t>
            </a:r>
          </a:p>
          <a:p>
            <a:pPr fontAlgn="base"/>
            <a:r>
              <a:rPr lang="en-US" dirty="0"/>
              <a:t>RAM mode, the constraint of item identity to limited user is attained.</a:t>
            </a:r>
          </a:p>
          <a:p>
            <a:endParaRPr lang="en-US" dirty="0"/>
          </a:p>
        </p:txBody>
      </p:sp>
    </p:spTree>
    <p:extLst>
      <p:ext uri="{BB962C8B-B14F-4D97-AF65-F5344CB8AC3E}">
        <p14:creationId xmlns:p14="http://schemas.microsoft.com/office/powerpoint/2010/main" val="2200604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based entry regulator:</a:t>
            </a:r>
          </a:p>
        </p:txBody>
      </p:sp>
      <p:sp>
        <p:nvSpPr>
          <p:cNvPr id="3" name="Content Placeholder 2"/>
          <p:cNvSpPr>
            <a:spLocks noGrp="1"/>
          </p:cNvSpPr>
          <p:nvPr>
            <p:ph idx="1"/>
          </p:nvPr>
        </p:nvSpPr>
        <p:spPr/>
        <p:txBody>
          <a:bodyPr/>
          <a:lstStyle/>
          <a:p>
            <a:pPr fontAlgn="base"/>
            <a:r>
              <a:rPr lang="en-US" dirty="0"/>
              <a:t>This concept involves locking and unlocking the transponder to permit access. For this measure to function, the tag should invoke the hash function and manage keys at the back-end. The tag only reveals its stored information when the reader sends the correct key matching to the meta-ID.</a:t>
            </a:r>
          </a:p>
          <a:p>
            <a:endParaRPr lang="en-US" dirty="0"/>
          </a:p>
        </p:txBody>
      </p:sp>
    </p:spTree>
    <p:extLst>
      <p:ext uri="{BB962C8B-B14F-4D97-AF65-F5344CB8AC3E}">
        <p14:creationId xmlns:p14="http://schemas.microsoft.com/office/powerpoint/2010/main" val="1383143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Access Control:</a:t>
            </a:r>
          </a:p>
        </p:txBody>
      </p:sp>
      <p:sp>
        <p:nvSpPr>
          <p:cNvPr id="3" name="Content Placeholder 2"/>
          <p:cNvSpPr>
            <a:spLocks noGrp="1"/>
          </p:cNvSpPr>
          <p:nvPr>
            <p:ph idx="1"/>
          </p:nvPr>
        </p:nvSpPr>
        <p:spPr/>
        <p:txBody>
          <a:bodyPr>
            <a:normAutofit/>
          </a:bodyPr>
          <a:lstStyle/>
          <a:p>
            <a:pPr fontAlgn="base"/>
            <a:r>
              <a:rPr lang="en-US" dirty="0"/>
              <a:t>Randomized access control is a measure to improve trace-ability. </a:t>
            </a:r>
          </a:p>
          <a:p>
            <a:pPr fontAlgn="base"/>
            <a:r>
              <a:rPr lang="en-US" dirty="0"/>
              <a:t>Tags, besides having the hash feature, they also have a random digit generator. The tags works in a locked or unlocked state. An unlocked tag can be easily locked using simple instruction from the RFID reader. A tag answers to the RFID readers request by producing a random number, r and then interpret its ID connected with r and sending both the data to the RFID reader. A genuine RFID reader recognizes one of its tags by carrying out a search of its own IDs, interpreting each of them with the connected r until it finds the match. </a:t>
            </a:r>
          </a:p>
          <a:p>
            <a:pPr fontAlgn="base"/>
            <a:r>
              <a:rPr lang="en-US" dirty="0"/>
              <a:t>This method is practical for owners of comparatively lesser number of tags.</a:t>
            </a:r>
          </a:p>
          <a:p>
            <a:endParaRPr lang="en-US" dirty="0"/>
          </a:p>
        </p:txBody>
      </p:sp>
    </p:spTree>
    <p:extLst>
      <p:ext uri="{BB962C8B-B14F-4D97-AF65-F5344CB8AC3E}">
        <p14:creationId xmlns:p14="http://schemas.microsoft.com/office/powerpoint/2010/main" val="154393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XOR based One-Time Pad:</a:t>
            </a:r>
          </a:p>
        </p:txBody>
      </p:sp>
      <p:sp>
        <p:nvSpPr>
          <p:cNvPr id="3" name="Content Placeholder 2"/>
          <p:cNvSpPr>
            <a:spLocks noGrp="1"/>
          </p:cNvSpPr>
          <p:nvPr>
            <p:ph idx="1"/>
          </p:nvPr>
        </p:nvSpPr>
        <p:spPr/>
        <p:txBody>
          <a:bodyPr/>
          <a:lstStyle/>
          <a:p>
            <a:pPr fontAlgn="base"/>
            <a:r>
              <a:rPr lang="en-US" dirty="0"/>
              <a:t>This technique only needs an XOR evaluation and therefore can be implemented at a very low cost.</a:t>
            </a:r>
          </a:p>
          <a:p>
            <a:pPr fontAlgn="base"/>
            <a:r>
              <a:rPr lang="en-US" dirty="0"/>
              <a:t>In this method, the RFID reader and the RFID tag shares the same list of random keys and they confirm that both has the same list in few exchanges. </a:t>
            </a:r>
          </a:p>
          <a:p>
            <a:pPr fontAlgn="base"/>
            <a:r>
              <a:rPr lang="en-US" dirty="0"/>
              <a:t>When the evaluation passes, the tag sends its ID. This technique involves several exchanges between the RFID reader and tag.</a:t>
            </a:r>
          </a:p>
          <a:p>
            <a:endParaRPr lang="en-US" dirty="0"/>
          </a:p>
        </p:txBody>
      </p:sp>
    </p:spTree>
    <p:extLst>
      <p:ext uri="{BB962C8B-B14F-4D97-AF65-F5344CB8AC3E}">
        <p14:creationId xmlns:p14="http://schemas.microsoft.com/office/powerpoint/2010/main" val="1749080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a:t>
            </a:r>
          </a:p>
        </p:txBody>
      </p:sp>
      <p:sp>
        <p:nvSpPr>
          <p:cNvPr id="3" name="Content Placeholder 2"/>
          <p:cNvSpPr>
            <a:spLocks noGrp="1"/>
          </p:cNvSpPr>
          <p:nvPr>
            <p:ph idx="1"/>
          </p:nvPr>
        </p:nvSpPr>
        <p:spPr/>
        <p:txBody>
          <a:bodyPr/>
          <a:lstStyle/>
          <a:p>
            <a:r>
              <a:rPr lang="en-US" dirty="0">
                <a:hlinkClick r:id="rId2"/>
              </a:rPr>
              <a:t>https://www.researchgate.net/profile/Gurudatt_Kulkarni/publication/258251156_RFID_Security_Issues/links/0deec5279d1df4ee5b000000.pdf</a:t>
            </a:r>
            <a:endParaRPr lang="en-US" dirty="0"/>
          </a:p>
          <a:p>
            <a:r>
              <a:rPr lang="en-US" dirty="0"/>
              <a:t>"Account Navigation RFID: Security Issues Faced and Counter Measures." </a:t>
            </a:r>
            <a:r>
              <a:rPr lang="en-US" i="1" dirty="0"/>
              <a:t>LinkedIn</a:t>
            </a:r>
            <a:r>
              <a:rPr lang="en-US" dirty="0"/>
              <a:t>. </a:t>
            </a:r>
            <a:r>
              <a:rPr lang="en-US" dirty="0" err="1"/>
              <a:t>N.p</a:t>
            </a:r>
            <a:r>
              <a:rPr lang="en-US" dirty="0"/>
              <a:t>., 6 May 2016. Web. 29 Mar. 2017. &lt;https://www.linkedin.com/pulse/rfid-security-issues-faced-counter-measures-fahman-abdul-latheef&gt;.</a:t>
            </a:r>
          </a:p>
          <a:p>
            <a:r>
              <a:rPr lang="en-US" dirty="0">
                <a:hlinkClick r:id="rId3"/>
              </a:rPr>
              <a:t>https://www.youtube.com/watch?v=AWwVokZfEls</a:t>
            </a:r>
            <a:endParaRPr lang="en-US" dirty="0"/>
          </a:p>
          <a:p>
            <a:r>
              <a:rPr lang="en-US" dirty="0"/>
              <a:t>https://www.youtube.com/watch?v=x3S_6EJCjn0</a:t>
            </a:r>
          </a:p>
          <a:p>
            <a:r>
              <a:rPr lang="en-US" dirty="0"/>
              <a:t>https://www.youtube.com/watch?v=6f41ydcaAzo</a:t>
            </a:r>
          </a:p>
          <a:p>
            <a:endParaRPr lang="en-US" dirty="0"/>
          </a:p>
        </p:txBody>
      </p:sp>
    </p:spTree>
    <p:extLst>
      <p:ext uri="{BB962C8B-B14F-4D97-AF65-F5344CB8AC3E}">
        <p14:creationId xmlns:p14="http://schemas.microsoft.com/office/powerpoint/2010/main" val="169150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What is </a:t>
            </a:r>
            <a:r>
              <a:rPr lang="en-US" dirty="0"/>
              <a:t>Side Channel Analysis?</a:t>
            </a:r>
            <a:endParaRPr lang="en-US" dirty="0"/>
          </a:p>
          <a:p>
            <a:r>
              <a:rPr lang="en-US" dirty="0"/>
              <a:t>Name 3 RFID security counter measures.</a:t>
            </a:r>
          </a:p>
        </p:txBody>
      </p:sp>
    </p:spTree>
    <p:extLst>
      <p:ext uri="{BB962C8B-B14F-4D97-AF65-F5344CB8AC3E}">
        <p14:creationId xmlns:p14="http://schemas.microsoft.com/office/powerpoint/2010/main" val="229173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RFID and Applications</a:t>
            </a:r>
          </a:p>
        </p:txBody>
      </p:sp>
      <p:sp>
        <p:nvSpPr>
          <p:cNvPr id="3" name="Content Placeholder 2"/>
          <p:cNvSpPr>
            <a:spLocks noGrp="1"/>
          </p:cNvSpPr>
          <p:nvPr>
            <p:ph idx="1"/>
          </p:nvPr>
        </p:nvSpPr>
        <p:spPr/>
        <p:txBody>
          <a:bodyPr/>
          <a:lstStyle/>
          <a:p>
            <a:r>
              <a:rPr lang="en-US" dirty="0"/>
              <a:t>RFID technology has been implemented many ways</a:t>
            </a:r>
          </a:p>
          <a:p>
            <a:r>
              <a:rPr lang="en-US" dirty="0"/>
              <a:t>Starts at 3:15 – 14:00</a:t>
            </a:r>
          </a:p>
          <a:p>
            <a:endParaRPr lang="en-US" dirty="0"/>
          </a:p>
        </p:txBody>
      </p:sp>
      <p:pic>
        <p:nvPicPr>
          <p:cNvPr id="4" name="AWwVokZfEls"/>
          <p:cNvPicPr>
            <a:picLocks noRot="1" noChangeAspect="1"/>
          </p:cNvPicPr>
          <p:nvPr>
            <a:videoFile r:link="rId1"/>
          </p:nvPr>
        </p:nvPicPr>
        <p:blipFill>
          <a:blip r:embed="rId3"/>
          <a:stretch>
            <a:fillRect/>
          </a:stretch>
        </p:blipFill>
        <p:spPr>
          <a:xfrm>
            <a:off x="5390554" y="2543383"/>
            <a:ext cx="6393669" cy="3596439"/>
          </a:xfrm>
          <a:prstGeom prst="rect">
            <a:avLst/>
          </a:prstGeom>
        </p:spPr>
      </p:pic>
    </p:spTree>
    <p:extLst>
      <p:ext uri="{BB962C8B-B14F-4D97-AF65-F5344CB8AC3E}">
        <p14:creationId xmlns:p14="http://schemas.microsoft.com/office/powerpoint/2010/main" val="386394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a:t>
            </a:r>
          </a:p>
        </p:txBody>
      </p:sp>
      <p:sp>
        <p:nvSpPr>
          <p:cNvPr id="3" name="Content Placeholder 2"/>
          <p:cNvSpPr>
            <a:spLocks noGrp="1"/>
          </p:cNvSpPr>
          <p:nvPr>
            <p:ph idx="1"/>
          </p:nvPr>
        </p:nvSpPr>
        <p:spPr/>
        <p:txBody>
          <a:bodyPr/>
          <a:lstStyle/>
          <a:p>
            <a:r>
              <a:rPr lang="en-US" dirty="0"/>
              <a:t>RFID is expected to completely replace the bar code systems in near future.</a:t>
            </a:r>
          </a:p>
          <a:p>
            <a:r>
              <a:rPr lang="en-US" dirty="0"/>
              <a:t>May provide huge savings due to increased productivity.</a:t>
            </a:r>
          </a:p>
          <a:p>
            <a:r>
              <a:rPr lang="en-US" dirty="0"/>
              <a:t>In many cases, the security part is simplified in order to minimize a tags price.</a:t>
            </a:r>
            <a:endParaRPr lang="en-US" dirty="0"/>
          </a:p>
          <a:p>
            <a:r>
              <a:rPr lang="en-US" dirty="0"/>
              <a:t>RFID tags may pose security and privacy risks to both organizations and individuals.</a:t>
            </a:r>
          </a:p>
          <a:p>
            <a:endParaRPr lang="en-US" dirty="0"/>
          </a:p>
        </p:txBody>
      </p:sp>
    </p:spTree>
    <p:extLst>
      <p:ext uri="{BB962C8B-B14F-4D97-AF65-F5344CB8AC3E}">
        <p14:creationId xmlns:p14="http://schemas.microsoft.com/office/powerpoint/2010/main" val="159102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RFID</a:t>
            </a:r>
          </a:p>
        </p:txBody>
      </p:sp>
      <p:sp>
        <p:nvSpPr>
          <p:cNvPr id="3" name="Content Placeholder 2"/>
          <p:cNvSpPr>
            <a:spLocks noGrp="1"/>
          </p:cNvSpPr>
          <p:nvPr>
            <p:ph idx="1"/>
          </p:nvPr>
        </p:nvSpPr>
        <p:spPr/>
        <p:txBody>
          <a:bodyPr>
            <a:normAutofit fontScale="70000" lnSpcReduction="20000"/>
          </a:bodyPr>
          <a:lstStyle/>
          <a:p>
            <a:pPr fontAlgn="base">
              <a:lnSpc>
                <a:spcPct val="100000"/>
              </a:lnSpc>
            </a:pPr>
            <a:r>
              <a:rPr lang="en-US" sz="3000" dirty="0"/>
              <a:t>RFID supporters believe it has two major advantages over bar code and other technologies.</a:t>
            </a:r>
          </a:p>
          <a:p>
            <a:pPr fontAlgn="base">
              <a:lnSpc>
                <a:spcPct val="100000"/>
              </a:lnSpc>
            </a:pPr>
            <a:r>
              <a:rPr lang="en-US" sz="3000" dirty="0"/>
              <a:t>Exclusive identification: RFID emits a exclusive serial number that differentiates among many loads of similar goods. These exclusive identifiers in RFID tags can act as indicators to data-bank entries comprising rich transaction data for individual objects.</a:t>
            </a:r>
          </a:p>
          <a:p>
            <a:pPr fontAlgn="base">
              <a:lnSpc>
                <a:spcPct val="100000"/>
              </a:lnSpc>
            </a:pPr>
            <a:r>
              <a:rPr lang="en-US" sz="3000" dirty="0"/>
              <a:t>Automation: RFID tags are detectable and readable without line of sight contact with RFID readers and without precise positioning. RFID readers can scan RFID tags at the rate of hundreds per second. For Example, RFID reader is able to scan all stacks of goods passing through the door of a Walmart warehouse with high accuracy.</a:t>
            </a:r>
          </a:p>
          <a:p>
            <a:endParaRPr lang="en-US" dirty="0"/>
          </a:p>
          <a:p>
            <a:endParaRPr lang="en-US" dirty="0"/>
          </a:p>
          <a:p>
            <a:endParaRPr lang="en-US" dirty="0"/>
          </a:p>
        </p:txBody>
      </p:sp>
    </p:spTree>
    <p:extLst>
      <p:ext uri="{BB962C8B-B14F-4D97-AF65-F5344CB8AC3E}">
        <p14:creationId xmlns:p14="http://schemas.microsoft.com/office/powerpoint/2010/main" val="323714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Privacy Issues</a:t>
            </a:r>
          </a:p>
        </p:txBody>
      </p:sp>
      <p:sp>
        <p:nvSpPr>
          <p:cNvPr id="3" name="Content Placeholder 2"/>
          <p:cNvSpPr>
            <a:spLocks noGrp="1"/>
          </p:cNvSpPr>
          <p:nvPr>
            <p:ph idx="1"/>
          </p:nvPr>
        </p:nvSpPr>
        <p:spPr/>
        <p:txBody>
          <a:bodyPr>
            <a:normAutofit lnSpcReduction="10000"/>
          </a:bodyPr>
          <a:lstStyle/>
          <a:p>
            <a:r>
              <a:rPr lang="en-US" dirty="0"/>
              <a:t>Spoofing</a:t>
            </a:r>
          </a:p>
          <a:p>
            <a:r>
              <a:rPr lang="en-US" dirty="0"/>
              <a:t>Jamming</a:t>
            </a:r>
          </a:p>
          <a:p>
            <a:r>
              <a:rPr lang="en-US" dirty="0"/>
              <a:t>Eavesdropping</a:t>
            </a:r>
          </a:p>
          <a:p>
            <a:r>
              <a:rPr lang="en-US" dirty="0"/>
              <a:t>Replay Attack</a:t>
            </a:r>
          </a:p>
          <a:p>
            <a:r>
              <a:rPr lang="en-US" dirty="0"/>
              <a:t>Deactivation</a:t>
            </a:r>
          </a:p>
          <a:p>
            <a:r>
              <a:rPr lang="en-US" dirty="0"/>
              <a:t>Man-in-the-middle attack</a:t>
            </a:r>
          </a:p>
          <a:p>
            <a:r>
              <a:rPr lang="en-US" dirty="0"/>
              <a:t>Trace-ability</a:t>
            </a:r>
          </a:p>
          <a:p>
            <a:r>
              <a:rPr lang="en-US" dirty="0"/>
              <a:t>Industrial Espionage</a:t>
            </a:r>
          </a:p>
          <a:p>
            <a:r>
              <a:rPr lang="en-US" dirty="0"/>
              <a:t>Side Channel Analysis</a:t>
            </a:r>
          </a:p>
          <a:p>
            <a:r>
              <a:rPr lang="en-US" dirty="0"/>
              <a:t>Skimming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01662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Spoofing</a:t>
            </a:r>
          </a:p>
        </p:txBody>
      </p:sp>
      <p:sp>
        <p:nvSpPr>
          <p:cNvPr id="3" name="Content Placeholder 2"/>
          <p:cNvSpPr>
            <a:spLocks noGrp="1"/>
          </p:cNvSpPr>
          <p:nvPr>
            <p:ph idx="1"/>
          </p:nvPr>
        </p:nvSpPr>
        <p:spPr/>
        <p:txBody>
          <a:bodyPr/>
          <a:lstStyle/>
          <a:p>
            <a:r>
              <a:rPr lang="en-US" dirty="0"/>
              <a:t>Defined as duplicating tag data and transmitting it to a reader.</a:t>
            </a:r>
          </a:p>
          <a:p>
            <a:r>
              <a:rPr lang="en-US" dirty="0"/>
              <a:t>Data acquired from a tag, by whatever means, is transmitted to a reader to mimic a legitimate source. </a:t>
            </a:r>
          </a:p>
          <a:p>
            <a:r>
              <a:rPr lang="en-US" dirty="0"/>
              <a:t>A person could replace the RFID tag on an item to get a cheaper price.</a:t>
            </a:r>
          </a:p>
          <a:p>
            <a:r>
              <a:rPr lang="en-US" dirty="0"/>
              <a:t>If the security protocol used in the RFID channel is revealed, attackers can write blank RFID tags with the same formatted data that has been collected.</a:t>
            </a:r>
          </a:p>
        </p:txBody>
      </p:sp>
    </p:spTree>
    <p:extLst>
      <p:ext uri="{BB962C8B-B14F-4D97-AF65-F5344CB8AC3E}">
        <p14:creationId xmlns:p14="http://schemas.microsoft.com/office/powerpoint/2010/main" val="201291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Jamming</a:t>
            </a:r>
          </a:p>
        </p:txBody>
      </p:sp>
      <p:sp>
        <p:nvSpPr>
          <p:cNvPr id="3" name="Content Placeholder 2"/>
          <p:cNvSpPr>
            <a:spLocks noGrp="1"/>
          </p:cNvSpPr>
          <p:nvPr>
            <p:ph idx="1"/>
          </p:nvPr>
        </p:nvSpPr>
        <p:spPr/>
        <p:txBody>
          <a:bodyPr>
            <a:normAutofit/>
          </a:bodyPr>
          <a:lstStyle/>
          <a:p>
            <a:r>
              <a:rPr lang="en-US" dirty="0"/>
              <a:t>Deliberate attempt to disturb the air interface between reader and tag</a:t>
            </a:r>
          </a:p>
          <a:p>
            <a:pPr lvl="1"/>
            <a:r>
              <a:rPr lang="en-US" dirty="0"/>
              <a:t>thereby attacking the integrity or the availability of the communication</a:t>
            </a:r>
          </a:p>
          <a:p>
            <a:r>
              <a:rPr lang="en-US" dirty="0"/>
              <a:t>Could be achieved by powerful transmitters at a large distance or through simple as shielding</a:t>
            </a:r>
          </a:p>
          <a:p>
            <a:pPr lvl="1"/>
            <a:r>
              <a:rPr lang="en-US" dirty="0"/>
              <a:t>air interface are not very robust</a:t>
            </a:r>
          </a:p>
          <a:p>
            <a:pPr lvl="1"/>
            <a:r>
              <a:rPr lang="en-US" dirty="0"/>
              <a:t>even simple passive measures can be very effective.</a:t>
            </a:r>
          </a:p>
          <a:p>
            <a:r>
              <a:rPr lang="en-US" dirty="0"/>
              <a:t>Paralyses the communication of an RFID system by generating a radio noise at the same frequency as that used by the system.</a:t>
            </a:r>
          </a:p>
        </p:txBody>
      </p:sp>
    </p:spTree>
    <p:extLst>
      <p:ext uri="{BB962C8B-B14F-4D97-AF65-F5344CB8AC3E}">
        <p14:creationId xmlns:p14="http://schemas.microsoft.com/office/powerpoint/2010/main" val="226705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Spoofing and Jamming Demonstration</a:t>
            </a:r>
          </a:p>
        </p:txBody>
      </p:sp>
      <p:sp>
        <p:nvSpPr>
          <p:cNvPr id="3" name="Content Placeholder 2"/>
          <p:cNvSpPr>
            <a:spLocks noGrp="1"/>
          </p:cNvSpPr>
          <p:nvPr>
            <p:ph idx="1"/>
          </p:nvPr>
        </p:nvSpPr>
        <p:spPr/>
        <p:txBody>
          <a:bodyPr/>
          <a:lstStyle/>
          <a:p>
            <a:r>
              <a:rPr lang="en-US" dirty="0"/>
              <a:t>Starts at 17:30-26:30.</a:t>
            </a:r>
          </a:p>
          <a:p>
            <a:endParaRPr lang="en-US" dirty="0"/>
          </a:p>
        </p:txBody>
      </p:sp>
      <p:pic>
        <p:nvPicPr>
          <p:cNvPr id="4" name="AWwVokZfEls"/>
          <p:cNvPicPr>
            <a:picLocks noRot="1" noChangeAspect="1"/>
          </p:cNvPicPr>
          <p:nvPr>
            <a:videoFile r:link="rId1"/>
          </p:nvPr>
        </p:nvPicPr>
        <p:blipFill>
          <a:blip r:embed="rId3"/>
          <a:stretch>
            <a:fillRect/>
          </a:stretch>
        </p:blipFill>
        <p:spPr>
          <a:xfrm>
            <a:off x="5480197" y="2951747"/>
            <a:ext cx="6473262" cy="3641210"/>
          </a:xfrm>
          <a:prstGeom prst="rect">
            <a:avLst/>
          </a:prstGeom>
        </p:spPr>
      </p:pic>
    </p:spTree>
    <p:extLst>
      <p:ext uri="{BB962C8B-B14F-4D97-AF65-F5344CB8AC3E}">
        <p14:creationId xmlns:p14="http://schemas.microsoft.com/office/powerpoint/2010/main" val="2980183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502</TotalTime>
  <Words>1251</Words>
  <Application>Microsoft Office PowerPoint</Application>
  <PresentationFormat>Widescreen</PresentationFormat>
  <Paragraphs>118</Paragraphs>
  <Slides>26</Slides>
  <Notes>1</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Wisp</vt:lpstr>
      <vt:lpstr>RFID Security Issues</vt:lpstr>
      <vt:lpstr>What is RFID</vt:lpstr>
      <vt:lpstr>About RFID and Applications</vt:lpstr>
      <vt:lpstr>Potential</vt:lpstr>
      <vt:lpstr>Advantage of RFID</vt:lpstr>
      <vt:lpstr>Security and Privacy Issues</vt:lpstr>
      <vt:lpstr>Spoofing</vt:lpstr>
      <vt:lpstr>Jamming</vt:lpstr>
      <vt:lpstr>Spoofing and Jamming Demonstration</vt:lpstr>
      <vt:lpstr>Eavesdropping</vt:lpstr>
      <vt:lpstr>Replay Attack</vt:lpstr>
      <vt:lpstr>Deactivation</vt:lpstr>
      <vt:lpstr>Man-in-the-middle attack </vt:lpstr>
      <vt:lpstr>Trace-ability</vt:lpstr>
      <vt:lpstr>Industrial Espionage</vt:lpstr>
      <vt:lpstr>Side channel analysis:</vt:lpstr>
      <vt:lpstr>Skimming</vt:lpstr>
      <vt:lpstr>Counter Measures</vt:lpstr>
      <vt:lpstr>RFID Blocking wallet</vt:lpstr>
      <vt:lpstr>Destroy the tag measure</vt:lpstr>
      <vt:lpstr>Re-writable Memory</vt:lpstr>
      <vt:lpstr>Hash based entry regulator:</vt:lpstr>
      <vt:lpstr>Randomized Access Control:</vt:lpstr>
      <vt:lpstr>XOR based One-Time Pad:</vt:lpstr>
      <vt:lpstr>Citation</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Security Issues</dc:title>
  <dc:creator>Murph .</dc:creator>
  <cp:lastModifiedBy>Murph .</cp:lastModifiedBy>
  <cp:revision>52</cp:revision>
  <dcterms:created xsi:type="dcterms:W3CDTF">2017-03-15T03:48:31Z</dcterms:created>
  <dcterms:modified xsi:type="dcterms:W3CDTF">2017-03-29T21:26:13Z</dcterms:modified>
</cp:coreProperties>
</file>