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3" r:id="rId4"/>
    <p:sldId id="264" r:id="rId5"/>
    <p:sldId id="265" r:id="rId6"/>
    <p:sldId id="258"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4660"/>
  </p:normalViewPr>
  <p:slideViewPr>
    <p:cSldViewPr snapToGrid="0">
      <p:cViewPr>
        <p:scale>
          <a:sx n="50" d="100"/>
          <a:sy n="50" d="100"/>
        </p:scale>
        <p:origin x="80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AE0EB-4DF8-4AA9-8832-29D16F813511}"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CDA63-6CB1-4B34-87F8-8C44B80ABA84}" type="slidenum">
              <a:rPr lang="en-US" smtClean="0"/>
              <a:t>‹#›</a:t>
            </a:fld>
            <a:endParaRPr lang="en-US"/>
          </a:p>
        </p:txBody>
      </p:sp>
    </p:spTree>
    <p:extLst>
      <p:ext uri="{BB962C8B-B14F-4D97-AF65-F5344CB8AC3E}">
        <p14:creationId xmlns:p14="http://schemas.microsoft.com/office/powerpoint/2010/main" val="81967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Reader RID initiates the protocol </a:t>
            </a:r>
            <a:r>
              <a:rPr lang="en-US" dirty="0" err="1"/>
              <a:t>TAlice</a:t>
            </a:r>
            <a:r>
              <a:rPr lang="en-US" dirty="0"/>
              <a:t> Reader RID 1. RID! 2. coins, </a:t>
            </a:r>
            <a:r>
              <a:rPr lang="en-US" dirty="0" err="1"/>
              <a:t>chall</a:t>
            </a:r>
            <a:r>
              <a:rPr lang="en-US" dirty="0"/>
              <a:t>, ! 3. v 4. </a:t>
            </a:r>
            <a:r>
              <a:rPr lang="en-US" dirty="0" err="1"/>
              <a:t>precoin</a:t>
            </a:r>
            <a:r>
              <a:rPr lang="en-US" dirty="0"/>
              <a:t> or </a:t>
            </a:r>
            <a:r>
              <a:rPr lang="en-US" dirty="0" err="1"/>
              <a:t>prefake</a:t>
            </a:r>
            <a:r>
              <a:rPr lang="en-US" dirty="0"/>
              <a:t> Figure 1: Message flow in PSP by sending RID to tag </a:t>
            </a:r>
            <a:r>
              <a:rPr lang="en-US" dirty="0" err="1"/>
              <a:t>TAlice</a:t>
            </a:r>
            <a:r>
              <a:rPr lang="en-US" dirty="0"/>
              <a:t>. </a:t>
            </a:r>
            <a:r>
              <a:rPr lang="en-US" dirty="0" err="1"/>
              <a:t>TAlice</a:t>
            </a:r>
            <a:r>
              <a:rPr lang="en-US" dirty="0"/>
              <a:t> responds by sending two coins, a valid coin and a fake one. Sending these coins serves both the purpose of confusing a potential adversary and achieving </a:t>
            </a:r>
            <a:r>
              <a:rPr lang="en-US" dirty="0" err="1"/>
              <a:t>TAlice’s</a:t>
            </a:r>
            <a:r>
              <a:rPr lang="en-US" dirty="0"/>
              <a:t> commitment for the payment. </a:t>
            </a:r>
            <a:r>
              <a:rPr lang="en-US" dirty="0" err="1"/>
              <a:t>TAlice</a:t>
            </a:r>
            <a:r>
              <a:rPr lang="en-US" dirty="0"/>
              <a:t> also sends a challenge </a:t>
            </a:r>
            <a:r>
              <a:rPr lang="en-US" dirty="0" err="1"/>
              <a:t>chall</a:t>
            </a:r>
            <a:r>
              <a:rPr lang="en-US" dirty="0"/>
              <a:t> and the epoch of the valid coin. Upon receipt of message 2 and successful verification of the valid coin, the reader replies by sending verification bits v. Finally, if v matches </a:t>
            </a:r>
            <a:r>
              <a:rPr lang="en-US" dirty="0" err="1"/>
              <a:t>chall</a:t>
            </a:r>
            <a:r>
              <a:rPr lang="en-US" dirty="0"/>
              <a:t>, the reader is authenticated and </a:t>
            </a:r>
            <a:r>
              <a:rPr lang="en-US" dirty="0" err="1"/>
              <a:t>TAlice</a:t>
            </a:r>
            <a:r>
              <a:rPr lang="en-US" dirty="0"/>
              <a:t> reveals the preimage of the committed valid coin, otherwise the authentication of the reader has failed, and </a:t>
            </a:r>
            <a:r>
              <a:rPr lang="en-US" dirty="0" err="1"/>
              <a:t>TAlice</a:t>
            </a:r>
            <a:r>
              <a:rPr lang="en-US" dirty="0"/>
              <a:t> replies with the preimage of the committed fake coin.</a:t>
            </a:r>
          </a:p>
        </p:txBody>
      </p:sp>
      <p:sp>
        <p:nvSpPr>
          <p:cNvPr id="4" name="Slide Number Placeholder 3"/>
          <p:cNvSpPr>
            <a:spLocks noGrp="1"/>
          </p:cNvSpPr>
          <p:nvPr>
            <p:ph type="sldNum" sz="quarter" idx="10"/>
          </p:nvPr>
        </p:nvSpPr>
        <p:spPr/>
        <p:txBody>
          <a:bodyPr/>
          <a:lstStyle/>
          <a:p>
            <a:fld id="{F14CDA63-6CB1-4B34-87F8-8C44B80ABA84}" type="slidenum">
              <a:rPr lang="en-US" smtClean="0"/>
              <a:t>4</a:t>
            </a:fld>
            <a:endParaRPr lang="en-US"/>
          </a:p>
        </p:txBody>
      </p:sp>
    </p:spTree>
    <p:extLst>
      <p:ext uri="{BB962C8B-B14F-4D97-AF65-F5344CB8AC3E}">
        <p14:creationId xmlns:p14="http://schemas.microsoft.com/office/powerpoint/2010/main" val="76493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8903-4832-425F-A454-A43D23070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C9B3D6-EC6C-476A-BB2A-61950C1CC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592082-324B-4276-B377-6F52661F67C0}"/>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5" name="Footer Placeholder 4">
            <a:extLst>
              <a:ext uri="{FF2B5EF4-FFF2-40B4-BE49-F238E27FC236}">
                <a16:creationId xmlns:a16="http://schemas.microsoft.com/office/drawing/2014/main" id="{01137CA7-F8DA-4F99-BE6C-C2D269D7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15E16-2171-489F-81C3-FC9E36C21F49}"/>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316044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9C07-AAEF-4AC9-BFE0-C332007F04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696A5E-7811-4524-8BB8-776B03EE2A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172A8-6365-4353-9191-C4FF18401322}"/>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5" name="Footer Placeholder 4">
            <a:extLst>
              <a:ext uri="{FF2B5EF4-FFF2-40B4-BE49-F238E27FC236}">
                <a16:creationId xmlns:a16="http://schemas.microsoft.com/office/drawing/2014/main" id="{551A452C-9AE1-48CD-8BBE-A3AC1B566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28CD7-A997-41C6-9283-AFDCDD3D15CE}"/>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272998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076EB-CA85-4F2C-B0E2-AE3CE3BF0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3BD4DD-DBC0-47CE-8A3F-D411DDC4F5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B0B56-700C-43A0-8A38-7FF86BD56F4B}"/>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5" name="Footer Placeholder 4">
            <a:extLst>
              <a:ext uri="{FF2B5EF4-FFF2-40B4-BE49-F238E27FC236}">
                <a16:creationId xmlns:a16="http://schemas.microsoft.com/office/drawing/2014/main" id="{AF6CAEB4-DCEF-45E8-8F01-41B95CBCB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D870A-5B9B-436C-BF5E-186A21504BA4}"/>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153358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3BF1-E08F-49D4-88E3-D3448A0DD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CFDB1-B7B9-4E10-BB2B-AC2919D8EA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B196B-E0A3-4378-8943-6DBDBE9B7C52}"/>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5" name="Footer Placeholder 4">
            <a:extLst>
              <a:ext uri="{FF2B5EF4-FFF2-40B4-BE49-F238E27FC236}">
                <a16:creationId xmlns:a16="http://schemas.microsoft.com/office/drawing/2014/main" id="{C2A0B801-1507-4157-996D-417DF701F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B3FB6-DB7C-4E01-ACF3-D3CBFC57E442}"/>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10232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2A65-05C1-4DD2-890E-26B9737992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BCABDB-2D5C-40E2-A808-1733C2B52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92F7EC-98F8-415F-A1C3-5720710635BF}"/>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5" name="Footer Placeholder 4">
            <a:extLst>
              <a:ext uri="{FF2B5EF4-FFF2-40B4-BE49-F238E27FC236}">
                <a16:creationId xmlns:a16="http://schemas.microsoft.com/office/drawing/2014/main" id="{87A3A516-EBEA-4FE5-91D1-64E07C40E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DD3DC-C18F-42FD-8A8B-13EA73CC715A}"/>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89589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45C7-1F3C-4826-A677-320BDB4E5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71220D-5782-45AD-8921-21A97682F1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5DA260-EB8D-4EA8-9562-DBA3221DD7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6AC083-84E1-422B-BB78-D0079402C455}"/>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6" name="Footer Placeholder 5">
            <a:extLst>
              <a:ext uri="{FF2B5EF4-FFF2-40B4-BE49-F238E27FC236}">
                <a16:creationId xmlns:a16="http://schemas.microsoft.com/office/drawing/2014/main" id="{86F66E97-76D8-4B14-8930-E0184DA1F4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80D13-1B2D-4B22-93B1-42C039844BD5}"/>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420102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7243-5FDB-493D-BC02-997D72047E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4E473E-9FA2-4160-AF1F-0C19FB5EA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68A4B1-3702-40CC-8E38-FBEA8D291D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11B1C4-C260-4D5A-AC7D-DBDEA767F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B15E75-86F7-44EC-86AB-A6F87CD8B5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23597-4271-4D97-96AC-D2F647E57135}"/>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8" name="Footer Placeholder 7">
            <a:extLst>
              <a:ext uri="{FF2B5EF4-FFF2-40B4-BE49-F238E27FC236}">
                <a16:creationId xmlns:a16="http://schemas.microsoft.com/office/drawing/2014/main" id="{02D445D0-C3F5-487A-93BF-1BD118F6DC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4FF238-A544-4DE9-8FC7-CF6BBCCBB571}"/>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149243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19C1-0628-4E1A-8539-AE2854364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324F94-556C-43CE-A931-00FF25D3CB0F}"/>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4" name="Footer Placeholder 3">
            <a:extLst>
              <a:ext uri="{FF2B5EF4-FFF2-40B4-BE49-F238E27FC236}">
                <a16:creationId xmlns:a16="http://schemas.microsoft.com/office/drawing/2014/main" id="{414A9256-477B-4D5F-854A-F0222599E4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C8E9B-B720-4A6C-B4E2-56F138A50CC1}"/>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346135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86AC4-F788-49C0-86F7-70656F2DC3A4}"/>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3" name="Footer Placeholder 2">
            <a:extLst>
              <a:ext uri="{FF2B5EF4-FFF2-40B4-BE49-F238E27FC236}">
                <a16:creationId xmlns:a16="http://schemas.microsoft.com/office/drawing/2014/main" id="{258A4AB5-10EC-49E9-A534-BA6C25840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052D0-0FEB-4399-9015-0831BC55F5BA}"/>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325584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EEBC-0E2E-4A4E-B280-10B417DE4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719B77-EA91-4E47-9B3E-5D34CFE4B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F8805D-5182-43BA-8450-8A02625E4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5D7A0E-4B6A-40BF-A09D-8DF9302911B6}"/>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6" name="Footer Placeholder 5">
            <a:extLst>
              <a:ext uri="{FF2B5EF4-FFF2-40B4-BE49-F238E27FC236}">
                <a16:creationId xmlns:a16="http://schemas.microsoft.com/office/drawing/2014/main" id="{FE3208DF-917A-4799-9A8F-3E3C2ECE1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74D9E-D0FF-42F8-B615-19B7499A6619}"/>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183597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9C9F-7EE1-4653-B920-CDEFD35E7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44DDC-3D60-4269-87A8-36971D20B5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DF8BA1-6E19-4D8F-A767-72E75CC2F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2FAC9F-3779-4CDD-AFC1-C4F189F2A079}"/>
              </a:ext>
            </a:extLst>
          </p:cNvPr>
          <p:cNvSpPr>
            <a:spLocks noGrp="1"/>
          </p:cNvSpPr>
          <p:nvPr>
            <p:ph type="dt" sz="half" idx="10"/>
          </p:nvPr>
        </p:nvSpPr>
        <p:spPr/>
        <p:txBody>
          <a:bodyPr/>
          <a:lstStyle/>
          <a:p>
            <a:fld id="{EAA80E5C-A242-49D9-B22F-72C6C6F3FA9E}" type="datetimeFigureOut">
              <a:rPr lang="en-US" smtClean="0"/>
              <a:t>12/4/2017</a:t>
            </a:fld>
            <a:endParaRPr lang="en-US"/>
          </a:p>
        </p:txBody>
      </p:sp>
      <p:sp>
        <p:nvSpPr>
          <p:cNvPr id="6" name="Footer Placeholder 5">
            <a:extLst>
              <a:ext uri="{FF2B5EF4-FFF2-40B4-BE49-F238E27FC236}">
                <a16:creationId xmlns:a16="http://schemas.microsoft.com/office/drawing/2014/main" id="{50B2C950-242C-41F8-A11E-4515CFA26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0DC95-77BE-4328-8369-F32A1D443894}"/>
              </a:ext>
            </a:extLst>
          </p:cNvPr>
          <p:cNvSpPr>
            <a:spLocks noGrp="1"/>
          </p:cNvSpPr>
          <p:nvPr>
            <p:ph type="sldNum" sz="quarter" idx="12"/>
          </p:nvPr>
        </p:nvSpPr>
        <p:spPr/>
        <p:txBody>
          <a:bodyPr/>
          <a:lstStyle/>
          <a:p>
            <a:fld id="{70769BD3-CBB1-4CC0-A89E-8BB478DA9293}" type="slidenum">
              <a:rPr lang="en-US" smtClean="0"/>
              <a:t>‹#›</a:t>
            </a:fld>
            <a:endParaRPr lang="en-US"/>
          </a:p>
        </p:txBody>
      </p:sp>
    </p:spTree>
    <p:extLst>
      <p:ext uri="{BB962C8B-B14F-4D97-AF65-F5344CB8AC3E}">
        <p14:creationId xmlns:p14="http://schemas.microsoft.com/office/powerpoint/2010/main" val="166224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8313D-E2D1-47C9-89F0-613676B52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FC809C-5E40-4213-8205-0015B742B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CEE2E-BEEB-4411-87C0-E0D4BBCDE5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80E5C-A242-49D9-B22F-72C6C6F3FA9E}" type="datetimeFigureOut">
              <a:rPr lang="en-US" smtClean="0"/>
              <a:t>12/4/2017</a:t>
            </a:fld>
            <a:endParaRPr lang="en-US"/>
          </a:p>
        </p:txBody>
      </p:sp>
      <p:sp>
        <p:nvSpPr>
          <p:cNvPr id="5" name="Footer Placeholder 4">
            <a:extLst>
              <a:ext uri="{FF2B5EF4-FFF2-40B4-BE49-F238E27FC236}">
                <a16:creationId xmlns:a16="http://schemas.microsoft.com/office/drawing/2014/main" id="{D6AAC226-8803-4CD7-8BC9-504C37479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888F12-690D-45DE-9B8F-C620D55E2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69BD3-CBB1-4CC0-A89E-8BB478DA9293}" type="slidenum">
              <a:rPr lang="en-US" smtClean="0"/>
              <a:t>‹#›</a:t>
            </a:fld>
            <a:endParaRPr lang="en-US"/>
          </a:p>
        </p:txBody>
      </p:sp>
    </p:spTree>
    <p:extLst>
      <p:ext uri="{BB962C8B-B14F-4D97-AF65-F5344CB8AC3E}">
        <p14:creationId xmlns:p14="http://schemas.microsoft.com/office/powerpoint/2010/main" val="315762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AE17-5B79-401D-A8AA-ECECC28F85A8}"/>
              </a:ext>
            </a:extLst>
          </p:cNvPr>
          <p:cNvSpPr>
            <a:spLocks noGrp="1"/>
          </p:cNvSpPr>
          <p:nvPr>
            <p:ph type="ctrTitle"/>
          </p:nvPr>
        </p:nvSpPr>
        <p:spPr/>
        <p:txBody>
          <a:bodyPr>
            <a:normAutofit fontScale="90000"/>
          </a:bodyPr>
          <a:lstStyle/>
          <a:p>
            <a:r>
              <a:rPr lang="en-US" dirty="0"/>
              <a:t>Securing E-Commerce: Methods and Models in E-Transactions</a:t>
            </a:r>
          </a:p>
        </p:txBody>
      </p:sp>
      <p:sp>
        <p:nvSpPr>
          <p:cNvPr id="3" name="Subtitle 2">
            <a:extLst>
              <a:ext uri="{FF2B5EF4-FFF2-40B4-BE49-F238E27FC236}">
                <a16:creationId xmlns:a16="http://schemas.microsoft.com/office/drawing/2014/main" id="{CA71059F-BC26-4135-86C0-E2DF42E068AB}"/>
              </a:ext>
            </a:extLst>
          </p:cNvPr>
          <p:cNvSpPr>
            <a:spLocks noGrp="1"/>
          </p:cNvSpPr>
          <p:nvPr>
            <p:ph type="subTitle" idx="1"/>
          </p:nvPr>
        </p:nvSpPr>
        <p:spPr/>
        <p:txBody>
          <a:bodyPr/>
          <a:lstStyle/>
          <a:p>
            <a:pPr algn="r"/>
            <a:r>
              <a:rPr lang="en-US" dirty="0"/>
              <a:t>Derrick Murphy</a:t>
            </a:r>
          </a:p>
          <a:p>
            <a:pPr algn="r"/>
            <a:r>
              <a:rPr lang="en-US" dirty="0"/>
              <a:t>Information Security</a:t>
            </a:r>
          </a:p>
        </p:txBody>
      </p:sp>
    </p:spTree>
    <p:extLst>
      <p:ext uri="{BB962C8B-B14F-4D97-AF65-F5344CB8AC3E}">
        <p14:creationId xmlns:p14="http://schemas.microsoft.com/office/powerpoint/2010/main" val="198611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9652-AFD4-4062-9B28-096CB10491B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2CFF771-1870-4696-A93E-F3FEBFB0F46E}"/>
              </a:ext>
            </a:extLst>
          </p:cNvPr>
          <p:cNvSpPr>
            <a:spLocks noGrp="1"/>
          </p:cNvSpPr>
          <p:nvPr>
            <p:ph idx="1"/>
          </p:nvPr>
        </p:nvSpPr>
        <p:spPr/>
        <p:txBody>
          <a:bodyPr>
            <a:normAutofit/>
          </a:bodyPr>
          <a:lstStyle/>
          <a:p>
            <a:r>
              <a:rPr lang="en-US" dirty="0"/>
              <a:t>Security in relation to eCommerce was focused on in this paper</a:t>
            </a:r>
          </a:p>
          <a:p>
            <a:pPr lvl="1"/>
            <a:r>
              <a:rPr lang="en-US" dirty="0"/>
              <a:t>E-Commerce is defined as commercial transactions conducted electronically on the internet. </a:t>
            </a:r>
          </a:p>
          <a:p>
            <a:r>
              <a:rPr lang="en-US" dirty="0"/>
              <a:t>This internet is rapidly expanding along with the development of the eCommerce and associated electronic devices</a:t>
            </a:r>
          </a:p>
          <a:p>
            <a:r>
              <a:rPr lang="en-US" dirty="0"/>
              <a:t>The area is still increasingly popularity as a commerce medium</a:t>
            </a:r>
          </a:p>
          <a:p>
            <a:r>
              <a:rPr lang="en-US" dirty="0"/>
              <a:t>Resulting from the research my paper covered six  different topics in eCommerce</a:t>
            </a:r>
          </a:p>
          <a:p>
            <a:pPr lvl="1"/>
            <a:r>
              <a:rPr lang="en-US" dirty="0"/>
              <a:t>E-Commerce Infrastructure, Digital Cash, </a:t>
            </a:r>
            <a:r>
              <a:rPr lang="en-US" dirty="0" err="1"/>
              <a:t>Transborder</a:t>
            </a:r>
            <a:r>
              <a:rPr lang="en-US" dirty="0"/>
              <a:t> Data flow, Government Technology Policy, Security Services, and Software and Application Security. </a:t>
            </a:r>
          </a:p>
        </p:txBody>
      </p:sp>
    </p:spTree>
    <p:extLst>
      <p:ext uri="{BB962C8B-B14F-4D97-AF65-F5344CB8AC3E}">
        <p14:creationId xmlns:p14="http://schemas.microsoft.com/office/powerpoint/2010/main" val="172979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20D0-9BFB-4C6A-AD4E-CE115D832C67}"/>
              </a:ext>
            </a:extLst>
          </p:cNvPr>
          <p:cNvSpPr>
            <a:spLocks noGrp="1"/>
          </p:cNvSpPr>
          <p:nvPr>
            <p:ph type="title"/>
          </p:nvPr>
        </p:nvSpPr>
        <p:spPr/>
        <p:txBody>
          <a:bodyPr>
            <a:noAutofit/>
          </a:bodyPr>
          <a:lstStyle/>
          <a:p>
            <a:r>
              <a:rPr lang="en-US" sz="4000" dirty="0"/>
              <a:t>Empowerment of rural farmers through information sharing using inexpensive technologies</a:t>
            </a:r>
            <a:br>
              <a:rPr lang="en-US" sz="2000" dirty="0"/>
            </a:br>
            <a:endParaRPr lang="en-US" sz="2000" dirty="0"/>
          </a:p>
        </p:txBody>
      </p:sp>
      <p:sp>
        <p:nvSpPr>
          <p:cNvPr id="11" name="Content Placeholder 10">
            <a:extLst>
              <a:ext uri="{FF2B5EF4-FFF2-40B4-BE49-F238E27FC236}">
                <a16:creationId xmlns:a16="http://schemas.microsoft.com/office/drawing/2014/main" id="{82AA236D-BEC6-4FB3-8A33-EB181C1A6A8A}"/>
              </a:ext>
            </a:extLst>
          </p:cNvPr>
          <p:cNvSpPr>
            <a:spLocks noGrp="1"/>
          </p:cNvSpPr>
          <p:nvPr>
            <p:ph idx="1"/>
          </p:nvPr>
        </p:nvSpPr>
        <p:spPr>
          <a:xfrm>
            <a:off x="838201" y="1825625"/>
            <a:ext cx="4108938" cy="3621761"/>
          </a:xfrm>
        </p:spPr>
        <p:txBody>
          <a:bodyPr>
            <a:normAutofit fontScale="92500" lnSpcReduction="10000"/>
          </a:bodyPr>
          <a:lstStyle/>
          <a:p>
            <a:r>
              <a:rPr lang="en-US" dirty="0"/>
              <a:t>A comprehensive mobile and phone application was designed for rural farmers of East Cape, Africa. Polls were administered to the local farmers to guide the development of the system. As a result the farmers reported increases in sales and were pleased with the new technology.</a:t>
            </a:r>
          </a:p>
          <a:p>
            <a:pPr marL="0" indent="0">
              <a:buNone/>
            </a:pPr>
            <a:endParaRPr lang="en-US" dirty="0"/>
          </a:p>
        </p:txBody>
      </p:sp>
      <p:pic>
        <p:nvPicPr>
          <p:cNvPr id="12" name="Picture 11">
            <a:extLst>
              <a:ext uri="{FF2B5EF4-FFF2-40B4-BE49-F238E27FC236}">
                <a16:creationId xmlns:a16="http://schemas.microsoft.com/office/drawing/2014/main" id="{3D8236AA-8774-4FFE-A87B-2575FD0E3BD2}"/>
              </a:ext>
            </a:extLst>
          </p:cNvPr>
          <p:cNvPicPr>
            <a:picLocks noChangeAspect="1"/>
          </p:cNvPicPr>
          <p:nvPr/>
        </p:nvPicPr>
        <p:blipFill rotWithShape="1">
          <a:blip r:embed="rId2"/>
          <a:srcRect l="49840" t="35913" r="17058" b="37719"/>
          <a:stretch/>
        </p:blipFill>
        <p:spPr>
          <a:xfrm>
            <a:off x="4947138" y="2202753"/>
            <a:ext cx="7244861" cy="3244633"/>
          </a:xfrm>
          <a:prstGeom prst="rect">
            <a:avLst/>
          </a:prstGeom>
        </p:spPr>
      </p:pic>
      <p:sp>
        <p:nvSpPr>
          <p:cNvPr id="3" name="TextBox 2">
            <a:extLst>
              <a:ext uri="{FF2B5EF4-FFF2-40B4-BE49-F238E27FC236}">
                <a16:creationId xmlns:a16="http://schemas.microsoft.com/office/drawing/2014/main" id="{6F189130-849B-439C-BB32-F1F979827A62}"/>
              </a:ext>
            </a:extLst>
          </p:cNvPr>
          <p:cNvSpPr txBox="1"/>
          <p:nvPr/>
        </p:nvSpPr>
        <p:spPr>
          <a:xfrm>
            <a:off x="1274618" y="5624945"/>
            <a:ext cx="10079182" cy="1354217"/>
          </a:xfrm>
          <a:prstGeom prst="rect">
            <a:avLst/>
          </a:prstGeom>
          <a:noFill/>
        </p:spPr>
        <p:txBody>
          <a:bodyPr wrap="square" rtlCol="0">
            <a:spAutoFit/>
          </a:bodyPr>
          <a:lstStyle/>
          <a:p>
            <a:r>
              <a:rPr lang="en-US" sz="1600" dirty="0" err="1"/>
              <a:t>Iraba</a:t>
            </a:r>
            <a:r>
              <a:rPr lang="en-US" sz="1600" dirty="0"/>
              <a:t>, M. Louise, and I. M. Venter. “Empowerment of rural farmers through information sharing using inexpensive technologies.” Proceedings of the South African Institute of Computer Scientists and Information Technologists Conference on Knowledge, Innovation and Leadership in a Diverse, Multidisciplinary Environment - SAICSIT 11, 2011, doi:10.1145/2072221.2072257.</a:t>
            </a:r>
          </a:p>
          <a:p>
            <a:endParaRPr lang="en-US" dirty="0"/>
          </a:p>
        </p:txBody>
      </p:sp>
    </p:spTree>
    <p:extLst>
      <p:ext uri="{BB962C8B-B14F-4D97-AF65-F5344CB8AC3E}">
        <p14:creationId xmlns:p14="http://schemas.microsoft.com/office/powerpoint/2010/main" val="119193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623E-75B5-4CCD-826D-F846AAD4D0AA}"/>
              </a:ext>
            </a:extLst>
          </p:cNvPr>
          <p:cNvSpPr>
            <a:spLocks noGrp="1"/>
          </p:cNvSpPr>
          <p:nvPr>
            <p:ph type="title"/>
          </p:nvPr>
        </p:nvSpPr>
        <p:spPr>
          <a:xfrm>
            <a:off x="838200" y="365125"/>
            <a:ext cx="10515600" cy="1325563"/>
          </a:xfrm>
        </p:spPr>
        <p:txBody>
          <a:bodyPr>
            <a:noAutofit/>
          </a:bodyPr>
          <a:lstStyle/>
          <a:p>
            <a:r>
              <a:rPr lang="en-US" dirty="0"/>
              <a:t>PSP: Private and Secure Payment with RFID</a:t>
            </a:r>
            <a:br>
              <a:rPr lang="en-US" sz="2800" dirty="0"/>
            </a:br>
            <a:endParaRPr lang="en-US" sz="2800" dirty="0"/>
          </a:p>
        </p:txBody>
      </p:sp>
      <p:sp>
        <p:nvSpPr>
          <p:cNvPr id="5" name="Content Placeholder 4">
            <a:extLst>
              <a:ext uri="{FF2B5EF4-FFF2-40B4-BE49-F238E27FC236}">
                <a16:creationId xmlns:a16="http://schemas.microsoft.com/office/drawing/2014/main" id="{5D3A1023-ACAA-453C-845E-ADBF65C43368}"/>
              </a:ext>
            </a:extLst>
          </p:cNvPr>
          <p:cNvSpPr>
            <a:spLocks noGrp="1"/>
          </p:cNvSpPr>
          <p:nvPr>
            <p:ph idx="1"/>
          </p:nvPr>
        </p:nvSpPr>
        <p:spPr>
          <a:xfrm>
            <a:off x="838200" y="1825625"/>
            <a:ext cx="5164015" cy="3688484"/>
          </a:xfrm>
        </p:spPr>
        <p:txBody>
          <a:bodyPr>
            <a:normAutofit lnSpcReduction="10000"/>
          </a:bodyPr>
          <a:lstStyle/>
          <a:p>
            <a:r>
              <a:rPr lang="en-US" dirty="0"/>
              <a:t>A RFID protocol was developed to accept payment. The system uses encryption along with security and privacy requirements to protect the information. As a result a well-established RFID payment method has been created to accept payments.</a:t>
            </a:r>
            <a:br>
              <a:rPr lang="en-US" dirty="0"/>
            </a:br>
            <a:endParaRPr lang="en-US" dirty="0"/>
          </a:p>
        </p:txBody>
      </p:sp>
      <p:pic>
        <p:nvPicPr>
          <p:cNvPr id="6" name="Content Placeholder 3">
            <a:extLst>
              <a:ext uri="{FF2B5EF4-FFF2-40B4-BE49-F238E27FC236}">
                <a16:creationId xmlns:a16="http://schemas.microsoft.com/office/drawing/2014/main" id="{7C59212C-16CF-4CF0-98F2-A4598A2BA430}"/>
              </a:ext>
            </a:extLst>
          </p:cNvPr>
          <p:cNvPicPr>
            <a:picLocks noChangeAspect="1"/>
          </p:cNvPicPr>
          <p:nvPr/>
        </p:nvPicPr>
        <p:blipFill rotWithShape="1">
          <a:blip r:embed="rId3"/>
          <a:srcRect l="52766" t="47603" r="27955" b="34243"/>
          <a:stretch/>
        </p:blipFill>
        <p:spPr>
          <a:xfrm>
            <a:off x="6204561" y="1825625"/>
            <a:ext cx="5627221" cy="2979116"/>
          </a:xfrm>
          <a:prstGeom prst="rect">
            <a:avLst/>
          </a:prstGeom>
        </p:spPr>
      </p:pic>
      <p:sp>
        <p:nvSpPr>
          <p:cNvPr id="3" name="TextBox 2">
            <a:extLst>
              <a:ext uri="{FF2B5EF4-FFF2-40B4-BE49-F238E27FC236}">
                <a16:creationId xmlns:a16="http://schemas.microsoft.com/office/drawing/2014/main" id="{B619E9B8-4B6F-49C6-A95B-7C36151F8E0E}"/>
              </a:ext>
            </a:extLst>
          </p:cNvPr>
          <p:cNvSpPr txBox="1"/>
          <p:nvPr/>
        </p:nvSpPr>
        <p:spPr>
          <a:xfrm>
            <a:off x="1233054" y="5777346"/>
            <a:ext cx="9725891" cy="584775"/>
          </a:xfrm>
          <a:prstGeom prst="rect">
            <a:avLst/>
          </a:prstGeom>
          <a:noFill/>
        </p:spPr>
        <p:txBody>
          <a:bodyPr wrap="square" rtlCol="0">
            <a:spAutoFit/>
          </a:bodyPr>
          <a:lstStyle/>
          <a:p>
            <a:r>
              <a:rPr lang="en-US" sz="1600" dirty="0"/>
              <a:t>Blass, Erik-Oliver, et al. “PSP: Private and Secure Payment with RFID.” Computer Communications, Elsevier, 10 Nov. 2012, www.sciencedirect.com/science/article/pii/S0140366412003830.</a:t>
            </a:r>
          </a:p>
        </p:txBody>
      </p:sp>
    </p:spTree>
    <p:extLst>
      <p:ext uri="{BB962C8B-B14F-4D97-AF65-F5344CB8AC3E}">
        <p14:creationId xmlns:p14="http://schemas.microsoft.com/office/powerpoint/2010/main" val="354811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CC35-0B7D-445B-AE8E-DD5A30626ADB}"/>
              </a:ext>
            </a:extLst>
          </p:cNvPr>
          <p:cNvSpPr>
            <a:spLocks noGrp="1"/>
          </p:cNvSpPr>
          <p:nvPr>
            <p:ph type="title"/>
          </p:nvPr>
        </p:nvSpPr>
        <p:spPr/>
        <p:txBody>
          <a:bodyPr/>
          <a:lstStyle/>
          <a:p>
            <a:r>
              <a:rPr lang="en-US" dirty="0"/>
              <a:t>A Multi-Layer Tree Model for Enterprise Vulnerability Management</a:t>
            </a:r>
          </a:p>
        </p:txBody>
      </p:sp>
      <p:sp>
        <p:nvSpPr>
          <p:cNvPr id="3" name="Content Placeholder 2">
            <a:extLst>
              <a:ext uri="{FF2B5EF4-FFF2-40B4-BE49-F238E27FC236}">
                <a16:creationId xmlns:a16="http://schemas.microsoft.com/office/drawing/2014/main" id="{B05CAE6E-FA70-4D6E-8402-3CB8BEA0325A}"/>
              </a:ext>
            </a:extLst>
          </p:cNvPr>
          <p:cNvSpPr>
            <a:spLocks noGrp="1"/>
          </p:cNvSpPr>
          <p:nvPr>
            <p:ph idx="1"/>
          </p:nvPr>
        </p:nvSpPr>
        <p:spPr>
          <a:xfrm>
            <a:off x="838200" y="1825625"/>
            <a:ext cx="5548745" cy="2496993"/>
          </a:xfrm>
        </p:spPr>
        <p:txBody>
          <a:bodyPr>
            <a:normAutofit fontScale="92500" lnSpcReduction="20000"/>
          </a:bodyPr>
          <a:lstStyle/>
          <a:p>
            <a:r>
              <a:rPr lang="en-US" dirty="0"/>
              <a:t>A calculator that scores the vulnerability of a eCommerce business to understand its strength was designed. A base metric is used to describe the topology vulnerability. This design enables a enterprise understand the overall security of their network.</a:t>
            </a:r>
          </a:p>
        </p:txBody>
      </p:sp>
      <p:pic>
        <p:nvPicPr>
          <p:cNvPr id="4" name="Picture 3">
            <a:extLst>
              <a:ext uri="{FF2B5EF4-FFF2-40B4-BE49-F238E27FC236}">
                <a16:creationId xmlns:a16="http://schemas.microsoft.com/office/drawing/2014/main" id="{3F2A3D2A-C74C-451D-A55E-90E314893165}"/>
              </a:ext>
            </a:extLst>
          </p:cNvPr>
          <p:cNvPicPr>
            <a:picLocks noChangeAspect="1"/>
          </p:cNvPicPr>
          <p:nvPr/>
        </p:nvPicPr>
        <p:blipFill rotWithShape="1">
          <a:blip r:embed="rId2"/>
          <a:srcRect l="25938" t="45553" r="52840" b="9911"/>
          <a:stretch/>
        </p:blipFill>
        <p:spPr>
          <a:xfrm>
            <a:off x="7324299" y="1027906"/>
            <a:ext cx="3910174" cy="4613563"/>
          </a:xfrm>
          <a:prstGeom prst="rect">
            <a:avLst/>
          </a:prstGeom>
        </p:spPr>
      </p:pic>
      <p:sp>
        <p:nvSpPr>
          <p:cNvPr id="5" name="TextBox 4">
            <a:extLst>
              <a:ext uri="{FF2B5EF4-FFF2-40B4-BE49-F238E27FC236}">
                <a16:creationId xmlns:a16="http://schemas.microsoft.com/office/drawing/2014/main" id="{8A36E151-B6B5-473C-AFE3-1C4BC90CDBD6}"/>
              </a:ext>
            </a:extLst>
          </p:cNvPr>
          <p:cNvSpPr txBox="1"/>
          <p:nvPr/>
        </p:nvSpPr>
        <p:spPr>
          <a:xfrm>
            <a:off x="1330036" y="5611091"/>
            <a:ext cx="8437419" cy="584775"/>
          </a:xfrm>
          <a:prstGeom prst="rect">
            <a:avLst/>
          </a:prstGeom>
          <a:noFill/>
        </p:spPr>
        <p:txBody>
          <a:bodyPr wrap="square" rtlCol="0">
            <a:spAutoFit/>
          </a:bodyPr>
          <a:lstStyle/>
          <a:p>
            <a:r>
              <a:rPr lang="en-US" sz="1600" dirty="0"/>
              <a:t>WU, Bin, and Andy JU An Wang. “A Multi-Layer Tree Model for Enterprise Vulnerability Management.” ACM Digital Library, ACM, dl.acm.org/</a:t>
            </a:r>
            <a:r>
              <a:rPr lang="en-US" sz="1600" dirty="0" err="1"/>
              <a:t>citation.cfm?doid</a:t>
            </a:r>
            <a:r>
              <a:rPr lang="en-US" sz="1600" dirty="0"/>
              <a:t>=2047594.2047661</a:t>
            </a:r>
          </a:p>
        </p:txBody>
      </p:sp>
    </p:spTree>
    <p:extLst>
      <p:ext uri="{BB962C8B-B14F-4D97-AF65-F5344CB8AC3E}">
        <p14:creationId xmlns:p14="http://schemas.microsoft.com/office/powerpoint/2010/main" val="279883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08F9-A228-43AD-8AF5-A1B46B0B5DD9}"/>
              </a:ext>
            </a:extLst>
          </p:cNvPr>
          <p:cNvSpPr>
            <a:spLocks noGrp="1"/>
          </p:cNvSpPr>
          <p:nvPr>
            <p:ph type="title"/>
          </p:nvPr>
        </p:nvSpPr>
        <p:spPr/>
        <p:txBody>
          <a:bodyPr/>
          <a:lstStyle/>
          <a:p>
            <a:r>
              <a:rPr lang="en-US" dirty="0"/>
              <a:t>Research Design</a:t>
            </a:r>
          </a:p>
        </p:txBody>
      </p:sp>
      <p:sp>
        <p:nvSpPr>
          <p:cNvPr id="3" name="Content Placeholder 2">
            <a:extLst>
              <a:ext uri="{FF2B5EF4-FFF2-40B4-BE49-F238E27FC236}">
                <a16:creationId xmlns:a16="http://schemas.microsoft.com/office/drawing/2014/main" id="{3B37CB3A-4E86-4298-866A-13863448BB13}"/>
              </a:ext>
            </a:extLst>
          </p:cNvPr>
          <p:cNvSpPr>
            <a:spLocks noGrp="1"/>
          </p:cNvSpPr>
          <p:nvPr>
            <p:ph idx="1"/>
          </p:nvPr>
        </p:nvSpPr>
        <p:spPr>
          <a:xfrm>
            <a:off x="838200" y="1825625"/>
            <a:ext cx="10515600" cy="1290554"/>
          </a:xfrm>
        </p:spPr>
        <p:txBody>
          <a:bodyPr>
            <a:normAutofit/>
          </a:bodyPr>
          <a:lstStyle/>
          <a:p>
            <a:r>
              <a:rPr lang="en-US" dirty="0"/>
              <a:t>The motivation of this research was to help those unfamiliar to methods of securing transferred data in e-commerce understand their risk.</a:t>
            </a:r>
          </a:p>
        </p:txBody>
      </p:sp>
      <p:pic>
        <p:nvPicPr>
          <p:cNvPr id="5" name="Picture 4">
            <a:extLst>
              <a:ext uri="{FF2B5EF4-FFF2-40B4-BE49-F238E27FC236}">
                <a16:creationId xmlns:a16="http://schemas.microsoft.com/office/drawing/2014/main" id="{2B0C6ECD-A362-464E-98C1-E0F54C3C0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768" y="2729346"/>
            <a:ext cx="7494092" cy="5790889"/>
          </a:xfrm>
          <a:prstGeom prst="rect">
            <a:avLst/>
          </a:prstGeom>
        </p:spPr>
      </p:pic>
    </p:spTree>
    <p:extLst>
      <p:ext uri="{BB962C8B-B14F-4D97-AF65-F5344CB8AC3E}">
        <p14:creationId xmlns:p14="http://schemas.microsoft.com/office/powerpoint/2010/main" val="328868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518B-C610-4782-9278-1491871B50C0}"/>
              </a:ext>
            </a:extLst>
          </p:cNvPr>
          <p:cNvSpPr>
            <a:spLocks noGrp="1"/>
          </p:cNvSpPr>
          <p:nvPr>
            <p:ph type="title"/>
          </p:nvPr>
        </p:nvSpPr>
        <p:spPr/>
        <p:txBody>
          <a:bodyPr/>
          <a:lstStyle/>
          <a:p>
            <a:r>
              <a:rPr lang="en-US" dirty="0"/>
              <a:t>Descriptive Statistics</a:t>
            </a:r>
          </a:p>
        </p:txBody>
      </p:sp>
      <p:pic>
        <p:nvPicPr>
          <p:cNvPr id="3" name="Picture 2">
            <a:extLst>
              <a:ext uri="{FF2B5EF4-FFF2-40B4-BE49-F238E27FC236}">
                <a16:creationId xmlns:a16="http://schemas.microsoft.com/office/drawing/2014/main" id="{B70FAE69-881E-4AD2-A580-0003957A5AD7}"/>
              </a:ext>
            </a:extLst>
          </p:cNvPr>
          <p:cNvPicPr>
            <a:picLocks noChangeAspect="1"/>
          </p:cNvPicPr>
          <p:nvPr/>
        </p:nvPicPr>
        <p:blipFill>
          <a:blip r:embed="rId2"/>
          <a:stretch>
            <a:fillRect/>
          </a:stretch>
        </p:blipFill>
        <p:spPr>
          <a:xfrm>
            <a:off x="1738760" y="1403367"/>
            <a:ext cx="8714480" cy="5258939"/>
          </a:xfrm>
          <a:prstGeom prst="rect">
            <a:avLst/>
          </a:prstGeom>
        </p:spPr>
      </p:pic>
    </p:spTree>
    <p:extLst>
      <p:ext uri="{BB962C8B-B14F-4D97-AF65-F5344CB8AC3E}">
        <p14:creationId xmlns:p14="http://schemas.microsoft.com/office/powerpoint/2010/main" val="235664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D178-C27E-4FC5-A46B-E83634237055}"/>
              </a:ext>
            </a:extLst>
          </p:cNvPr>
          <p:cNvSpPr>
            <a:spLocks noGrp="1"/>
          </p:cNvSpPr>
          <p:nvPr>
            <p:ph type="title"/>
          </p:nvPr>
        </p:nvSpPr>
        <p:spPr/>
        <p:txBody>
          <a:bodyPr/>
          <a:lstStyle/>
          <a:p>
            <a:r>
              <a:rPr lang="en-US" dirty="0"/>
              <a:t>Null Hypothesis &amp; Sample Data</a:t>
            </a:r>
          </a:p>
        </p:txBody>
      </p:sp>
      <p:sp>
        <p:nvSpPr>
          <p:cNvPr id="3" name="Content Placeholder 2">
            <a:extLst>
              <a:ext uri="{FF2B5EF4-FFF2-40B4-BE49-F238E27FC236}">
                <a16:creationId xmlns:a16="http://schemas.microsoft.com/office/drawing/2014/main" id="{40F72088-99EF-414E-9680-8F1FB8CD42DD}"/>
              </a:ext>
            </a:extLst>
          </p:cNvPr>
          <p:cNvSpPr>
            <a:spLocks noGrp="1"/>
          </p:cNvSpPr>
          <p:nvPr>
            <p:ph idx="1"/>
          </p:nvPr>
        </p:nvSpPr>
        <p:spPr>
          <a:xfrm>
            <a:off x="838200" y="1825625"/>
            <a:ext cx="10515600" cy="929607"/>
          </a:xfrm>
        </p:spPr>
        <p:txBody>
          <a:bodyPr>
            <a:normAutofit/>
          </a:bodyPr>
          <a:lstStyle/>
          <a:p>
            <a:r>
              <a:rPr lang="en-US" dirty="0"/>
              <a:t>There is no significant difference in the size of the data breached between using a SSL,TLS or a basic connection.</a:t>
            </a:r>
            <a:r>
              <a:rPr lang="en-US" sz="2000" dirty="0"/>
              <a:t> </a:t>
            </a:r>
          </a:p>
        </p:txBody>
      </p:sp>
      <p:graphicFrame>
        <p:nvGraphicFramePr>
          <p:cNvPr id="7" name="Table 6">
            <a:extLst>
              <a:ext uri="{FF2B5EF4-FFF2-40B4-BE49-F238E27FC236}">
                <a16:creationId xmlns:a16="http://schemas.microsoft.com/office/drawing/2014/main" id="{CDFE7721-88D8-4C8E-9A74-9560A9681774}"/>
              </a:ext>
            </a:extLst>
          </p:cNvPr>
          <p:cNvGraphicFramePr>
            <a:graphicFrameLocks noGrp="1"/>
          </p:cNvGraphicFramePr>
          <p:nvPr>
            <p:extLst>
              <p:ext uri="{D42A27DB-BD31-4B8C-83A1-F6EECF244321}">
                <p14:modId xmlns:p14="http://schemas.microsoft.com/office/powerpoint/2010/main" val="4227427718"/>
              </p:ext>
            </p:extLst>
          </p:nvPr>
        </p:nvGraphicFramePr>
        <p:xfrm>
          <a:off x="1543050" y="2755232"/>
          <a:ext cx="9105900" cy="3912264"/>
        </p:xfrm>
        <a:graphic>
          <a:graphicData uri="http://schemas.openxmlformats.org/drawingml/2006/table">
            <a:tbl>
              <a:tblPr>
                <a:tableStyleId>{5C22544A-7EE6-4342-B048-85BDC9FD1C3A}</a:tableStyleId>
              </a:tblPr>
              <a:tblGrid>
                <a:gridCol w="2063306">
                  <a:extLst>
                    <a:ext uri="{9D8B030D-6E8A-4147-A177-3AD203B41FA5}">
                      <a16:colId xmlns:a16="http://schemas.microsoft.com/office/drawing/2014/main" val="2291191327"/>
                    </a:ext>
                  </a:extLst>
                </a:gridCol>
                <a:gridCol w="1431846">
                  <a:extLst>
                    <a:ext uri="{9D8B030D-6E8A-4147-A177-3AD203B41FA5}">
                      <a16:colId xmlns:a16="http://schemas.microsoft.com/office/drawing/2014/main" val="3967260983"/>
                    </a:ext>
                  </a:extLst>
                </a:gridCol>
                <a:gridCol w="1242811">
                  <a:extLst>
                    <a:ext uri="{9D8B030D-6E8A-4147-A177-3AD203B41FA5}">
                      <a16:colId xmlns:a16="http://schemas.microsoft.com/office/drawing/2014/main" val="98389623"/>
                    </a:ext>
                  </a:extLst>
                </a:gridCol>
                <a:gridCol w="1242811">
                  <a:extLst>
                    <a:ext uri="{9D8B030D-6E8A-4147-A177-3AD203B41FA5}">
                      <a16:colId xmlns:a16="http://schemas.microsoft.com/office/drawing/2014/main" val="216029316"/>
                    </a:ext>
                  </a:extLst>
                </a:gridCol>
                <a:gridCol w="1242811">
                  <a:extLst>
                    <a:ext uri="{9D8B030D-6E8A-4147-A177-3AD203B41FA5}">
                      <a16:colId xmlns:a16="http://schemas.microsoft.com/office/drawing/2014/main" val="2391113064"/>
                    </a:ext>
                  </a:extLst>
                </a:gridCol>
                <a:gridCol w="1882315">
                  <a:extLst>
                    <a:ext uri="{9D8B030D-6E8A-4147-A177-3AD203B41FA5}">
                      <a16:colId xmlns:a16="http://schemas.microsoft.com/office/drawing/2014/main" val="3381434810"/>
                    </a:ext>
                  </a:extLst>
                </a:gridCol>
              </a:tblGrid>
              <a:tr h="326022">
                <a:tc>
                  <a:txBody>
                    <a:bodyPr/>
                    <a:lstStyle/>
                    <a:p>
                      <a:pPr algn="l" fontAlgn="b"/>
                      <a:r>
                        <a:rPr lang="en-US" sz="1600" u="none" strike="noStrike">
                          <a:effectLst/>
                        </a:rPr>
                        <a:t>Mean</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89.50556</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29.55052</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5.956146</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70618200"/>
                  </a:ext>
                </a:extLst>
              </a:tr>
              <a:tr h="326022">
                <a:tc>
                  <a:txBody>
                    <a:bodyPr/>
                    <a:lstStyle/>
                    <a:p>
                      <a:pPr algn="l" fontAlgn="b"/>
                      <a:r>
                        <a:rPr lang="en-US" sz="1600" u="none" strike="noStrike">
                          <a:effectLst/>
                        </a:rPr>
                        <a:t>StDev</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41.07646</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12.85432</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3.618271</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01356424"/>
                  </a:ext>
                </a:extLst>
              </a:tr>
              <a:tr h="326022">
                <a:tc>
                  <a:txBody>
                    <a:bodyPr/>
                    <a:lstStyle/>
                    <a:p>
                      <a:pPr algn="l" fontAlgn="b"/>
                      <a:r>
                        <a:rPr lang="en-US" sz="1600" u="none" strike="noStrike">
                          <a:effectLst/>
                        </a:rPr>
                        <a:t>variance</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1687.275</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165.2335</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13.09189</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64612423"/>
                  </a:ext>
                </a:extLst>
              </a:tr>
              <a:tr h="326022">
                <a:tc>
                  <a:txBody>
                    <a:bodyPr/>
                    <a:lstStyle/>
                    <a:p>
                      <a:pPr algn="l" fontAlgn="b"/>
                      <a:r>
                        <a:rPr lang="en-US" sz="1600" b="0" i="0" u="none" strike="noStrike" dirty="0">
                          <a:solidFill>
                            <a:srgbClr val="000000"/>
                          </a:solidFill>
                          <a:effectLst/>
                          <a:latin typeface="Calibri" panose="020F0502020204030204" pitchFamily="34" charset="0"/>
                        </a:rPr>
                        <a:t>N</a:t>
                      </a: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67413082"/>
                  </a:ext>
                </a:extLst>
              </a:tr>
              <a:tr h="326022">
                <a:tc>
                  <a:txBody>
                    <a:bodyPr/>
                    <a:lstStyle/>
                    <a:p>
                      <a:pPr algn="l" fontAlgn="b"/>
                      <a:r>
                        <a:rPr lang="en-US" sz="1600" u="none" strike="noStrike" dirty="0">
                          <a:effectLst/>
                        </a:rPr>
                        <a:t>T-Value(Basic and SSL)</a:t>
                      </a:r>
                      <a:endParaRPr lang="en-US"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600" u="none" strike="noStrike">
                          <a:effectLst/>
                        </a:rPr>
                        <a:t>0.193699</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06803474"/>
                  </a:ext>
                </a:extLst>
              </a:tr>
              <a:tr h="326022">
                <a:tc gridSpan="2">
                  <a:txBody>
                    <a:bodyPr/>
                    <a:lstStyle/>
                    <a:p>
                      <a:pPr algn="l" fontAlgn="b"/>
                      <a:r>
                        <a:rPr lang="en-US" sz="1600" u="none" strike="noStrike">
                          <a:effectLst/>
                        </a:rPr>
                        <a:t>P-Value(Basic and SSL)</a:t>
                      </a:r>
                      <a:endParaRPr lang="en-US" sz="1600" b="0"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a:txBody>
                    <a:bodyPr/>
                    <a:lstStyle/>
                    <a:p>
                      <a:pPr algn="r" fontAlgn="b"/>
                      <a:r>
                        <a:rPr lang="en-US" sz="1600" u="none" strike="noStrike">
                          <a:effectLst/>
                        </a:rPr>
                        <a:t>6.43E-09</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45412935"/>
                  </a:ext>
                </a:extLst>
              </a:tr>
              <a:tr h="326022">
                <a:tc gridSpan="2">
                  <a:txBody>
                    <a:bodyPr/>
                    <a:lstStyle/>
                    <a:p>
                      <a:pPr algn="l" fontAlgn="b"/>
                      <a:r>
                        <a:rPr lang="en-US" sz="1600" u="none" strike="noStrike">
                          <a:effectLst/>
                        </a:rPr>
                        <a:t>P-Value(TLS and SSL)</a:t>
                      </a:r>
                      <a:endParaRPr lang="en-US" sz="1600" b="0"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a:txBody>
                    <a:bodyPr/>
                    <a:lstStyle/>
                    <a:p>
                      <a:pPr algn="r" fontAlgn="b"/>
                      <a:r>
                        <a:rPr lang="en-US" sz="1600" u="none" strike="noStrike">
                          <a:effectLst/>
                        </a:rPr>
                        <a:t>3.06E-11</a:t>
                      </a:r>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62704960"/>
                  </a:ext>
                </a:extLst>
              </a:tr>
              <a:tr h="326022">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71529856"/>
                  </a:ext>
                </a:extLst>
              </a:tr>
              <a:tr h="326022">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16497641"/>
                  </a:ext>
                </a:extLst>
              </a:tr>
              <a:tr h="326022">
                <a:tc gridSpan="2">
                  <a:txBody>
                    <a:bodyPr/>
                    <a:lstStyle/>
                    <a:p>
                      <a:pPr algn="l" fontAlgn="b"/>
                      <a:r>
                        <a:rPr lang="en-US" sz="1600" u="none" strike="noStrike">
                          <a:effectLst/>
                        </a:rPr>
                        <a:t>P-Value is lower than 0.05</a:t>
                      </a:r>
                      <a:endParaRPr lang="en-US" sz="1600" b="0"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72456035"/>
                  </a:ext>
                </a:extLst>
              </a:tr>
              <a:tr h="326022">
                <a:tc gridSpan="6">
                  <a:txBody>
                    <a:bodyPr/>
                    <a:lstStyle/>
                    <a:p>
                      <a:pPr algn="l" fontAlgn="b"/>
                      <a:r>
                        <a:rPr lang="en-US" sz="1600" u="none" strike="noStrike">
                          <a:effectLst/>
                        </a:rPr>
                        <a:t>Probability the observed results are random are due to chance are low</a:t>
                      </a:r>
                      <a:endParaRPr lang="en-US" sz="1600" b="0"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77848041"/>
                  </a:ext>
                </a:extLst>
              </a:tr>
              <a:tr h="326022">
                <a:tc gridSpan="3">
                  <a:txBody>
                    <a:bodyPr/>
                    <a:lstStyle/>
                    <a:p>
                      <a:pPr algn="l" fontAlgn="b"/>
                      <a:r>
                        <a:rPr lang="en-US" sz="1600" u="none" strike="noStrike">
                          <a:effectLst/>
                        </a:rPr>
                        <a:t>Conculsion : Null hypothesis is denied</a:t>
                      </a:r>
                      <a:endParaRPr lang="en-US" sz="1600" b="0"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69286776"/>
                  </a:ext>
                </a:extLst>
              </a:tr>
            </a:tbl>
          </a:graphicData>
        </a:graphic>
      </p:graphicFrame>
    </p:spTree>
    <p:extLst>
      <p:ext uri="{BB962C8B-B14F-4D97-AF65-F5344CB8AC3E}">
        <p14:creationId xmlns:p14="http://schemas.microsoft.com/office/powerpoint/2010/main" val="143679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E1AA9-FF83-4507-8FA3-0B08650320C4}"/>
              </a:ext>
            </a:extLst>
          </p:cNvPr>
          <p:cNvSpPr>
            <a:spLocks noGrp="1"/>
          </p:cNvSpPr>
          <p:nvPr>
            <p:ph idx="1"/>
          </p:nvPr>
        </p:nvSpPr>
        <p:spPr>
          <a:xfrm>
            <a:off x="838200" y="647700"/>
            <a:ext cx="10515600" cy="5529263"/>
          </a:xfrm>
        </p:spPr>
        <p:txBody>
          <a:bodyPr/>
          <a:lstStyle/>
          <a:p>
            <a:r>
              <a:rPr lang="en-US" b="1" dirty="0"/>
              <a:t>Future Research:</a:t>
            </a:r>
          </a:p>
          <a:p>
            <a:pPr lvl="1"/>
            <a:r>
              <a:rPr lang="en-US" dirty="0"/>
              <a:t>eCommerce Policy</a:t>
            </a:r>
          </a:p>
          <a:p>
            <a:pPr lvl="1"/>
            <a:r>
              <a:rPr lang="en-US" dirty="0"/>
              <a:t>Information is shared throughout the world using eCommerce and there are limited authority on this information currently</a:t>
            </a:r>
          </a:p>
          <a:p>
            <a:pPr lvl="1"/>
            <a:r>
              <a:rPr lang="en-US" dirty="0"/>
              <a:t>Government use of eCommerce vary among government organizations</a:t>
            </a:r>
          </a:p>
          <a:p>
            <a:r>
              <a:rPr lang="en-US" b="1" dirty="0"/>
              <a:t>Career Plans:</a:t>
            </a:r>
          </a:p>
          <a:p>
            <a:pPr lvl="1"/>
            <a:r>
              <a:rPr lang="en-US" dirty="0"/>
              <a:t>I plan on working a career related to Computer Science</a:t>
            </a:r>
          </a:p>
          <a:p>
            <a:pPr lvl="1"/>
            <a:r>
              <a:rPr lang="en-US" dirty="0"/>
              <a:t>I would like to get certifications in Security + and Network+</a:t>
            </a:r>
          </a:p>
          <a:p>
            <a:pPr lvl="1"/>
            <a:endParaRPr lang="en-US" dirty="0"/>
          </a:p>
        </p:txBody>
      </p:sp>
    </p:spTree>
    <p:extLst>
      <p:ext uri="{BB962C8B-B14F-4D97-AF65-F5344CB8AC3E}">
        <p14:creationId xmlns:p14="http://schemas.microsoft.com/office/powerpoint/2010/main" val="478201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640</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Securing E-Commerce: Methods and Models in E-Transactions</vt:lpstr>
      <vt:lpstr>Abstract</vt:lpstr>
      <vt:lpstr>Empowerment of rural farmers through information sharing using inexpensive technologies </vt:lpstr>
      <vt:lpstr>PSP: Private and Secure Payment with RFID </vt:lpstr>
      <vt:lpstr>A Multi-Layer Tree Model for Enterprise Vulnerability Management</vt:lpstr>
      <vt:lpstr>Research Design</vt:lpstr>
      <vt:lpstr>Descriptive Statistics</vt:lpstr>
      <vt:lpstr>Null Hypothesis &amp; Sample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E-Commerce: Methods and Models in E-Transactions</dc:title>
  <dc:creator>Murph .</dc:creator>
  <cp:lastModifiedBy>Murph .</cp:lastModifiedBy>
  <cp:revision>30</cp:revision>
  <dcterms:created xsi:type="dcterms:W3CDTF">2017-11-30T16:13:47Z</dcterms:created>
  <dcterms:modified xsi:type="dcterms:W3CDTF">2017-12-05T07:24:47Z</dcterms:modified>
</cp:coreProperties>
</file>