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 id="274" r:id="rId14"/>
    <p:sldId id="268" r:id="rId15"/>
    <p:sldId id="269"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Term Project	</a:t>
            </a:r>
          </a:p>
        </p:txBody>
      </p:sp>
      <p:sp>
        <p:nvSpPr>
          <p:cNvPr id="3" name="Subtitle 2"/>
          <p:cNvSpPr>
            <a:spLocks noGrp="1"/>
          </p:cNvSpPr>
          <p:nvPr>
            <p:ph type="subTitle" idx="1"/>
          </p:nvPr>
        </p:nvSpPr>
        <p:spPr>
          <a:xfrm>
            <a:off x="2589213" y="4777379"/>
            <a:ext cx="8915399" cy="1394821"/>
          </a:xfrm>
        </p:spPr>
        <p:txBody>
          <a:bodyPr>
            <a:normAutofit fontScale="92500" lnSpcReduction="20000"/>
          </a:bodyPr>
          <a:lstStyle/>
          <a:p>
            <a:r>
              <a:rPr lang="en-US" dirty="0" err="1"/>
              <a:t>Khadisah</a:t>
            </a:r>
            <a:r>
              <a:rPr lang="en-US" dirty="0"/>
              <a:t> Nicholson</a:t>
            </a:r>
          </a:p>
          <a:p>
            <a:r>
              <a:rPr lang="en-US" dirty="0"/>
              <a:t>Whitney Davis </a:t>
            </a:r>
          </a:p>
          <a:p>
            <a:r>
              <a:rPr lang="en-US" dirty="0" err="1"/>
              <a:t>Sekuan</a:t>
            </a:r>
            <a:r>
              <a:rPr lang="en-US" dirty="0"/>
              <a:t> </a:t>
            </a:r>
            <a:r>
              <a:rPr lang="en-US" dirty="0" err="1"/>
              <a:t>Modibo</a:t>
            </a:r>
            <a:endParaRPr lang="en-US" dirty="0"/>
          </a:p>
          <a:p>
            <a:r>
              <a:rPr lang="en-US" dirty="0"/>
              <a:t>Dereck Murphy</a:t>
            </a:r>
          </a:p>
        </p:txBody>
      </p:sp>
    </p:spTree>
    <p:extLst>
      <p:ext uri="{BB962C8B-B14F-4D97-AF65-F5344CB8AC3E}">
        <p14:creationId xmlns:p14="http://schemas.microsoft.com/office/powerpoint/2010/main" val="2387456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4841027"/>
              </p:ext>
            </p:extLst>
          </p:nvPr>
        </p:nvGraphicFramePr>
        <p:xfrm>
          <a:off x="2705100" y="2171700"/>
          <a:ext cx="9118600" cy="3975099"/>
        </p:xfrm>
        <a:graphic>
          <a:graphicData uri="http://schemas.openxmlformats.org/drawingml/2006/table">
            <a:tbl>
              <a:tblPr>
                <a:tableStyleId>{5C22544A-7EE6-4342-B048-85BDC9FD1C3A}</a:tableStyleId>
              </a:tblPr>
              <a:tblGrid>
                <a:gridCol w="1501035">
                  <a:extLst>
                    <a:ext uri="{9D8B030D-6E8A-4147-A177-3AD203B41FA5}">
                      <a16:colId xmlns:a16="http://schemas.microsoft.com/office/drawing/2014/main" val="3603948034"/>
                    </a:ext>
                  </a:extLst>
                </a:gridCol>
                <a:gridCol w="1644377">
                  <a:extLst>
                    <a:ext uri="{9D8B030D-6E8A-4147-A177-3AD203B41FA5}">
                      <a16:colId xmlns:a16="http://schemas.microsoft.com/office/drawing/2014/main" val="1929572708"/>
                    </a:ext>
                  </a:extLst>
                </a:gridCol>
                <a:gridCol w="1920477">
                  <a:extLst>
                    <a:ext uri="{9D8B030D-6E8A-4147-A177-3AD203B41FA5}">
                      <a16:colId xmlns:a16="http://schemas.microsoft.com/office/drawing/2014/main" val="3446592742"/>
                    </a:ext>
                  </a:extLst>
                </a:gridCol>
                <a:gridCol w="1832516">
                  <a:extLst>
                    <a:ext uri="{9D8B030D-6E8A-4147-A177-3AD203B41FA5}">
                      <a16:colId xmlns:a16="http://schemas.microsoft.com/office/drawing/2014/main" val="672455993"/>
                    </a:ext>
                  </a:extLst>
                </a:gridCol>
                <a:gridCol w="2220195">
                  <a:extLst>
                    <a:ext uri="{9D8B030D-6E8A-4147-A177-3AD203B41FA5}">
                      <a16:colId xmlns:a16="http://schemas.microsoft.com/office/drawing/2014/main" val="3091003064"/>
                    </a:ext>
                  </a:extLst>
                </a:gridCol>
              </a:tblGrid>
              <a:tr h="580530">
                <a:tc>
                  <a:txBody>
                    <a:bodyPr/>
                    <a:lstStyle/>
                    <a:p>
                      <a:pPr>
                        <a:lnSpc>
                          <a:spcPct val="107000"/>
                        </a:lnSpc>
                        <a:spcAft>
                          <a:spcPts val="0"/>
                        </a:spcAft>
                      </a:pPr>
                      <a:r>
                        <a:rPr lang="en-US" sz="1100" kern="1200" dirty="0">
                          <a:effectLst/>
                        </a:rPr>
                        <a:t>Function/Rating</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1</a:t>
                      </a:r>
                      <a:endParaRPr lang="en-US" sz="110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2</a:t>
                      </a:r>
                      <a:endParaRPr lang="en-US" sz="110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3</a:t>
                      </a:r>
                      <a:endParaRPr lang="en-US" sz="110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4</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81094849"/>
                  </a:ext>
                </a:extLst>
              </a:tr>
              <a:tr h="1052810">
                <a:tc>
                  <a:txBody>
                    <a:bodyPr/>
                    <a:lstStyle/>
                    <a:p>
                      <a:pPr>
                        <a:lnSpc>
                          <a:spcPct val="107000"/>
                        </a:lnSpc>
                        <a:spcAft>
                          <a:spcPts val="0"/>
                        </a:spcAft>
                      </a:pPr>
                      <a:r>
                        <a:rPr lang="en-US" sz="1100" kern="1200" dirty="0">
                          <a:effectLst/>
                        </a:rPr>
                        <a:t>outcomes: Accessibility</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cannot be accessed by any faculty member</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accessible, but not 24 hours 7 days a week.</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accessible but has minor bugs.</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accessible at all times and each registered Faculty has access.</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878540292"/>
                  </a:ext>
                </a:extLst>
              </a:tr>
              <a:tr h="1052810">
                <a:tc>
                  <a:txBody>
                    <a:bodyPr/>
                    <a:lstStyle/>
                    <a:p>
                      <a:pPr>
                        <a:lnSpc>
                          <a:spcPct val="107000"/>
                        </a:lnSpc>
                        <a:spcAft>
                          <a:spcPts val="0"/>
                        </a:spcAft>
                      </a:pPr>
                      <a:r>
                        <a:rPr lang="en-US" sz="1100" dirty="0">
                          <a:effectLst/>
                        </a:rPr>
                        <a:t>outcomes: Efficiency </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isn’t maintained or updated periodically.</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updated periodically, but outcomes isn’t maintained.</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maintained, but updates are not properly pushed.</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maintained and updated periodically.</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64004349"/>
                  </a:ext>
                </a:extLst>
              </a:tr>
              <a:tr h="1288949">
                <a:tc>
                  <a:txBody>
                    <a:bodyPr/>
                    <a:lstStyle/>
                    <a:p>
                      <a:pPr>
                        <a:lnSpc>
                          <a:spcPct val="107000"/>
                        </a:lnSpc>
                        <a:spcAft>
                          <a:spcPts val="0"/>
                        </a:spcAft>
                      </a:pPr>
                      <a:r>
                        <a:rPr lang="en-US" sz="1100" kern="1200" dirty="0">
                          <a:effectLst/>
                        </a:rPr>
                        <a:t>outcomes: Utilization</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not user friendly. Hard to use.</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has appropriate information, but hard for Faculty to use.</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easy for Faculty to use, but too much information to sort through.</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information is simple and user friendly. </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77509049"/>
                  </a:ext>
                </a:extLst>
              </a:tr>
            </a:tbl>
          </a:graphicData>
        </a:graphic>
      </p:graphicFrame>
      <p:sp>
        <p:nvSpPr>
          <p:cNvPr id="5" name="Rectangle 1"/>
          <p:cNvSpPr>
            <a:spLocks noChangeArrowheads="1"/>
          </p:cNvSpPr>
          <p:nvPr/>
        </p:nvSpPr>
        <p:spPr bwMode="auto">
          <a:xfrm>
            <a:off x="-1349767" y="79929"/>
            <a:ext cx="1563747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57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Matrix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8423252"/>
              </p:ext>
            </p:extLst>
          </p:nvPr>
        </p:nvGraphicFramePr>
        <p:xfrm>
          <a:off x="2171700" y="1498600"/>
          <a:ext cx="9626599" cy="4889500"/>
        </p:xfrm>
        <a:graphic>
          <a:graphicData uri="http://schemas.openxmlformats.org/drawingml/2006/table">
            <a:tbl>
              <a:tblPr>
                <a:tableStyleId>{5C22544A-7EE6-4342-B048-85BDC9FD1C3A}</a:tableStyleId>
              </a:tblPr>
              <a:tblGrid>
                <a:gridCol w="1520695">
                  <a:extLst>
                    <a:ext uri="{9D8B030D-6E8A-4147-A177-3AD203B41FA5}">
                      <a16:colId xmlns:a16="http://schemas.microsoft.com/office/drawing/2014/main" val="2891501744"/>
                    </a:ext>
                  </a:extLst>
                </a:gridCol>
                <a:gridCol w="1545404">
                  <a:extLst>
                    <a:ext uri="{9D8B030D-6E8A-4147-A177-3AD203B41FA5}">
                      <a16:colId xmlns:a16="http://schemas.microsoft.com/office/drawing/2014/main" val="1011922332"/>
                    </a:ext>
                  </a:extLst>
                </a:gridCol>
                <a:gridCol w="1726610">
                  <a:extLst>
                    <a:ext uri="{9D8B030D-6E8A-4147-A177-3AD203B41FA5}">
                      <a16:colId xmlns:a16="http://schemas.microsoft.com/office/drawing/2014/main" val="2159850346"/>
                    </a:ext>
                  </a:extLst>
                </a:gridCol>
                <a:gridCol w="1451711">
                  <a:extLst>
                    <a:ext uri="{9D8B030D-6E8A-4147-A177-3AD203B41FA5}">
                      <a16:colId xmlns:a16="http://schemas.microsoft.com/office/drawing/2014/main" val="2862612916"/>
                    </a:ext>
                  </a:extLst>
                </a:gridCol>
                <a:gridCol w="1512457">
                  <a:extLst>
                    <a:ext uri="{9D8B030D-6E8A-4147-A177-3AD203B41FA5}">
                      <a16:colId xmlns:a16="http://schemas.microsoft.com/office/drawing/2014/main" val="1596557980"/>
                    </a:ext>
                  </a:extLst>
                </a:gridCol>
                <a:gridCol w="1869722">
                  <a:extLst>
                    <a:ext uri="{9D8B030D-6E8A-4147-A177-3AD203B41FA5}">
                      <a16:colId xmlns:a16="http://schemas.microsoft.com/office/drawing/2014/main" val="3998733837"/>
                    </a:ext>
                  </a:extLst>
                </a:gridCol>
              </a:tblGrid>
              <a:tr h="331473">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Input</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Processing</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Output</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Storage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Control/Security</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3583956216"/>
                  </a:ext>
                </a:extLst>
              </a:tr>
              <a:tr h="855653">
                <a:tc>
                  <a:txBody>
                    <a:bodyPr/>
                    <a:lstStyle/>
                    <a:p>
                      <a:pPr>
                        <a:lnSpc>
                          <a:spcPct val="107000"/>
                        </a:lnSpc>
                        <a:spcAft>
                          <a:spcPts val="0"/>
                        </a:spcAft>
                      </a:pPr>
                      <a:r>
                        <a:rPr lang="en-US" sz="800">
                          <a:effectLst/>
                        </a:rPr>
                        <a:t>Software</a:t>
                      </a:r>
                      <a:endParaRPr lang="en-US" sz="700">
                        <a:effectLst/>
                      </a:endParaRPr>
                    </a:p>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Information from Faculty.</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Compare information against criteria</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Student outcomes.</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CPU or any other device faculty may use.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Software should be installed on approved PCs for faculty.</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1502121268"/>
                  </a:ext>
                </a:extLst>
              </a:tr>
              <a:tr h="988924">
                <a:tc>
                  <a:txBody>
                    <a:bodyPr/>
                    <a:lstStyle/>
                    <a:p>
                      <a:pPr>
                        <a:lnSpc>
                          <a:spcPct val="107000"/>
                        </a:lnSpc>
                        <a:spcAft>
                          <a:spcPts val="0"/>
                        </a:spcAft>
                      </a:pPr>
                      <a:r>
                        <a:rPr lang="en-US" sz="800">
                          <a:effectLst/>
                        </a:rPr>
                        <a:t>Hardware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Validate all system requirements are up to date.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Hard copy of student outcomes as requested.</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Password Encryption</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4132473387"/>
                  </a:ext>
                </a:extLst>
              </a:tr>
              <a:tr h="589110">
                <a:tc>
                  <a:txBody>
                    <a:bodyPr/>
                    <a:lstStyle/>
                    <a:p>
                      <a:pPr>
                        <a:lnSpc>
                          <a:spcPct val="107000"/>
                        </a:lnSpc>
                        <a:spcAft>
                          <a:spcPts val="0"/>
                        </a:spcAft>
                      </a:pPr>
                      <a:r>
                        <a:rPr lang="en-US" sz="800">
                          <a:effectLst/>
                        </a:rPr>
                        <a:t>Data</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Data collected from faculty</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Database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Secured Database</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4020156841"/>
                  </a:ext>
                </a:extLst>
              </a:tr>
              <a:tr h="1255467">
                <a:tc>
                  <a:txBody>
                    <a:bodyPr/>
                    <a:lstStyle/>
                    <a:p>
                      <a:pPr>
                        <a:lnSpc>
                          <a:spcPct val="107000"/>
                        </a:lnSpc>
                        <a:spcAft>
                          <a:spcPts val="0"/>
                        </a:spcAft>
                      </a:pPr>
                      <a:r>
                        <a:rPr lang="en-US" sz="800">
                          <a:effectLst/>
                        </a:rPr>
                        <a:t>Information</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Data is analyzed and compared against the criteria</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Simplified but informative information for student outcomes.</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Updated Database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Secured Database</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2667570323"/>
                  </a:ext>
                </a:extLst>
              </a:tr>
              <a:tr h="868873">
                <a:tc>
                  <a:txBody>
                    <a:bodyPr/>
                    <a:lstStyle/>
                    <a:p>
                      <a:pPr>
                        <a:lnSpc>
                          <a:spcPct val="107000"/>
                        </a:lnSpc>
                        <a:spcAft>
                          <a:spcPts val="0"/>
                        </a:spcAft>
                      </a:pPr>
                      <a:r>
                        <a:rPr lang="en-US" sz="800">
                          <a:effectLst/>
                        </a:rPr>
                        <a:t>People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Student outcome is used to map the student’s courses.</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354893398"/>
                  </a:ext>
                </a:extLst>
              </a:tr>
            </a:tbl>
          </a:graphicData>
        </a:graphic>
      </p:graphicFrame>
      <p:sp>
        <p:nvSpPr>
          <p:cNvPr id="5" name="Rectangle 1"/>
          <p:cNvSpPr>
            <a:spLocks noChangeArrowheads="1"/>
          </p:cNvSpPr>
          <p:nvPr/>
        </p:nvSpPr>
        <p:spPr bwMode="auto">
          <a:xfrm>
            <a:off x="-8804935" y="-32568"/>
            <a:ext cx="29423397" cy="476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Requirements Matrix: Faculty outcomes</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596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a:t>
            </a:r>
          </a:p>
        </p:txBody>
      </p:sp>
      <p:pic>
        <p:nvPicPr>
          <p:cNvPr id="4" name="Content Placeholder 3"/>
          <p:cNvPicPr>
            <a:picLocks noGrp="1" noChangeAspect="1"/>
          </p:cNvPicPr>
          <p:nvPr>
            <p:ph idx="1"/>
          </p:nvPr>
        </p:nvPicPr>
        <p:blipFill rotWithShape="1">
          <a:blip r:embed="rId2"/>
          <a:srcRect l="1075" t="21039" r="53362" b="34286"/>
          <a:stretch/>
        </p:blipFill>
        <p:spPr>
          <a:xfrm>
            <a:off x="3552824" y="2190750"/>
            <a:ext cx="5600701" cy="3087566"/>
          </a:xfrm>
          <a:prstGeom prst="rect">
            <a:avLst/>
          </a:prstGeom>
        </p:spPr>
      </p:pic>
    </p:spTree>
    <p:extLst>
      <p:ext uri="{BB962C8B-B14F-4D97-AF65-F5344CB8AC3E}">
        <p14:creationId xmlns:p14="http://schemas.microsoft.com/office/powerpoint/2010/main" val="31071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Mapping with student outcomes</a:t>
            </a:r>
          </a:p>
        </p:txBody>
      </p:sp>
      <p:sp>
        <p:nvSpPr>
          <p:cNvPr id="3" name="Subtitle 2"/>
          <p:cNvSpPr>
            <a:spLocks noGrp="1"/>
          </p:cNvSpPr>
          <p:nvPr>
            <p:ph type="subTitle" idx="1"/>
          </p:nvPr>
        </p:nvSpPr>
        <p:spPr/>
        <p:txBody>
          <a:bodyPr/>
          <a:lstStyle/>
          <a:p>
            <a:r>
              <a:rPr lang="en-US" dirty="0"/>
              <a:t>Derrick Murphy</a:t>
            </a:r>
          </a:p>
        </p:txBody>
      </p:sp>
    </p:spTree>
    <p:extLst>
      <p:ext uri="{BB962C8B-B14F-4D97-AF65-F5344CB8AC3E}">
        <p14:creationId xmlns:p14="http://schemas.microsoft.com/office/powerpoint/2010/main" val="75563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This system will associate students outcomes to abet criteria, providing progress of candidates in select programs.</a:t>
            </a:r>
          </a:p>
        </p:txBody>
      </p:sp>
    </p:spTree>
    <p:extLst>
      <p:ext uri="{BB962C8B-B14F-4D97-AF65-F5344CB8AC3E}">
        <p14:creationId xmlns:p14="http://schemas.microsoft.com/office/powerpoint/2010/main" val="96228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Constraints</a:t>
            </a:r>
          </a:p>
        </p:txBody>
      </p:sp>
      <p:sp>
        <p:nvSpPr>
          <p:cNvPr id="3" name="Content Placeholder 2"/>
          <p:cNvSpPr>
            <a:spLocks noGrp="1"/>
          </p:cNvSpPr>
          <p:nvPr>
            <p:ph idx="1"/>
          </p:nvPr>
        </p:nvSpPr>
        <p:spPr/>
        <p:txBody>
          <a:bodyPr>
            <a:normAutofit/>
          </a:bodyPr>
          <a:lstStyle/>
          <a:p>
            <a:pPr lvl="0"/>
            <a:r>
              <a:rPr lang="en-US" b="1" dirty="0"/>
              <a:t>Assumptions:</a:t>
            </a:r>
          </a:p>
          <a:p>
            <a:pPr lvl="1"/>
            <a:r>
              <a:rPr lang="en-US" dirty="0"/>
              <a:t>Student outcomes of the criteria being compared</a:t>
            </a:r>
          </a:p>
          <a:p>
            <a:pPr lvl="1"/>
            <a:r>
              <a:rPr lang="en-US" dirty="0"/>
              <a:t>The system  will secure </a:t>
            </a:r>
          </a:p>
          <a:p>
            <a:pPr lvl="1"/>
            <a:r>
              <a:rPr lang="en-US" dirty="0"/>
              <a:t>System accessible 99% of time</a:t>
            </a:r>
          </a:p>
          <a:p>
            <a:pPr lvl="1"/>
            <a:endParaRPr lang="en-US" sz="1400" dirty="0"/>
          </a:p>
          <a:p>
            <a:pPr lvl="0"/>
            <a:r>
              <a:rPr lang="en-US" b="1" dirty="0"/>
              <a:t>Constraints:</a:t>
            </a:r>
            <a:endParaRPr lang="en-US" sz="1600" dirty="0"/>
          </a:p>
          <a:p>
            <a:pPr lvl="1"/>
            <a:r>
              <a:rPr lang="en-US" dirty="0"/>
              <a:t>Each faculty will have unique log in information</a:t>
            </a:r>
          </a:p>
          <a:p>
            <a:pPr lvl="1"/>
            <a:r>
              <a:rPr lang="en-US" dirty="0"/>
              <a:t>High volume of storage may reduce system speed</a:t>
            </a:r>
          </a:p>
          <a:p>
            <a:pPr lvl="1"/>
            <a:r>
              <a:rPr lang="en-US" dirty="0"/>
              <a:t>Database storage compacity</a:t>
            </a:r>
          </a:p>
          <a:p>
            <a:pPr lvl="0"/>
            <a:endParaRPr lang="en-US" dirty="0"/>
          </a:p>
          <a:p>
            <a:endParaRPr lang="en-US" dirty="0"/>
          </a:p>
        </p:txBody>
      </p:sp>
    </p:spTree>
    <p:extLst>
      <p:ext uri="{BB962C8B-B14F-4D97-AF65-F5344CB8AC3E}">
        <p14:creationId xmlns:p14="http://schemas.microsoft.com/office/powerpoint/2010/main" val="1622589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a:t>
            </a:r>
          </a:p>
        </p:txBody>
      </p:sp>
      <p:sp>
        <p:nvSpPr>
          <p:cNvPr id="3" name="Content Placeholder 2"/>
          <p:cNvSpPr>
            <a:spLocks noGrp="1"/>
          </p:cNvSpPr>
          <p:nvPr>
            <p:ph idx="1"/>
          </p:nvPr>
        </p:nvSpPr>
        <p:spPr/>
        <p:txBody>
          <a:bodyPr>
            <a:normAutofit/>
          </a:bodyPr>
          <a:lstStyle/>
          <a:p>
            <a:pPr lvl="1"/>
            <a:r>
              <a:rPr lang="en-US" sz="1800" dirty="0">
                <a:latin typeface="Arial" panose="020B0604020202020204" pitchFamily="34" charset="0"/>
                <a:cs typeface="Arial" panose="020B0604020202020204" pitchFamily="34" charset="0"/>
              </a:rPr>
              <a:t>Technical: </a:t>
            </a:r>
          </a:p>
          <a:p>
            <a:pPr lvl="2"/>
            <a:r>
              <a:rPr lang="en-US" sz="1600" dirty="0">
                <a:latin typeface="Arial" panose="020B0604020202020204" pitchFamily="34" charset="0"/>
                <a:cs typeface="Arial" panose="020B0604020202020204" pitchFamily="34" charset="0"/>
              </a:rPr>
              <a:t>Suitable data that is able to process. Updates accordingly to system requirements. Minimal database updates and should have marginal downtime.</a:t>
            </a:r>
            <a:endParaRPr lang="en-US"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Economic: </a:t>
            </a:r>
          </a:p>
          <a:p>
            <a:pPr lvl="2"/>
            <a:r>
              <a:rPr lang="en-US" sz="1600" dirty="0">
                <a:latin typeface="Arial" panose="020B0604020202020204" pitchFamily="34" charset="0"/>
                <a:cs typeface="Arial" panose="020B0604020202020204" pitchFamily="34" charset="0"/>
              </a:rPr>
              <a:t>N/A</a:t>
            </a:r>
          </a:p>
          <a:p>
            <a:pPr lvl="1"/>
            <a:r>
              <a:rPr lang="en-US" sz="1800" dirty="0">
                <a:latin typeface="Arial" panose="020B0604020202020204" pitchFamily="34" charset="0"/>
                <a:cs typeface="Arial" panose="020B0604020202020204" pitchFamily="34" charset="0"/>
              </a:rPr>
              <a:t>Operational: </a:t>
            </a:r>
          </a:p>
          <a:p>
            <a:pPr lvl="2"/>
            <a:r>
              <a:rPr lang="en-US" sz="1600" dirty="0">
                <a:latin typeface="Arial" panose="020B0604020202020204" pitchFamily="34" charset="0"/>
                <a:cs typeface="Arial" panose="020B0604020202020204" pitchFamily="34" charset="0"/>
              </a:rPr>
              <a:t>Knowledge requirements of the mapping system by operating staff.</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19516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1201882"/>
              </p:ext>
            </p:extLst>
          </p:nvPr>
        </p:nvGraphicFramePr>
        <p:xfrm>
          <a:off x="1815547" y="1789042"/>
          <a:ext cx="9504570" cy="4384261"/>
        </p:xfrm>
        <a:graphic>
          <a:graphicData uri="http://schemas.openxmlformats.org/drawingml/2006/table">
            <a:tbl>
              <a:tblPr>
                <a:tableStyleId>{5C22544A-7EE6-4342-B048-85BDC9FD1C3A}</a:tableStyleId>
              </a:tblPr>
              <a:tblGrid>
                <a:gridCol w="1564571">
                  <a:extLst>
                    <a:ext uri="{9D8B030D-6E8A-4147-A177-3AD203B41FA5}">
                      <a16:colId xmlns:a16="http://schemas.microsoft.com/office/drawing/2014/main" val="3603948034"/>
                    </a:ext>
                  </a:extLst>
                </a:gridCol>
                <a:gridCol w="1713980">
                  <a:extLst>
                    <a:ext uri="{9D8B030D-6E8A-4147-A177-3AD203B41FA5}">
                      <a16:colId xmlns:a16="http://schemas.microsoft.com/office/drawing/2014/main" val="1929572708"/>
                    </a:ext>
                  </a:extLst>
                </a:gridCol>
                <a:gridCol w="2001766">
                  <a:extLst>
                    <a:ext uri="{9D8B030D-6E8A-4147-A177-3AD203B41FA5}">
                      <a16:colId xmlns:a16="http://schemas.microsoft.com/office/drawing/2014/main" val="3446592742"/>
                    </a:ext>
                  </a:extLst>
                </a:gridCol>
                <a:gridCol w="1910082">
                  <a:extLst>
                    <a:ext uri="{9D8B030D-6E8A-4147-A177-3AD203B41FA5}">
                      <a16:colId xmlns:a16="http://schemas.microsoft.com/office/drawing/2014/main" val="672455993"/>
                    </a:ext>
                  </a:extLst>
                </a:gridCol>
                <a:gridCol w="2314171">
                  <a:extLst>
                    <a:ext uri="{9D8B030D-6E8A-4147-A177-3AD203B41FA5}">
                      <a16:colId xmlns:a16="http://schemas.microsoft.com/office/drawing/2014/main" val="3091003064"/>
                    </a:ext>
                  </a:extLst>
                </a:gridCol>
              </a:tblGrid>
              <a:tr h="640285">
                <a:tc>
                  <a:txBody>
                    <a:bodyPr/>
                    <a:lstStyle/>
                    <a:p>
                      <a:pPr>
                        <a:lnSpc>
                          <a:spcPct val="107000"/>
                        </a:lnSpc>
                        <a:spcAft>
                          <a:spcPts val="0"/>
                        </a:spcAft>
                      </a:pPr>
                      <a:r>
                        <a:rPr lang="en-US" sz="1100" kern="1200" dirty="0">
                          <a:effectLst/>
                        </a:rPr>
                        <a:t>Function/Rating</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a:effectLst/>
                        </a:rPr>
                        <a:t>1</a:t>
                      </a:r>
                      <a:endParaRPr lang="en-US" sz="110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a:effectLst/>
                        </a:rPr>
                        <a:t>2</a:t>
                      </a:r>
                      <a:endParaRPr lang="en-US" sz="110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a:effectLst/>
                        </a:rPr>
                        <a:t>3</a:t>
                      </a:r>
                      <a:endParaRPr lang="en-US" sz="110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a:effectLst/>
                        </a:rPr>
                        <a:t>4</a:t>
                      </a:r>
                      <a:endParaRPr lang="en-US" sz="110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3681094849"/>
                  </a:ext>
                </a:extLst>
              </a:tr>
              <a:tr h="1161177">
                <a:tc>
                  <a:txBody>
                    <a:bodyPr/>
                    <a:lstStyle/>
                    <a:p>
                      <a:pPr>
                        <a:lnSpc>
                          <a:spcPct val="107000"/>
                        </a:lnSpc>
                        <a:spcAft>
                          <a:spcPts val="0"/>
                        </a:spcAft>
                      </a:pPr>
                      <a:r>
                        <a:rPr lang="en-US" sz="1100" kern="1200" dirty="0">
                          <a:effectLst/>
                        </a:rPr>
                        <a:t>Outcomes: Accessibility</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cannot be generated by any faculty member.</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is accessible, but not 24 hours 7 days a week.</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is accessible but missing</a:t>
                      </a:r>
                      <a:r>
                        <a:rPr lang="en-US" sz="1100" kern="1200" baseline="0" dirty="0">
                          <a:effectLst/>
                        </a:rPr>
                        <a:t> some criteria</a:t>
                      </a:r>
                      <a:r>
                        <a:rPr lang="en-US" sz="1100" kern="1200" dirty="0">
                          <a:effectLst/>
                        </a:rPr>
                        <a:t>.</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is accessible at all times and each outcome</a:t>
                      </a:r>
                      <a:r>
                        <a:rPr lang="en-US" sz="1100" kern="1200" baseline="0" dirty="0">
                          <a:effectLst/>
                        </a:rPr>
                        <a:t>’s criteria is all filled.</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1878540292"/>
                  </a:ext>
                </a:extLst>
              </a:tr>
              <a:tr h="1161177">
                <a:tc>
                  <a:txBody>
                    <a:bodyPr/>
                    <a:lstStyle/>
                    <a:p>
                      <a:pPr>
                        <a:lnSpc>
                          <a:spcPct val="107000"/>
                        </a:lnSpc>
                        <a:spcAft>
                          <a:spcPts val="0"/>
                        </a:spcAft>
                      </a:pPr>
                      <a:r>
                        <a:rPr lang="en-US" sz="1100" dirty="0">
                          <a:effectLst/>
                        </a:rPr>
                        <a:t>Outcomes: Efficiency </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isn’t generated or mapped</a:t>
                      </a:r>
                      <a:r>
                        <a:rPr lang="en-US" sz="1100" kern="1200" baseline="0" dirty="0">
                          <a:effectLst/>
                        </a:rPr>
                        <a:t> to criteria</a:t>
                      </a:r>
                      <a:r>
                        <a:rPr lang="en-US" sz="1100" kern="1200" dirty="0">
                          <a:effectLst/>
                        </a:rPr>
                        <a:t>.</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partially generated, some</a:t>
                      </a:r>
                      <a:r>
                        <a:rPr lang="en-US" sz="1100" kern="1200" baseline="0" dirty="0">
                          <a:effectLst/>
                        </a:rPr>
                        <a:t> criteria mapped.</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generated and maps some criteria.</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is generated and map</a:t>
                      </a:r>
                      <a:r>
                        <a:rPr lang="en-US" sz="1100" kern="1200" baseline="0" dirty="0">
                          <a:effectLst/>
                        </a:rPr>
                        <a:t>s with criteria</a:t>
                      </a:r>
                      <a:r>
                        <a:rPr lang="en-US" sz="1100" kern="1200" dirty="0">
                          <a:effectLst/>
                        </a:rPr>
                        <a:t>.</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4164004349"/>
                  </a:ext>
                </a:extLst>
              </a:tr>
              <a:tr h="1421622">
                <a:tc>
                  <a:txBody>
                    <a:bodyPr/>
                    <a:lstStyle/>
                    <a:p>
                      <a:pPr>
                        <a:lnSpc>
                          <a:spcPct val="107000"/>
                        </a:lnSpc>
                        <a:spcAft>
                          <a:spcPts val="0"/>
                        </a:spcAft>
                      </a:pPr>
                      <a:r>
                        <a:rPr lang="en-US" sz="1100" kern="1200" dirty="0">
                          <a:effectLst/>
                        </a:rPr>
                        <a:t>Outcomes: Utilization</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incorrectly scaled or generated.</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partially scaled correct, missing</a:t>
                      </a:r>
                      <a:r>
                        <a:rPr lang="en-US" sz="1100" kern="1200" baseline="0" dirty="0">
                          <a:effectLst/>
                        </a:rPr>
                        <a:t> some criteria</a:t>
                      </a:r>
                      <a:r>
                        <a:rPr lang="en-US" sz="1100" kern="1200" dirty="0">
                          <a:effectLst/>
                        </a:rPr>
                        <a:t>.</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is</a:t>
                      </a:r>
                      <a:r>
                        <a:rPr lang="en-US" sz="1100" kern="1200" baseline="0" dirty="0">
                          <a:effectLst/>
                        </a:rPr>
                        <a:t> scaled correct but not all criteria</a:t>
                      </a:r>
                      <a:r>
                        <a:rPr lang="en-US" sz="1100" kern="1200" dirty="0">
                          <a:effectLst/>
                        </a:rPr>
                        <a:t>.</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tc>
                  <a:txBody>
                    <a:bodyPr/>
                    <a:lstStyle/>
                    <a:p>
                      <a:pPr>
                        <a:lnSpc>
                          <a:spcPct val="107000"/>
                        </a:lnSpc>
                        <a:spcAft>
                          <a:spcPts val="0"/>
                        </a:spcAft>
                      </a:pPr>
                      <a:r>
                        <a:rPr lang="en-US" sz="1100" kern="1200" dirty="0">
                          <a:effectLst/>
                        </a:rPr>
                        <a:t>outcomes information is scaled</a:t>
                      </a:r>
                      <a:r>
                        <a:rPr lang="en-US" sz="1100" kern="1200" baseline="0" dirty="0">
                          <a:effectLst/>
                        </a:rPr>
                        <a:t> correct</a:t>
                      </a:r>
                      <a:r>
                        <a:rPr lang="en-US" sz="1100" kern="1200" dirty="0">
                          <a:effectLst/>
                        </a:rPr>
                        <a:t>. </a:t>
                      </a:r>
                      <a:endParaRPr lang="en-US" sz="1100" dirty="0">
                        <a:effectLst/>
                        <a:latin typeface="Calibri" panose="020F0502020204030204" pitchFamily="34" charset="0"/>
                        <a:cs typeface="Times New Roman" panose="02020603050405020304" pitchFamily="18" charset="0"/>
                      </a:endParaRPr>
                    </a:p>
                  </a:txBody>
                  <a:tcPr>
                    <a:solidFill>
                      <a:schemeClr val="accent6">
                        <a:lumMod val="60000"/>
                        <a:lumOff val="40000"/>
                      </a:schemeClr>
                    </a:solidFill>
                  </a:tcPr>
                </a:tc>
                <a:extLst>
                  <a:ext uri="{0D108BD9-81ED-4DB2-BD59-A6C34878D82A}">
                    <a16:rowId xmlns:a16="http://schemas.microsoft.com/office/drawing/2014/main" val="577509049"/>
                  </a:ext>
                </a:extLst>
              </a:tr>
            </a:tbl>
          </a:graphicData>
        </a:graphic>
      </p:graphicFrame>
    </p:spTree>
    <p:extLst>
      <p:ext uri="{BB962C8B-B14F-4D97-AF65-F5344CB8AC3E}">
        <p14:creationId xmlns:p14="http://schemas.microsoft.com/office/powerpoint/2010/main" val="351668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chemeClr val="tx1"/>
                </a:solidFill>
                <a:ea typeface="Calibri" panose="020F0502020204030204" pitchFamily="34" charset="0"/>
                <a:cs typeface="Times New Roman" panose="02020603050405020304" pitchFamily="18" charset="0"/>
              </a:rPr>
              <a:t>Requirements Matrix: Mapping with student outcomes</a:t>
            </a:r>
            <a:br>
              <a:rPr lang="en-US" altLang="en-US" sz="3200" dirty="0">
                <a:solidFill>
                  <a:schemeClr val="tx1"/>
                </a:solidFill>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9231586"/>
              </p:ext>
            </p:extLst>
          </p:nvPr>
        </p:nvGraphicFramePr>
        <p:xfrm>
          <a:off x="1972918" y="1631122"/>
          <a:ext cx="9626599" cy="5185303"/>
        </p:xfrm>
        <a:graphic>
          <a:graphicData uri="http://schemas.openxmlformats.org/drawingml/2006/table">
            <a:tbl>
              <a:tblPr>
                <a:tableStyleId>{5C22544A-7EE6-4342-B048-85BDC9FD1C3A}</a:tableStyleId>
              </a:tblPr>
              <a:tblGrid>
                <a:gridCol w="1520695">
                  <a:extLst>
                    <a:ext uri="{9D8B030D-6E8A-4147-A177-3AD203B41FA5}">
                      <a16:colId xmlns:a16="http://schemas.microsoft.com/office/drawing/2014/main" val="2891501744"/>
                    </a:ext>
                  </a:extLst>
                </a:gridCol>
                <a:gridCol w="1545404">
                  <a:extLst>
                    <a:ext uri="{9D8B030D-6E8A-4147-A177-3AD203B41FA5}">
                      <a16:colId xmlns:a16="http://schemas.microsoft.com/office/drawing/2014/main" val="1011922332"/>
                    </a:ext>
                  </a:extLst>
                </a:gridCol>
                <a:gridCol w="1726610">
                  <a:extLst>
                    <a:ext uri="{9D8B030D-6E8A-4147-A177-3AD203B41FA5}">
                      <a16:colId xmlns:a16="http://schemas.microsoft.com/office/drawing/2014/main" val="2159850346"/>
                    </a:ext>
                  </a:extLst>
                </a:gridCol>
                <a:gridCol w="1451711">
                  <a:extLst>
                    <a:ext uri="{9D8B030D-6E8A-4147-A177-3AD203B41FA5}">
                      <a16:colId xmlns:a16="http://schemas.microsoft.com/office/drawing/2014/main" val="2862612916"/>
                    </a:ext>
                  </a:extLst>
                </a:gridCol>
                <a:gridCol w="1430245">
                  <a:extLst>
                    <a:ext uri="{9D8B030D-6E8A-4147-A177-3AD203B41FA5}">
                      <a16:colId xmlns:a16="http://schemas.microsoft.com/office/drawing/2014/main" val="1596557980"/>
                    </a:ext>
                  </a:extLst>
                </a:gridCol>
                <a:gridCol w="1951934">
                  <a:extLst>
                    <a:ext uri="{9D8B030D-6E8A-4147-A177-3AD203B41FA5}">
                      <a16:colId xmlns:a16="http://schemas.microsoft.com/office/drawing/2014/main" val="3998733837"/>
                    </a:ext>
                  </a:extLst>
                </a:gridCol>
              </a:tblGrid>
              <a:tr h="581991">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Input</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a:effectLst/>
                          <a:latin typeface="Arial" panose="020B0604020202020204" pitchFamily="34" charset="0"/>
                          <a:cs typeface="Arial" panose="020B0604020202020204" pitchFamily="34" charset="0"/>
                        </a:rPr>
                        <a:t>Processing</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a:effectLst/>
                          <a:latin typeface="Arial" panose="020B0604020202020204" pitchFamily="34" charset="0"/>
                          <a:cs typeface="Arial" panose="020B0604020202020204" pitchFamily="34" charset="0"/>
                        </a:rPr>
                        <a:t>Output</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a:effectLst/>
                          <a:latin typeface="Arial" panose="020B0604020202020204" pitchFamily="34" charset="0"/>
                          <a:cs typeface="Arial" panose="020B0604020202020204" pitchFamily="34" charset="0"/>
                        </a:rPr>
                        <a:t>Storage</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Control/Security</a:t>
                      </a:r>
                    </a:p>
                  </a:txBody>
                  <a:tcPr marL="46075" marR="46075" marT="30717" marB="30717">
                    <a:solidFill>
                      <a:schemeClr val="accent6">
                        <a:lumMod val="60000"/>
                        <a:lumOff val="40000"/>
                      </a:schemeClr>
                    </a:solidFill>
                  </a:tcPr>
                </a:tc>
                <a:extLst>
                  <a:ext uri="{0D108BD9-81ED-4DB2-BD59-A6C34878D82A}">
                    <a16:rowId xmlns:a16="http://schemas.microsoft.com/office/drawing/2014/main" val="3583956216"/>
                  </a:ext>
                </a:extLst>
              </a:tr>
              <a:tr h="855653">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Software</a:t>
                      </a:r>
                    </a:p>
                    <a:p>
                      <a:pPr algn="l">
                        <a:lnSpc>
                          <a:spcPct val="107000"/>
                        </a:lnSpc>
                        <a:spcAft>
                          <a:spcPts val="0"/>
                        </a:spcAft>
                      </a:pPr>
                      <a:r>
                        <a:rPr lang="en-US" sz="1200" dirty="0">
                          <a:effectLst/>
                          <a:latin typeface="Arial" panose="020B0604020202020204" pitchFamily="34" charset="0"/>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Information from Faculty</a:t>
                      </a:r>
                    </a:p>
                  </a:txBody>
                  <a:tcPr marL="46075" marR="46075" marT="30717" marB="30717">
                    <a:solidFill>
                      <a:schemeClr val="accent6">
                        <a:lumMod val="60000"/>
                        <a:lumOff val="40000"/>
                      </a:schemeClr>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effectLst/>
                          <a:latin typeface="Arial" panose="020B0604020202020204" pitchFamily="34" charset="0"/>
                          <a:cs typeface="Arial" panose="020B0604020202020204" pitchFamily="34" charset="0"/>
                        </a:rPr>
                        <a:t>Check</a:t>
                      </a:r>
                      <a:r>
                        <a:rPr lang="en-US" sz="1200" baseline="0" dirty="0">
                          <a:effectLst/>
                          <a:latin typeface="Arial" panose="020B0604020202020204" pitchFamily="34" charset="0"/>
                          <a:cs typeface="Arial" panose="020B0604020202020204" pitchFamily="34" charset="0"/>
                        </a:rPr>
                        <a:t> for criteria update</a:t>
                      </a:r>
                      <a:endParaRPr lang="en-US" sz="1200" dirty="0">
                        <a:effectLst/>
                        <a:latin typeface="Arial" panose="020B0604020202020204" pitchFamily="34" charset="0"/>
                        <a:cs typeface="Arial" panose="020B0604020202020204" pitchFamily="34" charset="0"/>
                      </a:endParaRPr>
                    </a:p>
                    <a:p>
                      <a:pPr algn="l">
                        <a:lnSpc>
                          <a:spcPct val="107000"/>
                        </a:lnSpc>
                        <a:spcAft>
                          <a:spcPts val="0"/>
                        </a:spcAft>
                      </a:pP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Outcomes</a:t>
                      </a:r>
                      <a:r>
                        <a:rPr lang="en-US" sz="1200" baseline="0" dirty="0">
                          <a:effectLst/>
                          <a:latin typeface="Arial" panose="020B0604020202020204" pitchFamily="34" charset="0"/>
                          <a:cs typeface="Arial" panose="020B0604020202020204" pitchFamily="34" charset="0"/>
                        </a:rPr>
                        <a:t> processed</a:t>
                      </a: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Password Encrypted</a:t>
                      </a:r>
                    </a:p>
                  </a:txBody>
                  <a:tcPr marL="46075" marR="46075" marT="30717" marB="30717">
                    <a:solidFill>
                      <a:schemeClr val="accent6">
                        <a:lumMod val="60000"/>
                        <a:lumOff val="40000"/>
                      </a:schemeClr>
                    </a:solidFill>
                  </a:tcPr>
                </a:tc>
                <a:extLst>
                  <a:ext uri="{0D108BD9-81ED-4DB2-BD59-A6C34878D82A}">
                    <a16:rowId xmlns:a16="http://schemas.microsoft.com/office/drawing/2014/main" val="1502121268"/>
                  </a:ext>
                </a:extLst>
              </a:tr>
              <a:tr h="988924">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Hardware</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Hard copy of student outcomes as requested.</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Password Encryption</a:t>
                      </a:r>
                    </a:p>
                  </a:txBody>
                  <a:tcPr marL="46075" marR="46075" marT="30717" marB="30717">
                    <a:solidFill>
                      <a:schemeClr val="accent6">
                        <a:lumMod val="60000"/>
                        <a:lumOff val="40000"/>
                      </a:schemeClr>
                    </a:solidFill>
                  </a:tcPr>
                </a:tc>
                <a:extLst>
                  <a:ext uri="{0D108BD9-81ED-4DB2-BD59-A6C34878D82A}">
                    <a16:rowId xmlns:a16="http://schemas.microsoft.com/office/drawing/2014/main" val="4132473387"/>
                  </a:ext>
                </a:extLst>
              </a:tr>
              <a:tr h="589110">
                <a:tc>
                  <a:txBody>
                    <a:bodyPr/>
                    <a:lstStyle/>
                    <a:p>
                      <a:pPr algn="l">
                        <a:lnSpc>
                          <a:spcPct val="107000"/>
                        </a:lnSpc>
                        <a:spcAft>
                          <a:spcPts val="0"/>
                        </a:spcAft>
                      </a:pPr>
                      <a:r>
                        <a:rPr lang="en-US" sz="1200">
                          <a:effectLst/>
                          <a:latin typeface="Arial" panose="020B0604020202020204" pitchFamily="34" charset="0"/>
                          <a:cs typeface="Arial" panose="020B0604020202020204" pitchFamily="34" charset="0"/>
                        </a:rPr>
                        <a:t>Data</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Data collected from candidates</a:t>
                      </a:r>
                    </a:p>
                  </a:txBody>
                  <a:tcPr marL="46075" marR="46075" marT="30717" marB="30717">
                    <a:solidFill>
                      <a:schemeClr val="accent6">
                        <a:lumMod val="60000"/>
                        <a:lumOff val="40000"/>
                      </a:schemeClr>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effectLst/>
                          <a:latin typeface="Arial" panose="020B0604020202020204" pitchFamily="34" charset="0"/>
                          <a:cs typeface="Arial" panose="020B0604020202020204" pitchFamily="34" charset="0"/>
                        </a:rPr>
                        <a:t>Verify</a:t>
                      </a:r>
                      <a:r>
                        <a:rPr lang="en-US" sz="1200" baseline="0" dirty="0">
                          <a:effectLst/>
                          <a:latin typeface="Arial" panose="020B0604020202020204" pitchFamily="34" charset="0"/>
                          <a:cs typeface="Arial" panose="020B0604020202020204" pitchFamily="34" charset="0"/>
                        </a:rPr>
                        <a:t> candidate data against criteria</a:t>
                      </a:r>
                      <a:endParaRPr lang="en-US" sz="1200" dirty="0">
                        <a:effectLst/>
                        <a:latin typeface="Arial" panose="020B0604020202020204" pitchFamily="34" charset="0"/>
                        <a:cs typeface="Arial" panose="020B0604020202020204" pitchFamily="34" charset="0"/>
                      </a:endParaRPr>
                    </a:p>
                    <a:p>
                      <a:pPr algn="l">
                        <a:lnSpc>
                          <a:spcPct val="107000"/>
                        </a:lnSpc>
                        <a:spcAft>
                          <a:spcPts val="0"/>
                        </a:spcAft>
                      </a:pP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Database</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Secured Database</a:t>
                      </a:r>
                    </a:p>
                  </a:txBody>
                  <a:tcPr marL="46075" marR="46075" marT="30717" marB="30717">
                    <a:solidFill>
                      <a:schemeClr val="accent6">
                        <a:lumMod val="60000"/>
                        <a:lumOff val="40000"/>
                      </a:schemeClr>
                    </a:solidFill>
                  </a:tcPr>
                </a:tc>
                <a:extLst>
                  <a:ext uri="{0D108BD9-81ED-4DB2-BD59-A6C34878D82A}">
                    <a16:rowId xmlns:a16="http://schemas.microsoft.com/office/drawing/2014/main" val="4020156841"/>
                  </a:ext>
                </a:extLst>
              </a:tr>
              <a:tr h="1255467">
                <a:tc>
                  <a:txBody>
                    <a:bodyPr/>
                    <a:lstStyle/>
                    <a:p>
                      <a:pPr algn="l">
                        <a:lnSpc>
                          <a:spcPct val="107000"/>
                        </a:lnSpc>
                        <a:spcAft>
                          <a:spcPts val="0"/>
                        </a:spcAft>
                      </a:pPr>
                      <a:r>
                        <a:rPr lang="en-US" sz="1200">
                          <a:effectLst/>
                          <a:latin typeface="Arial" panose="020B0604020202020204" pitchFamily="34" charset="0"/>
                          <a:cs typeface="Arial" panose="020B0604020202020204" pitchFamily="34" charset="0"/>
                        </a:rPr>
                        <a:t>Information</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baseline="0" dirty="0">
                          <a:effectLst/>
                          <a:latin typeface="Arial" panose="020B0604020202020204" pitchFamily="34" charset="0"/>
                          <a:cs typeface="Arial" panose="020B0604020202020204" pitchFamily="34" charset="0"/>
                        </a:rPr>
                        <a:t>Analysis of data</a:t>
                      </a: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Candidate outcome mapped to criteria.</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Updated Database</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Secured Database</a:t>
                      </a:r>
                    </a:p>
                  </a:txBody>
                  <a:tcPr marL="46075" marR="46075" marT="30717" marB="30717">
                    <a:solidFill>
                      <a:schemeClr val="accent6">
                        <a:lumMod val="60000"/>
                        <a:lumOff val="40000"/>
                      </a:schemeClr>
                    </a:solidFill>
                  </a:tcPr>
                </a:tc>
                <a:extLst>
                  <a:ext uri="{0D108BD9-81ED-4DB2-BD59-A6C34878D82A}">
                    <a16:rowId xmlns:a16="http://schemas.microsoft.com/office/drawing/2014/main" val="2667570323"/>
                  </a:ext>
                </a:extLst>
              </a:tr>
              <a:tr h="868873">
                <a:tc>
                  <a:txBody>
                    <a:bodyPr/>
                    <a:lstStyle/>
                    <a:p>
                      <a:pPr marL="0" algn="l" defTabSz="457200" rtl="0" eaLnBrk="1" latinLnBrk="0" hangingPunct="1">
                        <a:lnSpc>
                          <a:spcPct val="107000"/>
                        </a:lnSpc>
                        <a:spcAft>
                          <a:spcPts val="0"/>
                        </a:spcAft>
                      </a:pPr>
                      <a:r>
                        <a:rPr lang="en-US" sz="1200" kern="1200" dirty="0">
                          <a:solidFill>
                            <a:schemeClr val="dk1"/>
                          </a:solidFill>
                          <a:effectLst/>
                          <a:latin typeface="Arial" panose="020B0604020202020204" pitchFamily="34" charset="0"/>
                          <a:ea typeface="+mn-ea"/>
                          <a:cs typeface="Arial" panose="020B0604020202020204" pitchFamily="34" charset="0"/>
                        </a:rPr>
                        <a:t>People</a:t>
                      </a:r>
                    </a:p>
                  </a:txBody>
                  <a:tcPr marL="46075" marR="46075" marT="30717" marB="30717">
                    <a:solidFill>
                      <a:schemeClr val="accent6">
                        <a:lumMod val="60000"/>
                        <a:lumOff val="40000"/>
                      </a:schemeClr>
                    </a:solidFill>
                  </a:tcPr>
                </a:tc>
                <a:tc>
                  <a:txBody>
                    <a:bodyPr/>
                    <a:lstStyle/>
                    <a:p>
                      <a:pPr marL="0" algn="l" defTabSz="457200" rtl="0" eaLnBrk="1" latinLnBrk="0" hangingPunct="1">
                        <a:lnSpc>
                          <a:spcPct val="107000"/>
                        </a:lnSpc>
                        <a:spcAft>
                          <a:spcPts val="0"/>
                        </a:spcAft>
                      </a:pPr>
                      <a:r>
                        <a:rPr lang="en-US" sz="1200" kern="1200" dirty="0">
                          <a:solidFill>
                            <a:schemeClr val="dk1"/>
                          </a:solidFill>
                          <a:effectLst/>
                          <a:latin typeface="Arial" panose="020B0604020202020204" pitchFamily="34" charset="0"/>
                          <a:ea typeface="+mn-ea"/>
                          <a:cs typeface="Arial" panose="020B0604020202020204" pitchFamily="34" charset="0"/>
                        </a:rPr>
                        <a:t> Faculty</a:t>
                      </a:r>
                    </a:p>
                  </a:txBody>
                  <a:tcPr marL="46075" marR="46075" marT="30717" marB="30717">
                    <a:solidFill>
                      <a:schemeClr val="accent6">
                        <a:lumMod val="60000"/>
                        <a:lumOff val="40000"/>
                      </a:schemeClr>
                    </a:solidFill>
                  </a:tcPr>
                </a:tc>
                <a:tc>
                  <a:txBody>
                    <a:bodyPr/>
                    <a:lstStyle/>
                    <a:p>
                      <a:pPr marL="0" algn="l" defTabSz="457200" rtl="0" eaLnBrk="1" latinLnBrk="0" hangingPunct="1">
                        <a:lnSpc>
                          <a:spcPct val="107000"/>
                        </a:lnSpc>
                        <a:spcAft>
                          <a:spcPts val="0"/>
                        </a:spcAft>
                      </a:pPr>
                      <a:r>
                        <a:rPr lang="en-US" sz="1200" kern="1200" dirty="0">
                          <a:solidFill>
                            <a:schemeClr val="dk1"/>
                          </a:solidFill>
                          <a:effectLst/>
                          <a:latin typeface="Arial" panose="020B0604020202020204" pitchFamily="34" charset="0"/>
                          <a:ea typeface="+mn-ea"/>
                          <a:cs typeface="Arial" panose="020B0604020202020204" pitchFamily="34" charset="0"/>
                        </a:rPr>
                        <a:t> </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dirty="0">
                          <a:effectLst/>
                          <a:latin typeface="Arial" panose="020B0604020202020204" pitchFamily="34" charset="0"/>
                          <a:cs typeface="Arial" panose="020B0604020202020204" pitchFamily="34" charset="0"/>
                        </a:rPr>
                        <a:t>Faculty</a:t>
                      </a:r>
                      <a:endParaRPr lang="en-US" sz="1200" baseline="0" dirty="0">
                        <a:effectLst/>
                        <a:latin typeface="Arial" panose="020B0604020202020204" pitchFamily="34" charset="0"/>
                        <a:cs typeface="Arial" panose="020B0604020202020204" pitchFamily="34" charset="0"/>
                      </a:endParaRPr>
                    </a:p>
                    <a:p>
                      <a:pPr algn="l">
                        <a:lnSpc>
                          <a:spcPct val="107000"/>
                        </a:lnSpc>
                        <a:spcAft>
                          <a:spcPts val="0"/>
                        </a:spcAft>
                      </a:pPr>
                      <a:r>
                        <a:rPr lang="en-US" sz="1200" baseline="0" dirty="0">
                          <a:effectLst/>
                          <a:latin typeface="Arial" panose="020B0604020202020204" pitchFamily="34" charset="0"/>
                          <a:cs typeface="Arial" panose="020B0604020202020204" pitchFamily="34" charset="0"/>
                        </a:rPr>
                        <a:t>Student</a:t>
                      </a:r>
                      <a:endParaRPr lang="en-US" sz="1200" dirty="0">
                        <a:effectLst/>
                        <a:latin typeface="Arial" panose="020B0604020202020204" pitchFamily="34" charset="0"/>
                        <a:cs typeface="Arial" panose="020B0604020202020204" pitchFamily="34" charset="0"/>
                      </a:endParaRP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kern="1200" dirty="0">
                          <a:solidFill>
                            <a:schemeClr val="dk1"/>
                          </a:solidFill>
                          <a:effectLst/>
                          <a:latin typeface="Arial" panose="020B0604020202020204" pitchFamily="34" charset="0"/>
                          <a:ea typeface="+mn-ea"/>
                          <a:cs typeface="Arial" panose="020B0604020202020204" pitchFamily="34" charset="0"/>
                        </a:rPr>
                        <a:t> Faculty</a:t>
                      </a:r>
                    </a:p>
                  </a:txBody>
                  <a:tcPr marL="46075" marR="46075" marT="30717" marB="30717">
                    <a:solidFill>
                      <a:schemeClr val="accent6">
                        <a:lumMod val="60000"/>
                        <a:lumOff val="40000"/>
                      </a:schemeClr>
                    </a:solidFill>
                  </a:tcPr>
                </a:tc>
                <a:tc>
                  <a:txBody>
                    <a:bodyPr/>
                    <a:lstStyle/>
                    <a:p>
                      <a:pPr algn="l">
                        <a:lnSpc>
                          <a:spcPct val="107000"/>
                        </a:lnSpc>
                        <a:spcAft>
                          <a:spcPts val="0"/>
                        </a:spcAft>
                      </a:pPr>
                      <a:r>
                        <a:rPr lang="en-US" sz="1200" kern="1200" dirty="0">
                          <a:solidFill>
                            <a:schemeClr val="dk1"/>
                          </a:solidFill>
                          <a:effectLst/>
                          <a:latin typeface="Arial" panose="020B0604020202020204" pitchFamily="34" charset="0"/>
                          <a:ea typeface="+mn-ea"/>
                          <a:cs typeface="Arial" panose="020B0604020202020204" pitchFamily="34" charset="0"/>
                        </a:rPr>
                        <a:t>ID</a:t>
                      </a:r>
                      <a:r>
                        <a:rPr lang="en-US" sz="1200" kern="1200" baseline="0" dirty="0">
                          <a:solidFill>
                            <a:schemeClr val="dk1"/>
                          </a:solidFill>
                          <a:effectLst/>
                          <a:latin typeface="Arial" panose="020B0604020202020204" pitchFamily="34" charset="0"/>
                          <a:ea typeface="+mn-ea"/>
                          <a:cs typeface="Arial" panose="020B0604020202020204" pitchFamily="34" charset="0"/>
                        </a:rPr>
                        <a:t> system </a:t>
                      </a:r>
                      <a:endParaRPr lang="en-US" sz="1200" kern="1200" dirty="0">
                        <a:solidFill>
                          <a:schemeClr val="dk1"/>
                        </a:solidFill>
                        <a:effectLst/>
                        <a:latin typeface="Arial" panose="020B0604020202020204" pitchFamily="34" charset="0"/>
                        <a:ea typeface="+mn-ea"/>
                        <a:cs typeface="Arial" panose="020B0604020202020204" pitchFamily="34" charset="0"/>
                      </a:endParaRPr>
                    </a:p>
                  </a:txBody>
                  <a:tcPr marL="46075" marR="46075" marT="30717" marB="30717">
                    <a:solidFill>
                      <a:schemeClr val="accent6">
                        <a:lumMod val="60000"/>
                        <a:lumOff val="40000"/>
                      </a:schemeClr>
                    </a:solidFill>
                  </a:tcPr>
                </a:tc>
                <a:extLst>
                  <a:ext uri="{0D108BD9-81ED-4DB2-BD59-A6C34878D82A}">
                    <a16:rowId xmlns:a16="http://schemas.microsoft.com/office/drawing/2014/main" val="354893398"/>
                  </a:ext>
                </a:extLst>
              </a:tr>
            </a:tbl>
          </a:graphicData>
        </a:graphic>
      </p:graphicFrame>
    </p:spTree>
    <p:extLst>
      <p:ext uri="{BB962C8B-B14F-4D97-AF65-F5344CB8AC3E}">
        <p14:creationId xmlns:p14="http://schemas.microsoft.com/office/powerpoint/2010/main" val="195139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Cost/Benefit Analysis</a:t>
            </a:r>
          </a:p>
        </p:txBody>
      </p:sp>
      <p:pic>
        <p:nvPicPr>
          <p:cNvPr id="5" name="Content Placeholder 3"/>
          <p:cNvPicPr>
            <a:picLocks noGrp="1" noChangeAspect="1"/>
          </p:cNvPicPr>
          <p:nvPr>
            <p:ph idx="1"/>
          </p:nvPr>
        </p:nvPicPr>
        <p:blipFill rotWithShape="1">
          <a:blip r:embed="rId2"/>
          <a:srcRect l="1075" t="21039" r="53362" b="34286"/>
          <a:stretch/>
        </p:blipFill>
        <p:spPr>
          <a:xfrm>
            <a:off x="3552824" y="2190749"/>
            <a:ext cx="6871290" cy="3788019"/>
          </a:xfrm>
          <a:prstGeom prst="rect">
            <a:avLst/>
          </a:prstGeom>
        </p:spPr>
      </p:pic>
    </p:spTree>
    <p:extLst>
      <p:ext uri="{BB962C8B-B14F-4D97-AF65-F5344CB8AC3E}">
        <p14:creationId xmlns:p14="http://schemas.microsoft.com/office/powerpoint/2010/main" val="196435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224" y="1805210"/>
            <a:ext cx="8911687" cy="1280890"/>
          </a:xfrm>
        </p:spPr>
        <p:txBody>
          <a:bodyPr>
            <a:normAutofit fontScale="90000"/>
          </a:bodyPr>
          <a:lstStyle/>
          <a:p>
            <a:pPr algn="ctr"/>
            <a:r>
              <a:rPr lang="en-US" dirty="0"/>
              <a:t>Mapping</a:t>
            </a:r>
            <a:br>
              <a:rPr lang="en-US" dirty="0"/>
            </a:br>
            <a:br>
              <a:rPr lang="en-US" dirty="0"/>
            </a:br>
            <a:r>
              <a:rPr lang="en-US" dirty="0"/>
              <a:t>Whitney Davis and</a:t>
            </a:r>
            <a:br>
              <a:rPr lang="en-US" dirty="0"/>
            </a:br>
            <a:r>
              <a:rPr lang="en-US" dirty="0" err="1"/>
              <a:t>Sekuan</a:t>
            </a:r>
            <a:r>
              <a:rPr lang="en-US" dirty="0"/>
              <a:t> </a:t>
            </a:r>
            <a:r>
              <a:rPr lang="en-US" dirty="0" err="1"/>
              <a:t>Modibo</a:t>
            </a:r>
            <a:endParaRPr lang="en-US" dirty="0"/>
          </a:p>
        </p:txBody>
      </p:sp>
    </p:spTree>
    <p:extLst>
      <p:ext uri="{BB962C8B-B14F-4D97-AF65-F5344CB8AC3E}">
        <p14:creationId xmlns:p14="http://schemas.microsoft.com/office/powerpoint/2010/main" val="372323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 Faculty Portal</a:t>
            </a:r>
          </a:p>
        </p:txBody>
      </p:sp>
      <p:sp>
        <p:nvSpPr>
          <p:cNvPr id="3" name="Content Placeholder 2"/>
          <p:cNvSpPr>
            <a:spLocks noGrp="1"/>
          </p:cNvSpPr>
          <p:nvPr>
            <p:ph idx="1"/>
          </p:nvPr>
        </p:nvSpPr>
        <p:spPr/>
        <p:txBody>
          <a:bodyPr/>
          <a:lstStyle/>
          <a:p>
            <a:pPr lvl="1"/>
            <a:r>
              <a:rPr lang="en-US" b="1" u="sng" dirty="0"/>
              <a:t>Technical</a:t>
            </a:r>
            <a:r>
              <a:rPr lang="en-US" dirty="0"/>
              <a:t>: Appropriate hardware will be needed to utilize the Faculty Portal software efficiently. The computers and other devices will need to be maintained and updated by our administrators periodically. Webpages will need to be updated and working properly at all times. </a:t>
            </a:r>
            <a:endParaRPr lang="en-US" sz="1400" dirty="0"/>
          </a:p>
          <a:p>
            <a:pPr lvl="1"/>
            <a:r>
              <a:rPr lang="en-US" b="1" u="sng" dirty="0"/>
              <a:t>Economic</a:t>
            </a:r>
            <a:r>
              <a:rPr lang="en-US" dirty="0"/>
              <a:t>: Open source software has been implemented. This will reduce the cost for software tremendously. The computers will still need to be maintained and updated periodically. This will reduce the possibility of computer failure, which may cost the organization a substantial amount. </a:t>
            </a:r>
            <a:endParaRPr lang="en-US" sz="1400" dirty="0"/>
          </a:p>
          <a:p>
            <a:pPr lvl="1"/>
            <a:r>
              <a:rPr lang="en-US" b="1" u="sng" dirty="0"/>
              <a:t>Operational</a:t>
            </a:r>
            <a:r>
              <a:rPr lang="en-US" dirty="0"/>
              <a:t>: Faculty will need to be trained and meet occasionally to discuss and understand the faculty outcomes. The faculty will need appropriate training on how to utilize the outcomes to help compare and generate the student outcomes.</a:t>
            </a:r>
            <a:endParaRPr lang="en-US" sz="1400" dirty="0"/>
          </a:p>
          <a:p>
            <a:endParaRPr lang="en-US" dirty="0"/>
          </a:p>
        </p:txBody>
      </p:sp>
    </p:spTree>
    <p:extLst>
      <p:ext uri="{BB962C8B-B14F-4D97-AF65-F5344CB8AC3E}">
        <p14:creationId xmlns:p14="http://schemas.microsoft.com/office/powerpoint/2010/main" val="916805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 Faculty Portal</a:t>
            </a:r>
          </a:p>
        </p:txBody>
      </p:sp>
      <p:graphicFrame>
        <p:nvGraphicFramePr>
          <p:cNvPr id="4" name="Content Placeholder 3"/>
          <p:cNvGraphicFramePr>
            <a:graphicFrameLocks noGrp="1"/>
          </p:cNvGraphicFramePr>
          <p:nvPr>
            <p:ph idx="1"/>
            <p:extLst/>
          </p:nvPr>
        </p:nvGraphicFramePr>
        <p:xfrm>
          <a:off x="2705100" y="2171700"/>
          <a:ext cx="9118600" cy="3975099"/>
        </p:xfrm>
        <a:graphic>
          <a:graphicData uri="http://schemas.openxmlformats.org/drawingml/2006/table">
            <a:tbl>
              <a:tblPr>
                <a:tableStyleId>{5C22544A-7EE6-4342-B048-85BDC9FD1C3A}</a:tableStyleId>
              </a:tblPr>
              <a:tblGrid>
                <a:gridCol w="1501035">
                  <a:extLst>
                    <a:ext uri="{9D8B030D-6E8A-4147-A177-3AD203B41FA5}">
                      <a16:colId xmlns:a16="http://schemas.microsoft.com/office/drawing/2014/main" val="3603948034"/>
                    </a:ext>
                  </a:extLst>
                </a:gridCol>
                <a:gridCol w="1644377">
                  <a:extLst>
                    <a:ext uri="{9D8B030D-6E8A-4147-A177-3AD203B41FA5}">
                      <a16:colId xmlns:a16="http://schemas.microsoft.com/office/drawing/2014/main" val="1929572708"/>
                    </a:ext>
                  </a:extLst>
                </a:gridCol>
                <a:gridCol w="1920477">
                  <a:extLst>
                    <a:ext uri="{9D8B030D-6E8A-4147-A177-3AD203B41FA5}">
                      <a16:colId xmlns:a16="http://schemas.microsoft.com/office/drawing/2014/main" val="3446592742"/>
                    </a:ext>
                  </a:extLst>
                </a:gridCol>
                <a:gridCol w="1832516">
                  <a:extLst>
                    <a:ext uri="{9D8B030D-6E8A-4147-A177-3AD203B41FA5}">
                      <a16:colId xmlns:a16="http://schemas.microsoft.com/office/drawing/2014/main" val="672455993"/>
                    </a:ext>
                  </a:extLst>
                </a:gridCol>
                <a:gridCol w="2220195">
                  <a:extLst>
                    <a:ext uri="{9D8B030D-6E8A-4147-A177-3AD203B41FA5}">
                      <a16:colId xmlns:a16="http://schemas.microsoft.com/office/drawing/2014/main" val="3091003064"/>
                    </a:ext>
                  </a:extLst>
                </a:gridCol>
              </a:tblGrid>
              <a:tr h="580530">
                <a:tc>
                  <a:txBody>
                    <a:bodyPr/>
                    <a:lstStyle/>
                    <a:p>
                      <a:pPr>
                        <a:lnSpc>
                          <a:spcPct val="107000"/>
                        </a:lnSpc>
                        <a:spcAft>
                          <a:spcPts val="0"/>
                        </a:spcAft>
                      </a:pPr>
                      <a:r>
                        <a:rPr lang="en-US" sz="1100" kern="1200" dirty="0">
                          <a:effectLst/>
                        </a:rPr>
                        <a:t>Function/Rating</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1</a:t>
                      </a:r>
                      <a:endParaRPr lang="en-US" sz="110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2</a:t>
                      </a:r>
                      <a:endParaRPr lang="en-US" sz="110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3</a:t>
                      </a:r>
                      <a:endParaRPr lang="en-US" sz="110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a:effectLst/>
                        </a:rPr>
                        <a:t>4</a:t>
                      </a:r>
                      <a:endParaRPr lang="en-US"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81094849"/>
                  </a:ext>
                </a:extLst>
              </a:tr>
              <a:tr h="1052810">
                <a:tc>
                  <a:txBody>
                    <a:bodyPr/>
                    <a:lstStyle/>
                    <a:p>
                      <a:pPr>
                        <a:lnSpc>
                          <a:spcPct val="107000"/>
                        </a:lnSpc>
                        <a:spcAft>
                          <a:spcPts val="0"/>
                        </a:spcAft>
                      </a:pPr>
                      <a:r>
                        <a:rPr lang="en-US" sz="1100" kern="1200" dirty="0">
                          <a:effectLst/>
                        </a:rPr>
                        <a:t>outcomes: Accessibility</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cannot be accessed by any faculty member</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accessible, but not 24 hours 7 days a week.</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accessible but has minor bugs.</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outcomes is accessible at all times and each registered Faculty has access. No bugs in software. </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878540292"/>
                  </a:ext>
                </a:extLst>
              </a:tr>
              <a:tr h="1052810">
                <a:tc>
                  <a:txBody>
                    <a:bodyPr/>
                    <a:lstStyle/>
                    <a:p>
                      <a:pPr>
                        <a:lnSpc>
                          <a:spcPct val="107000"/>
                        </a:lnSpc>
                        <a:spcAft>
                          <a:spcPts val="0"/>
                        </a:spcAft>
                      </a:pPr>
                      <a:r>
                        <a:rPr lang="en-US" sz="1100" dirty="0">
                          <a:effectLst/>
                        </a:rPr>
                        <a:t>outcomes: Efficiency </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not maintained or updated periodically.</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updated periodically, but not maintained.</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is maintained, but updates are not properly pushed.</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is maintained and updated periodically.</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64004349"/>
                  </a:ext>
                </a:extLst>
              </a:tr>
              <a:tr h="1288949">
                <a:tc>
                  <a:txBody>
                    <a:bodyPr/>
                    <a:lstStyle/>
                    <a:p>
                      <a:pPr>
                        <a:lnSpc>
                          <a:spcPct val="107000"/>
                        </a:lnSpc>
                        <a:spcAft>
                          <a:spcPts val="0"/>
                        </a:spcAft>
                      </a:pPr>
                      <a:r>
                        <a:rPr lang="en-US" sz="1100" kern="1200" dirty="0">
                          <a:effectLst/>
                        </a:rPr>
                        <a:t>outcomes: Utilization</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not user friendly. Hard to use.</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has appropriate information, but hard for Faculty to use.</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is easy for Faculty to use, but minor issues (slowness)</a:t>
                      </a:r>
                      <a:endParaRPr lang="en-US"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spcAft>
                          <a:spcPts val="0"/>
                        </a:spcAft>
                      </a:pPr>
                      <a:r>
                        <a:rPr lang="en-US" sz="1100" kern="1200" dirty="0">
                          <a:effectLst/>
                        </a:rPr>
                        <a:t>Software is simple and user friendly. </a:t>
                      </a:r>
                      <a:endParaRPr lang="en-US"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77509049"/>
                  </a:ext>
                </a:extLst>
              </a:tr>
            </a:tbl>
          </a:graphicData>
        </a:graphic>
      </p:graphicFrame>
      <p:sp>
        <p:nvSpPr>
          <p:cNvPr id="5" name="Rectangle 1"/>
          <p:cNvSpPr>
            <a:spLocks noChangeArrowheads="1"/>
          </p:cNvSpPr>
          <p:nvPr/>
        </p:nvSpPr>
        <p:spPr bwMode="auto">
          <a:xfrm>
            <a:off x="-1349767" y="79929"/>
            <a:ext cx="1563747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15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Matrix: Faculty Portal	</a:t>
            </a:r>
          </a:p>
        </p:txBody>
      </p:sp>
      <p:graphicFrame>
        <p:nvGraphicFramePr>
          <p:cNvPr id="4" name="Content Placeholder 3"/>
          <p:cNvGraphicFramePr>
            <a:graphicFrameLocks noGrp="1"/>
          </p:cNvGraphicFramePr>
          <p:nvPr>
            <p:ph idx="1"/>
            <p:extLst/>
          </p:nvPr>
        </p:nvGraphicFramePr>
        <p:xfrm>
          <a:off x="1951630" y="1498599"/>
          <a:ext cx="9846669" cy="5175154"/>
        </p:xfrm>
        <a:graphic>
          <a:graphicData uri="http://schemas.openxmlformats.org/drawingml/2006/table">
            <a:tbl>
              <a:tblPr>
                <a:tableStyleId>{5C22544A-7EE6-4342-B048-85BDC9FD1C3A}</a:tableStyleId>
              </a:tblPr>
              <a:tblGrid>
                <a:gridCol w="1555459">
                  <a:extLst>
                    <a:ext uri="{9D8B030D-6E8A-4147-A177-3AD203B41FA5}">
                      <a16:colId xmlns:a16="http://schemas.microsoft.com/office/drawing/2014/main" val="2891501744"/>
                    </a:ext>
                  </a:extLst>
                </a:gridCol>
                <a:gridCol w="1580733">
                  <a:extLst>
                    <a:ext uri="{9D8B030D-6E8A-4147-A177-3AD203B41FA5}">
                      <a16:colId xmlns:a16="http://schemas.microsoft.com/office/drawing/2014/main" val="1011922332"/>
                    </a:ext>
                  </a:extLst>
                </a:gridCol>
                <a:gridCol w="1766081">
                  <a:extLst>
                    <a:ext uri="{9D8B030D-6E8A-4147-A177-3AD203B41FA5}">
                      <a16:colId xmlns:a16="http://schemas.microsoft.com/office/drawing/2014/main" val="2159850346"/>
                    </a:ext>
                  </a:extLst>
                </a:gridCol>
                <a:gridCol w="1484898">
                  <a:extLst>
                    <a:ext uri="{9D8B030D-6E8A-4147-A177-3AD203B41FA5}">
                      <a16:colId xmlns:a16="http://schemas.microsoft.com/office/drawing/2014/main" val="2862612916"/>
                    </a:ext>
                  </a:extLst>
                </a:gridCol>
                <a:gridCol w="1547033">
                  <a:extLst>
                    <a:ext uri="{9D8B030D-6E8A-4147-A177-3AD203B41FA5}">
                      <a16:colId xmlns:a16="http://schemas.microsoft.com/office/drawing/2014/main" val="1596557980"/>
                    </a:ext>
                  </a:extLst>
                </a:gridCol>
                <a:gridCol w="1912465">
                  <a:extLst>
                    <a:ext uri="{9D8B030D-6E8A-4147-A177-3AD203B41FA5}">
                      <a16:colId xmlns:a16="http://schemas.microsoft.com/office/drawing/2014/main" val="3998733837"/>
                    </a:ext>
                  </a:extLst>
                </a:gridCol>
              </a:tblGrid>
              <a:tr h="350838">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Input</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Processing</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Output</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Storage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Control/Security</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3583956216"/>
                  </a:ext>
                </a:extLst>
              </a:tr>
              <a:tr h="905642">
                <a:tc>
                  <a:txBody>
                    <a:bodyPr/>
                    <a:lstStyle/>
                    <a:p>
                      <a:pPr>
                        <a:lnSpc>
                          <a:spcPct val="107000"/>
                        </a:lnSpc>
                        <a:spcAft>
                          <a:spcPts val="0"/>
                        </a:spcAft>
                      </a:pPr>
                      <a:r>
                        <a:rPr lang="en-US" sz="800">
                          <a:effectLst/>
                        </a:rPr>
                        <a:t>Software</a:t>
                      </a:r>
                      <a:endParaRPr lang="en-US" sz="700">
                        <a:effectLst/>
                      </a:endParaRPr>
                    </a:p>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Information from Faculty.</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Compare information against criteria</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Student outcomes.</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CPU or any other device faculty may use.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Software should be installed on approved PCs for faculty.</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1502121268"/>
                  </a:ext>
                </a:extLst>
              </a:tr>
              <a:tr h="1046699">
                <a:tc>
                  <a:txBody>
                    <a:bodyPr/>
                    <a:lstStyle/>
                    <a:p>
                      <a:pPr>
                        <a:lnSpc>
                          <a:spcPct val="107000"/>
                        </a:lnSpc>
                        <a:spcAft>
                          <a:spcPts val="0"/>
                        </a:spcAft>
                      </a:pPr>
                      <a:r>
                        <a:rPr lang="en-US" sz="800">
                          <a:effectLst/>
                        </a:rPr>
                        <a:t>Hardware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Validate all system requirements are up to date.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dirty="0">
                          <a:effectLst/>
                        </a:rPr>
                        <a:t>.</a:t>
                      </a:r>
                      <a:endParaRPr lang="en-US" sz="700" dirty="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Password Encryption</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4132473387"/>
                  </a:ext>
                </a:extLst>
              </a:tr>
              <a:tr h="623527">
                <a:tc>
                  <a:txBody>
                    <a:bodyPr/>
                    <a:lstStyle/>
                    <a:p>
                      <a:pPr>
                        <a:lnSpc>
                          <a:spcPct val="107000"/>
                        </a:lnSpc>
                        <a:spcAft>
                          <a:spcPts val="0"/>
                        </a:spcAft>
                      </a:pPr>
                      <a:r>
                        <a:rPr lang="en-US" sz="800">
                          <a:effectLst/>
                        </a:rPr>
                        <a:t>Data</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dirty="0">
                          <a:effectLst/>
                        </a:rPr>
                        <a:t>Faculty personal ID</a:t>
                      </a:r>
                      <a:endParaRPr lang="en-US" sz="700" dirty="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Database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dirty="0">
                          <a:effectLst/>
                        </a:rPr>
                        <a:t>Secured Database; Accessed by specific Faculty</a:t>
                      </a:r>
                      <a:endParaRPr lang="en-US" sz="700" dirty="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4020156841"/>
                  </a:ext>
                </a:extLst>
              </a:tr>
              <a:tr h="1328814">
                <a:tc>
                  <a:txBody>
                    <a:bodyPr/>
                    <a:lstStyle/>
                    <a:p>
                      <a:pPr>
                        <a:lnSpc>
                          <a:spcPct val="107000"/>
                        </a:lnSpc>
                        <a:spcAft>
                          <a:spcPts val="0"/>
                        </a:spcAft>
                      </a:pPr>
                      <a:r>
                        <a:rPr lang="en-US" sz="800" dirty="0">
                          <a:effectLst/>
                        </a:rPr>
                        <a:t>Information</a:t>
                      </a:r>
                      <a:endParaRPr lang="en-US" sz="700" dirty="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endParaRPr lang="en-US" sz="700" dirty="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dirty="0">
                          <a:effectLst/>
                        </a:rPr>
                        <a:t>Information pertaining to the student outcomes and Faculty information. </a:t>
                      </a:r>
                      <a:endParaRPr lang="en-US" sz="700" dirty="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Updated Database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Secured Database</a:t>
                      </a:r>
                      <a:endParaRPr lang="en-US" sz="700">
                        <a:effectLst/>
                        <a:latin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2667570323"/>
                  </a:ext>
                </a:extLst>
              </a:tr>
              <a:tr h="919634">
                <a:tc>
                  <a:txBody>
                    <a:bodyPr/>
                    <a:lstStyle/>
                    <a:p>
                      <a:pPr>
                        <a:lnSpc>
                          <a:spcPct val="107000"/>
                        </a:lnSpc>
                        <a:spcAft>
                          <a:spcPts val="0"/>
                        </a:spcAft>
                      </a:pPr>
                      <a:r>
                        <a:rPr lang="en-US" sz="800">
                          <a:effectLst/>
                        </a:rPr>
                        <a:t>People</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Student outcome is used to map the student’s courses.</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r>
                        <a:rPr lang="en-US" sz="800">
                          <a:effectLst/>
                        </a:rPr>
                        <a:t> </a:t>
                      </a:r>
                      <a:endParaRPr lang="en-US" sz="700">
                        <a:effectLst/>
                        <a:latin typeface="Calibri" panose="020F0502020204030204" pitchFamily="34" charset="0"/>
                        <a:cs typeface="Times New Roman" panose="02020603050405020304" pitchFamily="18" charset="0"/>
                      </a:endParaRPr>
                    </a:p>
                  </a:txBody>
                  <a:tcPr marL="46075" marR="46075" marT="30717" marB="30717"/>
                </a:tc>
                <a:tc>
                  <a:txBody>
                    <a:bodyPr/>
                    <a:lstStyle/>
                    <a:p>
                      <a:pPr>
                        <a:lnSpc>
                          <a:spcPct val="107000"/>
                        </a:lnSpc>
                        <a:spcAft>
                          <a:spcPts val="0"/>
                        </a:spcAft>
                      </a:pPr>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75" marR="46075" marT="30717" marB="30717"/>
                </a:tc>
                <a:extLst>
                  <a:ext uri="{0D108BD9-81ED-4DB2-BD59-A6C34878D82A}">
                    <a16:rowId xmlns:a16="http://schemas.microsoft.com/office/drawing/2014/main" val="354893398"/>
                  </a:ext>
                </a:extLst>
              </a:tr>
            </a:tbl>
          </a:graphicData>
        </a:graphic>
      </p:graphicFrame>
      <p:sp>
        <p:nvSpPr>
          <p:cNvPr id="5" name="Rectangle 1"/>
          <p:cNvSpPr>
            <a:spLocks noChangeArrowheads="1"/>
          </p:cNvSpPr>
          <p:nvPr/>
        </p:nvSpPr>
        <p:spPr bwMode="auto">
          <a:xfrm>
            <a:off x="-8804935" y="-32568"/>
            <a:ext cx="29423397" cy="476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Requirements Matrix: Faculty outcomes</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346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Benefit Analysis: Faculty Portal</a:t>
            </a:r>
          </a:p>
        </p:txBody>
      </p:sp>
      <p:pic>
        <p:nvPicPr>
          <p:cNvPr id="6" name="Content Placeholder 5"/>
          <p:cNvPicPr>
            <a:picLocks noGrp="1" noChangeAspect="1"/>
          </p:cNvPicPr>
          <p:nvPr>
            <p:ph idx="1"/>
          </p:nvPr>
        </p:nvPicPr>
        <p:blipFill rotWithShape="1">
          <a:blip r:embed="rId2"/>
          <a:srcRect l="1305" t="28095" r="62937" b="27723"/>
          <a:stretch/>
        </p:blipFill>
        <p:spPr>
          <a:xfrm>
            <a:off x="3466213" y="1509823"/>
            <a:ext cx="5688420" cy="3951687"/>
          </a:xfrm>
          <a:prstGeom prst="rect">
            <a:avLst/>
          </a:prstGeom>
        </p:spPr>
      </p:pic>
    </p:spTree>
    <p:extLst>
      <p:ext uri="{BB962C8B-B14F-4D97-AF65-F5344CB8AC3E}">
        <p14:creationId xmlns:p14="http://schemas.microsoft.com/office/powerpoint/2010/main" val="18428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Level 1 – Faculty Portal</a:t>
            </a:r>
          </a:p>
        </p:txBody>
      </p:sp>
      <p:pic>
        <p:nvPicPr>
          <p:cNvPr id="4" name="Content Placeholder 3"/>
          <p:cNvPicPr>
            <a:picLocks noGrp="1" noChangeAspect="1"/>
          </p:cNvPicPr>
          <p:nvPr>
            <p:ph idx="1"/>
          </p:nvPr>
        </p:nvPicPr>
        <p:blipFill rotWithShape="1">
          <a:blip r:embed="rId2"/>
          <a:srcRect l="34689" t="20356" r="16105" b="14075"/>
          <a:stretch/>
        </p:blipFill>
        <p:spPr>
          <a:xfrm>
            <a:off x="3147235" y="1414128"/>
            <a:ext cx="6220049" cy="4660035"/>
          </a:xfrm>
          <a:prstGeom prst="rect">
            <a:avLst/>
          </a:prstGeom>
        </p:spPr>
      </p:pic>
    </p:spTree>
    <p:extLst>
      <p:ext uri="{BB962C8B-B14F-4D97-AF65-F5344CB8AC3E}">
        <p14:creationId xmlns:p14="http://schemas.microsoft.com/office/powerpoint/2010/main" val="2533866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Diagram : Faculty Portal</a:t>
            </a:r>
          </a:p>
        </p:txBody>
      </p:sp>
      <p:pic>
        <p:nvPicPr>
          <p:cNvPr id="4" name="Content Placeholder 3"/>
          <p:cNvPicPr>
            <a:picLocks noGrp="1" noChangeAspect="1"/>
          </p:cNvPicPr>
          <p:nvPr>
            <p:ph idx="1"/>
          </p:nvPr>
        </p:nvPicPr>
        <p:blipFill rotWithShape="1">
          <a:blip r:embed="rId2"/>
          <a:srcRect l="20767" t="35270" r="2656" b="28427"/>
          <a:stretch/>
        </p:blipFill>
        <p:spPr>
          <a:xfrm>
            <a:off x="2488859" y="2339161"/>
            <a:ext cx="9015753" cy="2402959"/>
          </a:xfrm>
          <a:prstGeom prst="rect">
            <a:avLst/>
          </a:prstGeom>
        </p:spPr>
      </p:pic>
    </p:spTree>
    <p:extLst>
      <p:ext uri="{BB962C8B-B14F-4D97-AF65-F5344CB8AC3E}">
        <p14:creationId xmlns:p14="http://schemas.microsoft.com/office/powerpoint/2010/main" val="655950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Term Project	</a:t>
            </a:r>
          </a:p>
        </p:txBody>
      </p:sp>
      <p:sp>
        <p:nvSpPr>
          <p:cNvPr id="3" name="Subtitle 2"/>
          <p:cNvSpPr>
            <a:spLocks noGrp="1"/>
          </p:cNvSpPr>
          <p:nvPr>
            <p:ph type="subTitle" idx="1"/>
          </p:nvPr>
        </p:nvSpPr>
        <p:spPr>
          <a:xfrm>
            <a:off x="2589213" y="4777379"/>
            <a:ext cx="8915399" cy="1394821"/>
          </a:xfrm>
        </p:spPr>
        <p:txBody>
          <a:bodyPr>
            <a:normAutofit fontScale="92500" lnSpcReduction="20000"/>
          </a:bodyPr>
          <a:lstStyle/>
          <a:p>
            <a:r>
              <a:rPr lang="en-US" dirty="0" err="1"/>
              <a:t>Khadisah</a:t>
            </a:r>
            <a:r>
              <a:rPr lang="en-US" dirty="0"/>
              <a:t> Nicholson</a:t>
            </a:r>
          </a:p>
          <a:p>
            <a:r>
              <a:rPr lang="en-US" dirty="0"/>
              <a:t>Whitney Davis </a:t>
            </a:r>
          </a:p>
          <a:p>
            <a:r>
              <a:rPr lang="en-US" dirty="0" err="1"/>
              <a:t>Sekuan</a:t>
            </a:r>
            <a:r>
              <a:rPr lang="en-US" dirty="0"/>
              <a:t> </a:t>
            </a:r>
            <a:r>
              <a:rPr lang="en-US" dirty="0" err="1"/>
              <a:t>Modibo</a:t>
            </a:r>
            <a:endParaRPr lang="en-US" dirty="0"/>
          </a:p>
          <a:p>
            <a:r>
              <a:rPr lang="en-US" dirty="0"/>
              <a:t>Dereck Murphy</a:t>
            </a:r>
          </a:p>
        </p:txBody>
      </p:sp>
    </p:spTree>
    <p:extLst>
      <p:ext uri="{BB962C8B-B14F-4D97-AF65-F5344CB8AC3E}">
        <p14:creationId xmlns:p14="http://schemas.microsoft.com/office/powerpoint/2010/main" val="293354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772" y="2003992"/>
            <a:ext cx="8911687" cy="1280890"/>
          </a:xfrm>
        </p:spPr>
        <p:txBody>
          <a:bodyPr>
            <a:normAutofit fontScale="90000"/>
          </a:bodyPr>
          <a:lstStyle/>
          <a:p>
            <a:pPr algn="ctr"/>
            <a:r>
              <a:rPr lang="en-US" dirty="0"/>
              <a:t>Mapping with Criteria</a:t>
            </a:r>
            <a:br>
              <a:rPr lang="en-US" dirty="0"/>
            </a:br>
            <a:br>
              <a:rPr lang="en-US" dirty="0"/>
            </a:br>
            <a:br>
              <a:rPr lang="en-US" dirty="0"/>
            </a:br>
            <a:r>
              <a:rPr lang="en-US" dirty="0" err="1"/>
              <a:t>Sekuan</a:t>
            </a:r>
            <a:r>
              <a:rPr lang="en-US" dirty="0"/>
              <a:t> </a:t>
            </a:r>
            <a:r>
              <a:rPr lang="en-US" dirty="0" err="1"/>
              <a:t>Modibo</a:t>
            </a:r>
            <a:endParaRPr lang="en-US" dirty="0"/>
          </a:p>
        </p:txBody>
      </p:sp>
    </p:spTree>
    <p:extLst>
      <p:ext uri="{BB962C8B-B14F-4D97-AF65-F5344CB8AC3E}">
        <p14:creationId xmlns:p14="http://schemas.microsoft.com/office/powerpoint/2010/main" val="139410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This system will generate student outcomes vs. criteria grid and provide useful information about whether candidates have reached important learning goals and about the progress of each candidate in their programs.</a:t>
            </a:r>
          </a:p>
          <a:p>
            <a:endParaRPr lang="en-US" dirty="0"/>
          </a:p>
        </p:txBody>
      </p:sp>
    </p:spTree>
    <p:extLst>
      <p:ext uri="{BB962C8B-B14F-4D97-AF65-F5344CB8AC3E}">
        <p14:creationId xmlns:p14="http://schemas.microsoft.com/office/powerpoint/2010/main" val="87655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Assumptions/Constraints</a:t>
            </a:r>
          </a:p>
        </p:txBody>
      </p:sp>
      <p:sp>
        <p:nvSpPr>
          <p:cNvPr id="3" name="Content Placeholder 2"/>
          <p:cNvSpPr>
            <a:spLocks noGrp="1"/>
          </p:cNvSpPr>
          <p:nvPr>
            <p:ph idx="1"/>
          </p:nvPr>
        </p:nvSpPr>
        <p:spPr/>
        <p:txBody>
          <a:bodyPr/>
          <a:lstStyle/>
          <a:p>
            <a:pPr lvl="0"/>
            <a:r>
              <a:rPr lang="en-US" b="1" dirty="0"/>
              <a:t>Assumptions:</a:t>
            </a:r>
            <a:endParaRPr lang="en-US" sz="1600" dirty="0"/>
          </a:p>
          <a:p>
            <a:pPr lvl="1"/>
            <a:r>
              <a:rPr lang="en-US" dirty="0"/>
              <a:t>Faculty will utilize the software outcomes using their own personal ID and password</a:t>
            </a:r>
            <a:endParaRPr lang="en-US" sz="1400" dirty="0"/>
          </a:p>
          <a:p>
            <a:pPr lvl="1"/>
            <a:r>
              <a:rPr lang="en-US" dirty="0"/>
              <a:t>The outcomes will be running at all time</a:t>
            </a:r>
            <a:endParaRPr lang="en-US" sz="1400" dirty="0"/>
          </a:p>
          <a:p>
            <a:pPr lvl="1"/>
            <a:r>
              <a:rPr lang="en-US" dirty="0"/>
              <a:t>The outcomes will be updated properly</a:t>
            </a:r>
            <a:endParaRPr lang="en-US" sz="1400" dirty="0"/>
          </a:p>
          <a:p>
            <a:pPr lvl="0"/>
            <a:r>
              <a:rPr lang="en-US" b="1" dirty="0"/>
              <a:t>Constraints:</a:t>
            </a:r>
            <a:endParaRPr lang="en-US" sz="1600" dirty="0"/>
          </a:p>
          <a:p>
            <a:pPr lvl="1"/>
            <a:r>
              <a:rPr lang="en-US" dirty="0"/>
              <a:t>Each faculty will have unique log in information</a:t>
            </a:r>
          </a:p>
          <a:p>
            <a:pPr lvl="1"/>
            <a:r>
              <a:rPr lang="en-US" dirty="0"/>
              <a:t>The system may experience slowness if multiple faculty members are trying to access</a:t>
            </a:r>
          </a:p>
          <a:p>
            <a:pPr lvl="1"/>
            <a:r>
              <a:rPr lang="en-US" dirty="0"/>
              <a:t>Database will need to be updated and connected</a:t>
            </a:r>
          </a:p>
          <a:p>
            <a:pPr marL="0" indent="0">
              <a:buNone/>
            </a:pPr>
            <a:endParaRPr lang="en-US" dirty="0"/>
          </a:p>
        </p:txBody>
      </p:sp>
    </p:spTree>
    <p:extLst>
      <p:ext uri="{BB962C8B-B14F-4D97-AF65-F5344CB8AC3E}">
        <p14:creationId xmlns:p14="http://schemas.microsoft.com/office/powerpoint/2010/main" val="159060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This system will generate student outcomes vs. criteria grid and provide useful information about whether candidates have reached important learning goals and about the progress of each candidate in their programs.</a:t>
            </a:r>
          </a:p>
          <a:p>
            <a:endParaRPr lang="en-US" dirty="0"/>
          </a:p>
        </p:txBody>
      </p:sp>
    </p:spTree>
    <p:extLst>
      <p:ext uri="{BB962C8B-B14F-4D97-AF65-F5344CB8AC3E}">
        <p14:creationId xmlns:p14="http://schemas.microsoft.com/office/powerpoint/2010/main" val="3918587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Constraints</a:t>
            </a:r>
          </a:p>
        </p:txBody>
      </p:sp>
      <p:sp>
        <p:nvSpPr>
          <p:cNvPr id="3" name="Content Placeholder 2"/>
          <p:cNvSpPr>
            <a:spLocks noGrp="1"/>
          </p:cNvSpPr>
          <p:nvPr>
            <p:ph idx="1"/>
          </p:nvPr>
        </p:nvSpPr>
        <p:spPr/>
        <p:txBody>
          <a:bodyPr/>
          <a:lstStyle/>
          <a:p>
            <a:pPr lvl="0"/>
            <a:r>
              <a:rPr lang="en-US" dirty="0"/>
              <a:t>System accessible 99% of the time</a:t>
            </a:r>
          </a:p>
          <a:p>
            <a:pPr lvl="0"/>
            <a:r>
              <a:rPr lang="en-US" dirty="0"/>
              <a:t>System will be secure with access control</a:t>
            </a:r>
          </a:p>
          <a:p>
            <a:pPr lvl="0"/>
            <a:r>
              <a:rPr lang="en-US" dirty="0"/>
              <a:t>System will allow faculty to compare student’s outcomes with criteria grid.</a:t>
            </a:r>
          </a:p>
          <a:p>
            <a:pPr marL="0" indent="0">
              <a:buNone/>
            </a:pPr>
            <a:endParaRPr lang="en-US" dirty="0"/>
          </a:p>
          <a:p>
            <a:endParaRPr lang="en-US" dirty="0"/>
          </a:p>
        </p:txBody>
      </p:sp>
    </p:spTree>
    <p:extLst>
      <p:ext uri="{BB962C8B-B14F-4D97-AF65-F5344CB8AC3E}">
        <p14:creationId xmlns:p14="http://schemas.microsoft.com/office/powerpoint/2010/main" val="947080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a:t>
            </a:r>
          </a:p>
        </p:txBody>
      </p:sp>
      <p:sp>
        <p:nvSpPr>
          <p:cNvPr id="3" name="Content Placeholder 2"/>
          <p:cNvSpPr>
            <a:spLocks noGrp="1"/>
          </p:cNvSpPr>
          <p:nvPr>
            <p:ph idx="1"/>
          </p:nvPr>
        </p:nvSpPr>
        <p:spPr/>
        <p:txBody>
          <a:bodyPr/>
          <a:lstStyle/>
          <a:p>
            <a:pPr lvl="0"/>
            <a:r>
              <a:rPr lang="en-US" dirty="0"/>
              <a:t>Technical: System is able to provide necessary infrastructure to provide the subsystem to match its needs and capabilities. </a:t>
            </a:r>
          </a:p>
          <a:p>
            <a:pPr lvl="0"/>
            <a:r>
              <a:rPr lang="en-US" dirty="0"/>
              <a:t>Economic: N/A</a:t>
            </a:r>
          </a:p>
          <a:p>
            <a:pPr lvl="0"/>
            <a:r>
              <a:rPr lang="en-US" dirty="0"/>
              <a:t>Operational: Faculty </a:t>
            </a:r>
          </a:p>
        </p:txBody>
      </p:sp>
    </p:spTree>
    <p:extLst>
      <p:ext uri="{BB962C8B-B14F-4D97-AF65-F5344CB8AC3E}">
        <p14:creationId xmlns:p14="http://schemas.microsoft.com/office/powerpoint/2010/main" val="48666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Constraints</a:t>
            </a:r>
          </a:p>
        </p:txBody>
      </p:sp>
      <p:sp>
        <p:nvSpPr>
          <p:cNvPr id="3" name="Content Placeholder 2"/>
          <p:cNvSpPr>
            <a:spLocks noGrp="1"/>
          </p:cNvSpPr>
          <p:nvPr>
            <p:ph idx="1"/>
          </p:nvPr>
        </p:nvSpPr>
        <p:spPr/>
        <p:txBody>
          <a:bodyPr/>
          <a:lstStyle/>
          <a:p>
            <a:pPr lvl="0"/>
            <a:r>
              <a:rPr lang="en-US" dirty="0"/>
              <a:t>System accessible 99% of the time</a:t>
            </a:r>
          </a:p>
          <a:p>
            <a:pPr lvl="0"/>
            <a:r>
              <a:rPr lang="en-US" dirty="0"/>
              <a:t>System will be secure with access control</a:t>
            </a:r>
          </a:p>
          <a:p>
            <a:pPr lvl="0"/>
            <a:r>
              <a:rPr lang="en-US" dirty="0"/>
              <a:t>System will allow faculty to compare student’s outcomes with criteria grid.</a:t>
            </a:r>
          </a:p>
          <a:p>
            <a:pPr marL="0" indent="0">
              <a:buNone/>
            </a:pPr>
            <a:endParaRPr lang="en-US" dirty="0"/>
          </a:p>
          <a:p>
            <a:endParaRPr lang="en-US" dirty="0"/>
          </a:p>
        </p:txBody>
      </p:sp>
    </p:spTree>
    <p:extLst>
      <p:ext uri="{BB962C8B-B14F-4D97-AF65-F5344CB8AC3E}">
        <p14:creationId xmlns:p14="http://schemas.microsoft.com/office/powerpoint/2010/main" val="49987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a:t>
            </a:r>
          </a:p>
        </p:txBody>
      </p:sp>
      <p:sp>
        <p:nvSpPr>
          <p:cNvPr id="3" name="Content Placeholder 2"/>
          <p:cNvSpPr>
            <a:spLocks noGrp="1"/>
          </p:cNvSpPr>
          <p:nvPr>
            <p:ph idx="1"/>
          </p:nvPr>
        </p:nvSpPr>
        <p:spPr/>
        <p:txBody>
          <a:bodyPr/>
          <a:lstStyle/>
          <a:p>
            <a:pPr lvl="0"/>
            <a:r>
              <a:rPr lang="en-US" dirty="0"/>
              <a:t>Technical: System is able to provide necessary infrastructure to provide the subsystem to match its needs and capabilities. </a:t>
            </a:r>
          </a:p>
          <a:p>
            <a:pPr lvl="0"/>
            <a:r>
              <a:rPr lang="en-US" dirty="0"/>
              <a:t>Economic: N/A</a:t>
            </a:r>
          </a:p>
          <a:p>
            <a:pPr lvl="0"/>
            <a:r>
              <a:rPr lang="en-US" dirty="0"/>
              <a:t>Operational: Faculty </a:t>
            </a:r>
          </a:p>
        </p:txBody>
      </p:sp>
    </p:spTree>
    <p:extLst>
      <p:ext uri="{BB962C8B-B14F-4D97-AF65-F5344CB8AC3E}">
        <p14:creationId xmlns:p14="http://schemas.microsoft.com/office/powerpoint/2010/main" val="63995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Faculty outcomes</a:t>
            </a:r>
            <a:br>
              <a:rPr lang="en-US" dirty="0"/>
            </a:br>
            <a:br>
              <a:rPr lang="en-US" dirty="0"/>
            </a:br>
            <a:r>
              <a:rPr lang="en-US" dirty="0" err="1"/>
              <a:t>Khadisah</a:t>
            </a:r>
            <a:r>
              <a:rPr lang="en-US" dirty="0"/>
              <a:t> Nicholson and</a:t>
            </a:r>
            <a:br>
              <a:rPr lang="en-US" dirty="0"/>
            </a:br>
            <a:r>
              <a:rPr lang="en-US" dirty="0"/>
              <a:t>Dereck Murphy</a:t>
            </a:r>
          </a:p>
        </p:txBody>
      </p:sp>
    </p:spTree>
    <p:extLst>
      <p:ext uri="{BB962C8B-B14F-4D97-AF65-F5344CB8AC3E}">
        <p14:creationId xmlns:p14="http://schemas.microsoft.com/office/powerpoint/2010/main" val="376772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 allow faculty to generate and compare student outcomes based on the abet criteria</a:t>
            </a:r>
          </a:p>
          <a:p>
            <a:pPr marL="0" indent="0">
              <a:buNone/>
            </a:pPr>
            <a:endParaRPr lang="en-US" dirty="0"/>
          </a:p>
        </p:txBody>
      </p:sp>
    </p:spTree>
    <p:extLst>
      <p:ext uri="{BB962C8B-B14F-4D97-AF65-F5344CB8AC3E}">
        <p14:creationId xmlns:p14="http://schemas.microsoft.com/office/powerpoint/2010/main" val="99876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Assumptions/Constraints</a:t>
            </a:r>
          </a:p>
        </p:txBody>
      </p:sp>
      <p:sp>
        <p:nvSpPr>
          <p:cNvPr id="3" name="Content Placeholder 2"/>
          <p:cNvSpPr>
            <a:spLocks noGrp="1"/>
          </p:cNvSpPr>
          <p:nvPr>
            <p:ph idx="1"/>
          </p:nvPr>
        </p:nvSpPr>
        <p:spPr/>
        <p:txBody>
          <a:bodyPr/>
          <a:lstStyle/>
          <a:p>
            <a:pPr lvl="0"/>
            <a:r>
              <a:rPr lang="en-US" b="1" dirty="0"/>
              <a:t>Assumptions:</a:t>
            </a:r>
            <a:endParaRPr lang="en-US" sz="1600" dirty="0"/>
          </a:p>
          <a:p>
            <a:pPr lvl="1"/>
            <a:r>
              <a:rPr lang="en-US" dirty="0"/>
              <a:t>Faculty will utilize the software outcomes using their own personal ID and password</a:t>
            </a:r>
            <a:endParaRPr lang="en-US" sz="1400" dirty="0"/>
          </a:p>
          <a:p>
            <a:pPr lvl="1"/>
            <a:r>
              <a:rPr lang="en-US" dirty="0"/>
              <a:t>The outcomes will be running at all time</a:t>
            </a:r>
            <a:endParaRPr lang="en-US" sz="1400" dirty="0"/>
          </a:p>
          <a:p>
            <a:pPr lvl="1"/>
            <a:r>
              <a:rPr lang="en-US" dirty="0"/>
              <a:t>The outcomes will be updated properly</a:t>
            </a:r>
            <a:endParaRPr lang="en-US" sz="1400" dirty="0"/>
          </a:p>
          <a:p>
            <a:pPr lvl="0"/>
            <a:r>
              <a:rPr lang="en-US" b="1" dirty="0"/>
              <a:t>Constraints:</a:t>
            </a:r>
            <a:endParaRPr lang="en-US" sz="1600" dirty="0"/>
          </a:p>
          <a:p>
            <a:pPr lvl="1"/>
            <a:r>
              <a:rPr lang="en-US" dirty="0"/>
              <a:t>Each faculty will have unique log in information</a:t>
            </a:r>
          </a:p>
          <a:p>
            <a:pPr lvl="1"/>
            <a:r>
              <a:rPr lang="en-US" dirty="0"/>
              <a:t>The system may experience slowness if multiple faculty members are trying to access</a:t>
            </a:r>
          </a:p>
          <a:p>
            <a:pPr lvl="1"/>
            <a:r>
              <a:rPr lang="en-US" dirty="0"/>
              <a:t>Database will need to be updated and connected</a:t>
            </a:r>
          </a:p>
          <a:p>
            <a:pPr marL="0" indent="0">
              <a:buNone/>
            </a:pPr>
            <a:endParaRPr lang="en-US" dirty="0"/>
          </a:p>
        </p:txBody>
      </p:sp>
    </p:spTree>
    <p:extLst>
      <p:ext uri="{BB962C8B-B14F-4D97-AF65-F5344CB8AC3E}">
        <p14:creationId xmlns:p14="http://schemas.microsoft.com/office/powerpoint/2010/main" val="203405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a:t>
            </a:r>
          </a:p>
        </p:txBody>
      </p:sp>
      <p:sp>
        <p:nvSpPr>
          <p:cNvPr id="3" name="Content Placeholder 2"/>
          <p:cNvSpPr>
            <a:spLocks noGrp="1"/>
          </p:cNvSpPr>
          <p:nvPr>
            <p:ph idx="1"/>
          </p:nvPr>
        </p:nvSpPr>
        <p:spPr/>
        <p:txBody>
          <a:bodyPr/>
          <a:lstStyle/>
          <a:p>
            <a:pPr lvl="1"/>
            <a:r>
              <a:rPr lang="en-US" b="1" u="sng" dirty="0"/>
              <a:t>Technical</a:t>
            </a:r>
            <a:r>
              <a:rPr lang="en-US" dirty="0"/>
              <a:t>: Appropriate hardware will be needed to utilize the Faculty outcomes efficiently. The computers and other devices will need to be maintained and updated by our staff periodically. Webpages will need to be updated and working properly at all times. </a:t>
            </a:r>
            <a:endParaRPr lang="en-US" sz="1400" dirty="0"/>
          </a:p>
          <a:p>
            <a:pPr lvl="1"/>
            <a:r>
              <a:rPr lang="en-US" b="1" u="sng" dirty="0"/>
              <a:t>Economic</a:t>
            </a:r>
            <a:r>
              <a:rPr lang="en-US" dirty="0"/>
              <a:t>: Open source software has been implemented. This will reduce the cost for software tremendously. The computers will still need to be maintained and updated periodically. This will reduce the possibility of computer failure, which may cost the organization a substantial amount. </a:t>
            </a:r>
            <a:endParaRPr lang="en-US" sz="1400" dirty="0"/>
          </a:p>
          <a:p>
            <a:pPr lvl="1"/>
            <a:r>
              <a:rPr lang="en-US" b="1" u="sng" dirty="0"/>
              <a:t>Operational</a:t>
            </a:r>
            <a:r>
              <a:rPr lang="en-US" dirty="0"/>
              <a:t>: Faculty will need to be trained and meet occasionally to discuss and understand the faculty outcomes. The faculty will need appropriate training on how to utilize the outcomes to help compare and generate the student outcomes..</a:t>
            </a:r>
            <a:endParaRPr lang="en-US" sz="1400" dirty="0"/>
          </a:p>
          <a:p>
            <a:endParaRPr lang="en-US" dirty="0"/>
          </a:p>
        </p:txBody>
      </p:sp>
    </p:spTree>
    <p:extLst>
      <p:ext uri="{BB962C8B-B14F-4D97-AF65-F5344CB8AC3E}">
        <p14:creationId xmlns:p14="http://schemas.microsoft.com/office/powerpoint/2010/main" val="31324588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227</TotalTime>
  <Words>1420</Words>
  <Application>Microsoft Office PowerPoint</Application>
  <PresentationFormat>Widescreen</PresentationFormat>
  <Paragraphs>266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Times New Roman</vt:lpstr>
      <vt:lpstr>Wingdings 3</vt:lpstr>
      <vt:lpstr>Wisp</vt:lpstr>
      <vt:lpstr>Term Project </vt:lpstr>
      <vt:lpstr>Mapping  Whitney Davis and Sekuan Modibo</vt:lpstr>
      <vt:lpstr>Problem Statement</vt:lpstr>
      <vt:lpstr>Assumptions Constraints</vt:lpstr>
      <vt:lpstr>Feasibility Analysis</vt:lpstr>
      <vt:lpstr>Faculty outcomes  Khadisah Nicholson and Dereck Murphy</vt:lpstr>
      <vt:lpstr>Problem Statement</vt:lpstr>
      <vt:lpstr>Assumptions/Constraints</vt:lpstr>
      <vt:lpstr>Feasibility Analysis</vt:lpstr>
      <vt:lpstr>Evaluation Criteria</vt:lpstr>
      <vt:lpstr>Requirements Matrix </vt:lpstr>
      <vt:lpstr>Cost Benefit Analysis</vt:lpstr>
      <vt:lpstr>Mapping with student outcomes</vt:lpstr>
      <vt:lpstr>Problem Statement</vt:lpstr>
      <vt:lpstr>Assumptions Constraints</vt:lpstr>
      <vt:lpstr>Feasibility Analysis</vt:lpstr>
      <vt:lpstr>Evaluation Criteria</vt:lpstr>
      <vt:lpstr>Requirements Matrix: Mapping with student outcomes </vt:lpstr>
      <vt:lpstr>Cost/Benefit Analysis</vt:lpstr>
      <vt:lpstr>Feasibility Analysis: Faculty Portal</vt:lpstr>
      <vt:lpstr>Evaluation Criteria: Faculty Portal</vt:lpstr>
      <vt:lpstr>Requirements Matrix: Faculty Portal </vt:lpstr>
      <vt:lpstr>Cost Benefit Analysis: Faculty Portal</vt:lpstr>
      <vt:lpstr>DFD Level 1 – Faculty Portal</vt:lpstr>
      <vt:lpstr>Hardware Diagram : Faculty Portal</vt:lpstr>
      <vt:lpstr>Term Project </vt:lpstr>
      <vt:lpstr>Mapping with Criteria   Sekuan Modibo</vt:lpstr>
      <vt:lpstr>Problem Statement</vt:lpstr>
      <vt:lpstr>Assumptions/Constraints</vt:lpstr>
      <vt:lpstr>Assumptions Constraints</vt:lpstr>
      <vt:lpstr>Feasibility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dc:creator>Keith Nicholson</dc:creator>
  <cp:lastModifiedBy>Murph .</cp:lastModifiedBy>
  <cp:revision>21</cp:revision>
  <dcterms:created xsi:type="dcterms:W3CDTF">2017-04-06T09:45:03Z</dcterms:created>
  <dcterms:modified xsi:type="dcterms:W3CDTF">2017-04-13T05:43:18Z</dcterms:modified>
</cp:coreProperties>
</file>