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1pPr>
            <a:lvl2pPr marL="0" indent="457200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2pPr>
            <a:lvl3pPr marL="0" indent="914400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3pPr>
            <a:lvl4pPr marL="0" indent="1371600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4pPr>
            <a:lvl5pPr marL="0" indent="1828800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lank Sober blue">
    <p:bg>
      <p:bgPr>
        <a:solidFill>
          <a:srgbClr val="0A79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Old">
    <p:bg>
      <p:bgPr>
        <a:solidFill>
          <a:srgbClr val="505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hyperlink" Target="http://github.com/dlmcdonald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hyperlink" Target="http://github.com/dlmcdonal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5"/>
          <p:cNvSpPr txBox="1"/>
          <p:nvPr/>
        </p:nvSpPr>
        <p:spPr>
          <a:xfrm>
            <a:off x="5780577" y="443008"/>
            <a:ext cx="619675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JOHANNESBURG</a:t>
            </a:r>
            <a:endParaRPr>
              <a:solidFill>
                <a:srgbClr val="FFFFFF"/>
              </a:solidFill>
            </a:endParaRPr>
          </a:p>
          <a:p>
            <a: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27TH APRIL 2019</a:t>
            </a:r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628" y="1309686"/>
            <a:ext cx="4762501" cy="423862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6"/>
          <p:cNvSpPr txBox="1"/>
          <p:nvPr/>
        </p:nvSpPr>
        <p:spPr>
          <a:xfrm>
            <a:off x="5654329" y="2214148"/>
            <a:ext cx="6449254" cy="454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Creating, publishing and using NuGet packages with Azure</a:t>
            </a:r>
            <a:br/>
          </a:p>
          <a:p>
            <a:pPr algn="ctr">
              <a:defRPr sz="3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DevOps</a:t>
            </a:r>
            <a:endParaRPr>
              <a:solidFill>
                <a:srgbClr val="FFFFFF"/>
              </a:solidFill>
            </a:endParaRPr>
          </a:p>
          <a:p>
            <a:pPr algn="ctr">
              <a:defRPr sz="3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Dustin McDonald</a:t>
            </a:r>
            <a:endParaRPr>
              <a:solidFill>
                <a:srgbClr val="FFFFFF"/>
              </a:solidFill>
            </a:endParaRPr>
          </a:p>
          <a:p>
            <a:pPr algn="ctr">
              <a:defRPr sz="28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Mobile Developer</a:t>
            </a:r>
            <a:br/>
            <a:r>
              <a:t>@dustin_dev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github.com/dlmcdonald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/>
        </p:nvSpPr>
        <p:spPr>
          <a:xfrm>
            <a:off x="2067339" y="304042"/>
            <a:ext cx="924523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Creating a NuGet package</a:t>
            </a:r>
          </a:p>
        </p:txBody>
      </p:sp>
      <p:sp>
        <p:nvSpPr>
          <p:cNvPr id="151" name="TextBox 2"/>
          <p:cNvSpPr txBox="1"/>
          <p:nvPr/>
        </p:nvSpPr>
        <p:spPr>
          <a:xfrm>
            <a:off x="398327" y="2194560"/>
            <a:ext cx="4676984" cy="2211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Create your library project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Create nuspec file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Configure dependencies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Configure output files </a:t>
            </a:r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nuget.png" descr="nu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1250" y="4597106"/>
            <a:ext cx="1797344" cy="1797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/>
        </p:nvSpPr>
        <p:spPr>
          <a:xfrm>
            <a:off x="1146122" y="2307589"/>
            <a:ext cx="9899756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Putting it all together</a:t>
            </a:r>
          </a:p>
        </p:txBody>
      </p: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azuredevops.png" descr="azuredevo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4469" y="4584406"/>
            <a:ext cx="1747062" cy="1747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nuget.png" descr="nuge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6791" y="4559264"/>
            <a:ext cx="1747062" cy="174706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Arrow 11"/>
          <p:cNvSpPr/>
          <p:nvPr/>
        </p:nvSpPr>
        <p:spPr>
          <a:xfrm>
            <a:off x="5425366" y="50150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rgbClr val="2D79D0"/>
              </a:gs>
              <a:gs pos="100000">
                <a:srgbClr val="18487C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5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/>
        </p:nvSpPr>
        <p:spPr>
          <a:xfrm>
            <a:off x="2067339" y="304042"/>
            <a:ext cx="924523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Putting it all together</a:t>
            </a:r>
          </a:p>
        </p:txBody>
      </p:sp>
      <p:sp>
        <p:nvSpPr>
          <p:cNvPr id="162" name="TextBox 2"/>
          <p:cNvSpPr txBox="1"/>
          <p:nvPr/>
        </p:nvSpPr>
        <p:spPr>
          <a:xfrm>
            <a:off x="398327" y="2194560"/>
            <a:ext cx="8836358" cy="2211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Point the NuGet Pack task the nuspec file 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Configure the NuGet Push task to your package feed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?????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Profit</a:t>
            </a:r>
          </a:p>
        </p:txBody>
      </p:sp>
      <p:pic>
        <p:nvPicPr>
          <p:cNvPr id="1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azuredevops.png" descr="azuredevo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4469" y="4584406"/>
            <a:ext cx="1747062" cy="1747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nuget.png" descr="nuge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0700" y="4559264"/>
            <a:ext cx="1747062" cy="1747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Arrow 11"/>
          <p:cNvSpPr/>
          <p:nvPr/>
        </p:nvSpPr>
        <p:spPr>
          <a:xfrm>
            <a:off x="5425366" y="50150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rgbClr val="2D79D0"/>
              </a:gs>
              <a:gs pos="100000">
                <a:srgbClr val="18487C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/>
        </p:nvSpPr>
        <p:spPr>
          <a:xfrm>
            <a:off x="1146122" y="2307589"/>
            <a:ext cx="9899756" cy="216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Using your NuGet package</a:t>
            </a:r>
          </a:p>
        </p:txBody>
      </p:sp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nuget.png" descr="nu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1591" y="4559264"/>
            <a:ext cx="1747062" cy="174706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Arrow 11"/>
          <p:cNvSpPr/>
          <p:nvPr/>
        </p:nvSpPr>
        <p:spPr>
          <a:xfrm>
            <a:off x="5425366" y="50150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rgbClr val="254779"/>
              </a:gs>
              <a:gs pos="100000">
                <a:srgbClr val="542E79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72" name="visualstudio-1.png" descr="visualstudio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3200" y="4355820"/>
            <a:ext cx="3056845" cy="2388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/>
        </p:nvSpPr>
        <p:spPr>
          <a:xfrm>
            <a:off x="2067339" y="304042"/>
            <a:ext cx="924523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Using your NuGet package</a:t>
            </a:r>
          </a:p>
        </p:txBody>
      </p:sp>
      <p:sp>
        <p:nvSpPr>
          <p:cNvPr id="175" name="TextBox 2"/>
          <p:cNvSpPr txBox="1"/>
          <p:nvPr/>
        </p:nvSpPr>
        <p:spPr>
          <a:xfrm>
            <a:off x="398327" y="2194560"/>
            <a:ext cx="8871085" cy="166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Configure any authentication on your package feed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Add your new feed via NuGet CLI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Install into your project with NuGet package manager</a:t>
            </a:r>
          </a:p>
        </p:txBody>
      </p:sp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nuget.png" descr="nu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1591" y="4559264"/>
            <a:ext cx="1747062" cy="174706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rrow 11"/>
          <p:cNvSpPr/>
          <p:nvPr/>
        </p:nvSpPr>
        <p:spPr>
          <a:xfrm>
            <a:off x="5425366" y="50150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rgbClr val="254779"/>
              </a:gs>
              <a:gs pos="100000">
                <a:srgbClr val="542E79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79" name="visualstudio-1.png" descr="visualstudio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3200" y="4355820"/>
            <a:ext cx="3056845" cy="2388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5"/>
          <p:cNvSpPr txBox="1"/>
          <p:nvPr/>
        </p:nvSpPr>
        <p:spPr>
          <a:xfrm>
            <a:off x="5780577" y="443008"/>
            <a:ext cx="619675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Thank you!</a:t>
            </a:r>
          </a:p>
        </p:txBody>
      </p:sp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628" y="1309686"/>
            <a:ext cx="4762501" cy="423862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Box 6"/>
          <p:cNvSpPr txBox="1"/>
          <p:nvPr/>
        </p:nvSpPr>
        <p:spPr>
          <a:xfrm>
            <a:off x="5654329" y="2214148"/>
            <a:ext cx="6449254" cy="454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Creating, publishing and using NuGet packages with Azure</a:t>
            </a:r>
            <a:br/>
          </a:p>
          <a:p>
            <a:pPr algn="ctr">
              <a:defRPr sz="3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DevOps</a:t>
            </a:r>
            <a:endParaRPr>
              <a:solidFill>
                <a:srgbClr val="FFFFFF"/>
              </a:solidFill>
            </a:endParaRPr>
          </a:p>
          <a:p>
            <a:pPr algn="ctr">
              <a:defRPr sz="3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Dustin McDonald</a:t>
            </a:r>
            <a:endParaRPr>
              <a:solidFill>
                <a:srgbClr val="FFFFFF"/>
              </a:solidFill>
            </a:endParaRPr>
          </a:p>
          <a:p>
            <a:pPr algn="ctr">
              <a:defRPr sz="28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Mobile Developer</a:t>
            </a:r>
            <a:br/>
            <a:r>
              <a:t>@dustin_dev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github.com/dlmcdonald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/>
        </p:nvSpPr>
        <p:spPr>
          <a:xfrm>
            <a:off x="2067339" y="304042"/>
            <a:ext cx="924523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About this session</a:t>
            </a:r>
          </a:p>
        </p:txBody>
      </p:sp>
      <p:sp>
        <p:nvSpPr>
          <p:cNvPr id="120" name="TextBox 2"/>
          <p:cNvSpPr txBox="1"/>
          <p:nvPr/>
        </p:nvSpPr>
        <p:spPr>
          <a:xfrm>
            <a:off x="398327" y="2194560"/>
            <a:ext cx="9004435" cy="2760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Introduction to NuGet Packages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Setting up Azure DevOps with a custom package feed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Creating a NuGet package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Adding some basic CI/CD for your package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Using your new NuGet package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/>
        </p:nvSpPr>
        <p:spPr>
          <a:xfrm>
            <a:off x="1146122" y="2307589"/>
            <a:ext cx="9899756" cy="216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Let’s talk about Code reuse.</a:t>
            </a:r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copypaste.jpeg" descr="copypast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800" y="0"/>
            <a:ext cx="10287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/>
        </p:nvSpPr>
        <p:spPr>
          <a:xfrm>
            <a:off x="1146122" y="2307589"/>
            <a:ext cx="9899756" cy="216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Let’s talk about Code reuse.</a:t>
            </a:r>
          </a:p>
        </p:txBody>
      </p:sp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/>
        </p:nvSpPr>
        <p:spPr>
          <a:xfrm>
            <a:off x="2067339" y="304042"/>
            <a:ext cx="9245239" cy="137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Advantages of making NuGet Packages</a:t>
            </a:r>
          </a:p>
        </p:txBody>
      </p:sp>
      <p:sp>
        <p:nvSpPr>
          <p:cNvPr id="133" name="TextBox 2"/>
          <p:cNvSpPr txBox="1"/>
          <p:nvPr/>
        </p:nvSpPr>
        <p:spPr>
          <a:xfrm>
            <a:off x="398327" y="2194560"/>
            <a:ext cx="6870661" cy="2211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Central location for your shared libraries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Versioning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Simplified dependency management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Team collaboration</a:t>
            </a:r>
          </a:p>
        </p:txBody>
      </p:sp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nuget.png" descr="nu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3150" y="2000250"/>
            <a:ext cx="28575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/>
        </p:nvSpPr>
        <p:spPr>
          <a:xfrm>
            <a:off x="1146122" y="2307589"/>
            <a:ext cx="9899756" cy="216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Setting up Azure DevOps</a:t>
            </a:r>
          </a:p>
        </p:txBody>
      </p: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azuredevops.png" descr="azuredevo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1086" y="4623023"/>
            <a:ext cx="1669828" cy="1669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/>
        </p:nvSpPr>
        <p:spPr>
          <a:xfrm>
            <a:off x="2067339" y="304042"/>
            <a:ext cx="924523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Setting up Azure DevOps</a:t>
            </a:r>
          </a:p>
        </p:txBody>
      </p:sp>
      <p:sp>
        <p:nvSpPr>
          <p:cNvPr id="142" name="TextBox 2"/>
          <p:cNvSpPr txBox="1"/>
          <p:nvPr/>
        </p:nvSpPr>
        <p:spPr>
          <a:xfrm>
            <a:off x="398327" y="2194560"/>
            <a:ext cx="9298916" cy="166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Create a new project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Create a new package feed</a:t>
            </a:r>
          </a:p>
          <a:p>
            <a:pPr marL="381000" indent="-3810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Segoe UI"/>
                <a:ea typeface="Segoe UI"/>
                <a:cs typeface="Segoe UI"/>
                <a:sym typeface="Segoe UI"/>
              </a:defRPr>
            </a:pPr>
            <a:r>
              <a:t>Create a new build definition (Restore, build, pack, push)</a:t>
            </a:r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azuredevops.png" descr="azuredevo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1086" y="4623023"/>
            <a:ext cx="1669828" cy="1669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/>
        </p:nvSpPr>
        <p:spPr>
          <a:xfrm>
            <a:off x="1146122" y="2307589"/>
            <a:ext cx="9899756" cy="216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Creating a NuGet package</a:t>
            </a:r>
          </a:p>
        </p:txBody>
      </p: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11" y="-93456"/>
            <a:ext cx="1517424" cy="1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nuget.png" descr="nu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1250" y="4597106"/>
            <a:ext cx="1797344" cy="1797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