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0" r:id="rId2"/>
  </p:sldMasterIdLst>
  <p:notesMasterIdLst>
    <p:notesMasterId r:id="rId62"/>
  </p:notesMasterIdLst>
  <p:sldIdLst>
    <p:sldId id="420" r:id="rId3"/>
    <p:sldId id="257" r:id="rId4"/>
    <p:sldId id="363" r:id="rId5"/>
    <p:sldId id="258" r:id="rId6"/>
    <p:sldId id="364" r:id="rId7"/>
    <p:sldId id="365" r:id="rId8"/>
    <p:sldId id="366" r:id="rId9"/>
    <p:sldId id="373" r:id="rId10"/>
    <p:sldId id="367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419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267" r:id="rId51"/>
    <p:sldId id="412" r:id="rId52"/>
    <p:sldId id="413" r:id="rId53"/>
    <p:sldId id="414" r:id="rId54"/>
    <p:sldId id="415" r:id="rId55"/>
    <p:sldId id="416" r:id="rId56"/>
    <p:sldId id="417" r:id="rId57"/>
    <p:sldId id="305" r:id="rId58"/>
    <p:sldId id="362" r:id="rId59"/>
    <p:sldId id="418" r:id="rId60"/>
    <p:sldId id="421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3" autoAdjust="0"/>
    <p:restoredTop sz="86429" autoAdjust="0"/>
  </p:normalViewPr>
  <p:slideViewPr>
    <p:cSldViewPr>
      <p:cViewPr varScale="1">
        <p:scale>
          <a:sx n="90" d="100"/>
          <a:sy n="90" d="100"/>
        </p:scale>
        <p:origin x="907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890D13DA-43E3-4BDB-A6A9-CBAC20F444B9}" type="datetimeFigureOut">
              <a:rPr lang="en-US" altLang="zh-CN"/>
              <a:t>8/29/2021</a:t>
            </a:fld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B29E2F9-4777-48FF-BA86-A92FEE1B646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175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E2F9-4777-48FF-BA86-A92FEE1B6463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08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0" y="3124200"/>
            <a:ext cx="91440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4800" dirty="0">
                <a:solidFill>
                  <a:srgbClr val="00B050"/>
                </a:solidFill>
                <a:latin typeface="Century" panose="02040604050505020304" pitchFamily="18" charset="0"/>
                <a:ea typeface="宋体" panose="02010600030101010101" pitchFamily="2" charset="-122"/>
              </a:rPr>
              <a:t>Microsoft Excel</a:t>
            </a:r>
          </a:p>
        </p:txBody>
      </p:sp>
      <p:sp>
        <p:nvSpPr>
          <p:cNvPr id="4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194175" y="3276600"/>
            <a:ext cx="3016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®</a:t>
            </a:r>
          </a:p>
        </p:txBody>
      </p:sp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5867400" y="3200400"/>
            <a:ext cx="3016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®</a:t>
            </a:r>
          </a:p>
        </p:txBody>
      </p:sp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371600"/>
            <a:ext cx="8693150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720080"/>
          </a:xfrm>
        </p:spPr>
        <p:txBody>
          <a:bodyPr>
            <a:noAutofit/>
          </a:bodyPr>
          <a:lstStyle>
            <a:lvl1pPr>
              <a:defRPr sz="5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Georgia" pitchFamily="18" charset="0"/>
                <a:cs typeface="Arial" pitchFamily="34" charset="0"/>
              </a:defRPr>
            </a:lvl1pPr>
            <a:lvl2pPr>
              <a:lnSpc>
                <a:spcPct val="150000"/>
              </a:lnSpc>
              <a:defRPr>
                <a:latin typeface="Georgia" pitchFamily="18" charset="0"/>
                <a:cs typeface="Arial" pitchFamily="34" charset="0"/>
              </a:defRPr>
            </a:lvl2pPr>
            <a:lvl3pPr>
              <a:lnSpc>
                <a:spcPct val="150000"/>
              </a:lnSpc>
              <a:defRPr>
                <a:latin typeface="Georgia" pitchFamily="18" charset="0"/>
                <a:cs typeface="Arial" pitchFamily="34" charset="0"/>
              </a:defRPr>
            </a:lvl3pPr>
            <a:lvl4pPr>
              <a:lnSpc>
                <a:spcPct val="150000"/>
              </a:lnSpc>
              <a:defRPr>
                <a:latin typeface="Georgia" pitchFamily="18" charset="0"/>
                <a:cs typeface="Arial" pitchFamily="34" charset="0"/>
              </a:defRPr>
            </a:lvl4pPr>
            <a:lvl5pPr>
              <a:lnSpc>
                <a:spcPct val="150000"/>
              </a:lnSpc>
              <a:defRPr>
                <a:latin typeface="Georgia" pitchFamily="18" charset="0"/>
                <a:cs typeface="Arial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5015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1019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3807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0" y="1371600"/>
            <a:ext cx="8693150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38190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371600"/>
            <a:ext cx="8693150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8361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45286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2402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1254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371600"/>
            <a:ext cx="8693150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927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5625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D29958-39C0-4309-B183-DC5674900B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9D56E2-3AF2-4145-8669-2BD693A56E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CA6A00-B8CB-4355-8E51-EE2764412F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E375E-432A-495E-8019-D060B5D9296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D53F5D-A64B-4D50-874F-4071B7ECDD3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314DFB-8907-40B5-AFBB-FFE105105D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9FB3C1-959B-4D08-A840-5317F1D0843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693150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Autofit/>
          </a:bodyPr>
          <a:lstStyle>
            <a:lvl1pPr algn="l">
              <a:defRPr sz="6000" b="1" baseline="0">
                <a:solidFill>
                  <a:schemeClr val="bg2">
                    <a:lumMod val="2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3142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AE82AA1B-3C27-4F96-ACD7-2D1A84399BD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XP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XP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0409A"/>
        </a:buClr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0409A"/>
        </a:buClr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0409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0409A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0409A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B145BDB3-E567-49EC-A61C-48E51451BABE}" type="datetimeFigureOut">
              <a:rPr lang="zh-CN" altLang="en-US"/>
              <a:pPr>
                <a:defRPr/>
              </a:pPr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AE82AA1B-3C27-4F96-ACD7-2D1A84399BD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b="1" kern="1200" dirty="0">
          <a:solidFill>
            <a:srgbClr val="072C6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72C62"/>
          </a:solidFill>
          <a:latin typeface="Tahoma" pitchFamily="34" charset="0"/>
          <a:ea typeface="宋体" charset="-122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72C62"/>
          </a:solidFill>
          <a:latin typeface="Tahoma" pitchFamily="34" charset="0"/>
          <a:ea typeface="宋体" charset="-122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72C62"/>
          </a:solidFill>
          <a:latin typeface="Tahoma" pitchFamily="34" charset="0"/>
          <a:ea typeface="宋体" charset="-122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72C62"/>
          </a:solidFill>
          <a:latin typeface="Tahoma" pitchFamily="34" charset="0"/>
          <a:ea typeface="宋体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Tahoma" pitchFamily="34" charset="0"/>
          <a:ea typeface="宋体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Tahoma" pitchFamily="34" charset="0"/>
          <a:ea typeface="宋体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Tahoma" pitchFamily="34" charset="0"/>
          <a:ea typeface="宋体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Tahoma" pitchFamily="34" charset="0"/>
          <a:ea typeface="宋体" charset="-122"/>
          <a:cs typeface="Tahoma" pitchFamily="34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072C62"/>
        </a:buClr>
        <a:buSzPct val="60000"/>
        <a:buFont typeface="Wingdings" pitchFamily="2" charset="2"/>
        <a:buChar char="u"/>
        <a:defRPr sz="32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85800" y="1557338"/>
            <a:ext cx="7772400" cy="1470025"/>
          </a:xfrm>
        </p:spPr>
        <p:txBody>
          <a:bodyPr/>
          <a:lstStyle/>
          <a:p>
            <a:pPr eaLnBrk="1" hangingPunct="1"/>
            <a:r>
              <a:rPr lang="en-GB" sz="4800" dirty="0" smtClean="0">
                <a:solidFill>
                  <a:srgbClr val="072C62"/>
                </a:solidFill>
                <a:ea typeface="宋体" charset="-122"/>
              </a:rPr>
              <a:t>A Journey with Data</a:t>
            </a:r>
            <a:br>
              <a:rPr lang="en-GB" sz="4800" dirty="0" smtClean="0">
                <a:solidFill>
                  <a:srgbClr val="072C62"/>
                </a:solidFill>
                <a:ea typeface="宋体" charset="-122"/>
              </a:rPr>
            </a:br>
            <a:r>
              <a:rPr lang="en-GB" sz="3600" dirty="0" smtClean="0">
                <a:solidFill>
                  <a:srgbClr val="072C62"/>
                </a:solidFill>
                <a:ea typeface="宋体" charset="-122"/>
              </a:rPr>
              <a:t>-Advanced Excel</a:t>
            </a:r>
            <a:endParaRPr sz="3600" dirty="0" smtClean="0">
              <a:solidFill>
                <a:srgbClr val="072C62"/>
              </a:solidFill>
              <a:ea typeface="宋体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altLang="zh-CN" b="1" smtClean="0"/>
              <a:t>BNU-HKBU 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altLang="zh-CN" b="1" smtClean="0"/>
              <a:t>United </a:t>
            </a:r>
            <a:r>
              <a:rPr lang="en-US" altLang="zh-CN" b="1" dirty="0" smtClean="0"/>
              <a:t>International College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47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LEFT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0748"/>
            <a:ext cx="8640960" cy="4860540"/>
          </a:xfrm>
        </p:spPr>
        <p:txBody>
          <a:bodyPr/>
          <a:lstStyle/>
          <a:p>
            <a:r>
              <a:rPr lang="en-US" b="1" dirty="0"/>
              <a:t>Left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000" dirty="0"/>
              <a:t>Purpose</a:t>
            </a:r>
          </a:p>
          <a:p>
            <a:pPr lvl="2"/>
            <a:r>
              <a:rPr lang="en-US" sz="2000" dirty="0"/>
              <a:t>To extract the characters from the leftmost </a:t>
            </a:r>
            <a:r>
              <a:rPr lang="en-US" sz="2000" dirty="0" smtClean="0"/>
              <a:t>part of the text.</a:t>
            </a:r>
            <a:endParaRPr lang="en-US" sz="2000" i="1" dirty="0" smtClean="0"/>
          </a:p>
          <a:p>
            <a:pPr lvl="1"/>
            <a:r>
              <a:rPr lang="en-US" sz="2000" dirty="0" smtClean="0"/>
              <a:t>Example</a:t>
            </a:r>
            <a:endParaRPr lang="en-US" sz="2000" b="1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636912"/>
            <a:ext cx="7239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282575"/>
            <a:r>
              <a:rPr lang="en-GB" altLang="zh-CN" sz="2000" b="1" dirty="0"/>
              <a:t>LEFT(text, [</a:t>
            </a:r>
            <a:r>
              <a:rPr lang="en-GB" altLang="zh-CN" sz="2000" b="1" dirty="0" err="1"/>
              <a:t>num_chars</a:t>
            </a:r>
            <a:r>
              <a:rPr lang="en-GB" altLang="zh-CN" sz="2000" b="1" dirty="0"/>
              <a:t>])</a:t>
            </a:r>
          </a:p>
          <a:p>
            <a:pPr marL="517525" lvl="1" indent="-342900">
              <a:buFont typeface="Arial" panose="020B0604020202020204" pitchFamily="34" charset="0"/>
              <a:buChar char="•"/>
            </a:pPr>
            <a:r>
              <a:rPr lang="en-GB" altLang="zh-CN" sz="2000" dirty="0"/>
              <a:t>text (</a:t>
            </a:r>
            <a:r>
              <a:rPr lang="en-GB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GB" altLang="zh-CN" sz="2000" dirty="0"/>
              <a:t>):  the text string that is to be extracted from</a:t>
            </a:r>
          </a:p>
          <a:p>
            <a:pPr marL="517525" lvl="1" indent="-342900">
              <a:buFont typeface="Arial" panose="020B0604020202020204" pitchFamily="34" charset="0"/>
              <a:buChar char="•"/>
            </a:pPr>
            <a:r>
              <a:rPr lang="en-GB" altLang="zh-CN" sz="2000" dirty="0" err="1"/>
              <a:t>num_chars</a:t>
            </a:r>
            <a:r>
              <a:rPr lang="en-GB" altLang="zh-CN" sz="2000" dirty="0"/>
              <a:t> (</a:t>
            </a:r>
            <a:r>
              <a:rPr lang="en-GB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r>
              <a:rPr lang="en-GB" altLang="zh-CN" sz="2000" dirty="0"/>
              <a:t>): the number of characters to extract (default: 1).</a:t>
            </a:r>
            <a:endParaRPr lang="en-GB" altLang="zh-CN" sz="2000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764239" y="5297263"/>
            <a:ext cx="5334000" cy="1150463"/>
            <a:chOff x="1752600" y="5181600"/>
            <a:chExt cx="5334000" cy="1150463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5181600"/>
              <a:ext cx="3724628" cy="1150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528" y="5228527"/>
              <a:ext cx="1114072" cy="1056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Notched Right Arrow 10"/>
            <p:cNvSpPr/>
            <p:nvPr/>
          </p:nvSpPr>
          <p:spPr>
            <a:xfrm>
              <a:off x="5508104" y="5749426"/>
              <a:ext cx="381000" cy="154565"/>
            </a:xfrm>
            <a:prstGeom prst="notch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10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49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LEFTB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0748"/>
            <a:ext cx="8640960" cy="4860540"/>
          </a:xfrm>
        </p:spPr>
        <p:txBody>
          <a:bodyPr/>
          <a:lstStyle/>
          <a:p>
            <a:r>
              <a:rPr lang="en-US" b="1" dirty="0" err="1"/>
              <a:t>Leftb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000" dirty="0"/>
              <a:t>Purpose</a:t>
            </a:r>
          </a:p>
          <a:p>
            <a:pPr lvl="2"/>
            <a:r>
              <a:rPr lang="en-US" sz="2000" dirty="0"/>
              <a:t>To extract the </a:t>
            </a:r>
            <a:r>
              <a:rPr lang="en-US" sz="2000" dirty="0" smtClean="0"/>
              <a:t>bytes from </a:t>
            </a:r>
            <a:r>
              <a:rPr lang="en-US" sz="2000" dirty="0"/>
              <a:t>the leftmost </a:t>
            </a:r>
            <a:r>
              <a:rPr lang="en-US" sz="2000" dirty="0" smtClean="0"/>
              <a:t>part of the text.</a:t>
            </a:r>
            <a:endParaRPr lang="en-US" sz="2000" i="1" dirty="0"/>
          </a:p>
          <a:p>
            <a:pPr lvl="1"/>
            <a:r>
              <a:rPr lang="en-US" sz="2000" dirty="0"/>
              <a:t>Example</a:t>
            </a:r>
            <a:r>
              <a:rPr lang="en-US" altLang="zh-CN" sz="2000" dirty="0"/>
              <a:t>(compare </a:t>
            </a:r>
            <a:r>
              <a:rPr lang="en-US" altLang="zh-CN" sz="2000" i="1" dirty="0"/>
              <a:t>LEFT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LEFTB</a:t>
            </a:r>
            <a:r>
              <a:rPr lang="en-US" altLang="zh-CN" sz="2000" dirty="0"/>
              <a:t>)</a:t>
            </a:r>
          </a:p>
          <a:p>
            <a:pPr lvl="1"/>
            <a:endParaRPr lang="en-US" b="1" dirty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2952" y="2636912"/>
            <a:ext cx="7239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282575"/>
            <a:r>
              <a:rPr lang="en-GB" altLang="zh-CN" sz="2000" b="1" dirty="0"/>
              <a:t>LEFTB(text, [</a:t>
            </a:r>
            <a:r>
              <a:rPr lang="en-GB" altLang="zh-CN" sz="2000" b="1" dirty="0" err="1"/>
              <a:t>num_bytes</a:t>
            </a:r>
            <a:r>
              <a:rPr lang="en-GB" altLang="zh-CN" sz="2000" b="1" dirty="0"/>
              <a:t>])</a:t>
            </a:r>
          </a:p>
          <a:p>
            <a:pPr marL="517525" lvl="1" indent="-342900">
              <a:buFont typeface="Arial" panose="020B0604020202020204" pitchFamily="34" charset="0"/>
              <a:buChar char="•"/>
            </a:pPr>
            <a:r>
              <a:rPr lang="en-GB" altLang="zh-CN" sz="2000" dirty="0"/>
              <a:t>text (</a:t>
            </a:r>
            <a:r>
              <a:rPr lang="en-GB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GB" altLang="zh-CN" sz="2000" dirty="0"/>
              <a:t>):  the text string that is to be extracted from</a:t>
            </a:r>
          </a:p>
          <a:p>
            <a:pPr marL="517525" lvl="1" indent="-342900">
              <a:buFont typeface="Arial" panose="020B0604020202020204" pitchFamily="34" charset="0"/>
              <a:buChar char="•"/>
            </a:pPr>
            <a:r>
              <a:rPr lang="en-GB" altLang="zh-CN" sz="2000" dirty="0" err="1"/>
              <a:t>num_bytess</a:t>
            </a:r>
            <a:r>
              <a:rPr lang="en-GB" altLang="zh-CN" sz="2000" dirty="0"/>
              <a:t> (</a:t>
            </a:r>
            <a:r>
              <a:rPr lang="en-GB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r>
              <a:rPr lang="en-GB" altLang="zh-CN" sz="2000" dirty="0"/>
              <a:t>): the number of bytes to extract (default : 1)</a:t>
            </a:r>
            <a:endParaRPr lang="en-GB" altLang="zh-CN" sz="2000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1560" y="5606935"/>
            <a:ext cx="7988424" cy="1226066"/>
            <a:chOff x="-216024" y="5181600"/>
            <a:chExt cx="7988424" cy="1226066"/>
          </a:xfrm>
        </p:grpSpPr>
        <p:sp>
          <p:nvSpPr>
            <p:cNvPr id="14" name="Notched Right Arrow 13"/>
            <p:cNvSpPr/>
            <p:nvPr/>
          </p:nvSpPr>
          <p:spPr>
            <a:xfrm>
              <a:off x="5791200" y="5791200"/>
              <a:ext cx="381000" cy="154565"/>
            </a:xfrm>
            <a:prstGeom prst="notch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599" y="5199917"/>
              <a:ext cx="3893389" cy="1200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5181600"/>
              <a:ext cx="1447800" cy="1226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ular Callout 16"/>
            <p:cNvSpPr/>
            <p:nvPr/>
          </p:nvSpPr>
          <p:spPr>
            <a:xfrm>
              <a:off x="2133600" y="5486400"/>
              <a:ext cx="762000" cy="921266"/>
            </a:xfrm>
            <a:prstGeom prst="wedgeRectCallout">
              <a:avLst>
                <a:gd name="adj1" fmla="val -172003"/>
                <a:gd name="adj2" fmla="val -351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216024" y="5486400"/>
              <a:ext cx="17525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Each Chinese character has two bytes.</a:t>
              </a:r>
              <a:endParaRPr lang="zh-CN" altLang="en-US" sz="1600" dirty="0"/>
            </a:p>
          </p:txBody>
        </p:sp>
      </p:grpSp>
      <p:sp>
        <p:nvSpPr>
          <p:cNvPr id="19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11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0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Right, </a:t>
            </a:r>
            <a:r>
              <a:rPr lang="en-US" altLang="zh-CN" dirty="0" err="1"/>
              <a:t>Rightb</a:t>
            </a:r>
            <a:r>
              <a:rPr lang="en-US" altLang="zh-CN" dirty="0"/>
              <a:t>, Mid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0748"/>
            <a:ext cx="8640960" cy="226825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Similar</a:t>
            </a:r>
            <a:r>
              <a:rPr lang="en-US" b="1" dirty="0"/>
              <a:t>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Right</a:t>
            </a:r>
          </a:p>
          <a:p>
            <a:pPr lvl="1"/>
            <a:r>
              <a:rPr lang="en-US" dirty="0" err="1"/>
              <a:t>Rightb</a:t>
            </a:r>
            <a:endParaRPr lang="en-US" dirty="0"/>
          </a:p>
          <a:p>
            <a:pPr lvl="1"/>
            <a:r>
              <a:rPr lang="en-US" altLang="zh-CN" dirty="0"/>
              <a:t>Mid</a:t>
            </a:r>
          </a:p>
          <a:p>
            <a:pPr lvl="1"/>
            <a:endParaRPr lang="en-US" b="1" dirty="0"/>
          </a:p>
          <a:p>
            <a:endParaRPr lang="zh-CN" alt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12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7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0748"/>
            <a:ext cx="8640960" cy="2700300"/>
          </a:xfrm>
        </p:spPr>
        <p:txBody>
          <a:bodyPr/>
          <a:lstStyle/>
          <a:p>
            <a:r>
              <a:rPr lang="en-US" b="1" dirty="0"/>
              <a:t>In the </a:t>
            </a:r>
            <a:r>
              <a:rPr lang="en-US" b="1" i="1" dirty="0">
                <a:solidFill>
                  <a:schemeClr val="tx2"/>
                </a:solidFill>
              </a:rPr>
              <a:t>budget.xlsx</a:t>
            </a:r>
            <a:r>
              <a:rPr lang="en-US" b="1" dirty="0"/>
              <a:t> file,</a:t>
            </a:r>
          </a:p>
          <a:p>
            <a:pPr lvl="1"/>
            <a:r>
              <a:rPr lang="en-US" dirty="0"/>
              <a:t>process the data in </a:t>
            </a:r>
            <a:r>
              <a:rPr lang="en-US" dirty="0" smtClean="0"/>
              <a:t>the column </a:t>
            </a:r>
            <a:r>
              <a:rPr lang="en-US" dirty="0"/>
              <a:t>“</a:t>
            </a:r>
            <a:r>
              <a:rPr lang="en-US" i="1" dirty="0"/>
              <a:t>Department</a:t>
            </a:r>
            <a:r>
              <a:rPr lang="en-US" dirty="0"/>
              <a:t>” by keeping only the first three letters and put the results in </a:t>
            </a:r>
            <a:r>
              <a:rPr lang="en-US" dirty="0" smtClean="0"/>
              <a:t>the column </a:t>
            </a:r>
            <a:r>
              <a:rPr lang="en-US" dirty="0"/>
              <a:t>“</a:t>
            </a:r>
            <a:r>
              <a:rPr lang="en-US" i="1" dirty="0"/>
              <a:t>Dept. with three letters (Task 2) </a:t>
            </a:r>
            <a:r>
              <a:rPr lang="en-US" dirty="0"/>
              <a:t>”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13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97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DATEDIF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60540"/>
          </a:xfrm>
        </p:spPr>
        <p:txBody>
          <a:bodyPr/>
          <a:lstStyle/>
          <a:p>
            <a:r>
              <a:rPr lang="en-US" b="1" dirty="0" err="1"/>
              <a:t>Datedif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800" dirty="0"/>
              <a:t>Purpose</a:t>
            </a:r>
          </a:p>
          <a:p>
            <a:pPr lvl="2"/>
            <a:r>
              <a:rPr lang="en-US" sz="1800" dirty="0"/>
              <a:t>To calculate the days, months or years between two dates</a:t>
            </a:r>
          </a:p>
          <a:p>
            <a:pPr lvl="3"/>
            <a:r>
              <a:rPr lang="en-US" sz="1800" i="1" dirty="0"/>
              <a:t>units</a:t>
            </a:r>
            <a:r>
              <a:rPr lang="en-US" sz="1800" dirty="0"/>
              <a:t> = “Y”: number of years</a:t>
            </a:r>
          </a:p>
          <a:p>
            <a:pPr lvl="3"/>
            <a:r>
              <a:rPr lang="en-US" sz="1800" i="1" dirty="0"/>
              <a:t>units</a:t>
            </a:r>
            <a:r>
              <a:rPr lang="en-US" sz="1800" dirty="0"/>
              <a:t> = “M”: number of months</a:t>
            </a:r>
          </a:p>
          <a:p>
            <a:pPr lvl="3"/>
            <a:r>
              <a:rPr lang="en-US" sz="1800" i="1" dirty="0"/>
              <a:t>units</a:t>
            </a:r>
            <a:r>
              <a:rPr lang="en-US" sz="1800" dirty="0"/>
              <a:t> = “D”: number of days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1406" y="2780928"/>
            <a:ext cx="66294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282575"/>
            <a:r>
              <a:rPr lang="en-US" altLang="zh-CN" sz="2000" b="1" dirty="0"/>
              <a:t>DATEDIF(</a:t>
            </a:r>
            <a:r>
              <a:rPr lang="en-US" altLang="zh-CN" sz="2000" b="1" dirty="0" err="1"/>
              <a:t>start_date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end_date</a:t>
            </a:r>
            <a:r>
              <a:rPr lang="en-US" altLang="zh-CN" sz="2000" b="1" dirty="0"/>
              <a:t>, [units])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start_date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2000" dirty="0"/>
              <a:t>): start date</a:t>
            </a:r>
            <a:r>
              <a:rPr lang="en-US" altLang="zh-CN" sz="2000" i="1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end_date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2000" dirty="0"/>
              <a:t>): end 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units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r>
              <a:rPr lang="en-US" altLang="zh-CN" sz="2000" dirty="0"/>
              <a:t>): the type of returned info.</a:t>
            </a:r>
            <a:endParaRPr lang="zh-CN" altLang="en-US" sz="20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14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2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DATEDIF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54196"/>
            <a:ext cx="8640960" cy="1404156"/>
          </a:xfrm>
        </p:spPr>
        <p:txBody>
          <a:bodyPr/>
          <a:lstStyle/>
          <a:p>
            <a:r>
              <a:rPr lang="en-US" b="1" dirty="0" err="1"/>
              <a:t>Datedif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560" y="3213271"/>
            <a:ext cx="8094584" cy="2759050"/>
            <a:chOff x="1049416" y="2992790"/>
            <a:chExt cx="8094584" cy="27590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416" y="2992790"/>
              <a:ext cx="6951584" cy="1198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3256722"/>
              <a:ext cx="1524001" cy="172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227" y="3236976"/>
              <a:ext cx="1392173" cy="1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Notched Right Arrow 9"/>
            <p:cNvSpPr/>
            <p:nvPr/>
          </p:nvSpPr>
          <p:spPr>
            <a:xfrm rot="5400000">
              <a:off x="3877654" y="4537083"/>
              <a:ext cx="762000" cy="154565"/>
            </a:xfrm>
            <a:prstGeom prst="notch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105" y="5055674"/>
              <a:ext cx="5055495" cy="6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ular Callout 12"/>
            <p:cNvSpPr/>
            <p:nvPr/>
          </p:nvSpPr>
          <p:spPr>
            <a:xfrm>
              <a:off x="6324600" y="4571999"/>
              <a:ext cx="2819400" cy="831757"/>
            </a:xfrm>
            <a:prstGeom prst="wedgeRectCallout">
              <a:avLst>
                <a:gd name="adj1" fmla="val -31608"/>
                <a:gd name="adj2" fmla="val -10530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Date can be entered as text or 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date(2014, 3, 18)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15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0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0748"/>
            <a:ext cx="8208912" cy="3564396"/>
          </a:xfrm>
        </p:spPr>
        <p:txBody>
          <a:bodyPr/>
          <a:lstStyle/>
          <a:p>
            <a:r>
              <a:rPr lang="en-US" b="1" dirty="0"/>
              <a:t>In the </a:t>
            </a:r>
            <a:r>
              <a:rPr lang="en-US" b="1" i="1" dirty="0">
                <a:solidFill>
                  <a:schemeClr val="tx2"/>
                </a:solidFill>
              </a:rPr>
              <a:t>budget.xlsx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/>
              <a:t>file,</a:t>
            </a:r>
          </a:p>
          <a:p>
            <a:pPr lvl="1"/>
            <a:r>
              <a:rPr lang="en-US" dirty="0"/>
              <a:t>Calculate the days left from each application date to the end of the year and put the results in the column “</a:t>
            </a:r>
            <a:r>
              <a:rPr lang="en-US" i="1" dirty="0"/>
              <a:t>Days to the end of year(Task 3) </a:t>
            </a:r>
            <a:r>
              <a:rPr lang="en-US" dirty="0"/>
              <a:t>”. Here year is 2017.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Note</a:t>
            </a:r>
            <a:r>
              <a:rPr lang="en-US" altLang="zh-CN" sz="2000" dirty="0">
                <a:solidFill>
                  <a:schemeClr val="tx2"/>
                </a:solidFill>
              </a:rPr>
              <a:t>: </a:t>
            </a:r>
            <a:r>
              <a:rPr lang="en-US" altLang="zh-CN" sz="2000" dirty="0" smtClean="0">
                <a:solidFill>
                  <a:schemeClr val="tx2"/>
                </a:solidFill>
              </a:rPr>
              <a:t>if </a:t>
            </a:r>
            <a:r>
              <a:rPr lang="en-US" altLang="zh-CN" sz="2000" dirty="0">
                <a:solidFill>
                  <a:schemeClr val="tx2"/>
                </a:solidFill>
              </a:rPr>
              <a:t>the date format in the file is not a US date format, select date, right click mouse, choose “Format Cells”, change the location to </a:t>
            </a:r>
            <a:r>
              <a:rPr lang="en-US" altLang="zh-CN" sz="2000" dirty="0" smtClean="0">
                <a:solidFill>
                  <a:schemeClr val="tx2"/>
                </a:solidFill>
              </a:rPr>
              <a:t>English (</a:t>
            </a:r>
            <a:r>
              <a:rPr lang="en-US" altLang="zh-CN" sz="2000" dirty="0">
                <a:solidFill>
                  <a:schemeClr val="tx2"/>
                </a:solidFill>
              </a:rPr>
              <a:t>U.S.), and then choose the date format in the form “</a:t>
            </a:r>
            <a:r>
              <a:rPr lang="en-US" altLang="zh-CN" sz="2000" dirty="0" err="1">
                <a:solidFill>
                  <a:schemeClr val="tx2"/>
                </a:solidFill>
              </a:rPr>
              <a:t>dd</a:t>
            </a:r>
            <a:r>
              <a:rPr lang="en-US" altLang="zh-CN" sz="2000" dirty="0">
                <a:solidFill>
                  <a:schemeClr val="tx2"/>
                </a:solidFill>
              </a:rPr>
              <a:t>/mm/</a:t>
            </a:r>
            <a:r>
              <a:rPr lang="en-US" altLang="zh-CN" sz="2000" dirty="0" err="1">
                <a:solidFill>
                  <a:schemeClr val="tx2"/>
                </a:solidFill>
              </a:rPr>
              <a:t>yyyy</a:t>
            </a:r>
            <a:r>
              <a:rPr lang="en-US" altLang="zh-CN" sz="2000" dirty="0">
                <a:solidFill>
                  <a:schemeClr val="tx2"/>
                </a:solidFill>
              </a:rPr>
              <a:t>”.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16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3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212468"/>
          </a:xfrm>
        </p:spPr>
        <p:txBody>
          <a:bodyPr/>
          <a:lstStyle/>
          <a:p>
            <a:r>
              <a:rPr lang="en-US" b="1" dirty="0"/>
              <a:t>If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marL="513080" lvl="1" indent="0">
              <a:buNone/>
            </a:pPr>
            <a:endParaRPr lang="en-US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Purpose</a:t>
            </a:r>
            <a:endParaRPr lang="en-US" sz="1800" dirty="0"/>
          </a:p>
          <a:p>
            <a:pPr lvl="2"/>
            <a:r>
              <a:rPr lang="en-US" altLang="zh-CN" sz="1800" dirty="0"/>
              <a:t>If condition is true, perform s1, else perform s2.</a:t>
            </a:r>
          </a:p>
          <a:p>
            <a:pPr lvl="1"/>
            <a:r>
              <a:rPr lang="en-US" altLang="zh-CN" sz="1800" dirty="0"/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708920"/>
            <a:ext cx="66294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282575"/>
            <a:r>
              <a:rPr lang="en-US" altLang="zh-CN" sz="2000" b="1" dirty="0"/>
              <a:t>IF(condition, [s1], [s2])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condition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2000" dirty="0"/>
              <a:t>): can be </a:t>
            </a:r>
            <a:r>
              <a:rPr lang="en-US" altLang="zh-CN" sz="2000" i="1" dirty="0"/>
              <a:t>true</a:t>
            </a:r>
            <a:r>
              <a:rPr lang="en-US" altLang="zh-CN" sz="2000" dirty="0"/>
              <a:t> or </a:t>
            </a:r>
            <a:r>
              <a:rPr lang="en-US" altLang="zh-CN" sz="2000" i="1" dirty="0"/>
              <a:t>false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s1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r>
              <a:rPr lang="en-US" altLang="zh-CN" sz="2000" dirty="0"/>
              <a:t>): a formula.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s2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r>
              <a:rPr lang="en-US" altLang="zh-CN" sz="2000" dirty="0"/>
              <a:t>): a formula.</a:t>
            </a:r>
            <a:endParaRPr lang="zh-CN" alt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98626" y="3942698"/>
            <a:ext cx="6255899" cy="1817032"/>
            <a:chOff x="1143000" y="4736168"/>
            <a:chExt cx="6255899" cy="1817032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752619"/>
              <a:ext cx="3305175" cy="1800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5475" y="4736168"/>
              <a:ext cx="1693424" cy="1817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Notched Right Arrow 9"/>
            <p:cNvSpPr/>
            <p:nvPr/>
          </p:nvSpPr>
          <p:spPr>
            <a:xfrm>
              <a:off x="4616712" y="5712835"/>
              <a:ext cx="936104" cy="154565"/>
            </a:xfrm>
            <a:prstGeom prst="notch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17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6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6866"/>
            <a:ext cx="8640960" cy="4212468"/>
          </a:xfrm>
        </p:spPr>
        <p:txBody>
          <a:bodyPr/>
          <a:lstStyle/>
          <a:p>
            <a:r>
              <a:rPr lang="en-US" b="1" dirty="0"/>
              <a:t>If </a:t>
            </a:r>
            <a:r>
              <a:rPr lang="en-US" dirty="0"/>
              <a:t>function can be nested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marL="513080" lvl="1" indent="0">
              <a:buNone/>
            </a:pPr>
            <a:endParaRPr lang="en-US" dirty="0"/>
          </a:p>
          <a:p>
            <a:pPr marL="51308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5518" y="2852936"/>
            <a:ext cx="6629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282575"/>
            <a:r>
              <a:rPr lang="en-US" altLang="zh-CN" sz="2400" b="1" dirty="0"/>
              <a:t>IF(condition, s1, s2)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condition (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2400" dirty="0"/>
              <a:t>): can be </a:t>
            </a:r>
            <a:r>
              <a:rPr lang="en-US" altLang="zh-CN" sz="2400" i="1" dirty="0"/>
              <a:t>true</a:t>
            </a:r>
            <a:r>
              <a:rPr lang="en-US" altLang="zh-CN" sz="2400" dirty="0"/>
              <a:t> or </a:t>
            </a:r>
            <a:r>
              <a:rPr lang="en-US" altLang="zh-CN" sz="2400" i="1" dirty="0"/>
              <a:t>false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s1, s2 can be an </a:t>
            </a:r>
            <a:r>
              <a:rPr lang="en-US" altLang="zh-CN" sz="2400" i="1" dirty="0">
                <a:solidFill>
                  <a:srgbClr val="C00000"/>
                </a:solidFill>
              </a:rPr>
              <a:t>if function </a:t>
            </a:r>
            <a:r>
              <a:rPr lang="en-US" altLang="zh-CN" sz="2400" dirty="0"/>
              <a:t>themselves.</a:t>
            </a:r>
            <a:endParaRPr lang="zh-CN" alt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01777" y="4514389"/>
            <a:ext cx="6773141" cy="1740932"/>
            <a:chOff x="1304059" y="4419600"/>
            <a:chExt cx="6773141" cy="1740932"/>
          </a:xfrm>
        </p:grpSpPr>
        <p:sp>
          <p:nvSpPr>
            <p:cNvPr id="13" name="Notched Right Arrow 12"/>
            <p:cNvSpPr/>
            <p:nvPr/>
          </p:nvSpPr>
          <p:spPr>
            <a:xfrm>
              <a:off x="5495059" y="5084185"/>
              <a:ext cx="762000" cy="154565"/>
            </a:xfrm>
            <a:prstGeom prst="notch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3259" y="4467992"/>
              <a:ext cx="1743941" cy="123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059" y="4419600"/>
              <a:ext cx="4141578" cy="128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Left Brace 15"/>
            <p:cNvSpPr/>
            <p:nvPr/>
          </p:nvSpPr>
          <p:spPr>
            <a:xfrm rot="5400000" flipH="1">
              <a:off x="2156460" y="5539740"/>
              <a:ext cx="182880" cy="381000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Left Brace 16"/>
            <p:cNvSpPr/>
            <p:nvPr/>
          </p:nvSpPr>
          <p:spPr>
            <a:xfrm rot="5400000" flipH="1">
              <a:off x="2766060" y="5463540"/>
              <a:ext cx="182880" cy="533400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Left Brace 17"/>
            <p:cNvSpPr/>
            <p:nvPr/>
          </p:nvSpPr>
          <p:spPr>
            <a:xfrm rot="5400000" flipH="1">
              <a:off x="4175760" y="4739640"/>
              <a:ext cx="182880" cy="1981200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76400" y="5791200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Condition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1430" y="578822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s1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67944" y="57912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s2</a:t>
              </a:r>
              <a:endParaRPr lang="zh-CN" altLang="en-US" dirty="0"/>
            </a:p>
          </p:txBody>
        </p:sp>
      </p:grpSp>
      <p:sp>
        <p:nvSpPr>
          <p:cNvPr id="22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18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9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68252"/>
            <a:ext cx="8640960" cy="4932548"/>
          </a:xfrm>
        </p:spPr>
        <p:txBody>
          <a:bodyPr/>
          <a:lstStyle/>
          <a:p>
            <a:r>
              <a:rPr lang="en-US" sz="2400" b="1" dirty="0"/>
              <a:t>In the column “</a:t>
            </a:r>
            <a:r>
              <a:rPr lang="en-US" sz="2400" b="1" i="1" dirty="0"/>
              <a:t>Cost Overrun (Task 4) </a:t>
            </a:r>
            <a:r>
              <a:rPr lang="en-US" sz="2400" b="1" dirty="0"/>
              <a:t>” of the </a:t>
            </a:r>
            <a:r>
              <a:rPr lang="en-US" sz="2400" b="1" i="1" dirty="0">
                <a:solidFill>
                  <a:schemeClr val="tx2"/>
                </a:solidFill>
              </a:rPr>
              <a:t>budget.xlsx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file,</a:t>
            </a:r>
          </a:p>
          <a:p>
            <a:pPr lvl="1"/>
            <a:r>
              <a:rPr lang="en-US" altLang="zh-CN" sz="2400" dirty="0"/>
              <a:t>if the </a:t>
            </a:r>
            <a:r>
              <a:rPr lang="en-US" altLang="zh-CN" sz="2400" i="1" dirty="0"/>
              <a:t>actual budget </a:t>
            </a:r>
            <a:r>
              <a:rPr lang="en-US" altLang="zh-CN" sz="2400" dirty="0"/>
              <a:t>is smaller </a:t>
            </a:r>
            <a:r>
              <a:rPr lang="en-US" altLang="zh-CN" sz="2400" dirty="0" smtClean="0"/>
              <a:t>than or equal to the </a:t>
            </a:r>
            <a:r>
              <a:rPr lang="en-US" altLang="zh-CN" sz="2400" i="1" dirty="0"/>
              <a:t>planned budget</a:t>
            </a:r>
            <a:r>
              <a:rPr lang="en-US" altLang="zh-CN" sz="2400" dirty="0"/>
              <a:t>, put “OK”</a:t>
            </a:r>
          </a:p>
          <a:p>
            <a:pPr lvl="1"/>
            <a:r>
              <a:rPr lang="en-US" altLang="zh-CN" sz="2400" dirty="0"/>
              <a:t>if the </a:t>
            </a:r>
            <a:r>
              <a:rPr lang="en-US" altLang="zh-CN" sz="2400" i="1" dirty="0"/>
              <a:t>actual budget </a:t>
            </a:r>
            <a:r>
              <a:rPr lang="en-US" altLang="zh-CN" sz="2400" dirty="0"/>
              <a:t>is </a:t>
            </a:r>
            <a:r>
              <a:rPr lang="en-US" altLang="zh-CN" sz="2400" dirty="0" smtClean="0"/>
              <a:t>greater </a:t>
            </a:r>
            <a:r>
              <a:rPr lang="en-US" altLang="zh-CN" sz="2400" dirty="0"/>
              <a:t>than </a:t>
            </a:r>
            <a:r>
              <a:rPr lang="en-US" altLang="zh-CN" sz="2400" dirty="0" smtClean="0"/>
              <a:t>the </a:t>
            </a:r>
            <a:r>
              <a:rPr lang="en-US" altLang="zh-CN" sz="2400" i="1" dirty="0" smtClean="0"/>
              <a:t>planned budget</a:t>
            </a:r>
            <a:r>
              <a:rPr lang="en-US" altLang="zh-CN" sz="2400" dirty="0" smtClean="0"/>
              <a:t> and the difference is not over $</a:t>
            </a:r>
            <a:r>
              <a:rPr lang="en-US" altLang="zh-CN" sz="2400" dirty="0"/>
              <a:t>1000, put “light”</a:t>
            </a:r>
          </a:p>
          <a:p>
            <a:pPr lvl="1"/>
            <a:r>
              <a:rPr lang="en-US" altLang="zh-CN" sz="2400" dirty="0"/>
              <a:t>if the </a:t>
            </a:r>
            <a:r>
              <a:rPr lang="en-US" altLang="zh-CN" sz="2400" i="1" dirty="0"/>
              <a:t>actual budget </a:t>
            </a:r>
            <a:r>
              <a:rPr lang="en-US" altLang="zh-CN" sz="2400" dirty="0"/>
              <a:t>is </a:t>
            </a:r>
            <a:r>
              <a:rPr lang="en-US" altLang="zh-CN" sz="2400" dirty="0" smtClean="0"/>
              <a:t>greater than the </a:t>
            </a:r>
            <a:r>
              <a:rPr lang="en-US" altLang="zh-CN" sz="2400" i="1" dirty="0" smtClean="0"/>
              <a:t>planned </a:t>
            </a:r>
            <a:r>
              <a:rPr lang="en-US" altLang="zh-CN" sz="2400" i="1" dirty="0"/>
              <a:t>budget </a:t>
            </a:r>
            <a:r>
              <a:rPr lang="en-US" altLang="zh-CN" sz="2400" dirty="0" smtClean="0"/>
              <a:t>and the difference is over </a:t>
            </a:r>
            <a:r>
              <a:rPr lang="en-US" altLang="zh-CN" sz="2400" dirty="0"/>
              <a:t>$1000, put “severe”.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19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27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4101" name="Rectangle 13"/>
          <p:cNvSpPr>
            <a:spLocks noGrp="1"/>
          </p:cNvSpPr>
          <p:nvPr>
            <p:ph idx="1"/>
          </p:nvPr>
        </p:nvSpPr>
        <p:spPr>
          <a:xfrm>
            <a:off x="395536" y="1411344"/>
            <a:ext cx="8229600" cy="5141168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Functions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round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left, right, </a:t>
            </a:r>
            <a:r>
              <a:rPr lang="en-US" altLang="zh-CN" sz="2400" dirty="0" err="1">
                <a:ea typeface="宋体" panose="02010600030101010101" pitchFamily="2" charset="-122"/>
              </a:rPr>
              <a:t>leftb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rightb</a:t>
            </a:r>
            <a:r>
              <a:rPr lang="en-US" altLang="zh-CN" sz="2400" dirty="0">
                <a:ea typeface="宋体" panose="02010600030101010101" pitchFamily="2" charset="-122"/>
              </a:rPr>
              <a:t>, mid</a:t>
            </a:r>
          </a:p>
          <a:p>
            <a:pPr lvl="1"/>
            <a:r>
              <a:rPr lang="en-US" altLang="zh-CN" sz="2400" dirty="0" err="1">
                <a:ea typeface="宋体" panose="02010600030101010101" pitchFamily="2" charset="-122"/>
              </a:rPr>
              <a:t>datedif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</a:t>
            </a:r>
          </a:p>
          <a:p>
            <a:pPr lvl="1"/>
            <a:r>
              <a:rPr lang="en-US" altLang="zh-CN" sz="2400" dirty="0" err="1">
                <a:ea typeface="宋体" panose="02010600030101010101" pitchFamily="2" charset="-122"/>
              </a:rPr>
              <a:t>vlookup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ea typeface="宋体" panose="02010600030101010101" pitchFamily="2" charset="-122"/>
              </a:rPr>
              <a:t>sumif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ea typeface="宋体" panose="02010600030101010101" pitchFamily="2" charset="-122"/>
              </a:rPr>
              <a:t>iferror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VLOOKUP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694" y="1166834"/>
            <a:ext cx="8640960" cy="5436604"/>
          </a:xfrm>
        </p:spPr>
        <p:txBody>
          <a:bodyPr/>
          <a:lstStyle/>
          <a:p>
            <a:r>
              <a:rPr lang="en-US" b="1" dirty="0" err="1"/>
              <a:t>Vlookup</a:t>
            </a:r>
            <a:r>
              <a:rPr lang="en-US" b="1" dirty="0"/>
              <a:t> </a:t>
            </a:r>
            <a:r>
              <a:rPr lang="en-US" dirty="0"/>
              <a:t>function 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marL="513080" lvl="1" indent="0">
              <a:buNone/>
            </a:pPr>
            <a:endParaRPr lang="en-US" altLang="zh-CN" dirty="0"/>
          </a:p>
          <a:p>
            <a:pPr lvl="1"/>
            <a:r>
              <a:rPr lang="en-US" altLang="zh-CN" sz="1800" dirty="0" smtClean="0"/>
              <a:t>Purpose</a:t>
            </a:r>
            <a:endParaRPr lang="en-US" altLang="zh-CN" sz="1800" dirty="0"/>
          </a:p>
          <a:p>
            <a:pPr lvl="2"/>
            <a:r>
              <a:rPr lang="en-US" altLang="zh-CN" sz="1800" dirty="0"/>
              <a:t>Look up value in range and return a matched value in </a:t>
            </a:r>
            <a:r>
              <a:rPr lang="en-US" altLang="zh-CN" sz="1800" i="1" dirty="0" err="1"/>
              <a:t>col_index</a:t>
            </a:r>
            <a:r>
              <a:rPr lang="en-US" altLang="zh-CN" sz="1800" dirty="0"/>
              <a:t> in range</a:t>
            </a:r>
          </a:p>
          <a:p>
            <a:pPr lvl="3"/>
            <a:r>
              <a:rPr lang="en-US" altLang="zh-CN" sz="1800" i="1" dirty="0"/>
              <a:t>match=true </a:t>
            </a:r>
            <a:r>
              <a:rPr lang="en-US" altLang="zh-CN" sz="1800" dirty="0"/>
              <a:t>: approximate match</a:t>
            </a:r>
          </a:p>
          <a:p>
            <a:pPr lvl="3"/>
            <a:r>
              <a:rPr lang="en-US" altLang="zh-CN" sz="1800" i="1" dirty="0"/>
              <a:t>match=false </a:t>
            </a:r>
            <a:r>
              <a:rPr lang="en-US" altLang="zh-CN" sz="1800" dirty="0"/>
              <a:t>: exact match. </a:t>
            </a:r>
          </a:p>
          <a:p>
            <a:pPr lvl="2"/>
            <a:endParaRPr lang="en-US" altLang="zh-CN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2564904"/>
            <a:ext cx="75438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282575"/>
            <a:r>
              <a:rPr lang="en-GB" altLang="zh-CN" sz="2000" b="1" dirty="0"/>
              <a:t>VLOOKUP(value, range, </a:t>
            </a:r>
            <a:r>
              <a:rPr lang="en-GB" altLang="zh-CN" sz="2000" b="1" dirty="0" err="1"/>
              <a:t>col_index</a:t>
            </a:r>
            <a:r>
              <a:rPr lang="en-GB" altLang="zh-CN" sz="2000" b="1" dirty="0"/>
              <a:t>, [match])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value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2000" dirty="0"/>
              <a:t>): value to look 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range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2000" dirty="0"/>
              <a:t>): range where to look up the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col_index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2000" dirty="0"/>
              <a:t>): column to contain the returned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match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r>
              <a:rPr lang="en-US" altLang="zh-CN" sz="2000" dirty="0"/>
              <a:t>): </a:t>
            </a:r>
            <a:r>
              <a:rPr lang="en-US" altLang="zh-CN" sz="2000" i="1" dirty="0"/>
              <a:t>true</a:t>
            </a:r>
            <a:r>
              <a:rPr lang="en-US" altLang="zh-CN" sz="2000" dirty="0"/>
              <a:t> or </a:t>
            </a:r>
            <a:r>
              <a:rPr lang="en-US" altLang="zh-CN" sz="2000" i="1" dirty="0"/>
              <a:t>false</a:t>
            </a:r>
            <a:r>
              <a:rPr lang="en-US" altLang="zh-CN" sz="2000" dirty="0"/>
              <a:t> (default: </a:t>
            </a:r>
            <a:r>
              <a:rPr lang="en-US" altLang="zh-CN" sz="2000" i="1" dirty="0"/>
              <a:t>true</a:t>
            </a:r>
            <a:r>
              <a:rPr lang="en-US" altLang="zh-CN" sz="2000" dirty="0"/>
              <a:t>).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20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0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VLOOKUP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0748"/>
            <a:ext cx="8640960" cy="1332148"/>
          </a:xfrm>
        </p:spPr>
        <p:txBody>
          <a:bodyPr/>
          <a:lstStyle/>
          <a:p>
            <a:r>
              <a:rPr lang="en-US" b="1" dirty="0" err="1"/>
              <a:t>Vlookup</a:t>
            </a:r>
            <a:r>
              <a:rPr lang="en-US" b="1" dirty="0"/>
              <a:t> </a:t>
            </a:r>
            <a:r>
              <a:rPr lang="en-US" dirty="0"/>
              <a:t>function </a:t>
            </a:r>
            <a:endParaRPr lang="en-US" altLang="zh-CN" dirty="0"/>
          </a:p>
          <a:p>
            <a:pPr lvl="1"/>
            <a:r>
              <a:rPr lang="en-US" altLang="zh-CN" dirty="0"/>
              <a:t>Example 1</a:t>
            </a:r>
          </a:p>
          <a:p>
            <a:pPr lvl="2"/>
            <a:endParaRPr lang="en-US" altLang="zh-CN" dirty="0"/>
          </a:p>
        </p:txBody>
      </p:sp>
      <p:grpSp>
        <p:nvGrpSpPr>
          <p:cNvPr id="7" name="Group 6"/>
          <p:cNvGrpSpPr/>
          <p:nvPr/>
        </p:nvGrpSpPr>
        <p:grpSpPr>
          <a:xfrm>
            <a:off x="379564" y="2819400"/>
            <a:ext cx="7875768" cy="2689167"/>
            <a:chOff x="379564" y="2819400"/>
            <a:chExt cx="7875768" cy="2689167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64" y="2819400"/>
              <a:ext cx="3603014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Notched Right Arrow 8"/>
            <p:cNvSpPr/>
            <p:nvPr/>
          </p:nvSpPr>
          <p:spPr>
            <a:xfrm>
              <a:off x="4067944" y="4077072"/>
              <a:ext cx="381000" cy="154565"/>
            </a:xfrm>
            <a:prstGeom prst="notch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865" y="2819400"/>
              <a:ext cx="3651467" cy="2689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21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8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VLOOKUP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0748"/>
            <a:ext cx="8640960" cy="1332148"/>
          </a:xfrm>
        </p:spPr>
        <p:txBody>
          <a:bodyPr/>
          <a:lstStyle/>
          <a:p>
            <a:r>
              <a:rPr lang="en-US" b="1" dirty="0" err="1"/>
              <a:t>Vlookup</a:t>
            </a:r>
            <a:r>
              <a:rPr lang="en-US" b="1" dirty="0"/>
              <a:t> </a:t>
            </a:r>
            <a:r>
              <a:rPr lang="en-US" dirty="0"/>
              <a:t>function </a:t>
            </a:r>
            <a:endParaRPr lang="en-US" altLang="zh-CN" dirty="0"/>
          </a:p>
          <a:p>
            <a:pPr lvl="1"/>
            <a:r>
              <a:rPr lang="en-US" altLang="zh-CN" dirty="0"/>
              <a:t>Example 2</a:t>
            </a:r>
          </a:p>
          <a:p>
            <a:pPr lvl="2"/>
            <a:endParaRPr lang="en-US" altLang="zh-CN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1520" y="2938223"/>
            <a:ext cx="8814192" cy="2608898"/>
            <a:chOff x="304800" y="2735159"/>
            <a:chExt cx="8814192" cy="2608898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735159"/>
              <a:ext cx="4696016" cy="260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Notched Right Arrow 12"/>
            <p:cNvSpPr/>
            <p:nvPr/>
          </p:nvSpPr>
          <p:spPr>
            <a:xfrm>
              <a:off x="5055480" y="3366870"/>
              <a:ext cx="1246217" cy="154565"/>
            </a:xfrm>
            <a:prstGeom prst="notch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99550" y="2976387"/>
              <a:ext cx="953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Auto Fill</a:t>
              </a:r>
              <a:endParaRPr lang="zh-CN" alt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286000" y="3444152"/>
              <a:ext cx="1447800" cy="1190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87552" y="4123935"/>
              <a:ext cx="280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Range: absolute referencing</a:t>
              </a:r>
              <a:endParaRPr lang="zh-CN" altLang="en-US" dirty="0"/>
            </a:p>
          </p:txBody>
        </p:sp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25" y="2743200"/>
              <a:ext cx="2746767" cy="130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22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8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3924436"/>
          </a:xfrm>
        </p:spPr>
        <p:txBody>
          <a:bodyPr/>
          <a:lstStyle/>
          <a:p>
            <a:r>
              <a:rPr lang="en-US" sz="2400" b="1" dirty="0"/>
              <a:t>In the column “</a:t>
            </a:r>
            <a:r>
              <a:rPr lang="en-US" sz="2400" b="1" i="1" dirty="0"/>
              <a:t>Budgets Levels (Task 5) </a:t>
            </a:r>
            <a:r>
              <a:rPr lang="en-US" sz="2400" b="1" dirty="0"/>
              <a:t>” of the </a:t>
            </a:r>
            <a:r>
              <a:rPr lang="en-US" sz="2400" b="1" i="1" dirty="0">
                <a:solidFill>
                  <a:schemeClr val="tx2"/>
                </a:solidFill>
              </a:rPr>
              <a:t>budget.xlsx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file, if the </a:t>
            </a:r>
            <a:r>
              <a:rPr lang="en-US" sz="2400" b="1" i="1" dirty="0"/>
              <a:t>planned budget</a:t>
            </a:r>
            <a:r>
              <a:rPr lang="en-US" sz="2400" b="1" dirty="0"/>
              <a:t> is</a:t>
            </a:r>
          </a:p>
          <a:p>
            <a:pPr lvl="1"/>
            <a:r>
              <a:rPr lang="en-US" altLang="zh-CN" sz="2400" dirty="0" smtClean="0"/>
              <a:t>no smaller than </a:t>
            </a:r>
            <a:r>
              <a:rPr lang="en-US" altLang="zh-CN" sz="2400" dirty="0"/>
              <a:t>$50,000, put “very high” </a:t>
            </a:r>
          </a:p>
          <a:p>
            <a:pPr lvl="1"/>
            <a:r>
              <a:rPr lang="en-US" altLang="zh-CN" sz="2400" dirty="0"/>
              <a:t>between $10,000 and $50,000,  put “high”</a:t>
            </a:r>
          </a:p>
          <a:p>
            <a:pPr lvl="1"/>
            <a:r>
              <a:rPr lang="en-US" altLang="zh-CN" sz="2400" dirty="0"/>
              <a:t>between $2,000 and $10, 000,  put “middle”</a:t>
            </a:r>
          </a:p>
          <a:p>
            <a:pPr lvl="1"/>
            <a:r>
              <a:rPr lang="en-US" altLang="zh-CN" sz="2400" dirty="0"/>
              <a:t>between $0 and $2,000,  put “low”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23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3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SUMIF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29" y="1304764"/>
            <a:ext cx="9108504" cy="3240360"/>
          </a:xfrm>
        </p:spPr>
        <p:txBody>
          <a:bodyPr/>
          <a:lstStyle/>
          <a:p>
            <a:r>
              <a:rPr lang="en-US" b="1" dirty="0" err="1"/>
              <a:t>Sumif</a:t>
            </a:r>
            <a:r>
              <a:rPr lang="en-US" b="1" dirty="0"/>
              <a:t> </a:t>
            </a:r>
            <a:r>
              <a:rPr lang="en-US" dirty="0"/>
              <a:t>function 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marL="513080" lvl="1" indent="0">
              <a:buNone/>
            </a:pPr>
            <a:endParaRPr lang="en-US" dirty="0"/>
          </a:p>
          <a:p>
            <a:pPr marL="513080" lvl="1" indent="0">
              <a:buNone/>
            </a:pPr>
            <a:endParaRPr lang="en-US" altLang="zh-CN" dirty="0"/>
          </a:p>
          <a:p>
            <a:pPr lvl="3"/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75208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282575"/>
            <a:r>
              <a:rPr lang="en-GB" altLang="zh-CN" sz="2000" b="1" dirty="0"/>
              <a:t>SUMIF(range, criteria, [</a:t>
            </a:r>
            <a:r>
              <a:rPr lang="en-GB" altLang="zh-CN" sz="2000" b="1" dirty="0" err="1"/>
              <a:t>sum_range</a:t>
            </a:r>
            <a:r>
              <a:rPr lang="en-GB" altLang="zh-CN" sz="2000" b="1" dirty="0"/>
              <a:t>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range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2000" dirty="0"/>
              <a:t>): the range to be evaluated with </a:t>
            </a:r>
            <a:r>
              <a:rPr lang="en-US" altLang="zh-CN" sz="2000" i="1" dirty="0"/>
              <a:t>criteria</a:t>
            </a:r>
            <a:r>
              <a:rPr lang="en-US" altLang="zh-CN" sz="2000" dirty="0"/>
              <a:t>. </a:t>
            </a:r>
            <a:endParaRPr lang="en-US" altLang="zh-CN" sz="2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criteria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2000" dirty="0"/>
              <a:t>): criteria to evaluate data in </a:t>
            </a:r>
            <a:r>
              <a:rPr lang="en-US" altLang="zh-CN" sz="2000" i="1" dirty="0"/>
              <a:t>range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sum_range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r>
              <a:rPr lang="en-US" altLang="zh-CN" sz="2000" dirty="0"/>
              <a:t>): the range that values will be added</a:t>
            </a:r>
            <a:endParaRPr lang="en-US" altLang="zh-CN" sz="2000" i="1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24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1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SUMIF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29" y="1268760"/>
            <a:ext cx="9108504" cy="4464496"/>
          </a:xfrm>
        </p:spPr>
        <p:txBody>
          <a:bodyPr/>
          <a:lstStyle/>
          <a:p>
            <a:r>
              <a:rPr lang="en-US" b="1" dirty="0" err="1"/>
              <a:t>Sumif</a:t>
            </a:r>
            <a:r>
              <a:rPr lang="en-US" b="1" dirty="0"/>
              <a:t> </a:t>
            </a:r>
            <a:r>
              <a:rPr lang="en-US" dirty="0"/>
              <a:t>function</a:t>
            </a:r>
            <a:endParaRPr lang="en-US" altLang="zh-CN" dirty="0"/>
          </a:p>
          <a:p>
            <a:pPr lvl="1"/>
            <a:r>
              <a:rPr lang="en-US" altLang="zh-CN" dirty="0"/>
              <a:t>Purpose</a:t>
            </a:r>
          </a:p>
          <a:p>
            <a:pPr lvl="2"/>
            <a:r>
              <a:rPr lang="en-US" altLang="zh-CN" dirty="0"/>
              <a:t>If </a:t>
            </a:r>
            <a:r>
              <a:rPr lang="en-US" altLang="zh-CN" dirty="0" err="1"/>
              <a:t>sum_range</a:t>
            </a:r>
            <a:r>
              <a:rPr lang="en-US" altLang="zh-CN" dirty="0"/>
              <a:t> is omitted</a:t>
            </a:r>
          </a:p>
          <a:p>
            <a:pPr lvl="3"/>
            <a:r>
              <a:rPr lang="en-US" altLang="zh-CN" dirty="0"/>
              <a:t>Add the values in range which satisfy </a:t>
            </a:r>
            <a:r>
              <a:rPr lang="en-US" altLang="zh-CN" i="1" dirty="0"/>
              <a:t>criteria</a:t>
            </a:r>
          </a:p>
          <a:p>
            <a:pPr lvl="2"/>
            <a:r>
              <a:rPr lang="en-US" altLang="zh-CN" dirty="0"/>
              <a:t>Otherwise</a:t>
            </a:r>
          </a:p>
          <a:p>
            <a:pPr lvl="3"/>
            <a:r>
              <a:rPr lang="en-US" altLang="zh-CN" dirty="0"/>
              <a:t>Add the values starting from the left-upper cell of </a:t>
            </a:r>
            <a:r>
              <a:rPr lang="en-US" altLang="zh-CN" i="1" dirty="0" err="1"/>
              <a:t>sum_range</a:t>
            </a:r>
            <a:endParaRPr lang="en-US" altLang="zh-CN" dirty="0"/>
          </a:p>
          <a:p>
            <a:pPr lvl="3"/>
            <a:r>
              <a:rPr lang="en-US" altLang="zh-CN" dirty="0"/>
              <a:t>The number of added values is determined by the size of </a:t>
            </a:r>
            <a:r>
              <a:rPr lang="en-US" altLang="zh-CN" i="1" dirty="0"/>
              <a:t>range</a:t>
            </a:r>
            <a:r>
              <a:rPr lang="en-US" altLang="zh-CN" dirty="0"/>
              <a:t> </a:t>
            </a:r>
          </a:p>
          <a:p>
            <a:pPr lvl="3"/>
            <a:r>
              <a:rPr lang="en-US" altLang="zh-CN" dirty="0"/>
              <a:t>Only the value whose corresponding data in </a:t>
            </a:r>
            <a:r>
              <a:rPr lang="en-US" altLang="zh-CN" i="1" dirty="0"/>
              <a:t>range</a:t>
            </a:r>
            <a:r>
              <a:rPr lang="en-US" altLang="zh-CN" dirty="0"/>
              <a:t> satisfying </a:t>
            </a:r>
            <a:r>
              <a:rPr lang="en-US" altLang="zh-CN" i="1" dirty="0"/>
              <a:t>criteria</a:t>
            </a:r>
            <a:r>
              <a:rPr lang="en-US" altLang="zh-CN" dirty="0"/>
              <a:t> are added.</a:t>
            </a:r>
          </a:p>
          <a:p>
            <a:pPr lvl="3"/>
            <a:endParaRPr lang="en-US" altLang="zh-CN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25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60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SUMIF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2412268"/>
          </a:xfrm>
        </p:spPr>
        <p:txBody>
          <a:bodyPr/>
          <a:lstStyle/>
          <a:p>
            <a:r>
              <a:rPr lang="en-US" b="1" dirty="0" err="1"/>
              <a:t>Sumif</a:t>
            </a:r>
            <a:r>
              <a:rPr lang="en-US" b="1" dirty="0"/>
              <a:t> </a:t>
            </a:r>
            <a:r>
              <a:rPr lang="en-US" dirty="0"/>
              <a:t>function </a:t>
            </a:r>
          </a:p>
          <a:p>
            <a:pPr lvl="1"/>
            <a:r>
              <a:rPr lang="en-US" altLang="zh-CN" dirty="0"/>
              <a:t>In this practice, assume </a:t>
            </a:r>
            <a:r>
              <a:rPr lang="en-US" altLang="zh-CN" b="1" i="1" dirty="0"/>
              <a:t>range</a:t>
            </a:r>
            <a:r>
              <a:rPr lang="en-US" altLang="zh-CN" i="1" dirty="0"/>
              <a:t> </a:t>
            </a:r>
            <a:r>
              <a:rPr lang="en-US" altLang="zh-CN" dirty="0"/>
              <a:t>contains only </a:t>
            </a:r>
            <a:r>
              <a:rPr lang="en-US" altLang="zh-CN" dirty="0">
                <a:solidFill>
                  <a:schemeClr val="tx2"/>
                </a:solidFill>
              </a:rPr>
              <a:t>one column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Students can learn the case where </a:t>
            </a:r>
            <a:r>
              <a:rPr lang="en-US" altLang="zh-CN" i="1" dirty="0"/>
              <a:t>range</a:t>
            </a:r>
            <a:r>
              <a:rPr lang="en-US" altLang="zh-CN" dirty="0"/>
              <a:t> contains more columns after class</a:t>
            </a:r>
          </a:p>
          <a:p>
            <a:pPr lvl="3"/>
            <a:endParaRPr lang="en-US" altLang="zh-CN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26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89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12776"/>
                <a:ext cx="8640960" cy="5076564"/>
              </a:xfrm>
            </p:spPr>
            <p:txBody>
              <a:bodyPr/>
              <a:lstStyle/>
              <a:p>
                <a:r>
                  <a:rPr lang="en-US" b="1" dirty="0" err="1"/>
                  <a:t>Sumif</a:t>
                </a:r>
                <a:r>
                  <a:rPr lang="en-US" b="1" dirty="0"/>
                  <a:t> </a:t>
                </a:r>
                <a:r>
                  <a:rPr lang="en-US" dirty="0"/>
                  <a:t>function </a:t>
                </a:r>
              </a:p>
              <a:p>
                <a:pPr lvl="1"/>
                <a:r>
                  <a:rPr lang="en-US" altLang="zh-CN" sz="1800" dirty="0"/>
                  <a:t>Rules (for the case where </a:t>
                </a:r>
                <a:r>
                  <a:rPr lang="en-US" altLang="zh-CN" sz="1800" i="1" dirty="0">
                    <a:solidFill>
                      <a:schemeClr val="tx2"/>
                    </a:solidFill>
                  </a:rPr>
                  <a:t>range</a:t>
                </a:r>
                <a:r>
                  <a:rPr lang="en-US" altLang="zh-CN" sz="18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1800" dirty="0"/>
                  <a:t>is only </a:t>
                </a:r>
                <a:r>
                  <a:rPr lang="en-US" altLang="zh-CN" sz="1800" dirty="0">
                    <a:solidFill>
                      <a:schemeClr val="tx2"/>
                    </a:solidFill>
                  </a:rPr>
                  <a:t>one column</a:t>
                </a:r>
                <a:r>
                  <a:rPr lang="en-US" altLang="zh-CN" sz="1800" dirty="0"/>
                  <a:t>)</a:t>
                </a:r>
              </a:p>
              <a:p>
                <a:pPr lvl="2"/>
                <a:r>
                  <a:rPr lang="en-US" altLang="zh-CN" sz="1800" dirty="0"/>
                  <a:t>Assume </a:t>
                </a:r>
              </a:p>
              <a:p>
                <a:pPr lvl="3"/>
                <a:r>
                  <a:rPr lang="en-US" altLang="zh-CN" sz="1800" dirty="0"/>
                  <a:t>range is (</a:t>
                </a:r>
                <a:r>
                  <a:rPr lang="en-US" altLang="zh-CN" sz="1800" dirty="0">
                    <a:solidFill>
                      <a:schemeClr val="tx2"/>
                    </a:solidFill>
                  </a:rPr>
                  <a:t>col</a:t>
                </a:r>
                <a:r>
                  <a:rPr lang="en-US" altLang="zh-CN" sz="1800" dirty="0"/>
                  <a:t>1, </a:t>
                </a:r>
                <a:r>
                  <a:rPr lang="en-US" altLang="zh-CN" sz="1800" dirty="0">
                    <a:solidFill>
                      <a:schemeClr val="tx2"/>
                    </a:solidFill>
                  </a:rPr>
                  <a:t>m</a:t>
                </a:r>
                <a:r>
                  <a:rPr lang="en-US" altLang="zh-CN" sz="1800" dirty="0"/>
                  <a:t>1):(</a:t>
                </a:r>
                <a:r>
                  <a:rPr lang="en-US" altLang="zh-CN" sz="1800" dirty="0">
                    <a:solidFill>
                      <a:schemeClr val="tx2"/>
                    </a:solidFill>
                  </a:rPr>
                  <a:t>col</a:t>
                </a:r>
                <a:r>
                  <a:rPr lang="en-US" altLang="zh-CN" sz="1800" dirty="0"/>
                  <a:t>1, </a:t>
                </a:r>
                <a:r>
                  <a:rPr lang="en-US" altLang="zh-CN" sz="1800" dirty="0">
                    <a:solidFill>
                      <a:schemeClr val="tx2"/>
                    </a:solidFill>
                  </a:rPr>
                  <a:t>m</a:t>
                </a:r>
                <a:r>
                  <a:rPr lang="en-US" altLang="zh-CN" sz="1800" dirty="0"/>
                  <a:t>2)</a:t>
                </a:r>
              </a:p>
              <a:p>
                <a:pPr lvl="3"/>
                <a:r>
                  <a:rPr lang="en-US" altLang="zh-CN" sz="1800" i="1" dirty="0" err="1"/>
                  <a:t>sum_range</a:t>
                </a:r>
                <a:r>
                  <a:rPr lang="en-US" altLang="zh-CN" sz="1800" dirty="0"/>
                  <a:t> starts at (</a:t>
                </a:r>
                <a:r>
                  <a:rPr lang="en-US" altLang="zh-CN" sz="1800" dirty="0">
                    <a:solidFill>
                      <a:schemeClr val="tx2"/>
                    </a:solidFill>
                  </a:rPr>
                  <a:t>col</a:t>
                </a:r>
                <a:r>
                  <a:rPr lang="en-US" altLang="zh-CN" sz="1800" dirty="0"/>
                  <a:t>2, </a:t>
                </a:r>
                <a:r>
                  <a:rPr lang="en-US" altLang="zh-CN" sz="1800" dirty="0">
                    <a:solidFill>
                      <a:schemeClr val="tx2"/>
                    </a:solidFill>
                  </a:rPr>
                  <a:t>n</a:t>
                </a:r>
                <a:r>
                  <a:rPr lang="en-US" altLang="zh-CN" sz="1800" dirty="0"/>
                  <a:t>) </a:t>
                </a:r>
              </a:p>
              <a:p>
                <a:pPr lvl="2"/>
                <a:r>
                  <a:rPr lang="en-US" altLang="zh-CN" sz="1800" dirty="0"/>
                  <a:t>Calculation of </a:t>
                </a:r>
                <a:r>
                  <a:rPr lang="en-US" altLang="zh-CN" sz="1800" i="1" dirty="0" err="1"/>
                  <a:t>sumif</a:t>
                </a:r>
                <a:r>
                  <a:rPr lang="en-US" altLang="zh-CN" sz="1800" i="1" dirty="0"/>
                  <a:t> 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range, criteria, </a:t>
                </a:r>
                <a:r>
                  <a:rPr lang="en-US" altLang="zh-CN" sz="1800" i="1" dirty="0" err="1"/>
                  <a:t>sum_range</a:t>
                </a:r>
                <a:r>
                  <a:rPr lang="en-US" altLang="zh-CN" sz="1800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1800" i="1">
                            <a:latin typeface="Cambria Math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/>
                          </a:rPr>
                          <m:t>=</m:t>
                        </m:r>
                        <m:r>
                          <a:rPr lang="en-US" altLang="zh-CN" sz="1800" i="1">
                            <a:latin typeface="Cambria Math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/>
                          </a:rPr>
                          <m:t>2−</m:t>
                        </m:r>
                        <m:r>
                          <a:rPr lang="en-US" altLang="zh-CN" sz="1800" i="1">
                            <a:latin typeface="Cambria Math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CN" sz="1800" i="1">
                            <a:latin typeface="Cambria Math"/>
                          </a:rPr>
                          <m:t>𝑉</m:t>
                        </m:r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𝑐𝑜𝑙</m:t>
                        </m:r>
                        <m:r>
                          <a:rPr lang="en-US" altLang="zh-CN" sz="1800" i="1">
                            <a:latin typeface="Cambria Math"/>
                          </a:rPr>
                          <m:t>2,</m:t>
                        </m:r>
                        <m:r>
                          <a:rPr lang="en-US" altLang="zh-CN" sz="1800" i="1">
                            <a:latin typeface="Cambria Math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latin typeface="Cambria Math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800" dirty="0"/>
                  <a:t>   where </a:t>
                </a:r>
              </a:p>
              <a:p>
                <a:pPr lvl="4"/>
                <a:r>
                  <a:rPr lang="en-US" altLang="zh-CN" sz="1800" b="1" dirty="0"/>
                  <a:t>V(s, t) </a:t>
                </a:r>
                <a:r>
                  <a:rPr lang="en-US" altLang="zh-CN" sz="1800" dirty="0"/>
                  <a:t>indicates the value at column </a:t>
                </a:r>
                <a:r>
                  <a:rPr lang="en-US" altLang="zh-CN" sz="1800" i="1" dirty="0"/>
                  <a:t>s</a:t>
                </a:r>
                <a:r>
                  <a:rPr lang="en-US" altLang="zh-CN" sz="1800" dirty="0"/>
                  <a:t> and row </a:t>
                </a:r>
                <a:r>
                  <a:rPr lang="en-US" altLang="zh-CN" sz="1800" i="1" dirty="0"/>
                  <a:t>t</a:t>
                </a:r>
                <a:r>
                  <a:rPr lang="en-US" altLang="zh-CN" sz="1800" dirty="0"/>
                  <a:t>.</a:t>
                </a:r>
              </a:p>
              <a:p>
                <a:pPr lvl="4"/>
                <a:r>
                  <a:rPr lang="en-US" altLang="zh-CN" sz="1800" b="1" dirty="0" smtClean="0"/>
                  <a:t>V(col1, m1+j) </a:t>
                </a:r>
                <a:r>
                  <a:rPr lang="en-US" altLang="zh-CN" sz="1800" dirty="0"/>
                  <a:t>satisfies </a:t>
                </a:r>
                <a:r>
                  <a:rPr lang="en-US" altLang="zh-CN" sz="1800" dirty="0" smtClean="0"/>
                  <a:t>the criteria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12776"/>
                <a:ext cx="8640960" cy="5076564"/>
              </a:xfrm>
              <a:blipFill rotWithShape="1"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27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3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SUMIF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0748"/>
            <a:ext cx="8640960" cy="1620180"/>
          </a:xfrm>
        </p:spPr>
        <p:txBody>
          <a:bodyPr/>
          <a:lstStyle/>
          <a:p>
            <a:r>
              <a:rPr lang="en-US" b="1" dirty="0" err="1"/>
              <a:t>Sumif</a:t>
            </a:r>
            <a:r>
              <a:rPr lang="en-US" b="1" dirty="0"/>
              <a:t> </a:t>
            </a:r>
            <a:r>
              <a:rPr lang="en-US" dirty="0"/>
              <a:t>function </a:t>
            </a:r>
          </a:p>
          <a:p>
            <a:pPr lvl="1"/>
            <a:r>
              <a:rPr lang="en-US" altLang="zh-CN" sz="2000" dirty="0"/>
              <a:t>Example (assume s1: size of </a:t>
            </a:r>
            <a:r>
              <a:rPr lang="en-US" altLang="zh-CN" sz="2000" i="1" dirty="0"/>
              <a:t>range</a:t>
            </a:r>
            <a:r>
              <a:rPr lang="en-US" altLang="zh-CN" sz="2000" dirty="0"/>
              <a:t>, s2: size of </a:t>
            </a:r>
            <a:r>
              <a:rPr lang="en-US" altLang="zh-CN" sz="2000" i="1" dirty="0" err="1"/>
              <a:t>sum_range</a:t>
            </a:r>
            <a:r>
              <a:rPr lang="en-US" altLang="zh-CN" sz="2000" dirty="0"/>
              <a:t>)</a:t>
            </a:r>
          </a:p>
          <a:p>
            <a:pPr lvl="1"/>
            <a:endParaRPr lang="en-US" altLang="zh-CN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-63669" y="2627039"/>
            <a:ext cx="8793412" cy="3724932"/>
            <a:chOff x="414955" y="2819399"/>
            <a:chExt cx="8793412" cy="372493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819399"/>
              <a:ext cx="6917591" cy="3578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eft Brace 7"/>
            <p:cNvSpPr/>
            <p:nvPr/>
          </p:nvSpPr>
          <p:spPr>
            <a:xfrm>
              <a:off x="1511152" y="4190279"/>
              <a:ext cx="182880" cy="343664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1511152" y="4572000"/>
              <a:ext cx="182880" cy="343664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1511152" y="4990336"/>
              <a:ext cx="182880" cy="496064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511152" y="5562600"/>
              <a:ext cx="182880" cy="343664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1511152" y="5980936"/>
              <a:ext cx="182880" cy="343664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955" y="4244593"/>
              <a:ext cx="1189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No </a:t>
              </a:r>
              <a:r>
                <a:rPr lang="en-US" altLang="zh-CN" sz="1200" dirty="0" err="1"/>
                <a:t>sum_range</a:t>
              </a:r>
              <a:endParaRPr lang="zh-CN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1072" y="4569077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s1=s2</a:t>
              </a:r>
              <a:endParaRPr lang="zh-CN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1072" y="5071646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s1&gt;s2</a:t>
              </a:r>
              <a:endParaRPr lang="zh-CN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1072" y="556260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s1&lt;s2</a:t>
              </a:r>
              <a:endParaRPr lang="zh-CN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955" y="5898000"/>
              <a:ext cx="1408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Some values in range do  not satisfy criteria</a:t>
              </a:r>
              <a:endParaRPr lang="zh-CN" altLang="en-US" sz="1200" dirty="0"/>
            </a:p>
          </p:txBody>
        </p:sp>
        <p:sp>
          <p:nvSpPr>
            <p:cNvPr id="18" name="Notched Right Arrow 17"/>
            <p:cNvSpPr/>
            <p:nvPr/>
          </p:nvSpPr>
          <p:spPr>
            <a:xfrm>
              <a:off x="6705600" y="5161665"/>
              <a:ext cx="457200" cy="172335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96200" y="3103105"/>
              <a:ext cx="1512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Actual </a:t>
              </a:r>
            </a:p>
            <a:p>
              <a:r>
                <a:rPr lang="en-US" altLang="zh-CN" sz="1600" dirty="0"/>
                <a:t>added values</a:t>
              </a:r>
              <a:endParaRPr lang="zh-CN" altLang="en-US" sz="1600" dirty="0"/>
            </a:p>
          </p:txBody>
        </p:sp>
        <p:sp>
          <p:nvSpPr>
            <p:cNvPr id="20" name="Rectangular Callout 19"/>
            <p:cNvSpPr/>
            <p:nvPr/>
          </p:nvSpPr>
          <p:spPr>
            <a:xfrm>
              <a:off x="7696200" y="4057183"/>
              <a:ext cx="1066800" cy="2281066"/>
            </a:xfrm>
            <a:prstGeom prst="wedgeRectCallout">
              <a:avLst>
                <a:gd name="adj1" fmla="val 13731"/>
                <a:gd name="adj2" fmla="val -838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28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7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557" y="1628800"/>
            <a:ext cx="8784976" cy="3924436"/>
          </a:xfrm>
        </p:spPr>
        <p:txBody>
          <a:bodyPr/>
          <a:lstStyle/>
          <a:p>
            <a:r>
              <a:rPr lang="en-US" sz="2400" b="1" dirty="0"/>
              <a:t>In the </a:t>
            </a:r>
            <a:r>
              <a:rPr lang="en-US" sz="2400" b="1" i="1" dirty="0">
                <a:solidFill>
                  <a:schemeClr val="tx2"/>
                </a:solidFill>
              </a:rPr>
              <a:t>budget.xlsx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file,</a:t>
            </a:r>
          </a:p>
          <a:p>
            <a:pPr lvl="1"/>
            <a:r>
              <a:rPr lang="en-US" altLang="zh-CN" sz="2400" dirty="0"/>
              <a:t>Fill in </a:t>
            </a:r>
            <a:r>
              <a:rPr lang="en-US" altLang="zh-CN" sz="2400" dirty="0" smtClean="0"/>
              <a:t>table </a:t>
            </a:r>
            <a:r>
              <a:rPr lang="en-US" altLang="zh-CN" sz="2400" dirty="0"/>
              <a:t>2 with total planned and actual </a:t>
            </a:r>
            <a:r>
              <a:rPr lang="en-US" altLang="zh-CN" sz="2400" dirty="0" smtClean="0"/>
              <a:t>budgets for each department.</a:t>
            </a:r>
            <a:endParaRPr lang="en-US" altLang="zh-CN" sz="2400" dirty="0"/>
          </a:p>
          <a:p>
            <a:pPr lvl="1"/>
            <a:r>
              <a:rPr lang="en-US" altLang="zh-CN" sz="2400" dirty="0"/>
              <a:t>Calculate overrun in dollars (e.g., </a:t>
            </a:r>
            <a:r>
              <a:rPr lang="en-US" altLang="zh-CN" sz="2400" i="1" dirty="0"/>
              <a:t>actual</a:t>
            </a:r>
            <a:r>
              <a:rPr lang="en-US" altLang="zh-CN" sz="2400" dirty="0"/>
              <a:t> - </a:t>
            </a:r>
            <a:r>
              <a:rPr lang="en-US" altLang="zh-CN" sz="2400" i="1" dirty="0"/>
              <a:t>planned</a:t>
            </a:r>
            <a:r>
              <a:rPr lang="en-US" altLang="zh-CN" sz="2400" dirty="0"/>
              <a:t>) for each </a:t>
            </a:r>
            <a:r>
              <a:rPr lang="en-US" altLang="zh-CN" sz="2400" dirty="0" smtClean="0"/>
              <a:t>department.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Sum </a:t>
            </a:r>
            <a:r>
              <a:rPr lang="en-US" altLang="zh-CN" sz="2400" dirty="0"/>
              <a:t>up total planned and actual budgets and overrun budgets for all the </a:t>
            </a:r>
            <a:r>
              <a:rPr lang="en-US" altLang="zh-CN" sz="2400" dirty="0" smtClean="0"/>
              <a:t>departments.</a:t>
            </a:r>
          </a:p>
          <a:p>
            <a:pPr lvl="1"/>
            <a:r>
              <a:rPr lang="en-US" altLang="zh-CN" sz="2400" dirty="0" smtClean="0"/>
              <a:t>Round each sum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be a multiple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100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29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49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dirty="0"/>
              <a:t>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03752"/>
            <a:ext cx="7992888" cy="5005568"/>
          </a:xfrm>
        </p:spPr>
        <p:txBody>
          <a:bodyPr numCol="2"/>
          <a:lstStyle/>
          <a:p>
            <a:r>
              <a:rPr lang="en-US" altLang="zh-CN" sz="2800" dirty="0"/>
              <a:t>Axis:</a:t>
            </a:r>
            <a:r>
              <a:rPr lang="zh-CN" altLang="en-US" sz="2800" dirty="0"/>
              <a:t>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轴</a:t>
            </a:r>
            <a:endParaRPr 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/>
              <a:t>Filter</a:t>
            </a:r>
            <a:r>
              <a:rPr lang="en-US" altLang="zh-CN" sz="2800" dirty="0"/>
              <a:t>:</a:t>
            </a:r>
            <a:r>
              <a:rPr lang="zh-CN" altLang="en-US" sz="2800" dirty="0" smtClean="0"/>
              <a:t>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过滤器</a:t>
            </a:r>
            <a:endParaRPr 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Highlight:</a:t>
            </a:r>
            <a:r>
              <a:rPr lang="en-US" sz="2800" dirty="0"/>
              <a:t>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突出显示</a:t>
            </a:r>
            <a:endParaRPr 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Polynomial:</a:t>
            </a:r>
            <a:r>
              <a:rPr lang="zh-CN" altLang="en-US" sz="2800" dirty="0"/>
              <a:t>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多项式</a:t>
            </a:r>
            <a:endParaRPr 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/>
              <a:t>Range</a:t>
            </a:r>
            <a:r>
              <a:rPr lang="en-US" altLang="zh-CN" sz="2800" dirty="0"/>
              <a:t>:</a:t>
            </a:r>
            <a:r>
              <a:rPr lang="en-US" sz="2800" dirty="0" smtClean="0"/>
              <a:t>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范围</a:t>
            </a:r>
            <a:endParaRPr 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Scatter:</a:t>
            </a:r>
            <a:r>
              <a:rPr lang="en-US" sz="2800" dirty="0"/>
              <a:t>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散点</a:t>
            </a:r>
            <a:endParaRPr 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/>
              <a:t>Tick</a:t>
            </a:r>
            <a:r>
              <a:rPr lang="en-US" altLang="zh-CN" sz="2800" dirty="0"/>
              <a:t>:</a:t>
            </a:r>
            <a:r>
              <a:rPr lang="en-US" sz="2800" dirty="0" smtClean="0"/>
              <a:t>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打勾</a:t>
            </a:r>
            <a:endParaRPr 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sz="2800" dirty="0"/>
              <a:t>Trend: 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趋势</a:t>
            </a:r>
            <a:endParaRPr 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IFERROR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012" y="1412776"/>
            <a:ext cx="8640960" cy="1116124"/>
          </a:xfrm>
        </p:spPr>
        <p:txBody>
          <a:bodyPr/>
          <a:lstStyle/>
          <a:p>
            <a:r>
              <a:rPr lang="en-US" b="1" dirty="0" err="1"/>
              <a:t>Iferror</a:t>
            </a:r>
            <a:r>
              <a:rPr lang="en-US" b="1" dirty="0"/>
              <a:t> </a:t>
            </a:r>
            <a:r>
              <a:rPr lang="en-US" dirty="0"/>
              <a:t>function </a:t>
            </a:r>
          </a:p>
          <a:p>
            <a:pPr lvl="1"/>
            <a:r>
              <a:rPr lang="en-US" altLang="zh-CN" dirty="0"/>
              <a:t>Syntax</a:t>
            </a:r>
          </a:p>
          <a:p>
            <a:pPr lvl="1"/>
            <a:endParaRPr lang="en-US" altLang="zh-C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2996952"/>
            <a:ext cx="7543800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282575"/>
            <a:r>
              <a:rPr lang="en-GB" altLang="zh-CN" sz="1600" b="1" dirty="0"/>
              <a:t>IFERROR(value, </a:t>
            </a:r>
            <a:r>
              <a:rPr lang="en-GB" altLang="zh-CN" sz="1600" b="1" dirty="0" err="1"/>
              <a:t>value_if_error</a:t>
            </a:r>
            <a:r>
              <a:rPr lang="en-GB" altLang="zh-CN" sz="1600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value (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1600" dirty="0"/>
              <a:t>): the value or formula which is to be checked for an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value_if_error</a:t>
            </a:r>
            <a:r>
              <a:rPr lang="en-US" altLang="zh-CN" sz="1600" dirty="0"/>
              <a:t> (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US" altLang="zh-CN" sz="1600" dirty="0"/>
              <a:t>): the value to return if the value or formula evaluates to error.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Some common error types: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b="1" dirty="0"/>
              <a:t>#DIV/0!</a:t>
            </a:r>
            <a:endParaRPr lang="en-US" altLang="zh-CN" sz="16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a zero divisor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b="1" dirty="0"/>
              <a:t>#VALUE!</a:t>
            </a:r>
            <a:endParaRPr lang="en-US" altLang="zh-CN" sz="16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a wrong type of argument or operand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b="1" dirty="0"/>
              <a:t>#REF!</a:t>
            </a:r>
            <a:endParaRPr lang="en-US" altLang="zh-CN" sz="16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a non-valid reference in the formula.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b="1" dirty="0"/>
              <a:t>#NUM!</a:t>
            </a:r>
            <a:endParaRPr lang="en-US" altLang="zh-CN" sz="16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a non-valid number to a function argument.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30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69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IFERROR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733" y="1412776"/>
            <a:ext cx="8640960" cy="2412268"/>
          </a:xfrm>
        </p:spPr>
        <p:txBody>
          <a:bodyPr/>
          <a:lstStyle/>
          <a:p>
            <a:r>
              <a:rPr lang="en-US" b="1" dirty="0" err="1"/>
              <a:t>Iferror</a:t>
            </a:r>
            <a:r>
              <a:rPr lang="en-US" b="1" dirty="0"/>
              <a:t> </a:t>
            </a:r>
            <a:r>
              <a:rPr lang="en-US" dirty="0"/>
              <a:t>function </a:t>
            </a:r>
          </a:p>
          <a:p>
            <a:pPr lvl="1"/>
            <a:r>
              <a:rPr lang="en-US" altLang="zh-CN" dirty="0"/>
              <a:t>Purpose</a:t>
            </a:r>
          </a:p>
          <a:p>
            <a:pPr lvl="2"/>
            <a:r>
              <a:rPr lang="en-US" altLang="zh-CN" dirty="0"/>
              <a:t>Return </a:t>
            </a:r>
            <a:r>
              <a:rPr lang="en-US" altLang="zh-CN" i="1" dirty="0"/>
              <a:t>value </a:t>
            </a:r>
            <a:r>
              <a:rPr lang="en-US" altLang="zh-CN" dirty="0"/>
              <a:t>if there is no error; return </a:t>
            </a:r>
            <a:r>
              <a:rPr lang="en-US" altLang="zh-CN" i="1" dirty="0" err="1"/>
              <a:t>value_if_error</a:t>
            </a:r>
            <a:r>
              <a:rPr lang="en-US" altLang="zh-CN" dirty="0"/>
              <a:t> otherwise</a:t>
            </a:r>
            <a:r>
              <a:rPr lang="en-US" altLang="zh-CN" sz="2000" dirty="0"/>
              <a:t>.</a:t>
            </a:r>
          </a:p>
          <a:p>
            <a:pPr lvl="1"/>
            <a:endParaRPr lang="en-US" altLang="zh-CN" dirty="0"/>
          </a:p>
          <a:p>
            <a:pPr lvl="1"/>
            <a:endParaRPr lang="en-US" altLang="zh-CN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12" y="4149080"/>
            <a:ext cx="8745915" cy="1943100"/>
            <a:chOff x="228600" y="3848100"/>
            <a:chExt cx="8745915" cy="19431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317249"/>
              <a:ext cx="5093634" cy="940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345" y="4317249"/>
              <a:ext cx="3135170" cy="940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Notched Right Arrow 8"/>
            <p:cNvSpPr/>
            <p:nvPr/>
          </p:nvSpPr>
          <p:spPr>
            <a:xfrm>
              <a:off x="5410200" y="4826749"/>
              <a:ext cx="381000" cy="154565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685799" y="5410200"/>
              <a:ext cx="1797969" cy="381000"/>
            </a:xfrm>
            <a:prstGeom prst="wedgeRectCallout">
              <a:avLst>
                <a:gd name="adj1" fmla="val -30704"/>
                <a:gd name="adj2" fmla="val -7819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Not a number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228600" y="3848100"/>
              <a:ext cx="1600200" cy="381000"/>
            </a:xfrm>
            <a:prstGeom prst="wedgeRectCallout">
              <a:avLst>
                <a:gd name="adj1" fmla="val -8886"/>
                <a:gd name="adj2" fmla="val 13998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Divisor is 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31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73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7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3924436"/>
          </a:xfrm>
        </p:spPr>
        <p:txBody>
          <a:bodyPr/>
          <a:lstStyle/>
          <a:p>
            <a:r>
              <a:rPr lang="en-US" b="1" dirty="0"/>
              <a:t>In the </a:t>
            </a:r>
            <a:r>
              <a:rPr lang="en-US" b="1" i="1" dirty="0">
                <a:solidFill>
                  <a:schemeClr val="tx2"/>
                </a:solidFill>
              </a:rPr>
              <a:t>budget.xlsx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/>
              <a:t>file,</a:t>
            </a:r>
          </a:p>
          <a:p>
            <a:pPr lvl="1"/>
            <a:r>
              <a:rPr lang="en-US" altLang="zh-CN" dirty="0"/>
              <a:t>Calculate (actual budget/planned budget) and put the results in the column “</a:t>
            </a:r>
            <a:r>
              <a:rPr lang="en-US" altLang="zh-CN" i="1" dirty="0"/>
              <a:t>Actual/Planned (Task 7) 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If the calculation has an error, put the text </a:t>
            </a:r>
            <a:r>
              <a:rPr lang="en-US" altLang="zh-CN" dirty="0" smtClean="0"/>
              <a:t>“</a:t>
            </a:r>
            <a:r>
              <a:rPr lang="en-US" altLang="zh-CN" i="1" dirty="0"/>
              <a:t>N</a:t>
            </a:r>
            <a:r>
              <a:rPr lang="en-US" altLang="zh-CN" i="1" dirty="0" smtClean="0"/>
              <a:t>o planned 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32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4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3924436"/>
          </a:xfrm>
        </p:spPr>
        <p:txBody>
          <a:bodyPr/>
          <a:lstStyle/>
          <a:p>
            <a:r>
              <a:rPr lang="en-US" altLang="zh-CN" dirty="0"/>
              <a:t>Hide and unhide</a:t>
            </a:r>
          </a:p>
          <a:p>
            <a:r>
              <a:rPr lang="en-US" altLang="zh-CN" dirty="0"/>
              <a:t>Filter</a:t>
            </a:r>
          </a:p>
          <a:p>
            <a:r>
              <a:rPr lang="en-US" altLang="zh-CN" dirty="0"/>
              <a:t>Conditional format</a:t>
            </a:r>
          </a:p>
          <a:p>
            <a:r>
              <a:rPr lang="en-US" altLang="zh-CN" dirty="0"/>
              <a:t>Edit charts and generate </a:t>
            </a:r>
            <a:r>
              <a:rPr lang="en-US" altLang="zh-CN" dirty="0" err="1"/>
              <a:t>trendline</a:t>
            </a:r>
            <a:endParaRPr lang="zh-CN" alt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33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4844"/>
            <a:ext cx="8784976" cy="5004556"/>
          </a:xfrm>
        </p:spPr>
        <p:txBody>
          <a:bodyPr/>
          <a:lstStyle/>
          <a:p>
            <a:r>
              <a:rPr lang="en-US" altLang="zh-CN" sz="1800" dirty="0"/>
              <a:t>Before the practices of operations, do the following jobs in the </a:t>
            </a:r>
            <a:r>
              <a:rPr lang="en-US" altLang="zh-CN" sz="1800" i="1" dirty="0">
                <a:solidFill>
                  <a:schemeClr val="tx2"/>
                </a:solidFill>
              </a:rPr>
              <a:t>budgets.xlsx</a:t>
            </a:r>
            <a:r>
              <a:rPr lang="en-US" altLang="zh-CN" sz="1800" dirty="0"/>
              <a:t> file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1800" dirty="0"/>
              <a:t>Change the name of current sheet to “</a:t>
            </a:r>
            <a:r>
              <a:rPr lang="en-US" altLang="zh-CN" sz="1800" i="1" dirty="0"/>
              <a:t>Functions </a:t>
            </a:r>
            <a:r>
              <a:rPr lang="en-US" altLang="zh-CN" sz="1800" dirty="0"/>
              <a:t>”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1800" dirty="0"/>
              <a:t>Follow the steps below to copy and create a new sheet</a:t>
            </a:r>
          </a:p>
          <a:p>
            <a:pPr lvl="2"/>
            <a:r>
              <a:rPr lang="en-US" altLang="zh-CN" sz="1800" dirty="0"/>
              <a:t>Right-click on the sheet name</a:t>
            </a:r>
          </a:p>
          <a:p>
            <a:pPr lvl="2"/>
            <a:r>
              <a:rPr lang="en-US" altLang="zh-CN" sz="1800" dirty="0"/>
              <a:t>In the popped-up </a:t>
            </a:r>
            <a:r>
              <a:rPr lang="en-US" altLang="zh-CN" sz="1800" dirty="0" smtClean="0"/>
              <a:t>menu</a:t>
            </a:r>
          </a:p>
          <a:p>
            <a:pPr lvl="3"/>
            <a:r>
              <a:rPr lang="en-US" altLang="zh-CN" sz="1800" dirty="0" smtClean="0"/>
              <a:t>Under “Move selected sheets to book”, choose “budget.xlsx”. This copies the sheet in the current file</a:t>
            </a:r>
          </a:p>
          <a:p>
            <a:pPr lvl="3"/>
            <a:r>
              <a:rPr lang="en-US" altLang="zh-CN" sz="1800" dirty="0" smtClean="0"/>
              <a:t>Under “Before sheet”, choose “(move to end)”</a:t>
            </a:r>
          </a:p>
          <a:p>
            <a:pPr lvl="3"/>
            <a:r>
              <a:rPr lang="en-US" altLang="zh-CN" sz="1800" dirty="0" smtClean="0"/>
              <a:t>Tick </a:t>
            </a:r>
            <a:r>
              <a:rPr lang="en-US" altLang="zh-CN" sz="1800" dirty="0"/>
              <a:t>“</a:t>
            </a:r>
            <a:r>
              <a:rPr lang="en-US" altLang="zh-CN" sz="1800" i="1" dirty="0"/>
              <a:t>Create a copy </a:t>
            </a:r>
            <a:r>
              <a:rPr lang="en-US" altLang="zh-CN" sz="1800" dirty="0" smtClean="0"/>
              <a:t>”</a:t>
            </a:r>
            <a:endParaRPr lang="en-US" altLang="zh-CN" sz="1800" dirty="0"/>
          </a:p>
          <a:p>
            <a:pPr lvl="2"/>
            <a:r>
              <a:rPr lang="en-US" altLang="zh-CN" dirty="0"/>
              <a:t>Rename the new sheet with name “</a:t>
            </a:r>
            <a:r>
              <a:rPr lang="en-US" altLang="zh-CN" i="1" dirty="0"/>
              <a:t>Practices</a:t>
            </a:r>
            <a:r>
              <a:rPr lang="en-US" altLang="zh-CN" dirty="0"/>
              <a:t>”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34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2484276"/>
          </a:xfrm>
        </p:spPr>
        <p:txBody>
          <a:bodyPr/>
          <a:lstStyle/>
          <a:p>
            <a:pPr marL="914400" lvl="1" indent="-457200">
              <a:buSzPct val="80000"/>
              <a:buFont typeface="+mj-lt"/>
              <a:buAutoNum type="arabicPeriod" startAt="3"/>
            </a:pPr>
            <a:r>
              <a:rPr lang="en-US" altLang="zh-CN" sz="2400" dirty="0"/>
              <a:t>Clear Table 2 on the sheet “</a:t>
            </a:r>
            <a:r>
              <a:rPr lang="en-US" altLang="zh-CN" sz="2400" i="1" dirty="0"/>
              <a:t>Practices</a:t>
            </a:r>
            <a:r>
              <a:rPr lang="en-US" altLang="zh-CN" sz="2400" dirty="0"/>
              <a:t>”</a:t>
            </a:r>
          </a:p>
          <a:p>
            <a:pPr lvl="2"/>
            <a:r>
              <a:rPr lang="en-US" altLang="zh-CN" dirty="0"/>
              <a:t>Select the rows and columns in Table 2</a:t>
            </a:r>
          </a:p>
          <a:p>
            <a:pPr lvl="2"/>
            <a:r>
              <a:rPr lang="en-US" altLang="zh-CN" dirty="0"/>
              <a:t>Right-click the mouse on the selection</a:t>
            </a:r>
          </a:p>
          <a:p>
            <a:pPr lvl="2"/>
            <a:r>
              <a:rPr lang="en-US" altLang="zh-CN" dirty="0"/>
              <a:t>Choose “</a:t>
            </a:r>
            <a:r>
              <a:rPr lang="en-US" altLang="zh-CN" i="1" dirty="0"/>
              <a:t>Clear contents</a:t>
            </a:r>
            <a:r>
              <a:rPr lang="en-US" altLang="zh-CN" dirty="0"/>
              <a:t>” in the popped-menu</a:t>
            </a:r>
          </a:p>
          <a:p>
            <a:pPr marL="976630" lvl="2" indent="0">
              <a:buNone/>
            </a:pPr>
            <a:endParaRPr lang="en-US" altLang="zh-CN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35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6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28800"/>
            <a:ext cx="8784976" cy="4428492"/>
          </a:xfrm>
        </p:spPr>
        <p:txBody>
          <a:bodyPr/>
          <a:lstStyle/>
          <a:p>
            <a:r>
              <a:rPr lang="en-US" altLang="zh-CN" sz="2400" dirty="0"/>
              <a:t>Sometimes, the </a:t>
            </a:r>
            <a:r>
              <a:rPr lang="en-US" altLang="zh-CN" sz="2400" dirty="0" smtClean="0"/>
              <a:t>Excel </a:t>
            </a:r>
            <a:r>
              <a:rPr lang="en-US" altLang="zh-CN" sz="2400" dirty="0"/>
              <a:t>file </a:t>
            </a:r>
            <a:r>
              <a:rPr lang="en-US" altLang="zh-CN" sz="2400" dirty="0" smtClean="0"/>
              <a:t>has </a:t>
            </a:r>
            <a:r>
              <a:rPr lang="en-US" altLang="zh-CN" sz="2400" dirty="0"/>
              <a:t>many columns and </a:t>
            </a:r>
            <a:r>
              <a:rPr lang="en-US" altLang="zh-CN" sz="2400" dirty="0" smtClean="0"/>
              <a:t>rows.</a:t>
            </a:r>
            <a:endParaRPr lang="en-US" altLang="zh-CN" sz="2400" dirty="0"/>
          </a:p>
          <a:p>
            <a:r>
              <a:rPr lang="en-US" altLang="zh-CN" sz="2400" dirty="0"/>
              <a:t>Only some rows or columns are needed </a:t>
            </a:r>
            <a:r>
              <a:rPr lang="en-US" altLang="zh-CN" sz="2400" dirty="0" smtClean="0"/>
              <a:t>currently.</a:t>
            </a:r>
            <a:endParaRPr lang="en-US" altLang="zh-CN" sz="2400" dirty="0"/>
          </a:p>
          <a:p>
            <a:r>
              <a:rPr lang="en-US" altLang="zh-CN" sz="2400" dirty="0"/>
              <a:t>We can simply hide some rows or columns </a:t>
            </a:r>
            <a:r>
              <a:rPr lang="en-US" altLang="zh-CN" sz="2400" dirty="0" smtClean="0"/>
              <a:t>temporarily.</a:t>
            </a:r>
            <a:endParaRPr lang="en-US" altLang="zh-CN" sz="2400" dirty="0"/>
          </a:p>
          <a:p>
            <a:r>
              <a:rPr lang="en-US" altLang="zh-CN" sz="2400" dirty="0"/>
              <a:t>The hidden rows and columns can be unhidden </a:t>
            </a:r>
            <a:r>
              <a:rPr lang="en-US" altLang="zh-CN" sz="2400" dirty="0" smtClean="0"/>
              <a:t>later.</a:t>
            </a:r>
            <a:endParaRPr lang="zh-CN" alt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36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Task 8 (Hide and Unhide)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72816"/>
            <a:ext cx="8784976" cy="2628292"/>
          </a:xfrm>
        </p:spPr>
        <p:txBody>
          <a:bodyPr/>
          <a:lstStyle/>
          <a:p>
            <a:r>
              <a:rPr lang="en-US" altLang="zh-CN" sz="2000" dirty="0"/>
              <a:t>Hide columns “</a:t>
            </a:r>
            <a:r>
              <a:rPr lang="en-US" altLang="zh-CN" sz="2000" i="1" dirty="0"/>
              <a:t>Department</a:t>
            </a:r>
            <a:r>
              <a:rPr lang="en-US" altLang="zh-CN" sz="2000" dirty="0"/>
              <a:t>” and “</a:t>
            </a:r>
            <a:r>
              <a:rPr lang="en-US" altLang="zh-CN" sz="2000" i="1" dirty="0"/>
              <a:t>Manager</a:t>
            </a:r>
            <a:r>
              <a:rPr lang="en-US" altLang="zh-CN" sz="2000" dirty="0"/>
              <a:t>” on the “</a:t>
            </a:r>
            <a:r>
              <a:rPr lang="en-US" altLang="zh-CN" sz="2000" i="1" dirty="0"/>
              <a:t>Practices</a:t>
            </a:r>
            <a:r>
              <a:rPr lang="en-US" altLang="zh-CN" sz="2000" dirty="0"/>
              <a:t>” sheet</a:t>
            </a:r>
          </a:p>
          <a:p>
            <a:pPr lvl="1"/>
            <a:r>
              <a:rPr lang="en-US" altLang="zh-CN" sz="2000" dirty="0"/>
              <a:t>Select </a:t>
            </a:r>
            <a:r>
              <a:rPr lang="en-US" altLang="zh-CN" sz="2000" dirty="0" smtClean="0"/>
              <a:t>column A and B (drag the mouse on the column label)</a:t>
            </a:r>
            <a:endParaRPr lang="en-US" altLang="zh-CN" sz="2000" dirty="0"/>
          </a:p>
          <a:p>
            <a:pPr lvl="1"/>
            <a:r>
              <a:rPr lang="en-US" altLang="zh-CN" sz="2000" dirty="0"/>
              <a:t>Right-click on the selection</a:t>
            </a:r>
          </a:p>
          <a:p>
            <a:pPr lvl="1"/>
            <a:r>
              <a:rPr lang="en-US" altLang="zh-CN" sz="2000" dirty="0"/>
              <a:t>Choose “</a:t>
            </a:r>
            <a:r>
              <a:rPr lang="en-US" altLang="zh-CN" sz="2000" i="1" dirty="0"/>
              <a:t>Hide</a:t>
            </a:r>
            <a:r>
              <a:rPr lang="en-US" altLang="zh-CN" sz="2000" dirty="0"/>
              <a:t>” in the popped menu, the columns 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B </a:t>
            </a:r>
            <a:r>
              <a:rPr lang="en-US" altLang="zh-CN" sz="2000" dirty="0"/>
              <a:t>are hidden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400" y="4006492"/>
            <a:ext cx="20859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37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Task 8 (Hide and Unhide)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94826"/>
            <a:ext cx="8784976" cy="2628292"/>
          </a:xfrm>
        </p:spPr>
        <p:txBody>
          <a:bodyPr/>
          <a:lstStyle/>
          <a:p>
            <a:r>
              <a:rPr lang="en-US" altLang="zh-CN" sz="2000" dirty="0"/>
              <a:t>Use the similar way to hide columns G and H</a:t>
            </a:r>
          </a:p>
          <a:p>
            <a:r>
              <a:rPr lang="en-US" altLang="zh-CN" sz="2000" dirty="0"/>
              <a:t>Unhide G and H</a:t>
            </a:r>
          </a:p>
          <a:p>
            <a:pPr lvl="1"/>
            <a:r>
              <a:rPr lang="en-US" altLang="zh-CN" sz="2000" dirty="0"/>
              <a:t>Select F and I and right-click on the </a:t>
            </a:r>
            <a:r>
              <a:rPr lang="en-US" altLang="zh-CN" sz="2000" dirty="0" smtClean="0"/>
              <a:t>selection</a:t>
            </a:r>
          </a:p>
          <a:p>
            <a:pPr lvl="1"/>
            <a:r>
              <a:rPr lang="en-US" altLang="zh-CN" sz="2000" dirty="0"/>
              <a:t>Choose “</a:t>
            </a:r>
            <a:r>
              <a:rPr lang="en-US" altLang="zh-CN" sz="2000" i="1" dirty="0"/>
              <a:t>Unhide</a:t>
            </a:r>
            <a:r>
              <a:rPr lang="en-US" altLang="zh-CN" sz="2000" dirty="0"/>
              <a:t>” in the popped-up menu 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marL="513080" lvl="1" indent="0">
              <a:buNone/>
            </a:pPr>
            <a:endParaRPr lang="en-US" altLang="zh-CN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645024"/>
            <a:ext cx="29241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38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4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136904" cy="3420380"/>
          </a:xfrm>
        </p:spPr>
        <p:txBody>
          <a:bodyPr/>
          <a:lstStyle/>
          <a:p>
            <a:r>
              <a:rPr lang="en-US" altLang="zh-CN" sz="2400" dirty="0"/>
              <a:t>Sometimes, one column contains several groups or </a:t>
            </a:r>
            <a:r>
              <a:rPr lang="en-US" altLang="zh-CN" sz="2400" dirty="0" smtClean="0"/>
              <a:t>classes of data.</a:t>
            </a:r>
            <a:endParaRPr lang="en-US" altLang="zh-CN" sz="2400" dirty="0"/>
          </a:p>
          <a:p>
            <a:r>
              <a:rPr lang="en-US" altLang="zh-CN" sz="2400" dirty="0"/>
              <a:t>We might need only information for one </a:t>
            </a:r>
            <a:r>
              <a:rPr lang="en-US" altLang="zh-CN" sz="2400" dirty="0" smtClean="0"/>
              <a:t>group.</a:t>
            </a:r>
            <a:endParaRPr lang="en-US" altLang="zh-CN" sz="2400" dirty="0"/>
          </a:p>
          <a:p>
            <a:r>
              <a:rPr lang="en-US" altLang="zh-CN" sz="2400" dirty="0"/>
              <a:t>Filter can extract information for a special </a:t>
            </a:r>
            <a:r>
              <a:rPr lang="en-US" altLang="zh-CN" sz="2400" dirty="0" smtClean="0"/>
              <a:t>group.</a:t>
            </a:r>
            <a:endParaRPr lang="zh-CN" alt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39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2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宋体" panose="02010600030101010101" pitchFamily="2" charset="-122"/>
              </a:rPr>
              <a:t>Outline (cont.)</a:t>
            </a:r>
          </a:p>
        </p:txBody>
      </p:sp>
      <p:sp>
        <p:nvSpPr>
          <p:cNvPr id="5125" name="Rectangle 9"/>
          <p:cNvSpPr>
            <a:spLocks noGrp="1"/>
          </p:cNvSpPr>
          <p:nvPr>
            <p:ph idx="1"/>
          </p:nvPr>
        </p:nvSpPr>
        <p:spPr>
          <a:xfrm>
            <a:off x="0" y="404664"/>
            <a:ext cx="8229600" cy="4525963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Operations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hide and unhide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filter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conditional format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chart editing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trend line generation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9 (Filter)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37896"/>
            <a:ext cx="8784976" cy="3420380"/>
          </a:xfrm>
        </p:spPr>
        <p:txBody>
          <a:bodyPr/>
          <a:lstStyle/>
          <a:p>
            <a:r>
              <a:rPr lang="en-US" altLang="zh-CN" sz="2000" dirty="0"/>
              <a:t>Set up filter to see the information for </a:t>
            </a:r>
            <a:r>
              <a:rPr lang="en-US" altLang="zh-CN" sz="2000" i="1" dirty="0"/>
              <a:t>Marketing 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i="1" dirty="0"/>
              <a:t>Mar</a:t>
            </a:r>
            <a:r>
              <a:rPr lang="en-US" altLang="zh-CN" sz="2000" dirty="0"/>
              <a:t>) only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Select column C (Starting from the cell “</a:t>
            </a:r>
            <a:r>
              <a:rPr lang="en-US" altLang="zh-CN" sz="2000" i="1" dirty="0"/>
              <a:t>Dept. with three letters </a:t>
            </a:r>
            <a:r>
              <a:rPr lang="en-US" altLang="zh-CN" sz="2000" dirty="0"/>
              <a:t>”, this cell is the header)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Under the Home tab, choose “</a:t>
            </a:r>
            <a:r>
              <a:rPr lang="en-US" altLang="zh-CN" sz="2000" i="1" dirty="0"/>
              <a:t>Sort and Filter </a:t>
            </a:r>
            <a:r>
              <a:rPr lang="en-US" altLang="zh-CN" sz="2000" dirty="0"/>
              <a:t>”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In the popped menu, choose “</a:t>
            </a:r>
            <a:r>
              <a:rPr lang="en-US" altLang="zh-CN" sz="2000" i="1" dirty="0"/>
              <a:t>Filter </a:t>
            </a:r>
            <a:r>
              <a:rPr lang="en-US" altLang="zh-CN" sz="2000" dirty="0"/>
              <a:t>”. The filtering is on </a:t>
            </a:r>
            <a:r>
              <a:rPr lang="en-US" altLang="zh-CN" sz="2000" dirty="0" smtClean="0"/>
              <a:t>(an </a:t>
            </a:r>
            <a:r>
              <a:rPr lang="en-US" altLang="zh-CN" sz="2000" dirty="0"/>
              <a:t>arrow sign appears in this header of this column).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11799"/>
            <a:ext cx="2219325" cy="224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87371" y="4411799"/>
            <a:ext cx="4104456" cy="2253734"/>
            <a:chOff x="4876800" y="4299466"/>
            <a:chExt cx="4104456" cy="2253734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6191595" y="4742866"/>
              <a:ext cx="764772" cy="4863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956367" y="4512033"/>
              <a:ext cx="2024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+mn-lt"/>
                </a:rPr>
                <a:t>an arrow</a:t>
              </a:r>
              <a:endParaRPr lang="zh-CN" altLang="en-US" sz="2400" dirty="0">
                <a:latin typeface="+mn-lt"/>
              </a:endParaRPr>
            </a:p>
          </p:txBody>
        </p:sp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299466"/>
              <a:ext cx="1314795" cy="2253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40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71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9 (Filter)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33" y="1556792"/>
            <a:ext cx="8094988" cy="2736726"/>
          </a:xfrm>
        </p:spPr>
        <p:txBody>
          <a:bodyPr/>
          <a:lstStyle/>
          <a:p>
            <a:pPr marL="914400" lvl="1" indent="-457200">
              <a:buSzPct val="80000"/>
              <a:buFont typeface="+mj-lt"/>
              <a:buAutoNum type="arabicPeriod" startAt="4"/>
            </a:pPr>
            <a:r>
              <a:rPr lang="en-US" altLang="zh-CN" sz="2400" dirty="0"/>
              <a:t>Click the arrow and un-tick all the selections except “</a:t>
            </a:r>
            <a:r>
              <a:rPr lang="en-US" altLang="zh-CN" sz="2400" i="1" dirty="0"/>
              <a:t>Mar</a:t>
            </a:r>
            <a:r>
              <a:rPr lang="en-US" altLang="zh-CN" sz="2400" dirty="0"/>
              <a:t>”. </a:t>
            </a:r>
            <a:endParaRPr lang="en-US" altLang="zh-CN" sz="2400" dirty="0" smtClean="0"/>
          </a:p>
          <a:p>
            <a:pPr lvl="1">
              <a:buSzPct val="80000"/>
              <a:buFont typeface="+mj-lt"/>
              <a:buAutoNum type="arabicPeriod" startAt="4"/>
            </a:pPr>
            <a:r>
              <a:rPr lang="en-US" altLang="zh-CN" sz="2400" dirty="0"/>
              <a:t>Click “</a:t>
            </a:r>
            <a:r>
              <a:rPr lang="en-US" altLang="zh-CN" sz="2400" i="1" dirty="0"/>
              <a:t>OK </a:t>
            </a:r>
            <a:r>
              <a:rPr lang="en-US" altLang="zh-CN" sz="2400" dirty="0"/>
              <a:t>”. Only rows for “</a:t>
            </a:r>
            <a:r>
              <a:rPr lang="en-US" altLang="zh-CN" sz="2400" i="1" dirty="0"/>
              <a:t>Mar </a:t>
            </a:r>
            <a:r>
              <a:rPr lang="en-US" altLang="zh-CN" sz="2400" dirty="0"/>
              <a:t>” are displayed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65141"/>
            <a:ext cx="2571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33242"/>
            <a:ext cx="1238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41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5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Conditional Formatting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700808"/>
            <a:ext cx="8784976" cy="2988332"/>
          </a:xfrm>
        </p:spPr>
        <p:txBody>
          <a:bodyPr/>
          <a:lstStyle/>
          <a:p>
            <a:r>
              <a:rPr lang="en-US" altLang="zh-CN" sz="2800" dirty="0"/>
              <a:t>It is very common that some cells that satisfy certain criteria need </a:t>
            </a:r>
            <a:r>
              <a:rPr lang="en-US" altLang="zh-CN" sz="2800" dirty="0" smtClean="0"/>
              <a:t>to be </a:t>
            </a:r>
            <a:r>
              <a:rPr lang="en-US" altLang="zh-CN" sz="2800" dirty="0"/>
              <a:t>highlighted.</a:t>
            </a:r>
          </a:p>
          <a:p>
            <a:r>
              <a:rPr lang="en-US" altLang="zh-CN" sz="2800" dirty="0"/>
              <a:t>Excel provides multiple ways to highlight cells.</a:t>
            </a:r>
            <a:endParaRPr lang="zh-CN" altLang="en-US" sz="28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42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54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744" y="266700"/>
            <a:ext cx="8892480" cy="750032"/>
          </a:xfrm>
        </p:spPr>
        <p:txBody>
          <a:bodyPr/>
          <a:lstStyle/>
          <a:p>
            <a:r>
              <a:rPr lang="en-US" altLang="zh-CN" sz="4000" dirty="0"/>
              <a:t>Task 10 (Conditional Formatting)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0876" y="1366753"/>
            <a:ext cx="8784976" cy="3096344"/>
          </a:xfrm>
        </p:spPr>
        <p:txBody>
          <a:bodyPr/>
          <a:lstStyle/>
          <a:p>
            <a:r>
              <a:rPr lang="en-US" altLang="zh-CN" sz="2000" dirty="0"/>
              <a:t>In the “</a:t>
            </a:r>
            <a:r>
              <a:rPr lang="en-US" altLang="zh-CN" sz="2000" i="1" dirty="0" smtClean="0"/>
              <a:t>Practices </a:t>
            </a:r>
            <a:r>
              <a:rPr lang="en-US" altLang="zh-CN" sz="2000" dirty="0" smtClean="0"/>
              <a:t>” </a:t>
            </a:r>
            <a:r>
              <a:rPr lang="en-US" altLang="zh-CN" sz="2000" dirty="0"/>
              <a:t>sheet, make the “</a:t>
            </a:r>
            <a:r>
              <a:rPr lang="en-US" altLang="zh-CN" sz="2000" i="1" dirty="0"/>
              <a:t>Planned </a:t>
            </a:r>
            <a:r>
              <a:rPr lang="en-US" altLang="zh-CN" sz="2000" i="1" dirty="0" smtClean="0"/>
              <a:t>budgets </a:t>
            </a:r>
            <a:r>
              <a:rPr lang="en-US" altLang="zh-CN" sz="2000" dirty="0" smtClean="0"/>
              <a:t>” </a:t>
            </a:r>
            <a:r>
              <a:rPr lang="en-US" altLang="zh-CN" sz="2000" dirty="0"/>
              <a:t>highlighted according to scales.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Select the data part in column E (</a:t>
            </a:r>
            <a:r>
              <a:rPr lang="en-US" altLang="zh-CN" sz="2000" i="1" dirty="0"/>
              <a:t>Planned budgets</a:t>
            </a:r>
            <a:r>
              <a:rPr lang="en-US" altLang="zh-CN" sz="2000" dirty="0"/>
              <a:t>)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Under the “</a:t>
            </a:r>
            <a:r>
              <a:rPr lang="en-US" altLang="zh-CN" sz="2000" i="1" dirty="0"/>
              <a:t>Home</a:t>
            </a:r>
            <a:r>
              <a:rPr lang="en-US" altLang="zh-CN" sz="2000" dirty="0"/>
              <a:t>” table, click on “</a:t>
            </a:r>
            <a:r>
              <a:rPr lang="en-US" altLang="zh-CN" sz="2000" i="1" dirty="0" smtClean="0"/>
              <a:t>Styles </a:t>
            </a:r>
            <a:r>
              <a:rPr lang="en-US" altLang="zh-CN" sz="2000" dirty="0" smtClean="0"/>
              <a:t>”</a:t>
            </a:r>
            <a:endParaRPr lang="en-US" altLang="zh-CN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67264"/>
            <a:ext cx="4009528" cy="326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157608" y="3641068"/>
            <a:ext cx="5184576" cy="298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98780" indent="-398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62330" indent="-349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6238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60525" indent="-2844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9305" indent="-2844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6505" indent="-2844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3705" indent="-2844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30905" indent="-2844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8105" indent="-2844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400" lvl="1" indent="-457200">
              <a:buSzPct val="80000"/>
              <a:buFont typeface="+mj-lt"/>
              <a:buAutoNum type="arabicPeriod" startAt="3"/>
            </a:pPr>
            <a:r>
              <a:rPr lang="en-US" altLang="zh-CN" sz="2000" kern="0" dirty="0"/>
              <a:t>Click on “</a:t>
            </a:r>
            <a:r>
              <a:rPr lang="en-US" altLang="zh-CN" sz="2000" i="1" kern="0" dirty="0"/>
              <a:t>Conditional </a:t>
            </a:r>
            <a:r>
              <a:rPr lang="en-US" altLang="zh-CN" sz="2000" i="1" kern="0" dirty="0" smtClean="0"/>
              <a:t>Formatting </a:t>
            </a:r>
            <a:r>
              <a:rPr lang="en-US" altLang="zh-CN" sz="2000" kern="0" dirty="0" smtClean="0"/>
              <a:t>”</a:t>
            </a:r>
            <a:endParaRPr lang="en-US" altLang="zh-CN" sz="2000" kern="0" dirty="0"/>
          </a:p>
          <a:p>
            <a:pPr marL="914400" lvl="1" indent="-457200">
              <a:buSzPct val="80000"/>
              <a:buFont typeface="+mj-lt"/>
              <a:buAutoNum type="arabicPeriod" startAt="3"/>
            </a:pPr>
            <a:r>
              <a:rPr lang="en-US" altLang="zh-CN" sz="2000" kern="0" dirty="0"/>
              <a:t>Choose “</a:t>
            </a:r>
            <a:r>
              <a:rPr lang="en-US" altLang="zh-CN" sz="2000" i="1" kern="0" dirty="0"/>
              <a:t>Color </a:t>
            </a:r>
            <a:r>
              <a:rPr lang="en-US" altLang="zh-CN" sz="2000" i="1" kern="0" dirty="0" smtClean="0"/>
              <a:t>Scales </a:t>
            </a:r>
            <a:r>
              <a:rPr lang="en-US" altLang="zh-CN" sz="2000" kern="0" dirty="0" smtClean="0"/>
              <a:t>” </a:t>
            </a:r>
            <a:r>
              <a:rPr lang="en-US" altLang="zh-CN" sz="2000" kern="0" dirty="0"/>
              <a:t>from the popped list. Then the data are highlighted based on the scales.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43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2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744" y="266700"/>
            <a:ext cx="8892480" cy="750032"/>
          </a:xfrm>
        </p:spPr>
        <p:txBody>
          <a:bodyPr/>
          <a:lstStyle/>
          <a:p>
            <a:r>
              <a:rPr lang="en-US" altLang="zh-CN" sz="4000" dirty="0"/>
              <a:t>Task 10 (Conditional Formatting)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556792"/>
            <a:ext cx="3995937" cy="4176464"/>
          </a:xfrm>
        </p:spPr>
        <p:txBody>
          <a:bodyPr/>
          <a:lstStyle/>
          <a:p>
            <a:r>
              <a:rPr lang="en-US" altLang="zh-CN" sz="1800" dirty="0"/>
              <a:t>To highlight budgets which </a:t>
            </a:r>
            <a:r>
              <a:rPr lang="en-US" altLang="zh-CN" sz="1800" dirty="0" smtClean="0"/>
              <a:t>are </a:t>
            </a:r>
            <a:r>
              <a:rPr lang="en-US" altLang="zh-CN" sz="1800" i="1" dirty="0"/>
              <a:t>0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1800" dirty="0"/>
              <a:t>Select a range from E3 to F10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1800" dirty="0"/>
              <a:t>Choose “</a:t>
            </a:r>
            <a:r>
              <a:rPr lang="en-US" altLang="zh-CN" sz="1800" i="1" dirty="0" smtClean="0"/>
              <a:t>Style </a:t>
            </a:r>
            <a:r>
              <a:rPr lang="en-US" altLang="zh-CN" sz="1800" dirty="0" smtClean="0"/>
              <a:t>” </a:t>
            </a:r>
            <a:r>
              <a:rPr lang="en-US" altLang="zh-CN" sz="1800" dirty="0"/>
              <a:t>-&gt; “</a:t>
            </a:r>
            <a:r>
              <a:rPr lang="en-US" altLang="zh-CN" sz="1800" i="1" dirty="0"/>
              <a:t>Conditional </a:t>
            </a:r>
            <a:r>
              <a:rPr lang="en-US" altLang="zh-CN" sz="1800" i="1" dirty="0" smtClean="0"/>
              <a:t>Formatting </a:t>
            </a:r>
            <a:r>
              <a:rPr lang="en-US" altLang="zh-CN" sz="1800" dirty="0" smtClean="0"/>
              <a:t>”</a:t>
            </a:r>
            <a:endParaRPr lang="en-US" altLang="zh-CN" sz="1800" dirty="0"/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1800" dirty="0"/>
              <a:t>In the popped list, choose “</a:t>
            </a:r>
            <a:r>
              <a:rPr lang="en-US" altLang="zh-CN" sz="1800" i="1" dirty="0"/>
              <a:t>Highlight Cell </a:t>
            </a:r>
            <a:r>
              <a:rPr lang="en-US" altLang="zh-CN" sz="1800" i="1" dirty="0" smtClean="0"/>
              <a:t>Rules </a:t>
            </a:r>
            <a:r>
              <a:rPr lang="en-US" altLang="zh-CN" sz="1800" dirty="0" smtClean="0"/>
              <a:t>”, </a:t>
            </a:r>
            <a:r>
              <a:rPr lang="en-US" altLang="zh-CN" sz="1800" dirty="0"/>
              <a:t>and then “</a:t>
            </a:r>
            <a:r>
              <a:rPr lang="en-US" altLang="zh-CN" sz="1800" i="1" dirty="0"/>
              <a:t>Equal </a:t>
            </a:r>
            <a:r>
              <a:rPr lang="en-US" altLang="zh-CN" sz="1800" i="1" dirty="0" smtClean="0"/>
              <a:t>to </a:t>
            </a:r>
            <a:r>
              <a:rPr lang="en-US" altLang="zh-CN" sz="1800" dirty="0" smtClean="0"/>
              <a:t>”</a:t>
            </a:r>
            <a:endParaRPr lang="en-US" altLang="zh-CN" sz="18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44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1915152"/>
            <a:ext cx="488700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9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744" y="266700"/>
            <a:ext cx="8892480" cy="750032"/>
          </a:xfrm>
        </p:spPr>
        <p:txBody>
          <a:bodyPr/>
          <a:lstStyle/>
          <a:p>
            <a:r>
              <a:rPr lang="en-US" altLang="zh-CN" sz="4000" dirty="0"/>
              <a:t>Task 10 (Conditional Formatting)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8784976" cy="2268252"/>
          </a:xfrm>
        </p:spPr>
        <p:txBody>
          <a:bodyPr/>
          <a:lstStyle/>
          <a:p>
            <a:pPr marL="914400" lvl="1" indent="-457200">
              <a:buSzPct val="80000"/>
              <a:buFont typeface="+mj-lt"/>
              <a:buAutoNum type="arabicPeriod" startAt="4"/>
            </a:pPr>
            <a:r>
              <a:rPr lang="en-US" altLang="zh-CN" sz="2400" dirty="0"/>
              <a:t>Enter </a:t>
            </a:r>
            <a:r>
              <a:rPr lang="en-US" altLang="zh-CN" sz="2400" i="1" dirty="0"/>
              <a:t>0</a:t>
            </a:r>
            <a:r>
              <a:rPr lang="en-US" altLang="zh-CN" sz="2400" dirty="0"/>
              <a:t> in the box and then click “</a:t>
            </a:r>
            <a:r>
              <a:rPr lang="en-US" altLang="zh-CN" sz="2400" i="1" dirty="0" smtClean="0"/>
              <a:t>OK </a:t>
            </a:r>
            <a:r>
              <a:rPr lang="en-US" altLang="zh-CN" sz="2400" dirty="0" smtClean="0"/>
              <a:t>”. </a:t>
            </a:r>
            <a:r>
              <a:rPr lang="en-US" altLang="zh-CN" sz="2400" dirty="0"/>
              <a:t>Only the cells with </a:t>
            </a:r>
            <a:r>
              <a:rPr lang="en-US" altLang="zh-CN" sz="2400" i="1" dirty="0"/>
              <a:t>0</a:t>
            </a:r>
            <a:r>
              <a:rPr lang="en-US" altLang="zh-CN" sz="2400" dirty="0"/>
              <a:t> are highlighted</a:t>
            </a:r>
            <a:r>
              <a:rPr lang="en-US" altLang="zh-CN" sz="2000" dirty="0"/>
              <a:t>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45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52936"/>
            <a:ext cx="454406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744" y="266700"/>
            <a:ext cx="8892480" cy="750032"/>
          </a:xfrm>
        </p:spPr>
        <p:txBody>
          <a:bodyPr/>
          <a:lstStyle/>
          <a:p>
            <a:r>
              <a:rPr lang="en-US" altLang="zh-CN" sz="4000" dirty="0"/>
              <a:t>Task 10 (Conditional Formatting)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784976" cy="2268252"/>
          </a:xfrm>
        </p:spPr>
        <p:txBody>
          <a:bodyPr/>
          <a:lstStyle/>
          <a:p>
            <a:r>
              <a:rPr lang="en-US" altLang="zh-CN" sz="2000" dirty="0"/>
              <a:t>To highlight the cells where “</a:t>
            </a:r>
            <a:r>
              <a:rPr lang="en-US" altLang="zh-CN" sz="2000" i="1" dirty="0"/>
              <a:t>Planned </a:t>
            </a:r>
            <a:r>
              <a:rPr lang="en-US" altLang="zh-CN" sz="2000" i="1" dirty="0" smtClean="0"/>
              <a:t>budgets </a:t>
            </a:r>
            <a:r>
              <a:rPr lang="en-US" altLang="zh-CN" sz="2000" dirty="0" smtClean="0"/>
              <a:t>” </a:t>
            </a:r>
            <a:r>
              <a:rPr lang="en-US" altLang="zh-CN" sz="2000" dirty="0"/>
              <a:t>is equivalent to “</a:t>
            </a:r>
            <a:r>
              <a:rPr lang="en-US" altLang="zh-CN" sz="2000" i="1" dirty="0"/>
              <a:t>Actual </a:t>
            </a:r>
            <a:r>
              <a:rPr lang="en-US" altLang="zh-CN" sz="2000" i="1" dirty="0" smtClean="0"/>
              <a:t>budgets </a:t>
            </a:r>
            <a:r>
              <a:rPr lang="en-US" altLang="zh-CN" sz="2000" dirty="0" smtClean="0"/>
              <a:t>”</a:t>
            </a:r>
            <a:endParaRPr lang="en-US" altLang="zh-CN" sz="2000" i="1" dirty="0"/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Select a range from E3 to F10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Choose “</a:t>
            </a:r>
            <a:r>
              <a:rPr lang="en-US" altLang="zh-CN" sz="2000" i="1" dirty="0" smtClean="0"/>
              <a:t>Style </a:t>
            </a:r>
            <a:r>
              <a:rPr lang="en-US" altLang="zh-CN" sz="2000" dirty="0" smtClean="0"/>
              <a:t>” </a:t>
            </a:r>
            <a:r>
              <a:rPr lang="en-US" altLang="zh-CN" sz="2000" dirty="0"/>
              <a:t>-&gt; “</a:t>
            </a:r>
            <a:r>
              <a:rPr lang="en-US" altLang="zh-CN" sz="2000" i="1" dirty="0"/>
              <a:t>Conditional </a:t>
            </a:r>
            <a:r>
              <a:rPr lang="en-US" altLang="zh-CN" sz="2000" i="1" dirty="0" smtClean="0"/>
              <a:t>Formatting </a:t>
            </a:r>
            <a:r>
              <a:rPr lang="en-US" altLang="zh-CN" sz="2000" dirty="0" smtClean="0"/>
              <a:t>”</a:t>
            </a:r>
            <a:endParaRPr lang="en-US" altLang="zh-CN" sz="2000" dirty="0"/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In the popped list, choose “</a:t>
            </a:r>
            <a:r>
              <a:rPr lang="en-US" altLang="zh-CN" sz="2000" i="1" dirty="0"/>
              <a:t>New </a:t>
            </a:r>
            <a:r>
              <a:rPr lang="en-US" altLang="zh-CN" sz="2000" i="1" dirty="0" smtClean="0"/>
              <a:t>Rule </a:t>
            </a:r>
            <a:r>
              <a:rPr lang="en-US" altLang="zh-CN" sz="2000" dirty="0" smtClean="0"/>
              <a:t>”</a:t>
            </a:r>
            <a:endParaRPr lang="en-US" altLang="zh-CN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28" y="2708920"/>
            <a:ext cx="17145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46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2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4664"/>
            <a:ext cx="8892480" cy="750032"/>
          </a:xfrm>
        </p:spPr>
        <p:txBody>
          <a:bodyPr/>
          <a:lstStyle/>
          <a:p>
            <a:r>
              <a:rPr lang="en-US" altLang="zh-CN" sz="4000" dirty="0"/>
              <a:t>Task 10 (Conditional Formatting)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38" y="1562387"/>
            <a:ext cx="8784976" cy="2268252"/>
          </a:xfrm>
        </p:spPr>
        <p:txBody>
          <a:bodyPr/>
          <a:lstStyle/>
          <a:p>
            <a:pPr marL="398463" lvl="1" indent="-282575" algn="just">
              <a:buSzPct val="80000"/>
              <a:buFont typeface="+mj-lt"/>
              <a:buAutoNum type="arabicPeriod" startAt="4"/>
            </a:pPr>
            <a:r>
              <a:rPr lang="en-US" altLang="zh-CN" sz="1800" dirty="0"/>
              <a:t>In the popped “</a:t>
            </a:r>
            <a:r>
              <a:rPr lang="en-US" altLang="zh-CN" sz="1800" i="1" dirty="0"/>
              <a:t>New Formatting </a:t>
            </a:r>
            <a:r>
              <a:rPr lang="en-US" altLang="zh-CN" sz="1800" i="1" dirty="0" smtClean="0"/>
              <a:t>Rules </a:t>
            </a:r>
            <a:r>
              <a:rPr lang="en-US" altLang="zh-CN" sz="1800" dirty="0" smtClean="0"/>
              <a:t>” </a:t>
            </a:r>
            <a:r>
              <a:rPr lang="en-US" altLang="zh-CN" sz="1800" dirty="0"/>
              <a:t>window, select the rule type as “</a:t>
            </a:r>
            <a:r>
              <a:rPr lang="en-US" altLang="zh-CN" sz="1800" i="1" dirty="0"/>
              <a:t>Use a formula to determine which cells to </a:t>
            </a:r>
            <a:r>
              <a:rPr lang="en-US" altLang="zh-CN" sz="1800" i="1" dirty="0" smtClean="0"/>
              <a:t>format </a:t>
            </a:r>
            <a:r>
              <a:rPr lang="en-US" altLang="zh-CN" sz="1800" dirty="0" smtClean="0"/>
              <a:t>” </a:t>
            </a:r>
            <a:endParaRPr lang="en-US" altLang="zh-CN" sz="1800" dirty="0"/>
          </a:p>
          <a:p>
            <a:pPr marL="398463" lvl="1" indent="-282575" algn="just">
              <a:buSzPct val="80000"/>
              <a:buFont typeface="+mj-lt"/>
              <a:buAutoNum type="arabicPeriod" startAt="4"/>
            </a:pPr>
            <a:r>
              <a:rPr lang="en-US" altLang="zh-CN" sz="1800" dirty="0"/>
              <a:t>Edit rule description by entering “=$E3=$F3”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3" y="2903347"/>
            <a:ext cx="4105102" cy="395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723316" y="2789272"/>
            <a:ext cx="2940413" cy="1358485"/>
            <a:chOff x="1294015" y="3959277"/>
            <a:chExt cx="2940413" cy="1358485"/>
          </a:xfrm>
        </p:grpSpPr>
        <p:sp>
          <p:nvSpPr>
            <p:cNvPr id="9" name="TextBox 8"/>
            <p:cNvSpPr txBox="1"/>
            <p:nvPr/>
          </p:nvSpPr>
          <p:spPr>
            <a:xfrm>
              <a:off x="1294015" y="4671431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Absolute </a:t>
              </a:r>
            </a:p>
            <a:p>
              <a:r>
                <a:rPr lang="en-US" altLang="zh-CN" dirty="0">
                  <a:solidFill>
                    <a:schemeClr val="tx2"/>
                  </a:solidFill>
                </a:rPr>
                <a:t>referencing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5600" y="4639599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Relative</a:t>
              </a:r>
            </a:p>
            <a:p>
              <a:r>
                <a:rPr lang="en-US" altLang="zh-CN" dirty="0">
                  <a:solidFill>
                    <a:schemeClr val="tx2"/>
                  </a:solidFill>
                </a:rPr>
                <a:t>referencing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V="1">
              <a:off x="1963429" y="3959277"/>
              <a:ext cx="398771" cy="7121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2516944" y="3963012"/>
              <a:ext cx="792090" cy="71215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47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892480" cy="750032"/>
          </a:xfrm>
        </p:spPr>
        <p:txBody>
          <a:bodyPr/>
          <a:lstStyle/>
          <a:p>
            <a:r>
              <a:rPr lang="en-US" altLang="zh-CN" sz="4000" dirty="0"/>
              <a:t>Task 10 (Conditional Formatting)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024" y="1484784"/>
            <a:ext cx="8784976" cy="2268252"/>
          </a:xfrm>
        </p:spPr>
        <p:txBody>
          <a:bodyPr/>
          <a:lstStyle/>
          <a:p>
            <a:pPr marL="914400" lvl="1" indent="-457200">
              <a:buSzPct val="80000"/>
              <a:buFont typeface="+mj-lt"/>
              <a:buAutoNum type="arabicPeriod" startAt="6"/>
            </a:pPr>
            <a:r>
              <a:rPr lang="en-US" altLang="zh-CN" sz="1800" dirty="0"/>
              <a:t>Click the button “</a:t>
            </a:r>
            <a:r>
              <a:rPr lang="en-US" altLang="zh-CN" sz="1800" i="1" dirty="0" smtClean="0"/>
              <a:t>Format </a:t>
            </a:r>
            <a:r>
              <a:rPr lang="en-US" altLang="zh-CN" sz="1800" dirty="0" smtClean="0"/>
              <a:t>” </a:t>
            </a:r>
            <a:r>
              <a:rPr lang="en-US" altLang="zh-CN" sz="1800" dirty="0"/>
              <a:t>to choose the background </a:t>
            </a:r>
            <a:r>
              <a:rPr lang="en-US" altLang="zh-CN" sz="1800" dirty="0" smtClean="0"/>
              <a:t>color or </a:t>
            </a:r>
            <a:r>
              <a:rPr lang="en-US" altLang="zh-CN" sz="1800" dirty="0"/>
              <a:t>other </a:t>
            </a:r>
            <a:r>
              <a:rPr lang="en-US" altLang="zh-CN" sz="1800" dirty="0" smtClean="0"/>
              <a:t>styles, then the “</a:t>
            </a:r>
            <a:r>
              <a:rPr lang="en-US" altLang="zh-CN" sz="1800" i="1" dirty="0" smtClean="0"/>
              <a:t>Fill </a:t>
            </a:r>
            <a:r>
              <a:rPr lang="en-US" altLang="zh-CN" sz="1800" dirty="0" smtClean="0"/>
              <a:t>” tab.</a:t>
            </a:r>
            <a:endParaRPr lang="en-US" altLang="zh-CN" sz="1800" dirty="0"/>
          </a:p>
          <a:p>
            <a:pPr marL="914400" lvl="1" indent="-457200">
              <a:buSzPct val="80000"/>
              <a:buFont typeface="+mj-lt"/>
              <a:buAutoNum type="arabicPeriod" startAt="6"/>
            </a:pPr>
            <a:r>
              <a:rPr lang="en-US" altLang="zh-CN" sz="1800" dirty="0"/>
              <a:t>Click on </a:t>
            </a:r>
            <a:r>
              <a:rPr lang="en-US" altLang="zh-CN" sz="1800" i="1" dirty="0">
                <a:solidFill>
                  <a:srgbClr val="00B050"/>
                </a:solidFill>
              </a:rPr>
              <a:t>Green</a:t>
            </a:r>
            <a:r>
              <a:rPr lang="en-US" altLang="zh-CN" sz="1800" dirty="0">
                <a:solidFill>
                  <a:srgbClr val="00B050"/>
                </a:solidFill>
              </a:rPr>
              <a:t> </a:t>
            </a:r>
            <a:r>
              <a:rPr lang="en-US" altLang="zh-CN" sz="1800" dirty="0"/>
              <a:t>color and click “</a:t>
            </a:r>
            <a:r>
              <a:rPr lang="en-US" altLang="zh-CN" sz="1800" i="1" dirty="0" smtClean="0"/>
              <a:t>OK </a:t>
            </a:r>
            <a:r>
              <a:rPr lang="en-US" altLang="zh-CN" sz="1800" dirty="0" smtClean="0"/>
              <a:t>”</a:t>
            </a:r>
            <a:endParaRPr lang="en-US" altLang="zh-CN" sz="1800" dirty="0"/>
          </a:p>
          <a:p>
            <a:pPr marL="914400" lvl="1" indent="-457200">
              <a:buSzPct val="80000"/>
              <a:buFont typeface="+mj-lt"/>
              <a:buAutoNum type="arabicPeriod" startAt="6"/>
            </a:pPr>
            <a:r>
              <a:rPr lang="en-US" altLang="zh-CN" sz="1800" dirty="0"/>
              <a:t>Click “</a:t>
            </a:r>
            <a:r>
              <a:rPr lang="en-US" altLang="zh-CN" sz="1800" i="1" dirty="0" smtClean="0"/>
              <a:t>OK </a:t>
            </a:r>
            <a:r>
              <a:rPr lang="en-US" altLang="zh-CN" sz="1800" dirty="0" smtClean="0"/>
              <a:t>” </a:t>
            </a:r>
            <a:r>
              <a:rPr lang="en-US" altLang="zh-CN" sz="1800" dirty="0"/>
              <a:t>again in the “</a:t>
            </a:r>
            <a:r>
              <a:rPr lang="en-US" altLang="zh-CN" sz="1800" i="1" dirty="0"/>
              <a:t>New Formatting </a:t>
            </a:r>
            <a:r>
              <a:rPr lang="en-US" altLang="zh-CN" sz="1800" i="1" dirty="0" smtClean="0"/>
              <a:t>Rules </a:t>
            </a:r>
            <a:r>
              <a:rPr lang="en-US" altLang="zh-CN" sz="1800" dirty="0" smtClean="0"/>
              <a:t>” </a:t>
            </a:r>
            <a:r>
              <a:rPr lang="en-US" altLang="zh-CN" sz="1800" dirty="0"/>
              <a:t>window. Then two cells (E10, F10) are </a:t>
            </a:r>
            <a:r>
              <a:rPr lang="en-US" altLang="zh-CN" sz="1800" dirty="0" smtClean="0"/>
              <a:t>highlighted.</a:t>
            </a:r>
            <a:endParaRPr lang="en-US" altLang="zh-CN" sz="1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33800"/>
            <a:ext cx="277698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48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22" y="3733800"/>
            <a:ext cx="200052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8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8"/>
          <p:cNvSpPr>
            <a:spLocks noGrp="1"/>
          </p:cNvSpPr>
          <p:nvPr>
            <p:ph type="title"/>
          </p:nvPr>
        </p:nvSpPr>
        <p:spPr>
          <a:xfrm>
            <a:off x="236280" y="401000"/>
            <a:ext cx="8640960" cy="750032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Edit Charts, Generate Trend line 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and Formula</a:t>
            </a:r>
          </a:p>
        </p:txBody>
      </p:sp>
      <p:sp>
        <p:nvSpPr>
          <p:cNvPr id="35845" name="Rectangle 9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3380420"/>
          </a:xfrm>
        </p:spPr>
        <p:txBody>
          <a:bodyPr/>
          <a:lstStyle/>
          <a:p>
            <a:r>
              <a:rPr lang="en-US" altLang="zh-CN" sz="2800" dirty="0"/>
              <a:t>Charts are very useful to indicate some trends or give </a:t>
            </a:r>
            <a:r>
              <a:rPr lang="en-US" altLang="zh-CN" sz="2800" dirty="0" smtClean="0"/>
              <a:t>statistical data.</a:t>
            </a:r>
            <a:endParaRPr lang="en-US" altLang="zh-CN" sz="2800" dirty="0"/>
          </a:p>
          <a:p>
            <a:r>
              <a:rPr lang="en-US" altLang="zh-CN" sz="2800" dirty="0"/>
              <a:t>A chart can be adjusted to make it </a:t>
            </a:r>
            <a:r>
              <a:rPr lang="en-US" altLang="zh-CN" sz="2800" dirty="0" smtClean="0"/>
              <a:t>clearer.</a:t>
            </a:r>
            <a:endParaRPr lang="en-US" altLang="zh-CN" sz="2800" dirty="0"/>
          </a:p>
          <a:p>
            <a:r>
              <a:rPr lang="en-US" altLang="zh-CN" sz="2800" dirty="0"/>
              <a:t>A trend line can be generated and the corresponding formula can be given.</a:t>
            </a:r>
            <a:endParaRPr lang="zh-CN" altLang="en-US" sz="28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49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3600400"/>
          </a:xfrm>
        </p:spPr>
        <p:txBody>
          <a:bodyPr/>
          <a:lstStyle/>
          <a:p>
            <a:r>
              <a:rPr lang="en-US" dirty="0"/>
              <a:t>Learn the usage of each function and </a:t>
            </a:r>
            <a:r>
              <a:rPr lang="en-US" dirty="0" smtClean="0"/>
              <a:t>operation.</a:t>
            </a:r>
            <a:endParaRPr lang="en-US" dirty="0"/>
          </a:p>
          <a:p>
            <a:r>
              <a:rPr lang="en-US" dirty="0" smtClean="0"/>
              <a:t>Finish </a:t>
            </a:r>
            <a:r>
              <a:rPr lang="en-US" dirty="0" smtClean="0">
                <a:solidFill>
                  <a:srgbClr val="C00000"/>
                </a:solidFill>
              </a:rPr>
              <a:t>all</a:t>
            </a:r>
            <a:r>
              <a:rPr lang="en-US" dirty="0" smtClean="0"/>
              <a:t> the tasks in </a:t>
            </a:r>
            <a:r>
              <a:rPr lang="en-US" dirty="0"/>
              <a:t>the file </a:t>
            </a:r>
            <a:r>
              <a:rPr lang="en-US" i="1" dirty="0" smtClean="0">
                <a:solidFill>
                  <a:schemeClr val="tx2"/>
                </a:solidFill>
              </a:rPr>
              <a:t>budget.xlsx.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/>
              <a:t>Submit the finished file </a:t>
            </a:r>
            <a:r>
              <a:rPr lang="en-US" i="1" dirty="0">
                <a:solidFill>
                  <a:schemeClr val="tx2"/>
                </a:solidFill>
              </a:rPr>
              <a:t>budget.xlsx </a:t>
            </a:r>
            <a:r>
              <a:rPr lang="en-US" dirty="0" smtClean="0"/>
              <a:t>on iSpace.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5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423" y="476672"/>
            <a:ext cx="8892480" cy="750032"/>
          </a:xfrm>
        </p:spPr>
        <p:txBody>
          <a:bodyPr/>
          <a:lstStyle/>
          <a:p>
            <a:r>
              <a:rPr lang="en-US" altLang="zh-CN" sz="4400" dirty="0"/>
              <a:t>Task 11 (Charts)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26" y="1484784"/>
            <a:ext cx="8784976" cy="1392905"/>
          </a:xfrm>
        </p:spPr>
        <p:txBody>
          <a:bodyPr/>
          <a:lstStyle/>
          <a:p>
            <a:pPr marL="514350" indent="-457200"/>
            <a:r>
              <a:rPr lang="en-US" altLang="zh-CN" sz="2000" dirty="0"/>
              <a:t>Create </a:t>
            </a:r>
            <a:r>
              <a:rPr lang="en-US" altLang="zh-CN" sz="2000" dirty="0" smtClean="0"/>
              <a:t>an </a:t>
            </a:r>
            <a:r>
              <a:rPr lang="en-US" altLang="zh-CN" sz="2000" dirty="0"/>
              <a:t>XY Scatter chart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Choose three columns </a:t>
            </a:r>
            <a:r>
              <a:rPr lang="en-US" altLang="zh-CN" sz="2000" dirty="0" smtClean="0"/>
              <a:t>and four rows (D2:F10) </a:t>
            </a:r>
            <a:r>
              <a:rPr lang="en-US" altLang="zh-CN" sz="2000" dirty="0"/>
              <a:t>as shown in </a:t>
            </a:r>
            <a:r>
              <a:rPr lang="en-US" altLang="zh-CN" sz="2000" dirty="0" smtClean="0"/>
              <a:t>the figure.</a:t>
            </a:r>
            <a:endParaRPr lang="en-US" altLang="zh-CN" sz="20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50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212976"/>
            <a:ext cx="27435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53" y="332656"/>
            <a:ext cx="8892480" cy="750032"/>
          </a:xfrm>
        </p:spPr>
        <p:txBody>
          <a:bodyPr/>
          <a:lstStyle/>
          <a:p>
            <a:r>
              <a:rPr lang="en-US" altLang="zh-CN" sz="4400" dirty="0"/>
              <a:t>Task 11 (Charts)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772816"/>
            <a:ext cx="3317244" cy="3888432"/>
          </a:xfrm>
        </p:spPr>
        <p:txBody>
          <a:bodyPr/>
          <a:lstStyle/>
          <a:p>
            <a:pPr marL="465138" lvl="1">
              <a:buSzPct val="80000"/>
              <a:buFont typeface="+mj-lt"/>
              <a:buAutoNum type="arabicPeriod" startAt="2"/>
            </a:pPr>
            <a:r>
              <a:rPr lang="en-US" altLang="zh-CN" sz="2000" dirty="0"/>
              <a:t>Click the arrow at the </a:t>
            </a:r>
            <a:r>
              <a:rPr lang="en-US" altLang="zh-CN" sz="2000" dirty="0" smtClean="0"/>
              <a:t>bottom-right </a:t>
            </a:r>
            <a:r>
              <a:rPr lang="en-US" altLang="zh-CN" sz="2000" dirty="0"/>
              <a:t>corner of </a:t>
            </a:r>
            <a:r>
              <a:rPr lang="en-US" altLang="zh-CN" sz="2000" dirty="0" smtClean="0"/>
              <a:t>the “Charts</a:t>
            </a:r>
            <a:r>
              <a:rPr lang="en-US" altLang="zh-CN" sz="2000" dirty="0"/>
              <a:t>” </a:t>
            </a:r>
            <a:r>
              <a:rPr lang="en-US" altLang="zh-CN" sz="2000" dirty="0" smtClean="0"/>
              <a:t>group.</a:t>
            </a:r>
            <a:endParaRPr lang="en-US" altLang="zh-CN" sz="2000" dirty="0"/>
          </a:p>
          <a:p>
            <a:pPr marL="465138" lvl="1">
              <a:buSzPct val="80000"/>
              <a:buFont typeface="+mj-lt"/>
              <a:buAutoNum type="arabicPeriod" startAt="2"/>
            </a:pPr>
            <a:r>
              <a:rPr lang="en-US" altLang="zh-CN" sz="2000" dirty="0"/>
              <a:t>Choose a chart type from “</a:t>
            </a:r>
            <a:r>
              <a:rPr lang="en-US" altLang="zh-CN" sz="2000" i="1" dirty="0"/>
              <a:t>XY (Scatter</a:t>
            </a:r>
            <a:r>
              <a:rPr lang="en-US" altLang="zh-CN" sz="2000" i="1" dirty="0" smtClean="0"/>
              <a:t>) </a:t>
            </a:r>
            <a:r>
              <a:rPr lang="en-US" altLang="zh-CN" sz="2000" dirty="0" smtClean="0"/>
              <a:t>”.</a:t>
            </a:r>
            <a:endParaRPr lang="en-US" altLang="zh-CN" sz="2000" dirty="0"/>
          </a:p>
          <a:p>
            <a:pPr marL="465138" lvl="1">
              <a:buSzPct val="80000"/>
              <a:buFont typeface="+mj-lt"/>
              <a:buAutoNum type="arabicPeriod" startAt="2"/>
            </a:pPr>
            <a:r>
              <a:rPr lang="en-US" altLang="zh-CN" sz="2000" dirty="0"/>
              <a:t>Click “</a:t>
            </a:r>
            <a:r>
              <a:rPr lang="en-US" altLang="zh-CN" sz="2000" i="1" dirty="0" smtClean="0"/>
              <a:t>OK </a:t>
            </a:r>
            <a:r>
              <a:rPr lang="en-US" altLang="zh-CN" sz="2000" dirty="0" smtClean="0"/>
              <a:t>”. </a:t>
            </a:r>
            <a:r>
              <a:rPr lang="en-US" altLang="zh-CN" sz="2000" dirty="0"/>
              <a:t>Then a chart is </a:t>
            </a:r>
            <a:r>
              <a:rPr lang="en-US" altLang="zh-CN" sz="2000" dirty="0" smtClean="0"/>
              <a:t>displayed.</a:t>
            </a:r>
            <a:endParaRPr lang="en-US" altLang="zh-CN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55245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51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92480" cy="750032"/>
          </a:xfrm>
        </p:spPr>
        <p:txBody>
          <a:bodyPr/>
          <a:lstStyle/>
          <a:p>
            <a:r>
              <a:rPr lang="en-US" altLang="zh-CN" sz="4400" dirty="0"/>
              <a:t>Task 11 (Charts)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568952" cy="1764196"/>
          </a:xfrm>
        </p:spPr>
        <p:txBody>
          <a:bodyPr/>
          <a:lstStyle/>
          <a:p>
            <a:pPr marL="398463" indent="-398463"/>
            <a:r>
              <a:rPr lang="en-US" altLang="zh-CN" sz="2000" dirty="0"/>
              <a:t>In the created chart, the x-axis is in a mess. Follow the steps below to </a:t>
            </a:r>
            <a:r>
              <a:rPr lang="en-US" altLang="zh-CN" sz="2000" dirty="0" smtClean="0"/>
              <a:t>correct it.</a:t>
            </a:r>
            <a:endParaRPr lang="en-US" altLang="zh-CN" sz="2000" dirty="0"/>
          </a:p>
          <a:p>
            <a:pPr marL="85725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Right-click mouse on the dates in the </a:t>
            </a:r>
            <a:r>
              <a:rPr lang="en-US" altLang="zh-CN" sz="2000" dirty="0" smtClean="0"/>
              <a:t>x-axis.</a:t>
            </a:r>
            <a:endParaRPr lang="en-US" altLang="zh-CN" sz="2000" dirty="0"/>
          </a:p>
          <a:p>
            <a:pPr marL="85725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In the popped menu, choose “</a:t>
            </a:r>
            <a:r>
              <a:rPr lang="en-US" altLang="zh-CN" sz="2000" i="1" dirty="0"/>
              <a:t>Format Axis </a:t>
            </a:r>
            <a:r>
              <a:rPr lang="en-US" altLang="zh-CN" sz="2000" dirty="0" smtClean="0"/>
              <a:t>”.</a:t>
            </a:r>
            <a:endParaRPr lang="en-US" altLang="zh-CN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30" y="3861048"/>
            <a:ext cx="391264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52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1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744" y="266700"/>
            <a:ext cx="8892480" cy="750032"/>
          </a:xfrm>
        </p:spPr>
        <p:txBody>
          <a:bodyPr/>
          <a:lstStyle/>
          <a:p>
            <a:r>
              <a:rPr lang="en-US" altLang="zh-CN" sz="4400" dirty="0"/>
              <a:t>Task 11 (Charts)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00808"/>
            <a:ext cx="3672408" cy="4478846"/>
          </a:xfrm>
        </p:spPr>
        <p:txBody>
          <a:bodyPr/>
          <a:lstStyle/>
          <a:p>
            <a:pPr marL="457200" lvl="1" indent="-457200">
              <a:buSzPct val="80000"/>
              <a:buFont typeface="+mj-lt"/>
              <a:buAutoNum type="arabicPeriod" startAt="3"/>
            </a:pPr>
            <a:r>
              <a:rPr lang="en-US" altLang="zh-CN" sz="2000" dirty="0"/>
              <a:t>In the popped window, choose “</a:t>
            </a:r>
            <a:r>
              <a:rPr lang="en-US" altLang="zh-CN" sz="2000" i="1" dirty="0" smtClean="0"/>
              <a:t>Number </a:t>
            </a:r>
            <a:r>
              <a:rPr lang="en-US" altLang="zh-CN" sz="2000" dirty="0" smtClean="0"/>
              <a:t>”.</a:t>
            </a:r>
            <a:endParaRPr lang="en-US" altLang="zh-CN" sz="2000" dirty="0"/>
          </a:p>
          <a:p>
            <a:pPr marL="457200" lvl="1" indent="-457200">
              <a:buSzPct val="80000"/>
              <a:buFont typeface="+mj-lt"/>
              <a:buAutoNum type="arabicPeriod" startAt="3"/>
            </a:pPr>
            <a:r>
              <a:rPr lang="en-US" altLang="zh-CN" sz="2000" dirty="0"/>
              <a:t>Then  choose a date format without </a:t>
            </a:r>
            <a:r>
              <a:rPr lang="en-US" altLang="zh-CN" sz="2000" dirty="0" smtClean="0"/>
              <a:t>year.</a:t>
            </a:r>
            <a:endParaRPr lang="en-US" altLang="zh-CN" sz="2000" dirty="0"/>
          </a:p>
          <a:p>
            <a:pPr marL="457200" lvl="1" indent="-457200">
              <a:buSzPct val="80000"/>
              <a:buFont typeface="+mj-lt"/>
              <a:buAutoNum type="arabicPeriod" startAt="3"/>
            </a:pPr>
            <a:r>
              <a:rPr lang="en-US" altLang="zh-CN" sz="2000" dirty="0"/>
              <a:t>Click “</a:t>
            </a:r>
            <a:r>
              <a:rPr lang="en-US" altLang="zh-CN" sz="2000" i="1" dirty="0"/>
              <a:t>Close</a:t>
            </a:r>
            <a:r>
              <a:rPr lang="en-US" altLang="zh-CN" sz="2000" dirty="0"/>
              <a:t>”. The year is removed and the x-axis is clear.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00808"/>
            <a:ext cx="5005428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53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89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892480" cy="750032"/>
          </a:xfrm>
        </p:spPr>
        <p:txBody>
          <a:bodyPr/>
          <a:lstStyle/>
          <a:p>
            <a:r>
              <a:rPr lang="en-US" altLang="zh-CN" sz="4800" dirty="0"/>
              <a:t>Task 11 (Charts)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7868601" cy="1476164"/>
          </a:xfrm>
        </p:spPr>
        <p:txBody>
          <a:bodyPr/>
          <a:lstStyle/>
          <a:p>
            <a:pPr marL="514350" indent="-457200"/>
            <a:r>
              <a:rPr lang="en-US" altLang="zh-CN" sz="2000" dirty="0"/>
              <a:t>Generate a trend </a:t>
            </a:r>
            <a:r>
              <a:rPr lang="en-US" altLang="zh-CN" sz="2000" dirty="0" smtClean="0"/>
              <a:t>line.</a:t>
            </a:r>
            <a:endParaRPr lang="en-US" altLang="zh-CN" sz="2000" dirty="0"/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Right-click on any point in </a:t>
            </a:r>
            <a:r>
              <a:rPr lang="en-US" altLang="zh-CN" sz="2000" dirty="0" smtClean="0"/>
              <a:t>the red or blue line.</a:t>
            </a:r>
            <a:endParaRPr lang="en-US" altLang="zh-CN" sz="2000" dirty="0"/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altLang="zh-CN" sz="2000" dirty="0"/>
              <a:t>Choose “</a:t>
            </a:r>
            <a:r>
              <a:rPr lang="en-US" altLang="zh-CN" sz="2000" i="1" dirty="0"/>
              <a:t>Add </a:t>
            </a:r>
            <a:r>
              <a:rPr lang="en-US" altLang="zh-CN" sz="2000" i="1" dirty="0" err="1"/>
              <a:t>Trendline</a:t>
            </a:r>
            <a:r>
              <a:rPr lang="en-US" altLang="zh-CN" sz="2000" dirty="0"/>
              <a:t>” in the popped </a:t>
            </a:r>
            <a:r>
              <a:rPr lang="en-US" altLang="zh-CN" sz="2000" dirty="0" smtClean="0"/>
              <a:t>menu.</a:t>
            </a:r>
            <a:endParaRPr lang="en-US" altLang="zh-CN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6" y="3573016"/>
            <a:ext cx="3305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54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20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744" y="266700"/>
            <a:ext cx="8892480" cy="750032"/>
          </a:xfrm>
        </p:spPr>
        <p:txBody>
          <a:bodyPr/>
          <a:lstStyle/>
          <a:p>
            <a:r>
              <a:rPr lang="en-US" altLang="zh-CN" sz="4400" dirty="0"/>
              <a:t>Task 11 (Charts)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4396680" cy="1980220"/>
          </a:xfrm>
        </p:spPr>
        <p:txBody>
          <a:bodyPr/>
          <a:lstStyle/>
          <a:p>
            <a:pPr marL="506413" lvl="1" indent="-457200">
              <a:buSzPct val="80000"/>
              <a:buFont typeface="+mj-lt"/>
              <a:buAutoNum type="arabicPeriod" startAt="3"/>
            </a:pPr>
            <a:r>
              <a:rPr lang="en-US" altLang="zh-CN" sz="2000" dirty="0"/>
              <a:t>Select “</a:t>
            </a:r>
            <a:r>
              <a:rPr lang="en-US" altLang="zh-CN" sz="2000" i="1" dirty="0"/>
              <a:t>Polynomial </a:t>
            </a:r>
            <a:r>
              <a:rPr lang="en-US" altLang="zh-CN" sz="2000" dirty="0"/>
              <a:t>” and tick “</a:t>
            </a:r>
            <a:r>
              <a:rPr lang="en-US" altLang="zh-CN" sz="2000" i="1" dirty="0"/>
              <a:t>Display Equation on Chart </a:t>
            </a:r>
            <a:r>
              <a:rPr lang="en-US" altLang="zh-CN" sz="2000" dirty="0"/>
              <a:t>”</a:t>
            </a:r>
          </a:p>
          <a:p>
            <a:pPr marL="506413" lvl="1" indent="-457200">
              <a:buSzPct val="80000"/>
              <a:buFont typeface="+mj-lt"/>
              <a:buAutoNum type="arabicPeriod" startAt="3"/>
            </a:pPr>
            <a:r>
              <a:rPr lang="en-US" altLang="zh-CN" sz="2000" dirty="0"/>
              <a:t>Click “</a:t>
            </a:r>
            <a:r>
              <a:rPr lang="en-US" altLang="zh-CN" sz="2000" i="1" dirty="0"/>
              <a:t>Close</a:t>
            </a:r>
            <a:r>
              <a:rPr lang="en-US" altLang="zh-CN" sz="2000" dirty="0"/>
              <a:t>”. A </a:t>
            </a:r>
            <a:r>
              <a:rPr lang="en-US" altLang="zh-CN" sz="2000" dirty="0" smtClean="0"/>
              <a:t>trend </a:t>
            </a:r>
            <a:r>
              <a:rPr lang="en-US" altLang="zh-CN" sz="2000" dirty="0"/>
              <a:t>line and equation </a:t>
            </a:r>
            <a:r>
              <a:rPr lang="en-US" altLang="zh-CN" sz="2000" dirty="0" smtClean="0"/>
              <a:t>are added.</a:t>
            </a:r>
            <a:endParaRPr lang="en-US" altLang="zh-CN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38903"/>
            <a:ext cx="4083957" cy="24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12776"/>
            <a:ext cx="4401714" cy="509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55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0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5"/>
          <p:cNvSpPr>
            <a:spLocks noGrp="1"/>
          </p:cNvSpPr>
          <p:nvPr>
            <p:ph type="title"/>
          </p:nvPr>
        </p:nvSpPr>
        <p:spPr>
          <a:xfrm>
            <a:off x="-180528" y="116632"/>
            <a:ext cx="5277272" cy="1143000"/>
          </a:xfrm>
        </p:spPr>
        <p:txBody>
          <a:bodyPr/>
          <a:lstStyle/>
          <a:p>
            <a:pPr algn="ctr"/>
            <a:r>
              <a:rPr lang="en-US" altLang="zh-CN" sz="4400" dirty="0">
                <a:ea typeface="宋体" panose="02010600030101010101" pitchFamily="2" charset="-122"/>
              </a:rPr>
              <a:t>End of Practices</a:t>
            </a:r>
          </a:p>
        </p:txBody>
      </p:sp>
      <p:sp>
        <p:nvSpPr>
          <p:cNvPr id="36869" name="Rectangle 6"/>
          <p:cNvSpPr>
            <a:spLocks noGrp="1"/>
          </p:cNvSpPr>
          <p:nvPr>
            <p:ph type="body" idx="4294967295"/>
          </p:nvPr>
        </p:nvSpPr>
        <p:spPr>
          <a:xfrm>
            <a:off x="323528" y="1844824"/>
            <a:ext cx="8229600" cy="2426643"/>
          </a:xfrm>
        </p:spPr>
        <p:txBody>
          <a:bodyPr/>
          <a:lstStyle/>
          <a:p>
            <a:r>
              <a:rPr lang="en-US" altLang="zh-CN" dirty="0"/>
              <a:t>Submit </a:t>
            </a:r>
            <a:r>
              <a:rPr lang="en-US" altLang="zh-CN" dirty="0">
                <a:solidFill>
                  <a:schemeClr val="tx2"/>
                </a:solidFill>
              </a:rPr>
              <a:t>budgets.xlsx</a:t>
            </a:r>
            <a:r>
              <a:rPr lang="en-US" altLang="zh-CN" dirty="0"/>
              <a:t> </a:t>
            </a:r>
            <a:r>
              <a:rPr lang="en-US" altLang="zh-CN" dirty="0" smtClean="0"/>
              <a:t>on </a:t>
            </a:r>
            <a:r>
              <a:rPr lang="en-US" altLang="zh-CN" dirty="0"/>
              <a:t>iSpace.</a:t>
            </a:r>
            <a:endParaRPr lang="zh-CN" alt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56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720080"/>
          </a:xfrm>
        </p:spPr>
        <p:txBody>
          <a:bodyPr/>
          <a:lstStyle/>
          <a:p>
            <a:r>
              <a:rPr lang="en-US" altLang="zh-CN" sz="4400" dirty="0"/>
              <a:t>Summary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823" y="1700808"/>
            <a:ext cx="8640960" cy="4212468"/>
          </a:xfrm>
        </p:spPr>
        <p:txBody>
          <a:bodyPr/>
          <a:lstStyle/>
          <a:p>
            <a:r>
              <a:rPr lang="en-US" altLang="zh-CN" sz="2000" dirty="0"/>
              <a:t>Learned the usage of functions:</a:t>
            </a:r>
          </a:p>
          <a:p>
            <a:pPr lvl="1"/>
            <a:r>
              <a:rPr lang="en-US" altLang="zh-CN" sz="2000" dirty="0"/>
              <a:t>round</a:t>
            </a:r>
          </a:p>
          <a:p>
            <a:pPr lvl="1"/>
            <a:r>
              <a:rPr lang="en-US" altLang="zh-CN" sz="2000" dirty="0"/>
              <a:t>left, right, </a:t>
            </a:r>
            <a:r>
              <a:rPr lang="en-US" altLang="zh-CN" sz="2000" dirty="0" err="1"/>
              <a:t>leftb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rightb</a:t>
            </a:r>
            <a:r>
              <a:rPr lang="en-US" altLang="zh-CN" sz="2000" dirty="0"/>
              <a:t>, mid</a:t>
            </a:r>
          </a:p>
          <a:p>
            <a:pPr lvl="1"/>
            <a:r>
              <a:rPr lang="en-US" altLang="zh-CN" sz="2000" dirty="0" err="1"/>
              <a:t>datedif</a:t>
            </a:r>
            <a:endParaRPr lang="en-US" altLang="zh-CN" sz="2000" dirty="0"/>
          </a:p>
          <a:p>
            <a:pPr lvl="1"/>
            <a:r>
              <a:rPr lang="en-US" altLang="zh-CN" sz="2000" dirty="0"/>
              <a:t>if</a:t>
            </a:r>
          </a:p>
          <a:p>
            <a:pPr lvl="1"/>
            <a:r>
              <a:rPr lang="en-US" altLang="zh-CN" sz="2000" dirty="0" err="1"/>
              <a:t>vlookup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sumif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iferror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57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Summary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204356"/>
          </a:xfrm>
        </p:spPr>
        <p:txBody>
          <a:bodyPr/>
          <a:lstStyle/>
          <a:p>
            <a:r>
              <a:rPr lang="en-US" altLang="zh-CN" sz="2000" dirty="0"/>
              <a:t>Learned the usage of operations:</a:t>
            </a:r>
          </a:p>
          <a:p>
            <a:pPr lvl="1"/>
            <a:r>
              <a:rPr lang="en-US" altLang="zh-CN" sz="2000" dirty="0"/>
              <a:t>hide and unhide</a:t>
            </a:r>
          </a:p>
          <a:p>
            <a:pPr lvl="1"/>
            <a:r>
              <a:rPr lang="en-US" altLang="zh-CN" sz="2000" dirty="0"/>
              <a:t>filter</a:t>
            </a:r>
          </a:p>
          <a:p>
            <a:pPr lvl="1"/>
            <a:r>
              <a:rPr lang="en-US" altLang="zh-CN" sz="2000" dirty="0"/>
              <a:t>conditional format</a:t>
            </a:r>
          </a:p>
          <a:p>
            <a:pPr lvl="1"/>
            <a:r>
              <a:rPr lang="en-US" altLang="zh-CN" sz="2000" dirty="0"/>
              <a:t>chart editing</a:t>
            </a:r>
          </a:p>
          <a:p>
            <a:pPr lvl="1"/>
            <a:r>
              <a:rPr lang="en-US" altLang="zh-CN" sz="2000" dirty="0"/>
              <a:t>trend line generation</a:t>
            </a:r>
          </a:p>
          <a:p>
            <a:endParaRPr lang="zh-CN" alt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58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6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720080"/>
          </a:xfrm>
        </p:spPr>
        <p:txBody>
          <a:bodyPr/>
          <a:lstStyle/>
          <a:p>
            <a:r>
              <a:rPr lang="en-US" altLang="zh-CN" sz="3600" dirty="0" smtClean="0"/>
              <a:t>References and Further Reading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i="1" dirty="0" smtClean="0"/>
              <a:t>The essential Practice of Information Technology,2</a:t>
            </a:r>
            <a:r>
              <a:rPr lang="en-US" altLang="zh-CN" sz="1800" i="1" baseline="30000" dirty="0" smtClean="0"/>
              <a:t>nd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edition, China Machine Press</a:t>
            </a:r>
          </a:p>
          <a:p>
            <a:r>
              <a:rPr lang="en-US" altLang="zh-CN" sz="1800" dirty="0" smtClean="0"/>
              <a:t>ACT Education Solutions, Ltd. Global Assessment Certificate Level II Module11: </a:t>
            </a:r>
            <a:r>
              <a:rPr lang="en-US" altLang="zh-CN" sz="1800" i="1" dirty="0" smtClean="0"/>
              <a:t>GAC 011 Microsoft Office 2010[M]. </a:t>
            </a:r>
            <a:r>
              <a:rPr lang="en-US" altLang="zh-CN" sz="1800" dirty="0" smtClean="0"/>
              <a:t>8</a:t>
            </a:r>
            <a:r>
              <a:rPr lang="en-US" altLang="zh-CN" sz="1800" baseline="30000" dirty="0" smtClean="0"/>
              <a:t>th</a:t>
            </a:r>
            <a:r>
              <a:rPr lang="en-US" altLang="zh-CN" sz="1800" dirty="0" smtClean="0"/>
              <a:t> ed. Sydney: ACT Education Solutions, Ltd,2009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AA1B-3C27-4F96-ACD7-2D1A84399BD7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95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284476"/>
          </a:xfrm>
        </p:spPr>
        <p:txBody>
          <a:bodyPr/>
          <a:lstStyle/>
          <a:p>
            <a:r>
              <a:rPr lang="en-US" sz="2800" dirty="0"/>
              <a:t> ROUND</a:t>
            </a:r>
          </a:p>
          <a:p>
            <a:r>
              <a:rPr lang="en-US" sz="2800" dirty="0"/>
              <a:t> LEFT, RIGHT, LEFTB, RIGHTB, MID</a:t>
            </a:r>
          </a:p>
          <a:p>
            <a:r>
              <a:rPr lang="en-US" sz="2800" dirty="0"/>
              <a:t> DATEDIF</a:t>
            </a:r>
          </a:p>
          <a:p>
            <a:r>
              <a:rPr lang="en-US" sz="2800" dirty="0"/>
              <a:t> IF</a:t>
            </a:r>
          </a:p>
          <a:p>
            <a:r>
              <a:rPr lang="en-US" sz="2800" dirty="0"/>
              <a:t> VLOOKUP</a:t>
            </a:r>
          </a:p>
          <a:p>
            <a:r>
              <a:rPr lang="en-US" sz="2800" dirty="0"/>
              <a:t> SUMIF</a:t>
            </a:r>
          </a:p>
          <a:p>
            <a:r>
              <a:rPr lang="en-US" sz="2800" dirty="0"/>
              <a:t> IFERROR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6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640960" cy="4860540"/>
          </a:xfrm>
        </p:spPr>
        <p:txBody>
          <a:bodyPr/>
          <a:lstStyle/>
          <a:p>
            <a:r>
              <a:rPr lang="en-US" b="1" dirty="0"/>
              <a:t>Round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800" dirty="0"/>
              <a:t>Purpose</a:t>
            </a:r>
          </a:p>
          <a:p>
            <a:pPr lvl="2"/>
            <a:r>
              <a:rPr lang="en-US" sz="1800" dirty="0"/>
              <a:t>Round number</a:t>
            </a:r>
          </a:p>
          <a:p>
            <a:pPr marL="1431925" lvl="3" indent="-342900"/>
            <a:r>
              <a:rPr lang="en-GB" altLang="zh-CN" sz="1800" i="1" dirty="0"/>
              <a:t>digits &gt; 0: </a:t>
            </a:r>
            <a:r>
              <a:rPr lang="en-GB" altLang="zh-CN" sz="1800" dirty="0"/>
              <a:t>round to the right of decimal point</a:t>
            </a:r>
          </a:p>
          <a:p>
            <a:pPr marL="1431925" lvl="3" indent="-342900"/>
            <a:r>
              <a:rPr lang="en-GB" altLang="zh-CN" sz="1800" i="1" dirty="0"/>
              <a:t>digits = 0: </a:t>
            </a:r>
            <a:r>
              <a:rPr lang="en-GB" altLang="zh-CN" sz="1800" dirty="0"/>
              <a:t>round to the nearest integer</a:t>
            </a:r>
          </a:p>
          <a:p>
            <a:pPr marL="1431925" lvl="3" indent="-342900"/>
            <a:r>
              <a:rPr lang="en-GB" altLang="zh-CN" sz="1800" i="1" dirty="0"/>
              <a:t>digits &lt; 0: </a:t>
            </a:r>
            <a:r>
              <a:rPr lang="en-GB" altLang="zh-CN" sz="1800" dirty="0"/>
              <a:t>round to the left of the decimal point</a:t>
            </a:r>
            <a:endParaRPr lang="en-US" sz="1800" dirty="0"/>
          </a:p>
          <a:p>
            <a:endParaRPr lang="en-US" b="1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829108"/>
            <a:ext cx="79928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282575"/>
            <a:r>
              <a:rPr lang="en-GB" altLang="zh-CN" sz="2000" b="1" dirty="0"/>
              <a:t>ROUND(number, digits)</a:t>
            </a:r>
          </a:p>
          <a:p>
            <a:pPr marL="517525" lvl="1" indent="-342900">
              <a:buFont typeface="Arial" panose="020B0604020202020204" pitchFamily="34" charset="0"/>
              <a:buChar char="•"/>
            </a:pPr>
            <a:r>
              <a:rPr lang="en-GB" altLang="zh-CN" sz="2000" dirty="0"/>
              <a:t>number (</a:t>
            </a:r>
            <a:r>
              <a:rPr lang="en-GB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GB" altLang="zh-CN" sz="2000" dirty="0"/>
              <a:t>): the number to be rounded</a:t>
            </a:r>
          </a:p>
          <a:p>
            <a:pPr marL="517525" lvl="1" indent="-342900">
              <a:buFont typeface="Arial" panose="020B0604020202020204" pitchFamily="34" charset="0"/>
              <a:buChar char="•"/>
            </a:pPr>
            <a:r>
              <a:rPr lang="en-GB" altLang="zh-CN" sz="2000" dirty="0"/>
              <a:t>digits (</a:t>
            </a:r>
            <a:r>
              <a:rPr lang="en-GB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en-GB" altLang="zh-CN" sz="2000" dirty="0"/>
              <a:t>): the number of digits to round the value </a:t>
            </a:r>
            <a:r>
              <a:rPr lang="en-GB" altLang="zh-CN" sz="2000" i="1" dirty="0"/>
              <a:t>number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03607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7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559" y="1268760"/>
            <a:ext cx="8640960" cy="4860540"/>
          </a:xfrm>
        </p:spPr>
        <p:txBody>
          <a:bodyPr/>
          <a:lstStyle/>
          <a:p>
            <a:r>
              <a:rPr lang="en-US" b="1" dirty="0"/>
              <a:t>Round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9880" y="2590800"/>
            <a:ext cx="8530639" cy="2854424"/>
            <a:chOff x="384761" y="2590800"/>
            <a:chExt cx="8530639" cy="2854424"/>
          </a:xfrm>
        </p:grpSpPr>
        <p:sp>
          <p:nvSpPr>
            <p:cNvPr id="10" name="Notched Right Arrow 9"/>
            <p:cNvSpPr/>
            <p:nvPr/>
          </p:nvSpPr>
          <p:spPr>
            <a:xfrm>
              <a:off x="5366961" y="3807835"/>
              <a:ext cx="381000" cy="154565"/>
            </a:xfrm>
            <a:prstGeom prst="notch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9623" y="4233446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sz="1600" i="1" dirty="0"/>
                <a:t>digits</a:t>
              </a:r>
              <a:r>
                <a:rPr lang="en-GB" altLang="zh-CN" sz="1600" dirty="0"/>
                <a:t>=</a:t>
              </a:r>
              <a:r>
                <a:rPr lang="en-GB" altLang="zh-CN" sz="1600" dirty="0">
                  <a:solidFill>
                    <a:srgbClr val="FF0000"/>
                  </a:solidFill>
                </a:rPr>
                <a:t>1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61" y="3351802"/>
              <a:ext cx="4949239" cy="90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318" y="3338966"/>
              <a:ext cx="3039882" cy="94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267442" y="4233446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sz="1600" i="1" dirty="0"/>
                <a:t>digits</a:t>
              </a:r>
              <a:r>
                <a:rPr lang="en-GB" altLang="zh-CN" sz="1600" dirty="0"/>
                <a:t>=</a:t>
              </a:r>
              <a:r>
                <a:rPr lang="en-GB" altLang="zh-CN" sz="1600" dirty="0">
                  <a:solidFill>
                    <a:srgbClr val="FF0000"/>
                  </a:solidFill>
                </a:rPr>
                <a:t>0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07779" y="4233446"/>
              <a:ext cx="907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sz="1600" i="1" dirty="0"/>
                <a:t>digits</a:t>
              </a:r>
              <a:r>
                <a:rPr lang="en-GB" altLang="zh-CN" sz="1600" dirty="0"/>
                <a:t>=</a:t>
              </a:r>
              <a:r>
                <a:rPr lang="en-GB" altLang="zh-CN" sz="1600" dirty="0">
                  <a:solidFill>
                    <a:srgbClr val="FF0000"/>
                  </a:solidFill>
                </a:rPr>
                <a:t>-2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057400" y="3338966"/>
              <a:ext cx="381000" cy="1152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349576"/>
              <a:ext cx="381000" cy="1152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00600" y="3349576"/>
              <a:ext cx="381000" cy="11526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0748" y="4521894"/>
              <a:ext cx="172105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dirty="0"/>
                <a:t>round to the first decimal point</a:t>
              </a:r>
              <a:endParaRPr lang="zh-CN" alt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74859" y="2590800"/>
              <a:ext cx="20543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dirty="0"/>
                <a:t>round to the nearest integer</a:t>
              </a:r>
              <a:endParaRPr lang="zh-CN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86376" y="4582869"/>
              <a:ext cx="16129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dirty="0"/>
                <a:t>round to the</a:t>
              </a:r>
            </a:p>
            <a:p>
              <a:r>
                <a:rPr lang="en-GB" altLang="zh-CN" dirty="0"/>
                <a:t>multiple of 100</a:t>
              </a:r>
              <a:endParaRPr lang="zh-CN" altLang="en-US" dirty="0"/>
            </a:p>
          </p:txBody>
        </p:sp>
      </p:grpSp>
      <p:sp>
        <p:nvSpPr>
          <p:cNvPr id="22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8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51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2700300"/>
          </a:xfrm>
        </p:spPr>
        <p:txBody>
          <a:bodyPr/>
          <a:lstStyle/>
          <a:p>
            <a:r>
              <a:rPr lang="en-US" b="1" dirty="0"/>
              <a:t>In the </a:t>
            </a:r>
            <a:r>
              <a:rPr lang="en-US" b="1" i="1" dirty="0">
                <a:solidFill>
                  <a:schemeClr val="tx2"/>
                </a:solidFill>
              </a:rPr>
              <a:t>budget.xlsx</a:t>
            </a:r>
            <a:r>
              <a:rPr lang="en-US" b="1" dirty="0"/>
              <a:t> file,</a:t>
            </a:r>
          </a:p>
          <a:p>
            <a:pPr lvl="1"/>
            <a:r>
              <a:rPr lang="en-US" dirty="0"/>
              <a:t>process the data </a:t>
            </a:r>
            <a:r>
              <a:rPr lang="en-US" dirty="0" smtClean="0"/>
              <a:t>in the column </a:t>
            </a:r>
            <a:r>
              <a:rPr lang="en-US" dirty="0"/>
              <a:t>“</a:t>
            </a:r>
            <a:r>
              <a:rPr lang="en-US" i="1" dirty="0"/>
              <a:t>Actual </a:t>
            </a:r>
            <a:r>
              <a:rPr lang="en-US" i="1" dirty="0" smtClean="0"/>
              <a:t>budget</a:t>
            </a:r>
            <a:r>
              <a:rPr lang="en-US" dirty="0" smtClean="0"/>
              <a:t>”</a:t>
            </a:r>
            <a:r>
              <a:rPr lang="en-US" b="1" dirty="0" smtClean="0"/>
              <a:t> </a:t>
            </a:r>
            <a:r>
              <a:rPr lang="en-US" dirty="0"/>
              <a:t>by removing decimal places and then put the results in the column “</a:t>
            </a:r>
            <a:r>
              <a:rPr lang="en-US" i="1" dirty="0"/>
              <a:t>Actual Budget with decimal places removed (Task 1)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88710" y="6400800"/>
            <a:ext cx="2062823" cy="457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fld id="{1DCFD6E8-FFC6-467D-B92D-EC8C08DB2D2F}" type="slidenum">
              <a:rPr lang="zh-CN" altLang="en-US" sz="1200">
                <a:latin typeface="+mn-lt"/>
                <a:ea typeface="宋体" panose="02010600030101010101" pitchFamily="2" charset="-122"/>
                <a:cs typeface="+mn-cs"/>
              </a:rPr>
              <a:pPr algn="r" eaLnBrk="0" hangingPunct="0">
                <a:defRPr/>
              </a:pPr>
              <a:t>9</a:t>
            </a:fld>
            <a:r>
              <a:rPr lang="en-US" altLang="zh-CN" sz="1200" dirty="0" smtClean="0">
                <a:latin typeface="+mn-lt"/>
                <a:ea typeface="宋体" panose="02010600030101010101" pitchFamily="2" charset="-122"/>
                <a:cs typeface="+mn-cs"/>
              </a:rPr>
              <a:t>/58</a:t>
            </a:r>
            <a:endParaRPr lang="en-US" altLang="zh-CN" sz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T1010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2528</Words>
  <Application>Microsoft Office PowerPoint</Application>
  <PresentationFormat>화면 슬라이드 쇼(4:3)</PresentationFormat>
  <Paragraphs>447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72" baseType="lpstr">
      <vt:lpstr>MS PGothic</vt:lpstr>
      <vt:lpstr>宋体</vt:lpstr>
      <vt:lpstr>仿宋</vt:lpstr>
      <vt:lpstr>Arial</vt:lpstr>
      <vt:lpstr>Calibri</vt:lpstr>
      <vt:lpstr>Cambria Math</vt:lpstr>
      <vt:lpstr>Century</vt:lpstr>
      <vt:lpstr>Georgia</vt:lpstr>
      <vt:lpstr>Tahoma</vt:lpstr>
      <vt:lpstr>Times New Roman</vt:lpstr>
      <vt:lpstr>Wingdings</vt:lpstr>
      <vt:lpstr>2_Office Theme</vt:lpstr>
      <vt:lpstr>IT1010</vt:lpstr>
      <vt:lpstr>A Journey with Data -Advanced Excel</vt:lpstr>
      <vt:lpstr>Outline</vt:lpstr>
      <vt:lpstr>Vocabulary</vt:lpstr>
      <vt:lpstr>Outline (cont.)</vt:lpstr>
      <vt:lpstr>How to Practice</vt:lpstr>
      <vt:lpstr>Functions</vt:lpstr>
      <vt:lpstr>ROUND</vt:lpstr>
      <vt:lpstr>ROUND</vt:lpstr>
      <vt:lpstr>Task 1</vt:lpstr>
      <vt:lpstr>LEFT</vt:lpstr>
      <vt:lpstr>LEFTB</vt:lpstr>
      <vt:lpstr>Right, Rightb, Mid</vt:lpstr>
      <vt:lpstr>Task 2</vt:lpstr>
      <vt:lpstr>DATEDIF</vt:lpstr>
      <vt:lpstr>DATEDIF</vt:lpstr>
      <vt:lpstr>Task 3</vt:lpstr>
      <vt:lpstr>IF</vt:lpstr>
      <vt:lpstr>IF</vt:lpstr>
      <vt:lpstr>Task 4</vt:lpstr>
      <vt:lpstr>VLOOKUP</vt:lpstr>
      <vt:lpstr>VLOOKUP</vt:lpstr>
      <vt:lpstr>VLOOKUP</vt:lpstr>
      <vt:lpstr>Task 5</vt:lpstr>
      <vt:lpstr>SUMIF</vt:lpstr>
      <vt:lpstr>SUMIF</vt:lpstr>
      <vt:lpstr>SUMIF</vt:lpstr>
      <vt:lpstr>SUMIF</vt:lpstr>
      <vt:lpstr>SUMIF</vt:lpstr>
      <vt:lpstr>Task 6</vt:lpstr>
      <vt:lpstr>IFERROR</vt:lpstr>
      <vt:lpstr>IFERROR</vt:lpstr>
      <vt:lpstr>Task 7</vt:lpstr>
      <vt:lpstr>Operations</vt:lpstr>
      <vt:lpstr>Operations</vt:lpstr>
      <vt:lpstr>Operations</vt:lpstr>
      <vt:lpstr>Operations</vt:lpstr>
      <vt:lpstr>Task 8 (Hide and Unhide)</vt:lpstr>
      <vt:lpstr>Task 8 (Hide and Unhide)</vt:lpstr>
      <vt:lpstr>Filter</vt:lpstr>
      <vt:lpstr>Task 9 (Filter)</vt:lpstr>
      <vt:lpstr>Task 9 (Filter)</vt:lpstr>
      <vt:lpstr>Conditional Formatting</vt:lpstr>
      <vt:lpstr>Task 10 (Conditional Formatting)</vt:lpstr>
      <vt:lpstr>Task 10 (Conditional Formatting)</vt:lpstr>
      <vt:lpstr>Task 10 (Conditional Formatting)</vt:lpstr>
      <vt:lpstr>Task 10 (Conditional Formatting)</vt:lpstr>
      <vt:lpstr>Task 10 (Conditional Formatting)</vt:lpstr>
      <vt:lpstr>Task 10 (Conditional Formatting)</vt:lpstr>
      <vt:lpstr>Edit Charts, Generate Trend line  and Formula</vt:lpstr>
      <vt:lpstr>Task 11 (Charts)</vt:lpstr>
      <vt:lpstr>Task 11 (Charts)</vt:lpstr>
      <vt:lpstr>Task 11 (Charts)</vt:lpstr>
      <vt:lpstr>Task 11 (Charts)</vt:lpstr>
      <vt:lpstr>Task 11 (Charts)</vt:lpstr>
      <vt:lpstr>Task 11 (Charts)</vt:lpstr>
      <vt:lpstr>End of Practices</vt:lpstr>
      <vt:lpstr>Summary</vt:lpstr>
      <vt:lpstr>Summary</vt:lpstr>
      <vt:lpstr>References and Further Reading</vt:lpstr>
    </vt:vector>
  </TitlesOfParts>
  <Company>Learning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Excel</dc:title>
  <dc:creator>yyji</dc:creator>
  <cp:lastModifiedBy>J</cp:lastModifiedBy>
  <cp:revision>314</cp:revision>
  <dcterms:created xsi:type="dcterms:W3CDTF">2010-05-17T20:41:00Z</dcterms:created>
  <dcterms:modified xsi:type="dcterms:W3CDTF">2021-08-28T18:06:18Z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