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1"/>
  </p:sldMasterIdLst>
  <p:notesMasterIdLst>
    <p:notesMasterId r:id="rId27"/>
  </p:notesMasterIdLst>
  <p:handoutMasterIdLst>
    <p:handoutMasterId r:id="rId28"/>
  </p:handoutMasterIdLst>
  <p:sldIdLst>
    <p:sldId id="896" r:id="rId2"/>
    <p:sldId id="897" r:id="rId3"/>
    <p:sldId id="847" r:id="rId4"/>
    <p:sldId id="889" r:id="rId5"/>
    <p:sldId id="855" r:id="rId6"/>
    <p:sldId id="890" r:id="rId7"/>
    <p:sldId id="891" r:id="rId8"/>
    <p:sldId id="892" r:id="rId9"/>
    <p:sldId id="893" r:id="rId10"/>
    <p:sldId id="858" r:id="rId11"/>
    <p:sldId id="900" r:id="rId12"/>
    <p:sldId id="859" r:id="rId13"/>
    <p:sldId id="902" r:id="rId14"/>
    <p:sldId id="905" r:id="rId15"/>
    <p:sldId id="903" r:id="rId16"/>
    <p:sldId id="862" r:id="rId17"/>
    <p:sldId id="904" r:id="rId18"/>
    <p:sldId id="876" r:id="rId19"/>
    <p:sldId id="863" r:id="rId20"/>
    <p:sldId id="864" r:id="rId21"/>
    <p:sldId id="895" r:id="rId22"/>
    <p:sldId id="867" r:id="rId23"/>
    <p:sldId id="898" r:id="rId24"/>
    <p:sldId id="906" r:id="rId25"/>
    <p:sldId id="899" r:id="rId26"/>
  </p:sldIdLst>
  <p:sldSz cx="9902825" cy="6858000"/>
  <p:notesSz cx="7086600" cy="102108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>
          <p15:clr>
            <a:srgbClr val="A4A3A4"/>
          </p15:clr>
        </p15:guide>
        <p15:guide id="2" pos="3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C78"/>
    <a:srgbClr val="285078"/>
    <a:srgbClr val="1E3C5A"/>
    <a:srgbClr val="234669"/>
    <a:srgbClr val="264B71"/>
    <a:srgbClr val="FF3333"/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3" autoAdjust="0"/>
  </p:normalViewPr>
  <p:slideViewPr>
    <p:cSldViewPr showGuides="1">
      <p:cViewPr varScale="1">
        <p:scale>
          <a:sx n="102" d="100"/>
          <a:sy n="102" d="100"/>
        </p:scale>
        <p:origin x="1644" y="10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034" y="-72"/>
      </p:cViewPr>
      <p:guideLst>
        <p:guide orient="horz" pos="2258"/>
        <p:guide pos="3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813" y="-1588"/>
            <a:ext cx="3035300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7488" y="-1588"/>
            <a:ext cx="3035300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3813" y="9655175"/>
            <a:ext cx="30353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7488" y="9655175"/>
            <a:ext cx="30353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000" i="1"/>
            </a:lvl1pPr>
          </a:lstStyle>
          <a:p>
            <a:pPr>
              <a:defRPr/>
            </a:pPr>
            <a:fld id="{92254E3D-82AE-4BB2-A375-CC80046136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86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75" y="-9525"/>
            <a:ext cx="30972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t" anchorCtr="0" compatLnSpc="1">
            <a:prstTxWarp prst="textNoShape">
              <a:avLst/>
            </a:prstTxWarp>
          </a:bodyPr>
          <a:lstStyle>
            <a:lvl1pPr defTabSz="8747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5263" y="-9525"/>
            <a:ext cx="30972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t" anchorCtr="0" compatLnSpc="1">
            <a:prstTxWarp prst="textNoShape">
              <a:avLst/>
            </a:prstTxWarp>
          </a:bodyPr>
          <a:lstStyle>
            <a:lvl1pPr algn="r" defTabSz="8747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6763"/>
            <a:ext cx="5527675" cy="3827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852988"/>
            <a:ext cx="526097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7" tIns="43031" rIns="91027" bIns="43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75" y="9710738"/>
            <a:ext cx="30972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b" anchorCtr="0" compatLnSpc="1">
            <a:prstTxWarp prst="textNoShape">
              <a:avLst/>
            </a:prstTxWarp>
          </a:bodyPr>
          <a:lstStyle>
            <a:lvl1pPr defTabSz="8747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5263" y="9710738"/>
            <a:ext cx="30972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862" tIns="0" rIns="19862" bIns="0" numCol="1" anchor="b" anchorCtr="0" compatLnSpc="1">
            <a:prstTxWarp prst="textNoShape">
              <a:avLst/>
            </a:prstTxWarp>
          </a:bodyPr>
          <a:lstStyle>
            <a:lvl1pPr algn="r" defTabSz="874713">
              <a:spcBef>
                <a:spcPct val="0"/>
              </a:spcBef>
              <a:defRPr sz="1000" i="1"/>
            </a:lvl1pPr>
          </a:lstStyle>
          <a:p>
            <a:pPr>
              <a:defRPr/>
            </a:pPr>
            <a:fld id="{FF11FB1E-1C83-4567-92C1-E898E6D1EB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50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39738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874713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16038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752600" algn="l" defTabSz="8397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1959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215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273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6369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9118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0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215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4697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5448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3467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3095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6775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2612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0381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1884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165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8862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203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2009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899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9414561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712" y="1556793"/>
            <a:ext cx="8417401" cy="1470025"/>
          </a:xfrm>
        </p:spPr>
        <p:txBody>
          <a:bodyPr>
            <a:noAutofit/>
          </a:bodyPr>
          <a:lstStyle>
            <a:lvl1pPr algn="l">
              <a:defRPr sz="6000" b="1" baseline="0">
                <a:solidFill>
                  <a:schemeClr val="bg2">
                    <a:lumMod val="2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424" y="3886200"/>
            <a:ext cx="69319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154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371600"/>
            <a:ext cx="9414561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0477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513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371600"/>
            <a:ext cx="9414561" cy="0"/>
          </a:xfrm>
          <a:prstGeom prst="line">
            <a:avLst/>
          </a:prstGeom>
          <a:noFill/>
          <a:ln w="508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6" y="548680"/>
            <a:ext cx="8912543" cy="720080"/>
          </a:xfrm>
        </p:spPr>
        <p:txBody>
          <a:bodyPr>
            <a:noAutofit/>
          </a:bodyPr>
          <a:lstStyle>
            <a:lvl1pPr>
              <a:defRPr sz="5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1pPr>
            <a:lvl2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2pPr>
            <a:lvl3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3pPr>
            <a:lvl4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4pPr>
            <a:lvl5pPr>
              <a:lnSpc>
                <a:spcPct val="150000"/>
              </a:lnSpc>
              <a:defRPr>
                <a:latin typeface="Georgia" pitchFamily="18" charset="0"/>
                <a:cs typeface="Arial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5391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2015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41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936" y="1600201"/>
            <a:ext cx="437374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563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1371600"/>
            <a:ext cx="9414561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5741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371600"/>
            <a:ext cx="9414561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4520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058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0357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4232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141" y="274638"/>
            <a:ext cx="89125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141" y="1600201"/>
            <a:ext cx="89125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41" y="6356351"/>
            <a:ext cx="231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3465" y="6356351"/>
            <a:ext cx="3135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7025" y="6356351"/>
            <a:ext cx="231065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B33E37-D8F6-401E-A32C-9385FD689F1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rgbClr val="072C6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72C62"/>
          </a:solidFill>
          <a:latin typeface="Tahoma" pitchFamily="34" charset="0"/>
          <a:ea typeface="宋体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Tahoma" pitchFamily="34" charset="0"/>
          <a:ea typeface="宋体" charset="-122"/>
          <a:cs typeface="Tahoma" pitchFamily="34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072C62"/>
        </a:buClr>
        <a:buSzPct val="60000"/>
        <a:buFont typeface="Wingdings" pitchFamily="2" charset="2"/>
        <a:buChar char="u"/>
        <a:defRPr sz="32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742712" y="1557339"/>
            <a:ext cx="8417401" cy="1470025"/>
          </a:xfrm>
        </p:spPr>
        <p:txBody>
          <a:bodyPr/>
          <a:lstStyle/>
          <a:p>
            <a:pPr eaLnBrk="1" hangingPunct="1"/>
            <a:r>
              <a:rPr lang="en-GB" sz="4800" dirty="0" smtClean="0">
                <a:solidFill>
                  <a:srgbClr val="072C62"/>
                </a:solidFill>
                <a:ea typeface="宋体" charset="-122"/>
              </a:rPr>
              <a:t>A Journey with Data</a:t>
            </a:r>
            <a:br>
              <a:rPr lang="en-GB" sz="4800" dirty="0" smtClean="0">
                <a:solidFill>
                  <a:srgbClr val="072C62"/>
                </a:solidFill>
                <a:ea typeface="宋体" charset="-122"/>
              </a:rPr>
            </a:br>
            <a:r>
              <a:rPr lang="en-GB" sz="3600" dirty="0" smtClean="0">
                <a:solidFill>
                  <a:srgbClr val="072C62"/>
                </a:solidFill>
                <a:ea typeface="宋体" charset="-122"/>
              </a:rPr>
              <a:t>-Microsoft Office Excel</a:t>
            </a:r>
            <a:endParaRPr sz="3600" dirty="0" smtClean="0">
              <a:solidFill>
                <a:srgbClr val="072C62"/>
              </a:solidFill>
              <a:ea typeface="宋体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altLang="zh-CN" b="1" smtClean="0"/>
              <a:t>BNU-HKBU 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altLang="zh-CN" b="1" smtClean="0"/>
              <a:t>United </a:t>
            </a:r>
            <a:r>
              <a:rPr lang="en-US" altLang="zh-CN" b="1" dirty="0" smtClean="0"/>
              <a:t>International College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1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4800" dirty="0" smtClean="0">
                <a:ea typeface="宋体" pitchFamily="2" charset="-122"/>
              </a:rPr>
              <a:t>Resizing rows and columns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371600"/>
            <a:ext cx="8747125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Resizing column by doing one of the following: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Dragging the side line at the column header  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Right click the column header </a:t>
            </a:r>
            <a:r>
              <a:rPr lang="en-GB" altLang="zh-CN" sz="2400" i="1" dirty="0" smtClean="0">
                <a:ea typeface="宋体" pitchFamily="2" charset="-122"/>
              </a:rPr>
              <a:t>&gt; Column Width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GB" altLang="zh-CN" sz="2400" i="1" dirty="0" smtClean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GB" altLang="zh-CN" sz="2400" i="1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GB" altLang="zh-CN" sz="2400" i="1" dirty="0" smtClean="0">
              <a:ea typeface="宋体" pitchFamily="2" charset="-122"/>
            </a:endParaRPr>
          </a:p>
          <a:p>
            <a:pPr marL="457200" lvl="1" indent="0">
              <a:lnSpc>
                <a:spcPct val="100000"/>
              </a:lnSpc>
              <a:spcBef>
                <a:spcPct val="30000"/>
              </a:spcBef>
              <a:buNone/>
            </a:pPr>
            <a:endParaRPr lang="en-GB" altLang="zh-CN" sz="2400" i="1" dirty="0" smtClean="0"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GB" altLang="zh-CN" sz="2800" dirty="0" smtClean="0">
                <a:ea typeface="宋体" pitchFamily="2" charset="-122"/>
              </a:rPr>
              <a:t>Resizing row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Similar to above, except change </a:t>
            </a:r>
            <a:r>
              <a:rPr lang="en-GB" altLang="zh-CN" sz="2400" i="1" dirty="0" smtClean="0">
                <a:ea typeface="宋体" pitchFamily="2" charset="-122"/>
              </a:rPr>
              <a:t>column</a:t>
            </a:r>
            <a:r>
              <a:rPr lang="en-GB" altLang="zh-CN" sz="2400" dirty="0" smtClean="0">
                <a:ea typeface="宋体" pitchFamily="2" charset="-122"/>
              </a:rPr>
              <a:t> to </a:t>
            </a:r>
            <a:r>
              <a:rPr lang="en-GB" altLang="zh-CN" sz="2400" i="1" dirty="0" smtClean="0">
                <a:ea typeface="宋体" pitchFamily="2" charset="-122"/>
              </a:rPr>
              <a:t>row</a:t>
            </a:r>
            <a:r>
              <a:rPr lang="en-GB" altLang="zh-CN" sz="2400" dirty="0" smtClean="0">
                <a:ea typeface="宋体" pitchFamily="2" charset="-122"/>
              </a:rPr>
              <a:t>, and </a:t>
            </a:r>
            <a:r>
              <a:rPr lang="en-GB" altLang="zh-CN" sz="2400" i="1" dirty="0" smtClean="0">
                <a:ea typeface="宋体" pitchFamily="2" charset="-122"/>
              </a:rPr>
              <a:t>Column Width </a:t>
            </a:r>
            <a:r>
              <a:rPr lang="en-GB" altLang="zh-CN" sz="2400" dirty="0" smtClean="0">
                <a:ea typeface="宋体" pitchFamily="2" charset="-122"/>
              </a:rPr>
              <a:t>to </a:t>
            </a:r>
            <a:r>
              <a:rPr lang="en-GB" altLang="zh-CN" sz="2400" i="1" dirty="0" smtClean="0">
                <a:ea typeface="宋体" pitchFamily="2" charset="-122"/>
              </a:rPr>
              <a:t>Row Height</a:t>
            </a:r>
            <a:r>
              <a:rPr lang="en-GB" altLang="zh-CN" sz="2400" dirty="0" smtClean="0">
                <a:ea typeface="宋体" pitchFamily="2" charset="-122"/>
              </a:rPr>
              <a:t>.</a:t>
            </a:r>
            <a:endParaRPr lang="en-GB" altLang="zh-CN" sz="2400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endParaRPr lang="en-GB" altLang="zh-CN" sz="2400" i="1" dirty="0" smtClean="0">
              <a:ea typeface="宋体" pitchFamily="2" charset="-12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10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pic>
        <p:nvPicPr>
          <p:cNvPr id="10245" name="Picture 6" descr="Excel 2003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4" y="3000338"/>
            <a:ext cx="669607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375348" y="2348880"/>
            <a:ext cx="1080120" cy="12241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45316" y="476672"/>
            <a:ext cx="8912543" cy="720080"/>
          </a:xfrm>
          <a:noFill/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Adding and renaming worksheets</a:t>
            </a:r>
            <a:endParaRPr lang="en-US" altLang="zh-CN" sz="4000" dirty="0" smtClean="0">
              <a:ea typeface="宋体" pitchFamily="2" charset="-122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11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876" y="1484784"/>
            <a:ext cx="87471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Adding a worksheet</a:t>
            </a:r>
          </a:p>
          <a:p>
            <a:pPr marL="914400" lvl="2" indent="0">
              <a:spcBef>
                <a:spcPct val="30000"/>
              </a:spcBef>
              <a:buNone/>
            </a:pPr>
            <a:r>
              <a:rPr lang="en-GB" altLang="zh-CN" dirty="0" smtClean="0">
                <a:ea typeface="宋体" pitchFamily="2" charset="-122"/>
              </a:rPr>
              <a:t>Right-click on the worksheet tab &gt; Insert &gt; Worksheet</a:t>
            </a:r>
            <a:endParaRPr lang="en-GB" altLang="zh-CN" sz="2000" dirty="0" smtClean="0">
              <a:ea typeface="宋体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Renaming a worksheet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GB" altLang="zh-CN" sz="2400" dirty="0">
                <a:ea typeface="宋体" pitchFamily="2" charset="-122"/>
              </a:rPr>
              <a:t>	R</a:t>
            </a:r>
            <a:r>
              <a:rPr lang="en-GB" altLang="zh-CN" sz="2400" dirty="0" smtClean="0">
                <a:ea typeface="宋体" pitchFamily="2" charset="-122"/>
              </a:rPr>
              <a:t>ight-click on the worksheet tab &gt; Rename</a:t>
            </a:r>
            <a:endParaRPr lang="en-GB" altLang="zh-TW" sz="2400" dirty="0" smtClean="0">
              <a:ea typeface="PMingLiU" pitchFamily="18" charset="-12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19" y="4009101"/>
            <a:ext cx="5329238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447800"/>
            <a:ext cx="8747125" cy="1189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Calculations is a distinctive feature of Excel,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 smtClean="0">
                <a:ea typeface="宋体" pitchFamily="2" charset="-122"/>
              </a:rPr>
              <a:t>Otherwise it is no more than a large table.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12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69" y="2996952"/>
            <a:ext cx="3750856" cy="253734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0401" y="2599928"/>
            <a:ext cx="4795067" cy="34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9144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smtClean="0">
                <a:ea typeface="宋体" pitchFamily="2" charset="-122"/>
              </a:rPr>
              <a:t>Formula calculations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zh-CN" sz="2400" smtClean="0">
                <a:ea typeface="宋体" pitchFamily="2" charset="-122"/>
              </a:rPr>
              <a:t>Must begin with equal sign “=” in a cell.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zh-CN" sz="2400" smtClean="0">
                <a:ea typeface="宋体" pitchFamily="2" charset="-122"/>
              </a:rPr>
              <a:t>Perform calculations and display the result.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zh-CN" sz="2400" smtClean="0">
                <a:ea typeface="宋体" pitchFamily="2" charset="-122"/>
              </a:rPr>
              <a:t>Include cell addresses.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zh-CN" sz="2400" smtClean="0">
                <a:ea typeface="宋体" pitchFamily="2" charset="-122"/>
              </a:rPr>
              <a:t>Are visible after the execution in the cell entries of the formula bar.</a:t>
            </a:r>
            <a:endParaRPr lang="en-GB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76250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484784"/>
            <a:ext cx="9073008" cy="115212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Identified cell address by column and row, e.g. </a:t>
            </a:r>
            <a:r>
              <a:rPr lang="en-US" altLang="zh-CN" sz="2800" dirty="0">
                <a:ea typeface="宋体" pitchFamily="2" charset="-122"/>
              </a:rPr>
              <a:t>D</a:t>
            </a:r>
            <a:r>
              <a:rPr lang="en-US" altLang="zh-CN" sz="2800" dirty="0" smtClean="0">
                <a:ea typeface="宋体" pitchFamily="2" charset="-122"/>
              </a:rPr>
              <a:t>1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Three ways to reference cell address in a formula: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13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754" y="2623867"/>
            <a:ext cx="2817419" cy="247066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2899" y="2492896"/>
            <a:ext cx="610211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9144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90000"/>
              </a:lnSpc>
              <a:spcBef>
                <a:spcPct val="30000"/>
              </a:spcBef>
              <a:buSzPct val="120000"/>
              <a:buFont typeface="+mj-lt"/>
              <a:buAutoNum type="arabicPeriod"/>
            </a:pPr>
            <a:r>
              <a:rPr lang="en-US" altLang="zh-CN" sz="2400" dirty="0" smtClean="0">
                <a:ea typeface="宋体" pitchFamily="2" charset="-122"/>
              </a:rPr>
              <a:t>Relative referencing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Specify cells by their column and row labels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The addresses will be changed when copying or using fill handle (little black square)</a:t>
            </a:r>
          </a:p>
          <a:p>
            <a:pPr marL="914400" lvl="2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e.g.  E1 "=(D1+10)"  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becomes  </a:t>
            </a:r>
          </a:p>
          <a:p>
            <a:pPr marL="914400" lvl="2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        E</a:t>
            </a:r>
            <a:r>
              <a:rPr lang="en-US" altLang="zh-CN" dirty="0" smtClean="0">
                <a:ea typeface="宋体" pitchFamily="2" charset="-122"/>
              </a:rPr>
              <a:t>2 "=(D2+10)" </a:t>
            </a:r>
          </a:p>
        </p:txBody>
      </p:sp>
    </p:spTree>
    <p:extLst>
      <p:ext uri="{BB962C8B-B14F-4D97-AF65-F5344CB8AC3E}">
        <p14:creationId xmlns:p14="http://schemas.microsoft.com/office/powerpoint/2010/main" val="2495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76250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412776"/>
            <a:ext cx="9073008" cy="64807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Three ways to reference cell address in a formula: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14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00" y="2276872"/>
            <a:ext cx="3228540" cy="223621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871" y="2065550"/>
            <a:ext cx="5357613" cy="337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9144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514350">
              <a:lnSpc>
                <a:spcPct val="90000"/>
              </a:lnSpc>
              <a:spcBef>
                <a:spcPct val="30000"/>
              </a:spcBef>
              <a:buSzPct val="120000"/>
              <a:buFont typeface="+mj-lt"/>
              <a:buAutoNum type="arabicPeriod" startAt="2"/>
            </a:pPr>
            <a:r>
              <a:rPr lang="en-US" altLang="zh-CN" sz="2400" dirty="0" smtClean="0">
                <a:ea typeface="宋体" pitchFamily="2" charset="-122"/>
              </a:rPr>
              <a:t>Absolute referencing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Specified by dollar signs "$"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Cell addresses will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dirty="0" smtClean="0">
                <a:ea typeface="宋体" pitchFamily="2" charset="-122"/>
              </a:rPr>
              <a:t> change by copying or fill handle</a:t>
            </a:r>
          </a:p>
          <a:p>
            <a:pPr marL="914400" lvl="2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dirty="0" smtClean="0">
                <a:ea typeface="宋体" pitchFamily="2" charset="-122"/>
              </a:rPr>
              <a:t>e.g. </a:t>
            </a:r>
            <a:r>
              <a:rPr lang="en-US" altLang="zh-CN" dirty="0"/>
              <a:t>E1 </a:t>
            </a:r>
            <a:r>
              <a:rPr lang="en-US" altLang="zh-CN" dirty="0" smtClean="0"/>
              <a:t>"=($D$1+10</a:t>
            </a:r>
            <a:r>
              <a:rPr lang="en-US" altLang="zh-CN" dirty="0"/>
              <a:t>)"   </a:t>
            </a:r>
            <a:r>
              <a:rPr lang="en-US" altLang="zh-CN" dirty="0">
                <a:sym typeface="Wingdings" pitchFamily="2" charset="2"/>
              </a:rPr>
              <a:t>becomes  </a:t>
            </a:r>
          </a:p>
          <a:p>
            <a:pPr marL="914400" lvl="2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dirty="0">
                <a:sym typeface="Wingdings" pitchFamily="2" charset="2"/>
              </a:rPr>
              <a:t>       </a:t>
            </a: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en-US" altLang="zh-CN" dirty="0">
                <a:sym typeface="Wingdings" pitchFamily="2" charset="2"/>
              </a:rPr>
              <a:t>2</a:t>
            </a:r>
            <a:r>
              <a:rPr lang="en-US" altLang="zh-CN" dirty="0" smtClean="0"/>
              <a:t> "=($D$1+10</a:t>
            </a:r>
            <a:r>
              <a:rPr lang="en-US" altLang="zh-CN" dirty="0"/>
              <a:t>)" </a:t>
            </a:r>
            <a:r>
              <a:rPr lang="en-US" altLang="zh-CN" dirty="0" smtClean="0">
                <a:ea typeface="宋体" pitchFamily="2" charset="-122"/>
              </a:rPr>
              <a:t>  </a:t>
            </a:r>
          </a:p>
          <a:p>
            <a:pPr marL="914400" lvl="2" inden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76250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412776"/>
            <a:ext cx="9073008" cy="525658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 smtClean="0">
                <a:ea typeface="宋体" pitchFamily="2" charset="-122"/>
              </a:rPr>
              <a:t>Three ways to reference cell address in a formula: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20000"/>
              <a:buFont typeface="+mj-lt"/>
              <a:buAutoNum type="arabicPeriod" startAt="3"/>
            </a:pPr>
            <a:r>
              <a:rPr lang="en-US" altLang="zh-CN" sz="2400" dirty="0" smtClean="0"/>
              <a:t>Mixed </a:t>
            </a:r>
            <a:r>
              <a:rPr lang="en-US" altLang="zh-CN" sz="2400" dirty="0"/>
              <a:t>referencing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/>
              <a:t>Only the row or column is fixed. 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 smtClean="0"/>
              <a:t>e.g</a:t>
            </a:r>
            <a:r>
              <a:rPr lang="en-US" altLang="zh-CN" dirty="0"/>
              <a:t>.        "=(A$1+$B2)" </a:t>
            </a:r>
            <a:endParaRPr lang="en-US" altLang="zh-CN" dirty="0" smtClean="0"/>
          </a:p>
          <a:p>
            <a:pPr lvl="3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smtClean="0"/>
              <a:t>When drag across rows, row 2 will change, but row $1 stays fixed in the formula.</a:t>
            </a:r>
          </a:p>
          <a:p>
            <a:pPr lvl="3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smtClean="0"/>
              <a:t>When drag across columns, column A will change, but column $B stays fixed in the formula.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lvl="2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dirty="0"/>
          </a:p>
          <a:p>
            <a:pPr lvl="2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15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78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76250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26876" y="1556792"/>
            <a:ext cx="9504363" cy="5144616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Reference operators refer to a cell or group of cells </a:t>
            </a:r>
          </a:p>
          <a:p>
            <a:pPr lvl="1">
              <a:spcBef>
                <a:spcPct val="30000"/>
              </a:spcBef>
              <a:buClrTx/>
              <a:buSzTx/>
              <a:buFontTx/>
              <a:buChar char="•"/>
            </a:pPr>
            <a:r>
              <a:rPr lang="en-US" altLang="zh-CN" sz="2400" dirty="0" smtClean="0">
                <a:ea typeface="宋体" pitchFamily="2" charset="-122"/>
              </a:rPr>
              <a:t>Range operator “:”</a:t>
            </a:r>
          </a:p>
          <a:p>
            <a:pPr lvl="2">
              <a:spcBef>
                <a:spcPct val="30000"/>
              </a:spcBef>
              <a:buClrTx/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Refers to two cell addresses (of top left and bottom right cells) separated by a colon. </a:t>
            </a:r>
          </a:p>
          <a:p>
            <a:pPr lvl="2">
              <a:spcBef>
                <a:spcPct val="30000"/>
              </a:spcBef>
              <a:buClrTx/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Includes ALL the cells in the reference.</a:t>
            </a:r>
          </a:p>
          <a:p>
            <a:pPr lvl="2">
              <a:spcBef>
                <a:spcPct val="30000"/>
              </a:spcBef>
              <a:buClrTx/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e.g. “A1:C3” includes A1, A2, A3, B1, B2, B3, C1, C2, and C3.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0002" y="6359236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16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76250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26876" y="1556792"/>
            <a:ext cx="9504363" cy="5144616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Reference operators refer to a cell or group of cells </a:t>
            </a:r>
          </a:p>
          <a:p>
            <a:pPr lvl="1">
              <a:spcBef>
                <a:spcPct val="30000"/>
              </a:spcBef>
              <a:buClrTx/>
              <a:buSzTx/>
              <a:buFontTx/>
              <a:buChar char="•"/>
            </a:pPr>
            <a:r>
              <a:rPr lang="en-US" altLang="zh-CN" sz="2400" dirty="0" smtClean="0">
                <a:ea typeface="宋体" pitchFamily="2" charset="-122"/>
              </a:rPr>
              <a:t>Union operator “,”</a:t>
            </a:r>
          </a:p>
          <a:p>
            <a:pPr lvl="2">
              <a:spcBef>
                <a:spcPct val="30000"/>
              </a:spcBef>
              <a:buClrTx/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Two or more cells separated by a comma</a:t>
            </a:r>
          </a:p>
          <a:p>
            <a:pPr lvl="2">
              <a:spcBef>
                <a:spcPct val="30000"/>
              </a:spcBef>
              <a:buClrTx/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Refers ONLY to the specific cells (rather than a range) </a:t>
            </a:r>
          </a:p>
          <a:p>
            <a:pPr lvl="2">
              <a:spcBef>
                <a:spcPct val="30000"/>
              </a:spcBef>
              <a:buClrTx/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e.g. “A7,B8,C9” includes only cells A7, B8, and C9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0002" y="6359236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17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33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76250"/>
            <a:ext cx="9159875" cy="865188"/>
          </a:xfrm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Performing Calculation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57338"/>
            <a:ext cx="8912225" cy="5072062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Linking worksheets</a:t>
            </a:r>
          </a:p>
          <a:p>
            <a:pPr lvl="1">
              <a:spcBef>
                <a:spcPct val="30000"/>
              </a:spcBef>
            </a:pPr>
            <a:r>
              <a:rPr lang="en-US" altLang="zh-CN" dirty="0" smtClean="0">
                <a:ea typeface="宋体" pitchFamily="2" charset="-122"/>
              </a:rPr>
              <a:t>Use the value from a cell in another worksheet </a:t>
            </a:r>
          </a:p>
          <a:p>
            <a:pPr lvl="1">
              <a:spcBef>
                <a:spcPct val="30000"/>
              </a:spcBef>
            </a:pPr>
            <a:r>
              <a:rPr lang="en-US" altLang="zh-CN" dirty="0" smtClean="0">
                <a:ea typeface="宋体" pitchFamily="2" charset="-122"/>
              </a:rPr>
              <a:t>Format: "</a:t>
            </a:r>
            <a:r>
              <a:rPr lang="en-US" altLang="zh-CN" dirty="0" err="1" smtClean="0">
                <a:ea typeface="宋体" pitchFamily="2" charset="-122"/>
              </a:rPr>
              <a:t>sheet_name!cell_address</a:t>
            </a:r>
            <a:r>
              <a:rPr lang="en-US" altLang="zh-CN" dirty="0" smtClean="0">
                <a:ea typeface="宋体" pitchFamily="2" charset="-122"/>
              </a:rPr>
              <a:t>" 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   e.g.:  "=A1+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Sheet2!A2</a:t>
            </a:r>
            <a:r>
              <a:rPr lang="en-US" altLang="zh-CN" dirty="0" smtClean="0">
                <a:ea typeface="宋体" pitchFamily="2" charset="-122"/>
              </a:rPr>
              <a:t>"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18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4" y="332656"/>
            <a:ext cx="8912543" cy="72008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Functions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414908" y="1340768"/>
            <a:ext cx="8747125" cy="504923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ea typeface="宋体" pitchFamily="2" charset="-122"/>
              </a:rPr>
              <a:t>Functions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sz="1800" dirty="0" smtClean="0">
                <a:ea typeface="宋体" pitchFamily="2" charset="-122"/>
              </a:rPr>
              <a:t>Allow you to quickly perform calculations</a:t>
            </a:r>
          </a:p>
          <a:p>
            <a:pPr lvl="1">
              <a:spcBef>
                <a:spcPct val="30000"/>
              </a:spcBef>
            </a:pPr>
            <a:r>
              <a:rPr lang="en-US" altLang="zh-CN" sz="1800" dirty="0" smtClean="0">
                <a:ea typeface="宋体" pitchFamily="2" charset="-122"/>
              </a:rPr>
              <a:t>Are more efficient than typing formulas</a:t>
            </a:r>
          </a:p>
          <a:p>
            <a:pPr lvl="2">
              <a:spcBef>
                <a:spcPct val="30000"/>
              </a:spcBef>
            </a:pPr>
            <a:r>
              <a:rPr lang="en-US" altLang="zh-CN" sz="1800" dirty="0" smtClean="0">
                <a:ea typeface="宋体" pitchFamily="2" charset="-122"/>
              </a:rPr>
              <a:t>formula: "=D1+D2+D3+D4+D5+D6+D7+D8+D9+D10" </a:t>
            </a:r>
          </a:p>
          <a:p>
            <a:pPr lvl="2">
              <a:spcBef>
                <a:spcPct val="30000"/>
              </a:spcBef>
            </a:pPr>
            <a:r>
              <a:rPr lang="en-US" altLang="zh-CN" sz="1800" dirty="0" smtClean="0">
                <a:ea typeface="宋体" pitchFamily="2" charset="-122"/>
              </a:rPr>
              <a:t>function: "=SUM(D1:D10)"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ea typeface="宋体" pitchFamily="2" charset="-122"/>
              </a:rPr>
              <a:t>Formatting functions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Use an equal sign to begin a formula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Specify the function name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Enclose arguments within parentheses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Use a reference operator (a comma “,” or colon “:”) to separate arguments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19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0094" y="457200"/>
            <a:ext cx="8912543" cy="7191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72C62"/>
                </a:solidFill>
                <a:ea typeface="宋体" charset="-122"/>
              </a:rPr>
              <a:t>Outlines</a:t>
            </a:r>
            <a:endParaRPr dirty="0" smtClean="0">
              <a:solidFill>
                <a:srgbClr val="072C62"/>
              </a:solidFill>
              <a:ea typeface="宋体" charset="-122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CN" dirty="0" smtClean="0">
                <a:cs typeface="Arial" charset="0"/>
              </a:rPr>
              <a:t>Excel introduction</a:t>
            </a:r>
          </a:p>
          <a:p>
            <a:pPr eaLnBrk="1" hangingPunct="1"/>
            <a:r>
              <a:rPr lang="en-GB" altLang="zh-CN" dirty="0" smtClean="0">
                <a:cs typeface="Arial" charset="0"/>
              </a:rPr>
              <a:t>Numbers format and calculation</a:t>
            </a:r>
          </a:p>
          <a:p>
            <a:pPr eaLnBrk="1" hangingPunct="1"/>
            <a:r>
              <a:rPr lang="en-GB" altLang="zh-CN" dirty="0" smtClean="0">
                <a:cs typeface="Arial" charset="0"/>
              </a:rPr>
              <a:t>Excel Functions</a:t>
            </a:r>
          </a:p>
          <a:p>
            <a:pPr eaLnBrk="1" hangingPunct="1"/>
            <a:r>
              <a:rPr lang="en-GB" altLang="zh-CN" dirty="0" smtClean="0">
                <a:cs typeface="Arial" charset="0"/>
              </a:rPr>
              <a:t>Charts</a:t>
            </a:r>
          </a:p>
          <a:p>
            <a:pPr eaLnBrk="1" hangingPunct="1"/>
            <a:endParaRPr lang="zh-CN" alt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Functions</a:t>
            </a:r>
          </a:p>
        </p:txBody>
      </p:sp>
      <p:graphicFrame>
        <p:nvGraphicFramePr>
          <p:cNvPr id="22571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485833"/>
              </p:ext>
            </p:extLst>
          </p:nvPr>
        </p:nvGraphicFramePr>
        <p:xfrm>
          <a:off x="495300" y="1484784"/>
          <a:ext cx="8994775" cy="5012854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5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Example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=SUM(A1:A100)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finds the sum of cells A1 through A100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AVERAGE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=AVERAGE(B1:B10)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finds the average of cells B1 through B10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=COUNT(B1:B10)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finds the number of items from cells B1 to B10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=MAX(C1:C100)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returns the highest number from cells C1 through C100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=MIN(D1:D100)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returns the lowest number from cells D1 through D100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SQRT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=SQRT(D10)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finds the square root of the value in cell D10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TODAY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=TODAY()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returns the current date (leave the parentheses empty)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20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4" y="548680"/>
            <a:ext cx="8912543" cy="720080"/>
          </a:xfrm>
        </p:spPr>
        <p:txBody>
          <a:bodyPr/>
          <a:lstStyle/>
          <a:p>
            <a:r>
              <a:rPr lang="en-US" altLang="zh-CN" sz="4400" dirty="0" smtClean="0">
                <a:ea typeface="宋体" pitchFamily="2" charset="-122"/>
              </a:rPr>
              <a:t>Performing Calculation – Sort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21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6876" y="1484784"/>
            <a:ext cx="48688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1pPr>
            <a:lvl2pPr marL="914400" indent="-4572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2pPr>
            <a:lvl3pPr marL="12573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smtClean="0">
                <a:ea typeface="宋体" pitchFamily="2" charset="-122"/>
              </a:rPr>
              <a:t>Sort on one column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Sort Ascending button                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Sort Descending button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smtClean="0">
                <a:ea typeface="宋体" pitchFamily="2" charset="-122"/>
              </a:rPr>
              <a:t>Sort on multiple columns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Highlight all columns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smtClean="0">
                <a:ea typeface="宋体" pitchFamily="2" charset="-122"/>
              </a:rPr>
              <a:t>Data &gt; Sort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Select 1</a:t>
            </a:r>
            <a:r>
              <a:rPr lang="en-US" altLang="zh-CN" sz="2400" baseline="30000" smtClean="0">
                <a:ea typeface="宋体" pitchFamily="2" charset="-122"/>
              </a:rPr>
              <a:t>st</a:t>
            </a:r>
            <a:r>
              <a:rPr lang="en-US" altLang="zh-CN" sz="2400" smtClean="0">
                <a:ea typeface="宋体" pitchFamily="2" charset="-122"/>
              </a:rPr>
              <a:t> column (key word) in </a:t>
            </a:r>
            <a:r>
              <a:rPr lang="en-US" altLang="zh-CN" sz="2400" i="1" smtClean="0">
                <a:ea typeface="宋体" pitchFamily="2" charset="-122"/>
              </a:rPr>
              <a:t>Sort By</a:t>
            </a:r>
            <a:r>
              <a:rPr lang="en-US" altLang="zh-CN" sz="2400" smtClean="0">
                <a:ea typeface="宋体" pitchFamily="2" charset="-122"/>
              </a:rPr>
              <a:t> field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Select 2</a:t>
            </a:r>
            <a:r>
              <a:rPr lang="en-US" altLang="zh-CN" sz="2400" baseline="30000" smtClean="0">
                <a:ea typeface="宋体" pitchFamily="2" charset="-122"/>
              </a:rPr>
              <a:t>nd</a:t>
            </a:r>
            <a:r>
              <a:rPr lang="en-US" altLang="zh-CN" sz="2400" smtClean="0">
                <a:ea typeface="宋体" pitchFamily="2" charset="-122"/>
              </a:rPr>
              <a:t> and 3</a:t>
            </a:r>
            <a:r>
              <a:rPr lang="en-US" altLang="zh-CN" sz="2400" baseline="30000" smtClean="0">
                <a:ea typeface="宋体" pitchFamily="2" charset="-122"/>
              </a:rPr>
              <a:t>rd</a:t>
            </a:r>
            <a:r>
              <a:rPr lang="en-US" altLang="zh-CN" sz="2400" smtClean="0">
                <a:ea typeface="宋体" pitchFamily="2" charset="-122"/>
              </a:rPr>
              <a:t> column in </a:t>
            </a:r>
            <a:r>
              <a:rPr lang="en-US" altLang="zh-CN" sz="2400" i="1" smtClean="0">
                <a:ea typeface="宋体" pitchFamily="2" charset="-122"/>
              </a:rPr>
              <a:t>Then By</a:t>
            </a:r>
            <a:r>
              <a:rPr lang="en-US" altLang="zh-CN" sz="2400" smtClean="0">
                <a:ea typeface="宋体" pitchFamily="2" charset="-122"/>
              </a:rPr>
              <a:t> field. 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Choose Header row or No header row box</a:t>
            </a:r>
            <a:endParaRPr lang="en-US" altLang="zh-CN" sz="2400" dirty="0" smtClean="0">
              <a:ea typeface="宋体" pitchFamily="2" charset="-122"/>
            </a:endParaRPr>
          </a:p>
        </p:txBody>
      </p:sp>
      <p:pic>
        <p:nvPicPr>
          <p:cNvPr id="8" name="Picture 8" descr="PPT4B7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88" y="1484784"/>
            <a:ext cx="9636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PPTE2C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36" y="2348880"/>
            <a:ext cx="45164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2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Creating Charts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2225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altLang="zh-CN" sz="2800" dirty="0" smtClean="0">
                <a:ea typeface="宋体" pitchFamily="2" charset="-122"/>
              </a:rPr>
              <a:t>Charting – Another important feature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Represent data in a visual format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 smtClean="0">
                <a:ea typeface="宋体" pitchFamily="2" charset="-122"/>
              </a:rPr>
              <a:t>Often makes it easier to see the relationship </a:t>
            </a:r>
            <a:endParaRPr lang="en-GB" altLang="zh-CN" sz="24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GB" altLang="zh-CN" sz="2400" dirty="0" smtClean="0">
                <a:ea typeface="宋体" pitchFamily="2" charset="-122"/>
              </a:rPr>
              <a:t>Three popular types: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GB" altLang="zh-CN" sz="2000" b="1" u="sng" dirty="0" smtClean="0">
                <a:solidFill>
                  <a:schemeClr val="bg2"/>
                </a:solidFill>
                <a:ea typeface="宋体" pitchFamily="2" charset="-122"/>
              </a:rPr>
              <a:t>Line chart</a:t>
            </a:r>
            <a:r>
              <a:rPr lang="en-US" altLang="zh-CN" sz="2000" dirty="0" smtClean="0">
                <a:ea typeface="宋体" pitchFamily="2" charset="-122"/>
              </a:rPr>
              <a:t> – shows a trend during a period of time </a:t>
            </a:r>
            <a:endParaRPr lang="en-GB" altLang="zh-CN" sz="2000" dirty="0" smtClean="0">
              <a:ea typeface="宋体" pitchFamily="2" charset="-122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GB" altLang="zh-CN" sz="2000" b="1" u="sng" dirty="0" smtClean="0">
                <a:solidFill>
                  <a:schemeClr val="bg2"/>
                </a:solidFill>
                <a:ea typeface="宋体" pitchFamily="2" charset="-122"/>
              </a:rPr>
              <a:t>Column chart</a:t>
            </a:r>
            <a:r>
              <a:rPr lang="en-US" altLang="zh-CN" sz="2000" dirty="0" smtClean="0">
                <a:ea typeface="宋体" pitchFamily="2" charset="-122"/>
              </a:rPr>
              <a:t> – displays bars of various lengths </a:t>
            </a:r>
            <a:endParaRPr lang="en-GB" altLang="zh-CN" sz="2000" dirty="0" smtClean="0">
              <a:ea typeface="宋体" pitchFamily="2" charset="-122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GB" altLang="zh-CN" sz="2000" b="1" u="sng" dirty="0" smtClean="0">
                <a:solidFill>
                  <a:schemeClr val="bg2"/>
                </a:solidFill>
                <a:ea typeface="宋体" pitchFamily="2" charset="-122"/>
              </a:rPr>
              <a:t>Pie chart</a:t>
            </a:r>
            <a:r>
              <a:rPr lang="en-US" altLang="zh-CN" sz="2000" dirty="0" smtClean="0">
                <a:ea typeface="宋体" pitchFamily="2" charset="-122"/>
              </a:rPr>
              <a:t> – shows the relationship of parts to a whole</a:t>
            </a:r>
            <a:endParaRPr lang="en-GB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 smtClean="0">
                <a:ea typeface="宋体" pitchFamily="2" charset="-122"/>
              </a:rPr>
              <a:t>Chart will automatically update if data changes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GB" altLang="zh-CN" sz="2800" dirty="0" smtClean="0">
                <a:ea typeface="宋体" pitchFamily="2" charset="-122"/>
              </a:rPr>
              <a:t>Chart Wizard</a:t>
            </a:r>
            <a:endParaRPr lang="en-GB" altLang="zh-TW" sz="28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 smtClean="0">
                <a:ea typeface="宋体" pitchFamily="2" charset="-122"/>
              </a:rPr>
              <a:t>Easy way to create charts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dirty="0" smtClean="0">
                <a:ea typeface="宋体" pitchFamily="2" charset="-122"/>
              </a:rPr>
              <a:t>Highlight all the cells and click Chart Wizard button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22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725" y="549275"/>
            <a:ext cx="8912543" cy="719138"/>
          </a:xfrm>
        </p:spPr>
        <p:txBody>
          <a:bodyPr/>
          <a:lstStyle/>
          <a:p>
            <a:pPr>
              <a:defRPr/>
            </a:pPr>
            <a:r>
              <a:rPr lang="en-GB" altLang="ko-KR" dirty="0" smtClean="0"/>
              <a:t>Summary</a:t>
            </a:r>
            <a:endParaRPr lang="ko-KR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cs typeface="Arial" charset="0"/>
              </a:rPr>
              <a:t>Describe the usage of Excel</a:t>
            </a:r>
          </a:p>
          <a:p>
            <a:r>
              <a:rPr lang="en-US" altLang="ko-KR" dirty="0" smtClean="0">
                <a:cs typeface="Arial" charset="0"/>
              </a:rPr>
              <a:t>Describe the numbers format and calculations</a:t>
            </a:r>
          </a:p>
          <a:p>
            <a:r>
              <a:rPr lang="en-US" altLang="ko-KR" dirty="0" smtClean="0">
                <a:cs typeface="Arial" charset="0"/>
              </a:rPr>
              <a:t>Describe the excel functions</a:t>
            </a:r>
          </a:p>
          <a:p>
            <a:r>
              <a:rPr lang="en-US" altLang="ko-KR" dirty="0" smtClean="0">
                <a:cs typeface="Arial" charset="0"/>
              </a:rPr>
              <a:t>Creating charts</a:t>
            </a:r>
          </a:p>
          <a:p>
            <a:endParaRPr lang="ko-KR" alt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0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725" y="549275"/>
            <a:ext cx="8912543" cy="719138"/>
          </a:xfrm>
        </p:spPr>
        <p:txBody>
          <a:bodyPr/>
          <a:lstStyle/>
          <a:p>
            <a:pPr>
              <a:defRPr/>
            </a:pPr>
            <a:r>
              <a:rPr lang="en-GB" altLang="ko-KR" dirty="0" smtClean="0"/>
              <a:t>Submit</a:t>
            </a:r>
            <a:endParaRPr lang="ko-KR" dirty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lnSpc>
                <a:spcPct val="100000"/>
              </a:lnSpc>
              <a:spcBef>
                <a:spcPts val="500"/>
              </a:spcBef>
            </a:pPr>
            <a:r>
              <a:rPr lang="en-US" smtClean="0"/>
              <a:t>Recall IntroISpace.pptx </a:t>
            </a:r>
            <a:r>
              <a:rPr lang="en-US" dirty="0" smtClean="0"/>
              <a:t>on submitting exercises to iSpace.</a:t>
            </a:r>
            <a:endParaRPr lang="en-US" altLang="ko-KR" dirty="0" smtClean="0">
              <a:cs typeface="Arial" charset="0"/>
            </a:endParaRPr>
          </a:p>
          <a:p>
            <a:pPr marL="457200" lvl="1">
              <a:lnSpc>
                <a:spcPct val="100000"/>
              </a:lnSpc>
              <a:spcBef>
                <a:spcPts val="500"/>
              </a:spcBef>
            </a:pPr>
            <a:r>
              <a:rPr lang="en-US" altLang="ko-KR" dirty="0" smtClean="0">
                <a:cs typeface="Arial" charset="0"/>
              </a:rPr>
              <a:t>Put your .</a:t>
            </a:r>
            <a:r>
              <a:rPr lang="en-US" altLang="ko-KR" dirty="0" err="1" smtClean="0">
                <a:cs typeface="Arial" charset="0"/>
              </a:rPr>
              <a:t>xlsx</a:t>
            </a:r>
            <a:r>
              <a:rPr lang="en-US" altLang="ko-KR" dirty="0" smtClean="0">
                <a:cs typeface="Arial" charset="0"/>
              </a:rPr>
              <a:t> file into the folder </a:t>
            </a:r>
            <a:r>
              <a:rPr lang="en-US" dirty="0"/>
              <a:t>“</a:t>
            </a:r>
            <a:r>
              <a:rPr lang="en-US" dirty="0" smtClean="0"/>
              <a:t>Week1_x123456789”, </a:t>
            </a:r>
            <a:r>
              <a:rPr lang="en-US" dirty="0"/>
              <a:t>with x123456789 replaced by your student ID</a:t>
            </a:r>
            <a:r>
              <a:rPr lang="en-US" dirty="0" smtClean="0"/>
              <a:t>.</a:t>
            </a:r>
          </a:p>
          <a:p>
            <a:pPr marL="800100"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Remember to remove any dummy files you previously placed in the folder.</a:t>
            </a:r>
          </a:p>
          <a:p>
            <a:pPr marL="457200"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Zip the folder and submit it to iSpace.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ko-KR" alt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0725" y="549275"/>
            <a:ext cx="8912543" cy="719138"/>
          </a:xfrm>
        </p:spPr>
        <p:txBody>
          <a:bodyPr/>
          <a:lstStyle/>
          <a:p>
            <a:pPr>
              <a:defRPr/>
            </a:pPr>
            <a:r>
              <a:rPr lang="en-GB" altLang="ko-KR" sz="3800" dirty="0" smtClean="0"/>
              <a:t>References and Further Reading</a:t>
            </a:r>
            <a:endParaRPr lang="ko-KR" sz="3800" dirty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cs typeface="Arial" charset="0"/>
              </a:rPr>
              <a:t>Open Office </a:t>
            </a:r>
            <a:r>
              <a:rPr lang="en-US" altLang="ko-KR" dirty="0" err="1" smtClean="0">
                <a:cs typeface="Arial" charset="0"/>
              </a:rPr>
              <a:t>Calc</a:t>
            </a:r>
            <a:r>
              <a:rPr lang="en-US" altLang="ko-KR" dirty="0" smtClean="0">
                <a:cs typeface="Arial" charset="0"/>
              </a:rPr>
              <a:t>: </a:t>
            </a:r>
          </a:p>
          <a:p>
            <a:pPr marL="0" indent="0">
              <a:buNone/>
            </a:pPr>
            <a:r>
              <a:rPr lang="en-US" altLang="ko-KR" sz="2800" i="1" dirty="0" smtClean="0">
                <a:cs typeface="Arial" charset="0"/>
              </a:rPr>
              <a:t>http://www.openoffice.org/zh-cn/product/calc.html</a:t>
            </a:r>
          </a:p>
          <a:p>
            <a:r>
              <a:rPr lang="en-US" altLang="ko-KR" dirty="0" err="1" smtClean="0">
                <a:cs typeface="Arial" charset="0"/>
              </a:rPr>
              <a:t>Zoho</a:t>
            </a:r>
            <a:r>
              <a:rPr lang="en-US" altLang="ko-KR" dirty="0" smtClean="0">
                <a:cs typeface="Arial" charset="0"/>
              </a:rPr>
              <a:t> Sheet</a:t>
            </a:r>
          </a:p>
          <a:p>
            <a:pPr marL="0" indent="0">
              <a:buNone/>
            </a:pPr>
            <a:r>
              <a:rPr lang="en-US" altLang="ko-KR" sz="2800" i="1" dirty="0">
                <a:cs typeface="Arial" charset="0"/>
              </a:rPr>
              <a:t>http://www.zoho.com</a:t>
            </a:r>
          </a:p>
          <a:p>
            <a:pPr marL="0" indent="0">
              <a:buNone/>
            </a:pPr>
            <a:endParaRPr lang="ko-KR" alt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884" y="260648"/>
            <a:ext cx="8004175" cy="11096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Vocabulary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3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023419" y="1700808"/>
            <a:ext cx="4441825" cy="4953000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Enclose: </a:t>
            </a:r>
            <a:r>
              <a:rPr lang="zh-CN" altLang="zh-CN" sz="2400" b="1" dirty="0" smtClean="0"/>
              <a:t>把…围起来</a:t>
            </a:r>
          </a:p>
          <a:p>
            <a:r>
              <a:rPr lang="en-US" altLang="zh-CN" sz="2400" dirty="0" smtClean="0"/>
              <a:t>Entry: </a:t>
            </a:r>
            <a:r>
              <a:rPr lang="zh-CN" altLang="zh-CN" sz="2400" b="1" dirty="0" smtClean="0"/>
              <a:t>入场</a:t>
            </a:r>
            <a:r>
              <a:rPr lang="en-US" altLang="zh-CN" sz="2400" dirty="0" smtClean="0"/>
              <a:t>, </a:t>
            </a:r>
            <a:r>
              <a:rPr lang="zh-CN" altLang="zh-CN" sz="2400" b="1" dirty="0" smtClean="0"/>
              <a:t>进入</a:t>
            </a:r>
          </a:p>
          <a:p>
            <a:r>
              <a:rPr lang="en-US" altLang="zh-CN" sz="2400" dirty="0" smtClean="0"/>
              <a:t>Formula: </a:t>
            </a:r>
            <a:r>
              <a:rPr lang="zh-CN" altLang="zh-CN" sz="2400" b="1" dirty="0" smtClean="0"/>
              <a:t>公式</a:t>
            </a:r>
            <a:r>
              <a:rPr lang="en-US" altLang="zh-CN" sz="2400" dirty="0" smtClean="0"/>
              <a:t>, </a:t>
            </a:r>
            <a:r>
              <a:rPr lang="zh-CN" altLang="zh-CN" sz="2400" b="1" dirty="0" smtClean="0"/>
              <a:t>准则</a:t>
            </a:r>
          </a:p>
          <a:p>
            <a:r>
              <a:rPr lang="en-US" altLang="zh-CN" sz="2400" dirty="0" smtClean="0"/>
              <a:t>Identify: </a:t>
            </a:r>
            <a:r>
              <a:rPr lang="zh-CN" altLang="zh-CN" sz="2400" b="1" dirty="0" smtClean="0"/>
              <a:t>确定</a:t>
            </a:r>
            <a:r>
              <a:rPr lang="en-US" altLang="zh-CN" sz="2400" dirty="0" smtClean="0"/>
              <a:t>, </a:t>
            </a:r>
            <a:r>
              <a:rPr lang="zh-CN" altLang="zh-CN" sz="2400" b="1" dirty="0" smtClean="0"/>
              <a:t>识别</a:t>
            </a:r>
          </a:p>
          <a:p>
            <a:r>
              <a:rPr lang="en-US" altLang="zh-CN" sz="2400" dirty="0" smtClean="0"/>
              <a:t>Parentheses: </a:t>
            </a:r>
            <a:r>
              <a:rPr lang="zh-CN" altLang="zh-CN" sz="2400" b="1" dirty="0" smtClean="0"/>
              <a:t>圆括号</a:t>
            </a:r>
          </a:p>
          <a:p>
            <a:r>
              <a:rPr lang="en-US" altLang="zh-CN" sz="2400" dirty="0" smtClean="0"/>
              <a:t>Resize: </a:t>
            </a:r>
            <a:r>
              <a:rPr lang="zh-CN" altLang="zh-CN" sz="2400" b="1" dirty="0" smtClean="0"/>
              <a:t>调整大小</a:t>
            </a:r>
          </a:p>
          <a:p>
            <a:r>
              <a:rPr lang="en-US" altLang="zh-CN" sz="2400" dirty="0" smtClean="0"/>
              <a:t>Square root: </a:t>
            </a:r>
            <a:r>
              <a:rPr lang="zh-CN" altLang="zh-CN" sz="2400" b="1" dirty="0" smtClean="0"/>
              <a:t>平方根</a:t>
            </a:r>
          </a:p>
          <a:p>
            <a:r>
              <a:rPr lang="en-US" altLang="zh-CN" sz="2400" dirty="0" smtClean="0"/>
              <a:t>Wizard: </a:t>
            </a:r>
            <a:r>
              <a:rPr lang="zh-CN" altLang="zh-CN" sz="2400" b="1" dirty="0" smtClean="0"/>
              <a:t>向导</a:t>
            </a:r>
            <a:r>
              <a:rPr lang="en-US" altLang="zh-CN" sz="2400" dirty="0" smtClean="0"/>
              <a:t>, (</a:t>
            </a:r>
            <a:r>
              <a:rPr lang="zh-CN" altLang="zh-CN" sz="2400" b="1" dirty="0" smtClean="0"/>
              <a:t>男</a:t>
            </a:r>
            <a:r>
              <a:rPr lang="en-US" altLang="zh-CN" sz="2400" dirty="0" smtClean="0"/>
              <a:t>) </a:t>
            </a:r>
            <a:r>
              <a:rPr lang="zh-CN" altLang="zh-CN" sz="2400" b="1" dirty="0" smtClean="0"/>
              <a:t>巫师</a:t>
            </a:r>
            <a:endParaRPr lang="zh-CN" altLang="zh-CN" sz="2400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594" y="1700808"/>
            <a:ext cx="4441825" cy="4953000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Accomplish: </a:t>
            </a:r>
            <a:r>
              <a:rPr lang="zh-CN" altLang="zh-CN" sz="2400" b="1" dirty="0"/>
              <a:t>完成</a:t>
            </a:r>
          </a:p>
          <a:p>
            <a:r>
              <a:rPr lang="en-US" altLang="zh-CN" sz="2400" dirty="0"/>
              <a:t>Argument: </a:t>
            </a:r>
            <a:r>
              <a:rPr lang="zh-CN" altLang="zh-CN" sz="2400" b="1" dirty="0"/>
              <a:t>论点</a:t>
            </a:r>
            <a:r>
              <a:rPr lang="en-US" altLang="zh-CN" sz="2400" dirty="0"/>
              <a:t>, </a:t>
            </a:r>
            <a:r>
              <a:rPr lang="zh-CN" altLang="zh-CN" sz="2400" b="1" dirty="0"/>
              <a:t>变量</a:t>
            </a:r>
          </a:p>
          <a:p>
            <a:r>
              <a:rPr lang="en-US" altLang="zh-CN" sz="2400" dirty="0"/>
              <a:t>Ascend: </a:t>
            </a:r>
            <a:r>
              <a:rPr lang="zh-CN" altLang="zh-CN" sz="2400" b="1" dirty="0"/>
              <a:t>上升</a:t>
            </a:r>
          </a:p>
          <a:p>
            <a:r>
              <a:rPr lang="en-US" altLang="zh-CN" sz="2400" dirty="0"/>
              <a:t>Colon: </a:t>
            </a:r>
            <a:r>
              <a:rPr lang="zh-CN" altLang="zh-CN" sz="2400" b="1" dirty="0"/>
              <a:t>冒号</a:t>
            </a:r>
          </a:p>
          <a:p>
            <a:r>
              <a:rPr lang="en-US" altLang="zh-CN" sz="2400" dirty="0"/>
              <a:t>Comma: </a:t>
            </a:r>
            <a:r>
              <a:rPr lang="zh-CN" altLang="zh-CN" sz="2400" b="1" dirty="0"/>
              <a:t>逗号</a:t>
            </a:r>
          </a:p>
          <a:p>
            <a:r>
              <a:rPr lang="en-US" altLang="zh-CN" sz="2400" dirty="0"/>
              <a:t>Computerized: </a:t>
            </a:r>
            <a:r>
              <a:rPr lang="zh-CN" altLang="zh-CN" sz="2400" b="1" dirty="0"/>
              <a:t>计算机化的</a:t>
            </a:r>
          </a:p>
          <a:p>
            <a:r>
              <a:rPr lang="en-US" altLang="zh-CN" sz="2400" dirty="0"/>
              <a:t>Descend: </a:t>
            </a:r>
            <a:r>
              <a:rPr lang="zh-CN" altLang="zh-CN" sz="2400" b="1" dirty="0"/>
              <a:t>下降</a:t>
            </a:r>
          </a:p>
          <a:p>
            <a:r>
              <a:rPr lang="en-US" altLang="zh-CN" sz="2400" dirty="0"/>
              <a:t>Distinguishing: </a:t>
            </a:r>
            <a:r>
              <a:rPr lang="zh-CN" altLang="zh-CN" sz="2400" b="1" dirty="0"/>
              <a:t>有区别的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3375"/>
            <a:ext cx="8004175" cy="110966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Excel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628775"/>
            <a:ext cx="7899400" cy="421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Excel is a computerized spreadsheet, which is an important business tool that helps you report and analyze information.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Excel stores spreadsheets in documents called workbooks.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Each workbook is made up of individual worksheets, or sheets.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Because all sorts of calculations can be made in the Excel spreadsheet, it is much more flexible than a paper spreadsheet.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4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20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198884" y="620688"/>
            <a:ext cx="8912543" cy="720080"/>
          </a:xfrm>
          <a:noFill/>
        </p:spPr>
        <p:txBody>
          <a:bodyPr/>
          <a:lstStyle/>
          <a:p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> </a:t>
            </a:r>
            <a:r>
              <a:rPr lang="en-US" altLang="zh-CN" sz="5400" dirty="0" smtClean="0">
                <a:ea typeface="宋体" pitchFamily="2" charset="-122"/>
              </a:rPr>
              <a:t>Start a workbook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700808"/>
            <a:ext cx="8912225" cy="4896544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>
                <a:ea typeface="宋体" pitchFamily="2" charset="-122"/>
              </a:rPr>
              <a:t>Start Excel by one of the following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>
                <a:ea typeface="宋体" pitchFamily="2" charset="-122"/>
              </a:rPr>
              <a:t>Double-click the Excel icon in the Desktop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>
                <a:ea typeface="宋体" pitchFamily="2" charset="-122"/>
              </a:rPr>
              <a:t>Search for Excel in the Search (magnifying glass) icon, then open Excel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>
                <a:ea typeface="宋体" pitchFamily="2" charset="-122"/>
              </a:rPr>
              <a:t>Start a workbook,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	Choose </a:t>
            </a:r>
            <a:r>
              <a:rPr lang="en-US" altLang="zh-CN" i="1" dirty="0" smtClean="0">
                <a:ea typeface="宋体" pitchFamily="2" charset="-122"/>
              </a:rPr>
              <a:t>File &gt; New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>
                <a:ea typeface="宋体" pitchFamily="2" charset="-122"/>
              </a:rPr>
              <a:t>Use this workbook as a doodle workbook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opy </a:t>
            </a:r>
            <a:r>
              <a:rPr lang="en-US" altLang="zh-CN" dirty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his PPT’s examples into your workbook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 smtClean="0">
                <a:ea typeface="宋体" pitchFamily="2" charset="-122"/>
              </a:rPr>
              <a:t>Experiment with different values and commands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ubmit your workbook to iSpace when you finish this PPT.</a:t>
            </a:r>
          </a:p>
          <a:p>
            <a:pPr lvl="1">
              <a:spcBef>
                <a:spcPts val="5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ts val="5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5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> </a:t>
            </a:r>
            <a:r>
              <a:rPr lang="en-US" altLang="zh-CN" sz="5400" dirty="0" smtClean="0">
                <a:ea typeface="宋体" pitchFamily="2" charset="-122"/>
              </a:rPr>
              <a:t>Enter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6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8884" y="1335615"/>
            <a:ext cx="8912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Simply click a cell and type 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8" name="Picture 5" descr="Excel 2003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72" y="2780928"/>
            <a:ext cx="69119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4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-89148" y="577598"/>
            <a:ext cx="8912543" cy="720080"/>
          </a:xfrm>
          <a:noFill/>
        </p:spPr>
        <p:txBody>
          <a:bodyPr/>
          <a:lstStyle/>
          <a:p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> </a:t>
            </a:r>
            <a:r>
              <a:rPr lang="en-US" altLang="zh-CN" sz="5400" dirty="0">
                <a:ea typeface="宋体" pitchFamily="2" charset="-122"/>
              </a:rPr>
              <a:t>Enter numbers</a:t>
            </a:r>
            <a:endParaRPr lang="en-US" altLang="zh-CN" sz="5400" dirty="0" smtClean="0">
              <a:ea typeface="宋体" pitchFamily="2" charset="-12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7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9730" y="1312416"/>
            <a:ext cx="8912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dirty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umber values are right-aligned.</a:t>
            </a:r>
            <a:endParaRPr lang="en-US" altLang="zh-CN" dirty="0">
              <a:ea typeface="宋体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dirty="0">
                <a:ea typeface="宋体" pitchFamily="2" charset="-122"/>
              </a:rPr>
              <a:t>L</a:t>
            </a:r>
            <a:r>
              <a:rPr lang="en-US" altLang="zh-CN" dirty="0" smtClean="0">
                <a:ea typeface="宋体" pitchFamily="2" charset="-122"/>
              </a:rPr>
              <a:t>abel texts are left-aligned. </a:t>
            </a:r>
            <a:endParaRPr lang="en-US" altLang="zh-CN" dirty="0">
              <a:ea typeface="宋体" pitchFamily="2" charset="-122"/>
            </a:endParaRP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284984"/>
            <a:ext cx="8047037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223220" y="2372272"/>
            <a:ext cx="216024" cy="14928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74583" y="2855600"/>
            <a:ext cx="100565" cy="14667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22" y="2946896"/>
            <a:ext cx="2381010" cy="2079798"/>
          </a:xfrm>
          <a:prstGeom prst="rect">
            <a:avLst/>
          </a:prstGeom>
        </p:spPr>
      </p:pic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-89148" y="577598"/>
            <a:ext cx="8912543" cy="720080"/>
          </a:xfrm>
          <a:noFill/>
        </p:spPr>
        <p:txBody>
          <a:bodyPr/>
          <a:lstStyle/>
          <a:p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> </a:t>
            </a:r>
            <a:r>
              <a:rPr lang="en-US" altLang="zh-CN" sz="5400" dirty="0">
                <a:ea typeface="宋体" pitchFamily="2" charset="-122"/>
              </a:rPr>
              <a:t>Automatic increase</a:t>
            </a:r>
            <a:endParaRPr lang="en-US" altLang="zh-CN" sz="5400" dirty="0" smtClean="0">
              <a:ea typeface="宋体" pitchFamily="2" charset="-12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8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9730" y="1628800"/>
            <a:ext cx="8912225" cy="11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 smtClean="0">
                <a:ea typeface="宋体" pitchFamily="2" charset="-122"/>
              </a:rPr>
              <a:t>Drag </a:t>
            </a: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little black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square </a:t>
            </a:r>
            <a:r>
              <a:rPr lang="en-US" altLang="zh-CN" dirty="0" smtClean="0">
                <a:ea typeface="宋体" pitchFamily="2" charset="-122"/>
              </a:rPr>
              <a:t>at </a:t>
            </a:r>
            <a:r>
              <a:rPr lang="en-US" altLang="zh-CN" dirty="0">
                <a:ea typeface="宋体" pitchFamily="2" charset="-122"/>
              </a:rPr>
              <a:t>the bottom-right corner </a:t>
            </a:r>
            <a:r>
              <a:rPr lang="en-US" altLang="zh-CN" dirty="0" smtClean="0">
                <a:ea typeface="宋体" pitchFamily="2" charset="-122"/>
              </a:rPr>
              <a:t>of  a cell</a:t>
            </a:r>
            <a:r>
              <a:rPr lang="en-US" altLang="zh-CN" dirty="0">
                <a:ea typeface="宋体" pitchFamily="2" charset="-122"/>
              </a:rPr>
              <a:t>.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69730" y="2924944"/>
            <a:ext cx="518573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altLang="zh-CN" dirty="0" smtClean="0">
                <a:ea typeface="宋体" pitchFamily="2" charset="-122"/>
              </a:rPr>
              <a:t>It’s called a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fill handle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spcBef>
                <a:spcPct val="30000"/>
              </a:spcBef>
            </a:pPr>
            <a:r>
              <a:rPr lang="en-US" altLang="zh-CN" dirty="0" smtClean="0">
                <a:ea typeface="宋体" pitchFamily="2" charset="-122"/>
              </a:rPr>
              <a:t>It fills the cells according to a determined pattern or formula.</a:t>
            </a:r>
            <a:endParaRPr lang="en-US" altLang="zh-CN" dirty="0">
              <a:ea typeface="宋体" pitchFamily="2" charset="-122"/>
            </a:endParaRP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047756" y="4307270"/>
            <a:ext cx="936104" cy="2972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>
          <a:xfrm>
            <a:off x="1077" y="592336"/>
            <a:ext cx="8912543" cy="720080"/>
          </a:xfrm>
          <a:noFill/>
        </p:spPr>
        <p:txBody>
          <a:bodyPr/>
          <a:lstStyle/>
          <a:p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/>
            </a:r>
            <a:br>
              <a:rPr lang="en-US" altLang="zh-CN" sz="6600" dirty="0" smtClean="0">
                <a:ea typeface="宋体" pitchFamily="2" charset="-122"/>
              </a:rPr>
            </a:br>
            <a:r>
              <a:rPr lang="en-US" altLang="zh-CN" sz="6600" dirty="0" smtClean="0">
                <a:ea typeface="宋体" pitchFamily="2" charset="-122"/>
              </a:rPr>
              <a:t> </a:t>
            </a:r>
            <a:r>
              <a:rPr lang="en-US" altLang="zh-CN" sz="5400" dirty="0">
                <a:ea typeface="宋体" pitchFamily="2" charset="-122"/>
              </a:rPr>
              <a:t>Formatting numbers</a:t>
            </a:r>
            <a:endParaRPr lang="en-US" altLang="zh-CN" sz="5400" dirty="0" smtClean="0">
              <a:ea typeface="宋体" pitchFamily="2" charset="-12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3177" y="6390000"/>
            <a:ext cx="2062823" cy="457200"/>
          </a:xfrm>
        </p:spPr>
        <p:txBody>
          <a:bodyPr/>
          <a:lstStyle/>
          <a:p>
            <a:pPr>
              <a:defRPr/>
            </a:pPr>
            <a:fld id="{1DCFD6E8-FFC6-467D-B92D-EC8C08DB2D2F}" type="slidenum">
              <a:rPr lang="zh-CN" altLang="en-US" smtClean="0">
                <a:latin typeface="+mn-lt"/>
              </a:rPr>
              <a:pPr>
                <a:defRPr/>
              </a:pPr>
              <a:t>9</a:t>
            </a:fld>
            <a:r>
              <a:rPr lang="en-US" altLang="zh-CN" dirty="0" smtClean="0">
                <a:latin typeface="+mn-lt"/>
              </a:rPr>
              <a:t>/18</a:t>
            </a:r>
            <a:endParaRPr lang="en-US" altLang="zh-CN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6916" y="1687913"/>
            <a:ext cx="8912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2C62"/>
              </a:buClr>
              <a:buSzPct val="60000"/>
              <a:buFont typeface="Wingdings" pitchFamily="2" charset="2"/>
              <a:buChar char="u"/>
              <a:defRPr sz="32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30000"/>
              </a:spcBef>
              <a:buNone/>
            </a:pPr>
            <a:r>
              <a:rPr lang="en-US" altLang="zh-CN" sz="2400" b="1" dirty="0" smtClean="0">
                <a:ea typeface="宋体" pitchFamily="2" charset="-122"/>
              </a:rPr>
              <a:t>Right click on a cell </a:t>
            </a:r>
            <a:r>
              <a:rPr lang="en-US" altLang="zh-CN" sz="2400" b="1" i="1" dirty="0" smtClean="0">
                <a:ea typeface="宋体" pitchFamily="2" charset="-122"/>
              </a:rPr>
              <a:t>&gt; Format </a:t>
            </a:r>
            <a:r>
              <a:rPr lang="en-US" altLang="zh-CN" sz="2400" b="1" i="1" dirty="0">
                <a:ea typeface="宋体" pitchFamily="2" charset="-122"/>
              </a:rPr>
              <a:t>Cells &gt; Number</a:t>
            </a:r>
            <a:r>
              <a:rPr lang="en-US" altLang="zh-CN" sz="2400" b="1" dirty="0">
                <a:ea typeface="宋体" pitchFamily="2" charset="-122"/>
              </a:rPr>
              <a:t> 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9" name="Picture 9" descr="Excel 2003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20" y="2420888"/>
            <a:ext cx="32035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Before formatti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5508" y="2582416"/>
            <a:ext cx="2592388" cy="947738"/>
          </a:xfrm>
          <a:prstGeom prst="rect">
            <a:avLst/>
          </a:prstGeom>
          <a:noFill/>
        </p:spPr>
      </p:pic>
      <p:pic>
        <p:nvPicPr>
          <p:cNvPr id="11" name="Picture 5" descr="After format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16" y="3734544"/>
            <a:ext cx="24749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Dollar 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24" y="4958680"/>
            <a:ext cx="24749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0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1010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JWD-template-2nd</Template>
  <TotalTime>5343</TotalTime>
  <Words>1064</Words>
  <Application>Microsoft Office PowerPoint</Application>
  <PresentationFormat>Custom</PresentationFormat>
  <Paragraphs>209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맑은 고딕</vt:lpstr>
      <vt:lpstr>PMingLiU</vt:lpstr>
      <vt:lpstr>宋体</vt:lpstr>
      <vt:lpstr>Arial</vt:lpstr>
      <vt:lpstr>Calibri</vt:lpstr>
      <vt:lpstr>Comic Sans MS</vt:lpstr>
      <vt:lpstr>Georgia</vt:lpstr>
      <vt:lpstr>Tahoma</vt:lpstr>
      <vt:lpstr>Times New Roman</vt:lpstr>
      <vt:lpstr>Wingdings</vt:lpstr>
      <vt:lpstr>IT1010</vt:lpstr>
      <vt:lpstr>A Journey with Data -Microsoft Office Excel</vt:lpstr>
      <vt:lpstr>Outlines</vt:lpstr>
      <vt:lpstr>Vocabulary</vt:lpstr>
      <vt:lpstr>Excel</vt:lpstr>
      <vt:lpstr>     Start a workbook</vt:lpstr>
      <vt:lpstr>     Enter Text</vt:lpstr>
      <vt:lpstr>     Enter numbers</vt:lpstr>
      <vt:lpstr>     Automatic increase</vt:lpstr>
      <vt:lpstr>     Formatting numbers</vt:lpstr>
      <vt:lpstr>Resizing rows and columns</vt:lpstr>
      <vt:lpstr>Adding and renaming worksheets</vt:lpstr>
      <vt:lpstr>Performing Calculation</vt:lpstr>
      <vt:lpstr>Performing Calculation</vt:lpstr>
      <vt:lpstr>Performing Calculation</vt:lpstr>
      <vt:lpstr>Performing Calculation</vt:lpstr>
      <vt:lpstr>Performing Calculation</vt:lpstr>
      <vt:lpstr>Performing Calculation</vt:lpstr>
      <vt:lpstr>Performing Calculation</vt:lpstr>
      <vt:lpstr>Functions</vt:lpstr>
      <vt:lpstr>Functions</vt:lpstr>
      <vt:lpstr>Performing Calculation – Sort</vt:lpstr>
      <vt:lpstr>Creating Charts</vt:lpstr>
      <vt:lpstr>Summary</vt:lpstr>
      <vt:lpstr>Submit</vt:lpstr>
      <vt:lpstr>References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Excel</dc:title>
  <dc:creator>yyji</dc:creator>
  <cp:lastModifiedBy>Def</cp:lastModifiedBy>
  <cp:revision>331</cp:revision>
  <cp:lastPrinted>1999-03-05T07:14:38Z</cp:lastPrinted>
  <dcterms:created xsi:type="dcterms:W3CDTF">1999-09-08T02:17:18Z</dcterms:created>
  <dcterms:modified xsi:type="dcterms:W3CDTF">2022-09-05T02:34:08Z</dcterms:modified>
</cp:coreProperties>
</file>