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60" r:id="rId3"/>
    <p:sldId id="730" r:id="rId4"/>
    <p:sldId id="372" r:id="rId5"/>
    <p:sldId id="693" r:id="rId6"/>
    <p:sldId id="694" r:id="rId7"/>
    <p:sldId id="695" r:id="rId8"/>
    <p:sldId id="698" r:id="rId9"/>
    <p:sldId id="699" r:id="rId10"/>
    <p:sldId id="700" r:id="rId11"/>
    <p:sldId id="701" r:id="rId12"/>
    <p:sldId id="703" r:id="rId13"/>
    <p:sldId id="702" r:id="rId14"/>
    <p:sldId id="704" r:id="rId15"/>
    <p:sldId id="706" r:id="rId16"/>
    <p:sldId id="707" r:id="rId17"/>
    <p:sldId id="696" r:id="rId18"/>
    <p:sldId id="697" r:id="rId19"/>
    <p:sldId id="731" r:id="rId20"/>
    <p:sldId id="351" r:id="rId21"/>
    <p:sldId id="291" r:id="rId22"/>
    <p:sldId id="352" r:id="rId23"/>
    <p:sldId id="353" r:id="rId24"/>
    <p:sldId id="28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FAFF8-D54D-4103-B511-7FBC4ABCC61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B9185-2777-44CF-8C2B-9EFDF816B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1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4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3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44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99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24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3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7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85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15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63E34-E0D8-468F-AF88-29B99EE7B05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11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A48C-1475-434D-BE41-D65B74B7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1B134-0601-45EA-8D5C-C8D58480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78529-3E55-46D0-A110-003BC7A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3692B-019F-4526-913A-EAC53DF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92879-67B1-4002-B5BB-96C881B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DD62-7A03-4BA3-B9AA-CA281B37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C365-F9E7-4DCA-8BA1-A2B509F2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90B87-E756-4125-A167-B10E729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6E9EC-E404-4C04-94AB-7AC2BCC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DC650-72FF-499A-A39B-CEDB8200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E24E0-CFED-4D35-92EF-D57BB3B6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0A535-D0DB-40AF-B051-6144BB1C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E3C5-AB88-4F4A-A9D6-A2D4A339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94BF8-FE93-4EE3-8D2D-191EFA6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0B923-D129-4D87-9CD9-9B230B5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796716-2812-EF47-967C-24F3215A1C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4500348"/>
            <a:ext cx="7886701" cy="833651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485" y="5333999"/>
            <a:ext cx="7886702" cy="4513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8" y="6169023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37A69316-F44C-3949-90C2-4CB4B2F02235}" type="datetime4">
              <a:rPr lang="en-US" altLang="zh-CN" smtClean="0"/>
              <a:pPr/>
              <a:t>September 13, 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8996" y="6139087"/>
            <a:ext cx="5143504" cy="479863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北京师范大学</a:t>
            </a:r>
            <a:r>
              <a:rPr lang="en-US" altLang="zh-CN"/>
              <a:t>-</a:t>
            </a:r>
            <a:r>
              <a:rPr lang="zh-CN" altLang="en-US"/>
              <a:t>香港浸会大学联合国际学院</a:t>
            </a:r>
            <a:endParaRPr lang="en-US" altLang="zh-CN"/>
          </a:p>
          <a:p>
            <a:r>
              <a:rPr lang="en-US" sz="1400"/>
              <a:t>United International College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711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3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480-3A4D-D94C-9FE7-C8F7E4339052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143000"/>
            <a:ext cx="3960000" cy="4680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75" y="1143000"/>
            <a:ext cx="3960000" cy="4680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7464-943E-474F-B801-13D1304F67CE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0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WhiteCheat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47777D-12D4-114E-B9B5-81A28A73AF1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3198813" cy="16002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381000"/>
            <a:ext cx="4629150" cy="56388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133600"/>
            <a:ext cx="3198813" cy="38862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AFB9A82-E53C-7543-88FD-E0F6F63628B8}" type="datetime4">
              <a:rPr lang="en-US" altLang="zh-CN" smtClean="0"/>
              <a:pPr/>
              <a:t>September 13, 2022</a:t>
            </a:fld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7598" y="6356349"/>
            <a:ext cx="18916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900B54-57D8-4106-814A-4647969A55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1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9648B-C12B-8540-BD34-8FC547BFB59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4E6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74ECDF-69F2-9A41-AFCC-1FFFD7BF9859}" type="datetime4">
              <a:rPr lang="en-US" altLang="zh-CN" smtClean="0"/>
              <a:pPr/>
              <a:t>September 13, 2022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900B54-57D8-4106-814A-4647969A55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4BDB09-B2FE-0B42-B3A7-4AFEAFB50C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790" y="1371600"/>
            <a:ext cx="7909560" cy="4357689"/>
          </a:xfrm>
        </p:spPr>
        <p:txBody>
          <a:bodyPr>
            <a:normAutofit/>
          </a:bodyPr>
          <a:lstStyle>
            <a:lvl1pPr indent="-5526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61800" indent="-54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-372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372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372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4DF94-84C5-3049-BC96-6E1C2AED1284}"/>
              </a:ext>
            </a:extLst>
          </p:cNvPr>
          <p:cNvSpPr txBox="1"/>
          <p:nvPr userDrawn="1"/>
        </p:nvSpPr>
        <p:spPr>
          <a:xfrm>
            <a:off x="605790" y="304800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68994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Dark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5A6428-238B-EC4B-A018-C7963962B626}"/>
              </a:ext>
            </a:extLst>
          </p:cNvPr>
          <p:cNvSpPr/>
          <p:nvPr userDrawn="1"/>
        </p:nvSpPr>
        <p:spPr>
          <a:xfrm>
            <a:off x="-8374" y="8374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32414"/>
            <a:ext cx="8534400" cy="761999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A912-760E-884C-B5D2-3853FBD7F88C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1752600"/>
            <a:ext cx="8534400" cy="3810000"/>
          </a:xfrm>
          <a:effectLst>
            <a:reflection endPos="0" dir="5400000" sy="-100000" algn="bl" rotWithShape="0"/>
          </a:effectLst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55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0FD3E5-DDFD-4247-A651-EAF1B342BB5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74ECDF-69F2-9A41-AFCC-1FFFD7BF9859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FD94DF-19D2-1643-8AD1-FF94709FD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676400"/>
            <a:ext cx="7886700" cy="23622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69C7-7221-49AF-9D29-5BE64E4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DA2C0-035E-4D4E-BF10-829BC458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529CE-1312-4601-99A7-0C4CBDEE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73F8-11E3-4AB4-B8B7-B442E6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E6C9D-3AC3-4925-B40E-570461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3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C7E468-4FB1-A243-8AAC-20DA3BC3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36525"/>
            <a:ext cx="7877175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2A32853-8E6A-3B40-8EB2-0D984014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057400" cy="365125"/>
          </a:xfrm>
        </p:spPr>
        <p:txBody>
          <a:bodyPr/>
          <a:lstStyle/>
          <a:p>
            <a:fld id="{9DBC2480-3A4D-D94C-9FE7-C8F7E4339052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528279-F3E0-3340-80BE-C4E7AF85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7598" y="6356349"/>
            <a:ext cx="1891602" cy="365125"/>
          </a:xfrm>
        </p:spPr>
        <p:txBody>
          <a:bodyPr/>
          <a:lstStyle/>
          <a:p>
            <a:fld id="{CA900B54-57D8-4106-814A-4647969A5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0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07D35-8EE9-433E-A4A1-4863D7C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C3E53-01DA-4F5B-8D8F-83008EE6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D71B9-7C59-430B-8236-3A00660F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C287D-0F3B-4349-8F0A-A2D86DE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96FB3-C669-4505-A81B-CF812A89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08CB7-B87B-4A6C-8DEC-141DBDBE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AEAA6-A4EC-4E86-BBE9-D0707E7D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4A375-A3D0-4748-9557-006778C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0F2B9-A570-4E81-97BF-F7F85219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156AE-7CB8-4881-9D1E-22A0B0E3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7D417-98E1-4A3D-9884-83970D32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1A740-5902-43DC-937B-111705F7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78494-7223-4FD1-8899-B6DACC3D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1F1BF-6B43-47D9-B2C2-27F32E774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7C9863-871C-4A0D-8C8F-228A2464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143713-0C74-45B0-AF2D-EA486AB2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47F0F-2835-4A0C-B84E-F5F7D232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5ED45-FF57-4847-993D-1D6645FC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BEC44-D9E5-45C7-98E9-5FF9A1F8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FBF42-F261-4D70-8039-4A1685B4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47B446-60B3-4299-BE5E-E491E842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7C16C-E3A6-4B7E-8FB9-A30365B4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FB450-34B8-4C16-80DD-D1C6A5E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DCCB4C-AD56-4AC4-B56E-835E4DF3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82389-CAB2-41F5-95B7-D83E08DD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F4CF1-3CC9-46D6-8317-D35B11F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2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3CB5-7758-4B22-97A0-72B50D73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775A1-B9F1-45B4-A423-1EDEDC0C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61A8A-5CD2-4A10-A450-404F546E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628A8-3F3A-499C-B42D-A51CC07A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A3B-564A-4252-AA86-98162F3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6C814-CA96-430A-87CC-71E013F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EE14-8173-417B-8760-C450FB0E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8B91A-FF33-46D3-A514-B3F4DFF1F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3AB89-6638-4A7C-9254-4F7307F4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CE894-F2C9-4A05-BA7F-7B49ABF0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F97EC-8402-4400-8917-CBC83176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E8B3D-CBCC-460D-A554-FD15876F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9AE95-440F-47E5-92EE-B2619C29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D6F69-A05C-4584-8F3B-0B15BD7E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5EC1B-2F3C-483E-9371-3D993B790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1A2B-0E99-47DD-BB4A-B1F5A77B8CA3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9ACFC-D7CC-42EF-964C-E366104C1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968B9-5452-495E-9A5B-7E8FBD80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097A-823F-4077-9875-5C4BA881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136525"/>
            <a:ext cx="67341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FC552-3E23-3A4E-AAA3-1D24FF7BEF7D}" type="datetime4">
              <a:rPr lang="en-US" altLang="zh-CN" smtClean="0"/>
              <a:t>September 13, 2022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7598" y="6356349"/>
            <a:ext cx="1891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900B54-57D8-4106-814A-4647969A55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BFA6-9FCF-1B49-BE7A-439BE4379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A702A-C105-4345-A85F-CAD0F30BE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1.2 – Hands on Data Analytics for Everyone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C92C-A6AA-5D4D-B8B4-308C369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8" y="6131509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69316-F44C-3949-90C2-4CB4B2F02235}" type="datetime4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C2288-9A2B-4F4A-AF07-84DD6ACEA20C}"/>
              </a:ext>
            </a:extLst>
          </p:cNvPr>
          <p:cNvSpPr txBox="1"/>
          <p:nvPr/>
        </p:nvSpPr>
        <p:spPr>
          <a:xfrm>
            <a:off x="3200402" y="599090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北京师范大学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香港浸会大学联合国际学院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United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267266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Comma-separated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V</a:t>
            </a:r>
            <a:r>
              <a:rPr lang="en-US" altLang="zh-CN" sz="3600" dirty="0">
                <a:solidFill>
                  <a:schemeClr val="bg1"/>
                </a:solidFill>
              </a:rPr>
              <a:t>alues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field may be quoted (that is, enclosed within double-quote characters), while some fields must be quoted, as specified in the following rules and examples: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"1997","Ford","E350"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with embedded commas or double-quote characters must be quoted.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1997,Ford,E350,"Super, luxurious truck”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embedded double-quote characters must be represented by a pair of double-quote characters.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1997,Ford,E350,"Super, ""luxurious"" truck"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1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Example of Quotes in CSV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Year,Make,Model,Description,Pric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1997,Ford,E350,"ac, abs, moon",3000.0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1999,Chevy,"Venture ""Extended Edition""","",4900.00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1999,Chevy,"Venture ""Extended Edition, Very Large""",,5000.00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1996,Jeep,Grand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Cherokee,"MUST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SELL! air, moon roof, loaded",4799.00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6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Example of Quotes in CSV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2382B-3B10-7047-914E-21294B33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49768" cy="2590800"/>
          </a:xfrm>
        </p:spPr>
      </p:pic>
    </p:spTree>
    <p:extLst>
      <p:ext uri="{BB962C8B-B14F-4D97-AF65-F5344CB8AC3E}">
        <p14:creationId xmlns:p14="http://schemas.microsoft.com/office/powerpoint/2010/main" val="74986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Comma-separated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V</a:t>
            </a:r>
            <a:r>
              <a:rPr lang="en-US" altLang="zh-CN" sz="3600" dirty="0">
                <a:solidFill>
                  <a:schemeClr val="bg1"/>
                </a:solidFill>
              </a:rPr>
              <a:t>alues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CSV file format is supported by almost all spreadsheets and database management systems.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 also supports CSV.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format is supported by libraries available for most programming languages.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provide some way to specify the field delimiter, decimal separator, character encoding, quoting conventions, date format, etc.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61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JSON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HTTP is a protocol for transferring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data you request through a web API needs to be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string format. Often this serialization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 (JSON)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data format makes their string representations easy to interpret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4A4A-0239-1E4A-AB59-61E4BC76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0" y="3486554"/>
            <a:ext cx="6972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XML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 (XML)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 markup language that defines a set of rules 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 documents in a format that is both human-readable and machine-readable.</a:t>
            </a:r>
            <a:endParaRPr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9BC6A-DAD8-D548-8B26-EA9156DB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562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7AA69-A400-B64D-9C0A-6B3B39EF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0352"/>
            <a:ext cx="7877175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 Unstructured Text Data from the Web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36E50-0317-B343-909E-F388E282B5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325"/>
            <a:ext cx="5243513" cy="579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BB0D8-9416-3247-B36A-9BB58ED6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14" y="3673963"/>
            <a:ext cx="533853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0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F47B4-F224-6444-B410-90FF710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36525"/>
            <a:ext cx="8382001" cy="685800"/>
          </a:xfrm>
        </p:spPr>
        <p:txBody>
          <a:bodyPr>
            <a:noAutofit/>
          </a:bodyPr>
          <a:lstStyle/>
          <a:p>
            <a:r>
              <a:rPr lang="en-US" sz="3200" dirty="0"/>
              <a:t>Example: Structured Text Data in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25C7C-4C7A-B447-821E-06C795B85D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9775"/>
            <a:ext cx="7010400" cy="6042025"/>
          </a:xfrm>
        </p:spPr>
      </p:pic>
    </p:spTree>
    <p:extLst>
      <p:ext uri="{BB962C8B-B14F-4D97-AF65-F5344CB8AC3E}">
        <p14:creationId xmlns:p14="http://schemas.microsoft.com/office/powerpoint/2010/main" val="131650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62CE2-A722-874A-B1E7-9F0D0E5E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4ECDF-69F2-9A41-AFCC-1FFFD7BF985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93A1E-0A57-3741-89AE-E4EA129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64B3-6E2C-E747-A096-90C7B324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143000"/>
            <a:ext cx="790956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>
                <a:solidFill>
                  <a:schemeClr val="bg1"/>
                </a:solidFill>
              </a:rPr>
              <a:t>Data Analytics Project Lifecycle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 of Data Analytics Project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 Understanding Phase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Understanding Phase</a:t>
            </a:r>
          </a:p>
          <a:p>
            <a:r>
              <a:rPr lang="en-US" dirty="0">
                <a:solidFill>
                  <a:schemeClr val="bg1"/>
                </a:solidFill>
              </a:rPr>
              <a:t>Data Format</a:t>
            </a:r>
          </a:p>
          <a:p>
            <a:r>
              <a:rPr lang="en-US" dirty="0"/>
              <a:t>Data Types</a:t>
            </a:r>
          </a:p>
          <a:p>
            <a:r>
              <a:rPr lang="en-US" dirty="0">
                <a:solidFill>
                  <a:schemeClr val="bg1"/>
                </a:solidFill>
              </a:rPr>
              <a:t>Assignment 1: In-class Essay</a:t>
            </a:r>
          </a:p>
          <a:p>
            <a:r>
              <a:rPr lang="en-US" dirty="0">
                <a:solidFill>
                  <a:schemeClr val="bg1"/>
                </a:solidFill>
              </a:rPr>
              <a:t>Assignment 2: In-class Quiz</a:t>
            </a:r>
          </a:p>
          <a:p>
            <a:r>
              <a:rPr lang="en-US" dirty="0">
                <a:solidFill>
                  <a:schemeClr val="bg1"/>
                </a:solidFill>
              </a:rPr>
              <a:t>Lab: Workflow in KNIME (Data Import Export)</a:t>
            </a:r>
          </a:p>
          <a:p>
            <a:r>
              <a:rPr lang="en-US" dirty="0">
                <a:solidFill>
                  <a:schemeClr val="bg1"/>
                </a:solidFill>
              </a:rPr>
              <a:t>Lab: Excel and CSV tables</a:t>
            </a:r>
          </a:p>
          <a:p>
            <a:r>
              <a:rPr lang="en-US" dirty="0">
                <a:solidFill>
                  <a:schemeClr val="bg1"/>
                </a:solidFill>
              </a:rPr>
              <a:t>APPENDIX: Introduction to KNIME</a:t>
            </a:r>
          </a:p>
        </p:txBody>
      </p:sp>
    </p:spTree>
    <p:extLst>
      <p:ext uri="{BB962C8B-B14F-4D97-AF65-F5344CB8AC3E}">
        <p14:creationId xmlns:p14="http://schemas.microsoft.com/office/powerpoint/2010/main" val="8337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FC9-F5E2-844E-9532-877B067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Data Table: Attribute and Instances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A83-3103-7842-9C12-B8EE27C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3962400"/>
            <a:ext cx="3733800" cy="2057400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Data can usually be described in terms of table or matrices</a:t>
            </a:r>
          </a:p>
          <a:p>
            <a:r>
              <a:rPr lang="en-GB" altLang="zh-CN" sz="1800" dirty="0"/>
              <a:t>Sometimes data are spread among different table that need to be </a:t>
            </a:r>
            <a:r>
              <a:rPr lang="en-GB" altLang="zh-CN" sz="1800" b="1" dirty="0"/>
              <a:t>joined</a:t>
            </a:r>
            <a:endParaRPr lang="en-US" altLang="zh-CN" sz="1800" b="1" dirty="0"/>
          </a:p>
          <a:p>
            <a:endParaRPr lang="en-C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9FFB-9962-864C-89EE-649AD50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E0E17-9D97-7047-8ED2-ED7D4B40A0E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9247-C95F-B843-8A03-07BE2C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B6CCE3-AA3C-4827-8732-2811F553B35F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764000"/>
          <a:ext cx="441959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88">
                  <a:extLst>
                    <a:ext uri="{9D8B030D-6E8A-4147-A177-3AD203B41FA5}">
                      <a16:colId xmlns:a16="http://schemas.microsoft.com/office/drawing/2014/main" val="2411907428"/>
                    </a:ext>
                  </a:extLst>
                </a:gridCol>
                <a:gridCol w="935412">
                  <a:extLst>
                    <a:ext uri="{9D8B030D-6E8A-4147-A177-3AD203B41FA5}">
                      <a16:colId xmlns:a16="http://schemas.microsoft.com/office/drawing/2014/main" val="1028034906"/>
                    </a:ext>
                  </a:extLst>
                </a:gridCol>
                <a:gridCol w="559872">
                  <a:extLst>
                    <a:ext uri="{9D8B030D-6E8A-4147-A177-3AD203B41FA5}">
                      <a16:colId xmlns:a16="http://schemas.microsoft.com/office/drawing/2014/main" val="450771752"/>
                    </a:ext>
                  </a:extLst>
                </a:gridCol>
                <a:gridCol w="935124">
                  <a:extLst>
                    <a:ext uri="{9D8B030D-6E8A-4147-A177-3AD203B41FA5}">
                      <a16:colId xmlns:a16="http://schemas.microsoft.com/office/drawing/2014/main" val="742581767"/>
                    </a:ext>
                  </a:extLst>
                </a:gridCol>
                <a:gridCol w="920614">
                  <a:extLst>
                    <a:ext uri="{9D8B030D-6E8A-4147-A177-3AD203B41FA5}">
                      <a16:colId xmlns:a16="http://schemas.microsoft.com/office/drawing/2014/main" val="2325331892"/>
                    </a:ext>
                  </a:extLst>
                </a:gridCol>
                <a:gridCol w="607289">
                  <a:extLst>
                    <a:ext uri="{9D8B030D-6E8A-4147-A177-3AD203B41FA5}">
                      <a16:colId xmlns:a16="http://schemas.microsoft.com/office/drawing/2014/main" val="684143948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5246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175,0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8205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172,2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6912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163,8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0690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977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165,9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6461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7678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94970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2832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168,4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04813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174,9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9941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B82C229-BB6B-6D48-B90D-5D5A07C6F016}"/>
              </a:ext>
            </a:extLst>
          </p:cNvPr>
          <p:cNvGrpSpPr/>
          <p:nvPr/>
        </p:nvGrpSpPr>
        <p:grpSpPr>
          <a:xfrm>
            <a:off x="778839" y="1143000"/>
            <a:ext cx="6993561" cy="4053256"/>
            <a:chOff x="609599" y="808453"/>
            <a:chExt cx="6993561" cy="4053256"/>
          </a:xfrm>
        </p:grpSpPr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E53F0444-3CB8-4427-A06B-01553B81710D}"/>
                </a:ext>
              </a:extLst>
            </p:cNvPr>
            <p:cNvSpPr/>
            <p:nvPr/>
          </p:nvSpPr>
          <p:spPr>
            <a:xfrm>
              <a:off x="5147920" y="1907697"/>
              <a:ext cx="2455240" cy="803258"/>
            </a:xfrm>
            <a:prstGeom prst="wedgeRoundRectCallout">
              <a:avLst>
                <a:gd name="adj1" fmla="val -60858"/>
                <a:gd name="adj2" fmla="val 117421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Instances</a:t>
              </a: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records, data objects, entries</a:t>
              </a:r>
              <a:r>
                <a:rPr kumimoji="0" lang="en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1C1EEE42-EE59-4148-9AA7-2B92997DE05F}"/>
                </a:ext>
              </a:extLst>
            </p:cNvPr>
            <p:cNvSpPr/>
            <p:nvPr/>
          </p:nvSpPr>
          <p:spPr>
            <a:xfrm>
              <a:off x="4844804" y="808453"/>
              <a:ext cx="2161386" cy="663359"/>
            </a:xfrm>
            <a:prstGeom prst="wedgeRoundRectCallout">
              <a:avLst>
                <a:gd name="adj1" fmla="val -147572"/>
                <a:gd name="adj2" fmla="val -162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Attributes</a:t>
              </a: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features, variables</a:t>
              </a:r>
              <a:r>
                <a:rPr kumimoji="0" lang="en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eft Brace 10">
              <a:extLst>
                <a:ext uri="{FF2B5EF4-FFF2-40B4-BE49-F238E27FC236}">
                  <a16:creationId xmlns:a16="http://schemas.microsoft.com/office/drawing/2014/main" id="{06B4B0AC-96C6-4AE8-9EDA-922F2E5F3EAC}"/>
                </a:ext>
              </a:extLst>
            </p:cNvPr>
            <p:cNvSpPr/>
            <p:nvPr/>
          </p:nvSpPr>
          <p:spPr>
            <a:xfrm rot="10800000">
              <a:off x="4539101" y="1794735"/>
              <a:ext cx="166714" cy="3066974"/>
            </a:xfrm>
            <a:prstGeom prst="leftBrace">
              <a:avLst>
                <a:gd name="adj1" fmla="val 0"/>
                <a:gd name="adj2" fmla="val 50000"/>
              </a:avLst>
            </a:prstGeom>
            <a:ln w="57150" cap="rnd" cmpd="sng">
              <a:solidFill>
                <a:srgbClr val="ED1846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" name="Left Brace 11">
              <a:extLst>
                <a:ext uri="{FF2B5EF4-FFF2-40B4-BE49-F238E27FC236}">
                  <a16:creationId xmlns:a16="http://schemas.microsoft.com/office/drawing/2014/main" id="{6A805EDA-8139-4819-9C41-DDFBA9051A3B}"/>
                </a:ext>
              </a:extLst>
            </p:cNvPr>
            <p:cNvSpPr/>
            <p:nvPr/>
          </p:nvSpPr>
          <p:spPr>
            <a:xfrm rot="5400000">
              <a:off x="2456922" y="-667276"/>
              <a:ext cx="191553" cy="3886200"/>
            </a:xfrm>
            <a:prstGeom prst="leftBrace">
              <a:avLst>
                <a:gd name="adj1" fmla="val 0"/>
                <a:gd name="adj2" fmla="val 50000"/>
              </a:avLst>
            </a:prstGeom>
            <a:ln w="57150" cap="rnd" cmpd="sng">
              <a:solidFill>
                <a:srgbClr val="ED1846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82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62CE2-A722-874A-B1E7-9F0D0E5E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4ECDF-69F2-9A41-AFCC-1FFFD7BF985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93A1E-0A57-3741-89AE-E4EA129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64B3-6E2C-E747-A096-90C7B324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143000"/>
            <a:ext cx="790956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>
                <a:solidFill>
                  <a:schemeClr val="bg1"/>
                </a:solidFill>
              </a:rPr>
              <a:t>Data Analytics Project Lifecycle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 of Data Analytics Project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 Understanding Phase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Understanding Phase</a:t>
            </a:r>
          </a:p>
          <a:p>
            <a:r>
              <a:rPr lang="en-US" dirty="0"/>
              <a:t>Data Format</a:t>
            </a:r>
          </a:p>
          <a:p>
            <a:r>
              <a:rPr lang="en-US" dirty="0">
                <a:solidFill>
                  <a:schemeClr val="bg1"/>
                </a:solidFill>
              </a:rPr>
              <a:t>Data Types</a:t>
            </a:r>
          </a:p>
          <a:p>
            <a:r>
              <a:rPr lang="en-US" dirty="0">
                <a:solidFill>
                  <a:schemeClr val="bg1"/>
                </a:solidFill>
              </a:rPr>
              <a:t>Assignment 1: In-class Essay</a:t>
            </a:r>
          </a:p>
          <a:p>
            <a:r>
              <a:rPr lang="en-US" dirty="0">
                <a:solidFill>
                  <a:schemeClr val="bg1"/>
                </a:solidFill>
              </a:rPr>
              <a:t>Assignment 2: In-class Quiz</a:t>
            </a:r>
          </a:p>
          <a:p>
            <a:r>
              <a:rPr lang="en-US" dirty="0">
                <a:solidFill>
                  <a:schemeClr val="bg1"/>
                </a:solidFill>
              </a:rPr>
              <a:t>Lab: Workflow in KNIME (Data Import Export)</a:t>
            </a:r>
          </a:p>
          <a:p>
            <a:r>
              <a:rPr lang="en-US" dirty="0">
                <a:solidFill>
                  <a:schemeClr val="bg1"/>
                </a:solidFill>
              </a:rPr>
              <a:t>Lab: Excel and CSV tables</a:t>
            </a:r>
          </a:p>
          <a:p>
            <a:r>
              <a:rPr lang="en-US" dirty="0">
                <a:solidFill>
                  <a:schemeClr val="bg1"/>
                </a:solidFill>
              </a:rPr>
              <a:t>APPENDIX: Introduction to KNIME</a:t>
            </a:r>
          </a:p>
        </p:txBody>
      </p:sp>
    </p:spTree>
    <p:extLst>
      <p:ext uri="{BB962C8B-B14F-4D97-AF65-F5344CB8AC3E}">
        <p14:creationId xmlns:p14="http://schemas.microsoft.com/office/powerpoint/2010/main" val="222244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FC9-F5E2-844E-9532-877B067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A83-3103-7842-9C12-B8EE27C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905000"/>
            <a:ext cx="3429000" cy="4114800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Attributes differ for their </a:t>
            </a:r>
            <a:r>
              <a:rPr lang="en-GB" altLang="zh-CN" sz="1800" b="1" dirty="0"/>
              <a:t>scale type</a:t>
            </a:r>
            <a:r>
              <a:rPr lang="en-GB" altLang="zh-CN" sz="1800" dirty="0"/>
              <a:t>, according to the type of values that they can assume</a:t>
            </a:r>
          </a:p>
          <a:p>
            <a:endParaRPr lang="en-GB" altLang="zh-CN" sz="1800" dirty="0"/>
          </a:p>
          <a:p>
            <a:r>
              <a:rPr lang="en-GB" altLang="zh-CN" sz="1800" dirty="0"/>
              <a:t>Three scale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sz="1800" dirty="0"/>
              <a:t>Categorical / Nominal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sz="1800" dirty="0"/>
              <a:t>Ordinal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sz="1800" dirty="0"/>
              <a:t>Numeric</a:t>
            </a:r>
            <a:endParaRPr lang="en-US" altLang="zh-CN" sz="1800" dirty="0"/>
          </a:p>
          <a:p>
            <a:endParaRPr lang="en-C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9FFB-9962-864C-89EE-649AD50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E0E17-9D97-7047-8ED2-ED7D4B40A0E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9247-C95F-B843-8A03-07BE2C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9ED14-6810-4BAA-98BD-D2AFA273EF6F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1800000"/>
          <a:ext cx="444182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8">
                  <a:extLst>
                    <a:ext uri="{9D8B030D-6E8A-4147-A177-3AD203B41FA5}">
                      <a16:colId xmlns:a16="http://schemas.microsoft.com/office/drawing/2014/main" val="2411907428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1028034906"/>
                    </a:ext>
                  </a:extLst>
                </a:gridCol>
                <a:gridCol w="562688">
                  <a:extLst>
                    <a:ext uri="{9D8B030D-6E8A-4147-A177-3AD203B41FA5}">
                      <a16:colId xmlns:a16="http://schemas.microsoft.com/office/drawing/2014/main" val="450771752"/>
                    </a:ext>
                  </a:extLst>
                </a:gridCol>
                <a:gridCol w="939827">
                  <a:extLst>
                    <a:ext uri="{9D8B030D-6E8A-4147-A177-3AD203B41FA5}">
                      <a16:colId xmlns:a16="http://schemas.microsoft.com/office/drawing/2014/main" val="742581767"/>
                    </a:ext>
                  </a:extLst>
                </a:gridCol>
                <a:gridCol w="925243">
                  <a:extLst>
                    <a:ext uri="{9D8B030D-6E8A-4147-A177-3AD203B41FA5}">
                      <a16:colId xmlns:a16="http://schemas.microsoft.com/office/drawing/2014/main" val="2325331892"/>
                    </a:ext>
                  </a:extLst>
                </a:gridCol>
                <a:gridCol w="610343">
                  <a:extLst>
                    <a:ext uri="{9D8B030D-6E8A-4147-A177-3AD203B41FA5}">
                      <a16:colId xmlns:a16="http://schemas.microsoft.com/office/drawing/2014/main" val="684143948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5246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175,0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8205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172,2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6912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163,8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0690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977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165,9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6461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7678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94970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2832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168,4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04813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174,9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9941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A1B61-9628-0747-9A61-81A69DE537E0}"/>
              </a:ext>
            </a:extLst>
          </p:cNvPr>
          <p:cNvGrpSpPr/>
          <p:nvPr/>
        </p:nvGrpSpPr>
        <p:grpSpPr>
          <a:xfrm>
            <a:off x="1059207" y="1181213"/>
            <a:ext cx="4274793" cy="4152787"/>
            <a:chOff x="1059207" y="1181213"/>
            <a:chExt cx="4274793" cy="4152787"/>
          </a:xfrm>
        </p:grpSpPr>
        <p:sp>
          <p:nvSpPr>
            <p:cNvPr id="7" name="Rounded Rectangular Callout 12">
              <a:extLst>
                <a:ext uri="{FF2B5EF4-FFF2-40B4-BE49-F238E27FC236}">
                  <a16:creationId xmlns:a16="http://schemas.microsoft.com/office/drawing/2014/main" id="{014AF56E-6949-4398-8391-2E3AA5C5C4E7}"/>
                </a:ext>
              </a:extLst>
            </p:cNvPr>
            <p:cNvSpPr/>
            <p:nvPr/>
          </p:nvSpPr>
          <p:spPr>
            <a:xfrm>
              <a:off x="3535986" y="1187588"/>
              <a:ext cx="1227055" cy="279789"/>
            </a:xfrm>
            <a:prstGeom prst="wedgeRoundRectCallout">
              <a:avLst>
                <a:gd name="adj1" fmla="val -21821"/>
                <a:gd name="adj2" fmla="val 77919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Numeric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Rounded Rectangular Callout 13">
              <a:extLst>
                <a:ext uri="{FF2B5EF4-FFF2-40B4-BE49-F238E27FC236}">
                  <a16:creationId xmlns:a16="http://schemas.microsoft.com/office/drawing/2014/main" id="{2FB2B89C-5703-49AE-8081-14AEF2A0543A}"/>
                </a:ext>
              </a:extLst>
            </p:cNvPr>
            <p:cNvSpPr/>
            <p:nvPr/>
          </p:nvSpPr>
          <p:spPr>
            <a:xfrm>
              <a:off x="1059207" y="1181213"/>
              <a:ext cx="1184486" cy="277038"/>
            </a:xfrm>
            <a:prstGeom prst="wedgeRoundRectCallout">
              <a:avLst>
                <a:gd name="adj1" fmla="val -21821"/>
                <a:gd name="adj2" fmla="val 77919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Categorical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ounded Rectangular Callout 14">
              <a:extLst>
                <a:ext uri="{FF2B5EF4-FFF2-40B4-BE49-F238E27FC236}">
                  <a16:creationId xmlns:a16="http://schemas.microsoft.com/office/drawing/2014/main" id="{5F26090E-3954-4296-BBFB-CAE9146A9DB9}"/>
                </a:ext>
              </a:extLst>
            </p:cNvPr>
            <p:cNvSpPr/>
            <p:nvPr/>
          </p:nvSpPr>
          <p:spPr>
            <a:xfrm>
              <a:off x="2518020" y="1196639"/>
              <a:ext cx="947590" cy="279789"/>
            </a:xfrm>
            <a:prstGeom prst="wedgeRoundRectCallout">
              <a:avLst>
                <a:gd name="adj1" fmla="val -21821"/>
                <a:gd name="adj2" fmla="val 77919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Ordinal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ular Callout 15">
              <a:extLst>
                <a:ext uri="{FF2B5EF4-FFF2-40B4-BE49-F238E27FC236}">
                  <a16:creationId xmlns:a16="http://schemas.microsoft.com/office/drawing/2014/main" id="{07E44A28-5124-4DD4-9EB2-023775B1573E}"/>
                </a:ext>
              </a:extLst>
            </p:cNvPr>
            <p:cNvSpPr/>
            <p:nvPr/>
          </p:nvSpPr>
          <p:spPr>
            <a:xfrm>
              <a:off x="4149514" y="5054211"/>
              <a:ext cx="1184486" cy="277038"/>
            </a:xfrm>
            <a:prstGeom prst="wedgeRoundRectCallout">
              <a:avLst>
                <a:gd name="adj1" fmla="val -23696"/>
                <a:gd name="adj2" fmla="val -71613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Categorical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ular Callout 16">
              <a:extLst>
                <a:ext uri="{FF2B5EF4-FFF2-40B4-BE49-F238E27FC236}">
                  <a16:creationId xmlns:a16="http://schemas.microsoft.com/office/drawing/2014/main" id="{0EDCADC0-929B-4B41-A901-2BC93676A1C2}"/>
                </a:ext>
              </a:extLst>
            </p:cNvPr>
            <p:cNvSpPr/>
            <p:nvPr/>
          </p:nvSpPr>
          <p:spPr>
            <a:xfrm>
              <a:off x="1730708" y="5054211"/>
              <a:ext cx="1227055" cy="279789"/>
            </a:xfrm>
            <a:prstGeom prst="wedgeRoundRectCallout">
              <a:avLst>
                <a:gd name="adj1" fmla="val -22274"/>
                <a:gd name="adj2" fmla="val -77365"/>
                <a:gd name="adj3" fmla="val 16667"/>
              </a:avLst>
            </a:prstGeom>
            <a:noFill/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Numeric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92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FC9-F5E2-844E-9532-877B067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Type: </a:t>
            </a:r>
            <a:r>
              <a:rPr lang="en-GB" altLang="zh-CN" dirty="0"/>
              <a:t>Categorical Attributes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A83-3103-7842-9C12-B8EE27C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151413"/>
            <a:ext cx="3799055" cy="4555173"/>
          </a:xfrm>
        </p:spPr>
        <p:txBody>
          <a:bodyPr>
            <a:noAutofit/>
          </a:bodyPr>
          <a:lstStyle/>
          <a:p>
            <a:r>
              <a:rPr lang="en-GB" altLang="zh-CN" sz="1400" dirty="0"/>
              <a:t>Categorical (or Nominal) attributes have a finite set of possible values</a:t>
            </a:r>
            <a:endParaRPr lang="en-US" altLang="zh-CN" sz="1400" dirty="0"/>
          </a:p>
          <a:p>
            <a:r>
              <a:rPr lang="en-GB" altLang="zh-CN" sz="1400" dirty="0"/>
              <a:t>Granularity must be taken into account</a:t>
            </a:r>
          </a:p>
          <a:p>
            <a:pPr lvl="1"/>
            <a:r>
              <a:rPr lang="en-GB" altLang="zh-CN" sz="1400" dirty="0"/>
              <a:t>Hierarchical structure of the categories</a:t>
            </a:r>
          </a:p>
          <a:p>
            <a:pPr lvl="1"/>
            <a:r>
              <a:rPr lang="en-GB" altLang="zh-CN" sz="1400" dirty="0"/>
              <a:t>e.g. shallow subdivision: </a:t>
            </a:r>
            <a:r>
              <a:rPr lang="en-GB" altLang="zh-CN" sz="1400" i="1" dirty="0"/>
              <a:t>food, non</a:t>
            </a:r>
            <a:r>
              <a:rPr lang="en-DE" altLang="zh-CN" sz="1400" i="1" dirty="0"/>
              <a:t>-</a:t>
            </a:r>
            <a:r>
              <a:rPr lang="en-GB" altLang="zh-CN" sz="1400" i="1" dirty="0"/>
              <a:t>food, drinks</a:t>
            </a:r>
            <a:r>
              <a:rPr lang="en-DE" altLang="zh-CN" sz="1400" i="1" dirty="0"/>
              <a:t>…</a:t>
            </a:r>
            <a:r>
              <a:rPr lang="en-GB" altLang="zh-CN" sz="1400" i="1" dirty="0"/>
              <a:t> </a:t>
            </a:r>
          </a:p>
          <a:p>
            <a:pPr lvl="1"/>
            <a:r>
              <a:rPr lang="en-GB" altLang="zh-CN" sz="1400" dirty="0"/>
              <a:t>further subdivision for drinks: </a:t>
            </a:r>
            <a:r>
              <a:rPr lang="en-GB" altLang="zh-CN" sz="1400" i="1" dirty="0"/>
              <a:t>water, beer, wine</a:t>
            </a:r>
            <a:r>
              <a:rPr lang="en-DE" altLang="zh-CN" sz="1400" i="1" dirty="0"/>
              <a:t>…</a:t>
            </a:r>
            <a:endParaRPr lang="en-GB" altLang="zh-CN" sz="1400" i="1" dirty="0"/>
          </a:p>
          <a:p>
            <a:pPr lvl="1"/>
            <a:r>
              <a:rPr lang="en-GB" altLang="zh-CN" sz="1400" dirty="0"/>
              <a:t>Which level of granularity is appropriate?</a:t>
            </a:r>
          </a:p>
          <a:p>
            <a:r>
              <a:rPr lang="en-GB" altLang="zh-CN" sz="1400" dirty="0"/>
              <a:t>Dynamic Domain</a:t>
            </a:r>
          </a:p>
          <a:p>
            <a:pPr lvl="1"/>
            <a:r>
              <a:rPr lang="en-GB" altLang="zh-CN" sz="1400" dirty="0"/>
              <a:t>Some attributes have a fixed domain (e.g. months)</a:t>
            </a:r>
          </a:p>
          <a:p>
            <a:pPr lvl="1"/>
            <a:r>
              <a:rPr lang="en-GB" altLang="zh-CN" sz="1400" dirty="0"/>
              <a:t>For other attributes the domain can change over time (e.g. the products in a catalogue)</a:t>
            </a:r>
          </a:p>
          <a:p>
            <a:pPr lvl="1"/>
            <a:r>
              <a:rPr lang="en-GB" altLang="zh-CN" sz="1400" dirty="0"/>
              <a:t>Those attributes must be identified and handled</a:t>
            </a:r>
          </a:p>
          <a:p>
            <a:endParaRPr lang="en-C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9FFB-9962-864C-89EE-649AD50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E0E17-9D97-7047-8ED2-ED7D4B40A0E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9247-C95F-B843-8A03-07BE2C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9810EA-4B56-4168-AA40-A978C9AE3A2B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1800000"/>
          <a:ext cx="459927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41">
                  <a:extLst>
                    <a:ext uri="{9D8B030D-6E8A-4147-A177-3AD203B41FA5}">
                      <a16:colId xmlns:a16="http://schemas.microsoft.com/office/drawing/2014/main" val="2411907428"/>
                    </a:ext>
                  </a:extLst>
                </a:gridCol>
                <a:gridCol w="973441">
                  <a:extLst>
                    <a:ext uri="{9D8B030D-6E8A-4147-A177-3AD203B41FA5}">
                      <a16:colId xmlns:a16="http://schemas.microsoft.com/office/drawing/2014/main" val="1028034906"/>
                    </a:ext>
                  </a:extLst>
                </a:gridCol>
                <a:gridCol w="582634">
                  <a:extLst>
                    <a:ext uri="{9D8B030D-6E8A-4147-A177-3AD203B41FA5}">
                      <a16:colId xmlns:a16="http://schemas.microsoft.com/office/drawing/2014/main" val="450771752"/>
                    </a:ext>
                  </a:extLst>
                </a:gridCol>
                <a:gridCol w="973141">
                  <a:extLst>
                    <a:ext uri="{9D8B030D-6E8A-4147-A177-3AD203B41FA5}">
                      <a16:colId xmlns:a16="http://schemas.microsoft.com/office/drawing/2014/main" val="742581767"/>
                    </a:ext>
                  </a:extLst>
                </a:gridCol>
                <a:gridCol w="958041">
                  <a:extLst>
                    <a:ext uri="{9D8B030D-6E8A-4147-A177-3AD203B41FA5}">
                      <a16:colId xmlns:a16="http://schemas.microsoft.com/office/drawing/2014/main" val="2325331892"/>
                    </a:ext>
                  </a:extLst>
                </a:gridCol>
                <a:gridCol w="631978">
                  <a:extLst>
                    <a:ext uri="{9D8B030D-6E8A-4147-A177-3AD203B41FA5}">
                      <a16:colId xmlns:a16="http://schemas.microsoft.com/office/drawing/2014/main" val="684143948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Blood pr.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5246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175,0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8205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172,2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6912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163,8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0690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171,4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977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165,9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6461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182,3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7678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167,2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94970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177,2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2832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168,4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04813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174,9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99416"/>
                  </a:ext>
                </a:extLst>
              </a:tr>
            </a:tbl>
          </a:graphicData>
        </a:graphic>
      </p:graphicFrame>
      <p:sp>
        <p:nvSpPr>
          <p:cNvPr id="7" name="Rounded Rectangular Callout 13">
            <a:extLst>
              <a:ext uri="{FF2B5EF4-FFF2-40B4-BE49-F238E27FC236}">
                <a16:creationId xmlns:a16="http://schemas.microsoft.com/office/drawing/2014/main" id="{532FA59F-4468-4E70-A116-63B5D633C76A}"/>
              </a:ext>
            </a:extLst>
          </p:cNvPr>
          <p:cNvSpPr/>
          <p:nvPr/>
        </p:nvSpPr>
        <p:spPr>
          <a:xfrm>
            <a:off x="990600" y="1371600"/>
            <a:ext cx="1077745" cy="277038"/>
          </a:xfrm>
          <a:prstGeom prst="wedgeRoundRectCallout">
            <a:avLst>
              <a:gd name="adj1" fmla="val -21821"/>
              <a:gd name="adj2" fmla="val 77919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Categorical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ounded Rectangular Callout 15">
            <a:extLst>
              <a:ext uri="{FF2B5EF4-FFF2-40B4-BE49-F238E27FC236}">
                <a16:creationId xmlns:a16="http://schemas.microsoft.com/office/drawing/2014/main" id="{0A91F6A3-95D6-4C27-9E4B-DE5588C07099}"/>
              </a:ext>
            </a:extLst>
          </p:cNvPr>
          <p:cNvSpPr/>
          <p:nvPr/>
        </p:nvSpPr>
        <p:spPr>
          <a:xfrm>
            <a:off x="4343400" y="5257800"/>
            <a:ext cx="1077745" cy="277038"/>
          </a:xfrm>
          <a:prstGeom prst="wedgeRoundRectCallout">
            <a:avLst>
              <a:gd name="adj1" fmla="val -23696"/>
              <a:gd name="adj2" fmla="val -71613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Categorical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7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FC9-F5E2-844E-9532-877B067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Type: </a:t>
            </a:r>
            <a:r>
              <a:rPr lang="en-GB" altLang="zh-CN" dirty="0"/>
              <a:t>Ordinal Attributes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A83-3103-7842-9C12-B8EE27C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520630"/>
            <a:ext cx="3429000" cy="3276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Ordinal attributes have an additional linear ordering offered by the domain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The ordering does not provide the distance between two object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e.g. for an attribute containing university degrees, we can state that a </a:t>
            </a:r>
            <a:r>
              <a:rPr lang="en-GB" altLang="zh-CN" sz="1600" i="1" dirty="0" err="1"/>
              <a:t>Ph.D</a:t>
            </a:r>
            <a:r>
              <a:rPr lang="en-GB" altLang="zh-CN" sz="1600" dirty="0"/>
              <a:t> is an higher degree than a </a:t>
            </a:r>
            <a:r>
              <a:rPr lang="en-GB" altLang="zh-CN" sz="1600" i="1" dirty="0"/>
              <a:t>M.Sc. </a:t>
            </a:r>
            <a:r>
              <a:rPr lang="en-GB" altLang="zh-CN" sz="1600" dirty="0"/>
              <a:t>and that this is higher than a </a:t>
            </a:r>
            <a:r>
              <a:rPr lang="en-GB" altLang="zh-CN" sz="1600" i="1" dirty="0"/>
              <a:t>B.Sc.</a:t>
            </a:r>
            <a:r>
              <a:rPr lang="en-GB" altLang="zh-CN" sz="1600" dirty="0"/>
              <a:t>. </a:t>
            </a:r>
            <a:endParaRPr lang="en-US" altLang="zh-CN" sz="1600" i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9FFB-9962-864C-89EE-649AD50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E0E17-9D97-7047-8ED2-ED7D4B40A0E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9247-C95F-B843-8A03-07BE2C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5408A-5C97-4FD0-8BF9-D946B4F2B287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1800000"/>
          <a:ext cx="48662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1">
                  <a:extLst>
                    <a:ext uri="{9D8B030D-6E8A-4147-A177-3AD203B41FA5}">
                      <a16:colId xmlns:a16="http://schemas.microsoft.com/office/drawing/2014/main" val="2411907428"/>
                    </a:ext>
                  </a:extLst>
                </a:gridCol>
                <a:gridCol w="1029957">
                  <a:extLst>
                    <a:ext uri="{9D8B030D-6E8A-4147-A177-3AD203B41FA5}">
                      <a16:colId xmlns:a16="http://schemas.microsoft.com/office/drawing/2014/main" val="1028034906"/>
                    </a:ext>
                  </a:extLst>
                </a:gridCol>
                <a:gridCol w="616460">
                  <a:extLst>
                    <a:ext uri="{9D8B030D-6E8A-4147-A177-3AD203B41FA5}">
                      <a16:colId xmlns:a16="http://schemas.microsoft.com/office/drawing/2014/main" val="450771752"/>
                    </a:ext>
                  </a:extLst>
                </a:gridCol>
                <a:gridCol w="1029639">
                  <a:extLst>
                    <a:ext uri="{9D8B030D-6E8A-4147-A177-3AD203B41FA5}">
                      <a16:colId xmlns:a16="http://schemas.microsoft.com/office/drawing/2014/main" val="742581767"/>
                    </a:ext>
                  </a:extLst>
                </a:gridCol>
                <a:gridCol w="1013662">
                  <a:extLst>
                    <a:ext uri="{9D8B030D-6E8A-4147-A177-3AD203B41FA5}">
                      <a16:colId xmlns:a16="http://schemas.microsoft.com/office/drawing/2014/main" val="2325331892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684143948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Height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Drug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5246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175,0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88205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172,2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6912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163,8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0690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171,4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78977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165,9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461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182,3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27678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167,2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94970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177,2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2832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168,4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04813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174,9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199416"/>
                  </a:ext>
                </a:extLst>
              </a:tr>
            </a:tbl>
          </a:graphicData>
        </a:graphic>
      </p:graphicFrame>
      <p:sp>
        <p:nvSpPr>
          <p:cNvPr id="7" name="Rounded Rectangular Callout 14">
            <a:extLst>
              <a:ext uri="{FF2B5EF4-FFF2-40B4-BE49-F238E27FC236}">
                <a16:creationId xmlns:a16="http://schemas.microsoft.com/office/drawing/2014/main" id="{BA343469-D142-418F-A3CA-73D5C3037BD2}"/>
              </a:ext>
            </a:extLst>
          </p:cNvPr>
          <p:cNvSpPr/>
          <p:nvPr/>
        </p:nvSpPr>
        <p:spPr>
          <a:xfrm>
            <a:off x="2667000" y="1380736"/>
            <a:ext cx="1038144" cy="279789"/>
          </a:xfrm>
          <a:prstGeom prst="wedgeRoundRectCallout">
            <a:avLst>
              <a:gd name="adj1" fmla="val -21821"/>
              <a:gd name="adj2" fmla="val 77919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9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2FC9-F5E2-844E-9532-877B067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Type: </a:t>
            </a:r>
            <a:r>
              <a:rPr lang="en-GB" altLang="zh-CN" dirty="0"/>
              <a:t>Numeric Attributes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A83-3103-7842-9C12-B8EE27C5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745" y="914400"/>
            <a:ext cx="4285255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GB" altLang="zh-CN" sz="1600" dirty="0"/>
              <a:t>The domain of numerical attributes are numbers. They can be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b="1" dirty="0"/>
              <a:t>Discrete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e.g. age, count</a:t>
            </a:r>
            <a:r>
              <a:rPr lang="en-DE" altLang="zh-CN" sz="1600" dirty="0"/>
              <a:t>…</a:t>
            </a:r>
            <a:endParaRPr lang="en-GB" altLang="zh-CN" sz="16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Represented as integer values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b="1" dirty="0"/>
              <a:t>Continuous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e.g. height, weight, distance</a:t>
            </a:r>
            <a:r>
              <a:rPr lang="en-DE" altLang="zh-CN" sz="1600" dirty="0"/>
              <a:t>…</a:t>
            </a:r>
            <a:endParaRPr lang="en-GB" altLang="zh-CN" sz="16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Represented as real values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Precision (rounding) has to be handled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GB" altLang="zh-CN" sz="1600" dirty="0"/>
              <a:t>The scale of numeric attributes can be: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Interval e.g. 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Ratio Scale e.g. distance, with a canonical zero value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1600" dirty="0"/>
              <a:t>Absolute Scale e.g. counting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9FFB-9962-864C-89EE-649AD504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E0E17-9D97-7047-8ED2-ED7D4B40A0E9}" type="datetime4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13, 2022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9247-C95F-B843-8A03-07BE2C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00B54-57D8-4106-814A-4647969A55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DF34F7-52F5-488D-B52B-EBCFD90EC000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1800000"/>
          <a:ext cx="449874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48">
                  <a:extLst>
                    <a:ext uri="{9D8B030D-6E8A-4147-A177-3AD203B41FA5}">
                      <a16:colId xmlns:a16="http://schemas.microsoft.com/office/drawing/2014/main" val="2411907428"/>
                    </a:ext>
                  </a:extLst>
                </a:gridCol>
                <a:gridCol w="952164">
                  <a:extLst>
                    <a:ext uri="{9D8B030D-6E8A-4147-A177-3AD203B41FA5}">
                      <a16:colId xmlns:a16="http://schemas.microsoft.com/office/drawing/2014/main" val="1028034906"/>
                    </a:ext>
                  </a:extLst>
                </a:gridCol>
                <a:gridCol w="569899">
                  <a:extLst>
                    <a:ext uri="{9D8B030D-6E8A-4147-A177-3AD203B41FA5}">
                      <a16:colId xmlns:a16="http://schemas.microsoft.com/office/drawing/2014/main" val="450771752"/>
                    </a:ext>
                  </a:extLst>
                </a:gridCol>
                <a:gridCol w="951870">
                  <a:extLst>
                    <a:ext uri="{9D8B030D-6E8A-4147-A177-3AD203B41FA5}">
                      <a16:colId xmlns:a16="http://schemas.microsoft.com/office/drawing/2014/main" val="742581767"/>
                    </a:ext>
                  </a:extLst>
                </a:gridCol>
                <a:gridCol w="937100">
                  <a:extLst>
                    <a:ext uri="{9D8B030D-6E8A-4147-A177-3AD203B41FA5}">
                      <a16:colId xmlns:a16="http://schemas.microsoft.com/office/drawing/2014/main" val="2325331892"/>
                    </a:ext>
                  </a:extLst>
                </a:gridCol>
                <a:gridCol w="618164">
                  <a:extLst>
                    <a:ext uri="{9D8B030D-6E8A-4147-A177-3AD203B41FA5}">
                      <a16:colId xmlns:a16="http://schemas.microsoft.com/office/drawing/2014/main" val="684143948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pr.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Drug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5246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175,0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88205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172,2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6912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163,8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0690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78977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165,9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4614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27678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94970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177,2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28321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168,4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04813"/>
                  </a:ext>
                </a:extLst>
              </a:tr>
              <a:tr h="2388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174,9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199416"/>
                  </a:ext>
                </a:extLst>
              </a:tr>
            </a:tbl>
          </a:graphicData>
        </a:graphic>
      </p:graphicFrame>
      <p:sp>
        <p:nvSpPr>
          <p:cNvPr id="7" name="Rounded Rectangular Callout 12">
            <a:extLst>
              <a:ext uri="{FF2B5EF4-FFF2-40B4-BE49-F238E27FC236}">
                <a16:creationId xmlns:a16="http://schemas.microsoft.com/office/drawing/2014/main" id="{676743E0-0558-4A37-959D-8D8DAB334D1C}"/>
              </a:ext>
            </a:extLst>
          </p:cNvPr>
          <p:cNvSpPr/>
          <p:nvPr/>
        </p:nvSpPr>
        <p:spPr>
          <a:xfrm>
            <a:off x="3021813" y="1371600"/>
            <a:ext cx="1702587" cy="279789"/>
          </a:xfrm>
          <a:prstGeom prst="wedgeRoundRectCallout">
            <a:avLst>
              <a:gd name="adj1" fmla="val -21821"/>
              <a:gd name="adj2" fmla="val 77919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 continuous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ounded Rectangular Callout 16">
            <a:extLst>
              <a:ext uri="{FF2B5EF4-FFF2-40B4-BE49-F238E27FC236}">
                <a16:creationId xmlns:a16="http://schemas.microsoft.com/office/drawing/2014/main" id="{AFC08BDA-4A51-4D3A-84D3-C91F5F782106}"/>
              </a:ext>
            </a:extLst>
          </p:cNvPr>
          <p:cNvSpPr/>
          <p:nvPr/>
        </p:nvSpPr>
        <p:spPr>
          <a:xfrm>
            <a:off x="1524000" y="5369924"/>
            <a:ext cx="1552629" cy="279789"/>
          </a:xfrm>
          <a:prstGeom prst="wedgeRoundRectCallout">
            <a:avLst>
              <a:gd name="adj1" fmla="val -22274"/>
              <a:gd name="adj2" fmla="val -77365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 discrete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 Live in a World of Data…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" y="1306206"/>
            <a:ext cx="8897629" cy="311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7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9DC7FE-A0F0-6049-AF68-91E5406C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9144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0B14D8-DF70-CF4D-B124-34B8529B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086600" cy="655637"/>
          </a:xfrm>
        </p:spPr>
        <p:txBody>
          <a:bodyPr>
            <a:normAutofit fontScale="90000"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Structured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4713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22B6-9F53-154F-B73E-9DE49BC2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6833975" cy="6556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From Unstructured to Structured</a:t>
            </a:r>
            <a:r>
              <a:rPr lang="en-US" altLang="zh-CN" dirty="0">
                <a:solidFill>
                  <a:schemeClr val="bg1"/>
                </a:solidFill>
              </a:rPr>
              <a:t> (Example 1)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7AAE4-CCF1-3D46-9451-7CD8CCD5C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823118"/>
            <a:ext cx="6200350" cy="5211763"/>
          </a:xfrm>
        </p:spPr>
      </p:pic>
    </p:spTree>
    <p:extLst>
      <p:ext uri="{BB962C8B-B14F-4D97-AF65-F5344CB8AC3E}">
        <p14:creationId xmlns:p14="http://schemas.microsoft.com/office/powerpoint/2010/main" val="36552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205D-EF63-1146-85E5-ADD6739C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/>
              <a:t>Unstructured to Structured</a:t>
            </a:r>
            <a:r>
              <a:rPr lang="en-US" altLang="zh-CN" dirty="0">
                <a:solidFill>
                  <a:schemeClr val="bg1"/>
                </a:solidFill>
              </a:rPr>
              <a:t> (Example 2)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8CA6-32DB-FD4D-8EDB-4B230A21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“Thomas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9:30,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6/December.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T7-501.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carefully.”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”date”: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06/12/2021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“time”: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09:30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“duration”: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“event”: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“final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exam”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“closed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book”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“place”: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“T7-501”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“course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“GFQR1013”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“course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“Hands 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Analytics”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“lecturer”: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“Thomas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Canhao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XU”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Common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S</a:t>
            </a:r>
            <a:r>
              <a:rPr lang="en-US" altLang="zh-CN" sz="3600" dirty="0">
                <a:solidFill>
                  <a:schemeClr val="bg1"/>
                </a:solidFill>
              </a:rPr>
              <a:t>tructured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D</a:t>
            </a:r>
            <a:r>
              <a:rPr lang="en-US" altLang="zh-CN" sz="3600" dirty="0">
                <a:solidFill>
                  <a:schemeClr val="bg1"/>
                </a:solidFill>
              </a:rPr>
              <a:t>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>
                <a:solidFill>
                  <a:schemeClr val="bg1"/>
                </a:solidFill>
              </a:rPr>
              <a:t>ypes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79500" indent="-5715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values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(CSV)</a:t>
            </a:r>
          </a:p>
          <a:p>
            <a:pPr marL="679500" indent="-5715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 (XML)</a:t>
            </a:r>
          </a:p>
          <a:p>
            <a:pPr marL="679500" indent="-5715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(JSON)</a:t>
            </a:r>
          </a:p>
          <a:p>
            <a:pPr marL="679500" indent="-5715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(XLS)</a:t>
            </a:r>
          </a:p>
        </p:txBody>
      </p:sp>
    </p:spTree>
    <p:extLst>
      <p:ext uri="{BB962C8B-B14F-4D97-AF65-F5344CB8AC3E}">
        <p14:creationId xmlns:p14="http://schemas.microsoft.com/office/powerpoint/2010/main" val="15817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Comma-separated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V</a:t>
            </a:r>
            <a:r>
              <a:rPr lang="en-US" altLang="zh-CN" sz="3600" dirty="0">
                <a:solidFill>
                  <a:schemeClr val="bg1"/>
                </a:solidFill>
              </a:rPr>
              <a:t>alues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comma-separated values (CSV) file is a delimited text file that uses a comma to separate values.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of the file is a data record.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consists of one or more attributes. The attributes are separated by commas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CSV file typically stores tabular data (numbers and text) in plain text, in which case each line will have the same number of fields.</a:t>
            </a:r>
          </a:p>
        </p:txBody>
      </p:sp>
    </p:spTree>
    <p:extLst>
      <p:ext uri="{BB962C8B-B14F-4D97-AF65-F5344CB8AC3E}">
        <p14:creationId xmlns:p14="http://schemas.microsoft.com/office/powerpoint/2010/main" val="28458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781800" cy="6556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Comma-separated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/>
              <a:t>V</a:t>
            </a:r>
            <a:r>
              <a:rPr lang="en-US" altLang="zh-CN" sz="3600" dirty="0">
                <a:solidFill>
                  <a:schemeClr val="bg1"/>
                </a:solidFill>
              </a:rPr>
              <a:t>alues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fields must be separated by a single comma.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"CSV" formats vary greatly in this choice of separator character.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in locales where the comma is used as a decimal separator, semicolon, TAB, or other characters are used instead.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1997,Ford,E350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0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1478</Words>
  <Application>Microsoft Office PowerPoint</Application>
  <PresentationFormat>全屏显示(4:3)</PresentationFormat>
  <Paragraphs>490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Calibri</vt:lpstr>
      <vt:lpstr>Courier New</vt:lpstr>
      <vt:lpstr>Times New Roman</vt:lpstr>
      <vt:lpstr>Wingdings</vt:lpstr>
      <vt:lpstr>Office 主题​​</vt:lpstr>
      <vt:lpstr>1_Custom Design</vt:lpstr>
      <vt:lpstr>Data Analytics Foundations</vt:lpstr>
      <vt:lpstr>PowerPoint 演示文稿</vt:lpstr>
      <vt:lpstr>We Live in a World of Data…</vt:lpstr>
      <vt:lpstr>Structured and Unstructured Data</vt:lpstr>
      <vt:lpstr>From Unstructured to Structured (Example 1)</vt:lpstr>
      <vt:lpstr>From Unstructured to Structured (Example 2)</vt:lpstr>
      <vt:lpstr>Common Structured Data Types</vt:lpstr>
      <vt:lpstr>Comma-separated Values</vt:lpstr>
      <vt:lpstr>Comma-separated Values</vt:lpstr>
      <vt:lpstr>Comma-separated Values</vt:lpstr>
      <vt:lpstr>Example of Quotes in CSV</vt:lpstr>
      <vt:lpstr>Example of Quotes in CSV</vt:lpstr>
      <vt:lpstr>Comma-separated Values</vt:lpstr>
      <vt:lpstr>JSON</vt:lpstr>
      <vt:lpstr>XML</vt:lpstr>
      <vt:lpstr>Example: Unstructured Text Data from the Web </vt:lpstr>
      <vt:lpstr>Example: Structured Text Data in JSON</vt:lpstr>
      <vt:lpstr>PowerPoint 演示文稿</vt:lpstr>
      <vt:lpstr>Data Table: Attribute and Instances </vt:lpstr>
      <vt:lpstr>Data Types</vt:lpstr>
      <vt:lpstr>Data Type: Categorical Attributes</vt:lpstr>
      <vt:lpstr>Data Type: Ordinal Attributes</vt:lpstr>
      <vt:lpstr>Data Type: Numeric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Foundations</dc:title>
  <dc:creator>UIC</dc:creator>
  <cp:lastModifiedBy>UIC</cp:lastModifiedBy>
  <cp:revision>2</cp:revision>
  <dcterms:created xsi:type="dcterms:W3CDTF">2022-08-31T03:26:03Z</dcterms:created>
  <dcterms:modified xsi:type="dcterms:W3CDTF">2022-09-13T04:42:33Z</dcterms:modified>
</cp:coreProperties>
</file>