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9" r:id="rId6"/>
    <p:sldId id="292" r:id="rId7"/>
    <p:sldId id="258" r:id="rId8"/>
    <p:sldId id="264" r:id="rId9"/>
    <p:sldId id="265" r:id="rId10"/>
    <p:sldId id="266" r:id="rId11"/>
    <p:sldId id="259" r:id="rId12"/>
    <p:sldId id="270" r:id="rId13"/>
    <p:sldId id="271" r:id="rId14"/>
    <p:sldId id="272" r:id="rId15"/>
    <p:sldId id="286" r:id="rId16"/>
    <p:sldId id="295" r:id="rId17"/>
    <p:sldId id="296" r:id="rId18"/>
    <p:sldId id="311" r:id="rId19"/>
    <p:sldId id="281" r:id="rId20"/>
    <p:sldId id="285" r:id="rId21"/>
    <p:sldId id="284" r:id="rId22"/>
    <p:sldId id="261" r:id="rId23"/>
    <p:sldId id="263" r:id="rId24"/>
    <p:sldId id="293" r:id="rId25"/>
    <p:sldId id="294"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0E1"/>
    <a:srgbClr val="DBDFEF"/>
    <a:srgbClr val="FFE2BB"/>
    <a:srgbClr val="E9ECEF"/>
    <a:srgbClr val="C2E8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8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16.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7.xml"/><Relationship Id="rId2" Type="http://schemas.openxmlformats.org/officeDocument/2006/relationships/image" Target="../media/image6.jpe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2" Type="http://schemas.openxmlformats.org/officeDocument/2006/relationships/slideLayout" Target="../slideLayouts/slideLayout2.xml"/><Relationship Id="rId31" Type="http://schemas.openxmlformats.org/officeDocument/2006/relationships/tags" Target="../tags/tag40.xml"/><Relationship Id="rId30" Type="http://schemas.openxmlformats.org/officeDocument/2006/relationships/tags" Target="../tags/tag39.xml"/><Relationship Id="rId3" Type="http://schemas.openxmlformats.org/officeDocument/2006/relationships/tags" Target="../tags/tag12.xml"/><Relationship Id="rId29" Type="http://schemas.openxmlformats.org/officeDocument/2006/relationships/tags" Target="../tags/tag38.xml"/><Relationship Id="rId28" Type="http://schemas.openxmlformats.org/officeDocument/2006/relationships/tags" Target="../tags/tag37.xml"/><Relationship Id="rId27" Type="http://schemas.openxmlformats.org/officeDocument/2006/relationships/tags" Target="../tags/tag36.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8.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4" Type="http://schemas.openxmlformats.org/officeDocument/2006/relationships/slideLayout" Target="../slideLayouts/slideLayout2.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4" Type="http://schemas.openxmlformats.org/officeDocument/2006/relationships/slideLayout" Target="../slideLayouts/slideLayout2.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6" Type="http://schemas.openxmlformats.org/officeDocument/2006/relationships/slideLayout" Target="../slideLayouts/slideLayout2.xml"/><Relationship Id="rId35" Type="http://schemas.openxmlformats.org/officeDocument/2006/relationships/tags" Target="../tags/tag113.xml"/><Relationship Id="rId34" Type="http://schemas.openxmlformats.org/officeDocument/2006/relationships/tags" Target="../tags/tag112.xml"/><Relationship Id="rId33" Type="http://schemas.openxmlformats.org/officeDocument/2006/relationships/tags" Target="../tags/tag111.xml"/><Relationship Id="rId32" Type="http://schemas.openxmlformats.org/officeDocument/2006/relationships/image" Target="../media/image1.png"/><Relationship Id="rId31" Type="http://schemas.openxmlformats.org/officeDocument/2006/relationships/tags" Target="../tags/tag110.xml"/><Relationship Id="rId30" Type="http://schemas.openxmlformats.org/officeDocument/2006/relationships/tags" Target="../tags/tag109.xml"/><Relationship Id="rId3" Type="http://schemas.openxmlformats.org/officeDocument/2006/relationships/tags" Target="../tags/tag82.xml"/><Relationship Id="rId29" Type="http://schemas.openxmlformats.org/officeDocument/2006/relationships/tags" Target="../tags/tag108.xml"/><Relationship Id="rId28" Type="http://schemas.openxmlformats.org/officeDocument/2006/relationships/tags" Target="../tags/tag107.xml"/><Relationship Id="rId27" Type="http://schemas.openxmlformats.org/officeDocument/2006/relationships/tags" Target="../tags/tag106.xml"/><Relationship Id="rId26" Type="http://schemas.openxmlformats.org/officeDocument/2006/relationships/tags" Target="../tags/tag105.xml"/><Relationship Id="rId25" Type="http://schemas.openxmlformats.org/officeDocument/2006/relationships/tags" Target="../tags/tag104.xml"/><Relationship Id="rId24" Type="http://schemas.openxmlformats.org/officeDocument/2006/relationships/tags" Target="../tags/tag103.xml"/><Relationship Id="rId23" Type="http://schemas.openxmlformats.org/officeDocument/2006/relationships/tags" Target="../tags/tag102.xml"/><Relationship Id="rId22" Type="http://schemas.openxmlformats.org/officeDocument/2006/relationships/tags" Target="../tags/tag101.xml"/><Relationship Id="rId21" Type="http://schemas.openxmlformats.org/officeDocument/2006/relationships/tags" Target="../tags/tag100.xml"/><Relationship Id="rId20" Type="http://schemas.openxmlformats.org/officeDocument/2006/relationships/tags" Target="../tags/tag99.xml"/><Relationship Id="rId2" Type="http://schemas.openxmlformats.org/officeDocument/2006/relationships/image" Target="../media/image10.png"/><Relationship Id="rId19" Type="http://schemas.openxmlformats.org/officeDocument/2006/relationships/tags" Target="../tags/tag98.xml"/><Relationship Id="rId18" Type="http://schemas.openxmlformats.org/officeDocument/2006/relationships/tags" Target="../tags/tag97.xml"/><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115.xml"/><Relationship Id="rId2" Type="http://schemas.openxmlformats.org/officeDocument/2006/relationships/image" Target="../media/image11.png"/><Relationship Id="rId1" Type="http://schemas.openxmlformats.org/officeDocument/2006/relationships/tags" Target="../tags/tag1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82613"/>
            <a:ext cx="9144000" cy="2387600"/>
          </a:xfrm>
        </p:spPr>
        <p:txBody>
          <a:bodyPr/>
          <a:lstStyle/>
          <a:p>
            <a:r>
              <a:rPr lang="en-US" altLang="zh-CN">
                <a:latin typeface="Times New Roman" panose="02020603050405020304" pitchFamily="18" charset="0"/>
                <a:cs typeface="Times New Roman" panose="02020603050405020304" pitchFamily="18" charset="0"/>
              </a:rPr>
              <a:t>LLM analysis</a:t>
            </a:r>
            <a:endParaRPr lang="en-US" altLang="zh-CN">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172460"/>
            <a:ext cx="9144000" cy="664845"/>
          </a:xfrm>
        </p:spPr>
        <p:txBody>
          <a:bodyPr/>
          <a:lstStyle/>
          <a:p>
            <a:r>
              <a:rPr lang="en-US" altLang="zh-CN">
                <a:latin typeface="Times New Roman" panose="02020603050405020304" pitchFamily="18" charset="0"/>
                <a:cs typeface="Times New Roman" panose="02020603050405020304" pitchFamily="18" charset="0"/>
              </a:rPr>
              <a:t>Introduction, Principle &amp; Models in market</a:t>
            </a:r>
            <a:endParaRPr lang="zh-CN" altLang="en-US">
              <a:latin typeface="Times New Roman" panose="02020603050405020304" pitchFamily="18" charset="0"/>
              <a:cs typeface="Times New Roman" panose="02020603050405020304" pitchFamily="18" charset="0"/>
            </a:endParaRPr>
          </a:p>
        </p:txBody>
      </p:sp>
      <p:sp>
        <p:nvSpPr>
          <p:cNvPr id="4" name="副标题 2"/>
          <p:cNvSpPr>
            <a:spLocks noGrp="1"/>
          </p:cNvSpPr>
          <p:nvPr>
            <p:custDataLst>
              <p:tags r:id="rId1"/>
            </p:custDataLst>
          </p:nvPr>
        </p:nvSpPr>
        <p:spPr>
          <a:xfrm>
            <a:off x="4311650" y="3837305"/>
            <a:ext cx="3569335" cy="5162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a:latin typeface="Times New Roman" panose="02020603050405020304" pitchFamily="18" charset="0"/>
                <a:cs typeface="Times New Roman" panose="02020603050405020304" pitchFamily="18" charset="0"/>
              </a:rPr>
              <a:t>Pengyao Zhao</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sym typeface="+mn-ea"/>
              </a:rPr>
              <a:t>Models in market</a:t>
            </a:r>
            <a:endParaRPr lang="en-US" altLang="zh-CN">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overview of popular LLM</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Performance and Capability</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Price for chat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p:nvPr>
            <p:custDataLst>
              <p:tags r:id="rId1"/>
            </p:custDataLst>
          </p:nvPr>
        </p:nvPicPr>
        <p:blipFill>
          <a:blip r:embed="rId2"/>
          <a:stretch>
            <a:fillRect/>
          </a:stretch>
        </p:blipFill>
        <p:spPr>
          <a:xfrm>
            <a:off x="-17146270" y="2221865"/>
            <a:ext cx="15412720" cy="4636135"/>
          </a:xfrm>
          <a:prstGeom prst="rect">
            <a:avLst/>
          </a:prstGeom>
          <a:noFill/>
          <a:ln w="9525">
            <a:noFill/>
          </a:ln>
        </p:spPr>
      </p:pic>
      <p:pic>
        <p:nvPicPr>
          <p:cNvPr id="6" name="图片 5"/>
          <p:cNvPicPr>
            <a:picLocks noChangeAspect="1"/>
          </p:cNvPicPr>
          <p:nvPr>
            <p:custDataLst>
              <p:tags r:id="rId3"/>
            </p:custDataLst>
          </p:nvPr>
        </p:nvPicPr>
        <p:blipFill>
          <a:blip r:embed="rId4"/>
          <a:stretch>
            <a:fillRect/>
          </a:stretch>
        </p:blipFill>
        <p:spPr>
          <a:xfrm>
            <a:off x="0" y="0"/>
            <a:ext cx="12208510" cy="6858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0" y="21590"/>
            <a:ext cx="12191365" cy="68364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0" y="0"/>
            <a:ext cx="12192000" cy="6820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6"/>
          <p:cNvSpPr/>
          <p:nvPr>
            <p:custDataLst>
              <p:tags r:id="rId1"/>
            </p:custDataLst>
          </p:nvPr>
        </p:nvSpPr>
        <p:spPr>
          <a:xfrm>
            <a:off x="5196522" y="2099033"/>
            <a:ext cx="1798955" cy="840105"/>
          </a:xfrm>
          <a:prstGeom prst="roundRect">
            <a:avLst/>
          </a:prstGeom>
          <a:solidFill>
            <a:srgbClr val="FFE2BB"/>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language model</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4" name="圆角矩形 3"/>
          <p:cNvSpPr/>
          <p:nvPr>
            <p:custDataLst>
              <p:tags r:id="rId2"/>
            </p:custDataLst>
          </p:nvPr>
        </p:nvSpPr>
        <p:spPr>
          <a:xfrm>
            <a:off x="3281044" y="2087920"/>
            <a:ext cx="1798955" cy="840105"/>
          </a:xfrm>
          <a:prstGeom prst="roundRect">
            <a:avLst/>
          </a:prstGeom>
          <a:solidFill>
            <a:srgbClr val="FCE0E1"/>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Tokenizer</a:t>
            </a:r>
            <a:endParaRPr lang="en-US" altLang="zh-CN" sz="2400">
              <a:solidFill>
                <a:schemeClr val="tx1"/>
              </a:solidFill>
              <a:latin typeface="Times New Roman" panose="02020603050405020304" pitchFamily="18" charset="0"/>
              <a:cs typeface="Times New Roman" panose="02020603050405020304" pitchFamily="18" charset="0"/>
            </a:endParaRPr>
          </a:p>
        </p:txBody>
      </p:sp>
      <p:sp>
        <p:nvSpPr>
          <p:cNvPr id="5" name="圆角矩形 8"/>
          <p:cNvSpPr/>
          <p:nvPr>
            <p:custDataLst>
              <p:tags r:id="rId3"/>
            </p:custDataLst>
          </p:nvPr>
        </p:nvSpPr>
        <p:spPr>
          <a:xfrm>
            <a:off x="3225799" y="3956725"/>
            <a:ext cx="788035" cy="35560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Paris</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3281044" y="1393230"/>
            <a:ext cx="2159000"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Paris is the city</a:t>
            </a:r>
            <a:endParaRPr lang="en-US" altLang="zh-CN" sz="2400" dirty="0">
              <a:latin typeface="Times New Roman" panose="02020603050405020304" pitchFamily="18" charset="0"/>
              <a:cs typeface="Times New Roman" panose="02020603050405020304" pitchFamily="18" charset="0"/>
            </a:endParaRPr>
          </a:p>
        </p:txBody>
      </p:sp>
      <p:sp>
        <p:nvSpPr>
          <p:cNvPr id="7" name="圆角矩形 10"/>
          <p:cNvSpPr/>
          <p:nvPr>
            <p:custDataLst>
              <p:tags r:id="rId4"/>
            </p:custDataLst>
          </p:nvPr>
        </p:nvSpPr>
        <p:spPr>
          <a:xfrm>
            <a:off x="4013834" y="3956725"/>
            <a:ext cx="408940" cy="35560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is</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8" name="圆角矩形 11"/>
          <p:cNvSpPr/>
          <p:nvPr>
            <p:custDataLst>
              <p:tags r:id="rId5"/>
            </p:custDataLst>
          </p:nvPr>
        </p:nvSpPr>
        <p:spPr>
          <a:xfrm>
            <a:off x="4422774" y="3956725"/>
            <a:ext cx="646430" cy="35560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the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9" name="圆角矩形 12"/>
          <p:cNvSpPr/>
          <p:nvPr>
            <p:custDataLst>
              <p:tags r:id="rId6"/>
            </p:custDataLst>
          </p:nvPr>
        </p:nvSpPr>
        <p:spPr>
          <a:xfrm>
            <a:off x="5069204" y="3956725"/>
            <a:ext cx="788035" cy="35560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city</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1" name="圆角矩形 13"/>
          <p:cNvSpPr/>
          <p:nvPr>
            <p:custDataLst>
              <p:tags r:id="rId7"/>
            </p:custDataLst>
          </p:nvPr>
        </p:nvSpPr>
        <p:spPr>
          <a:xfrm>
            <a:off x="3225799" y="3472220"/>
            <a:ext cx="788035" cy="355600"/>
          </a:xfrm>
          <a:prstGeom prst="roundRect">
            <a:avLst/>
          </a:prstGeom>
          <a:solidFill>
            <a:srgbClr val="E9ECEF"/>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1652</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2" name="圆角矩形 14"/>
          <p:cNvSpPr/>
          <p:nvPr>
            <p:custDataLst>
              <p:tags r:id="rId8"/>
            </p:custDataLst>
          </p:nvPr>
        </p:nvSpPr>
        <p:spPr>
          <a:xfrm>
            <a:off x="4013834" y="3472220"/>
            <a:ext cx="408940" cy="355600"/>
          </a:xfrm>
          <a:prstGeom prst="roundRect">
            <a:avLst/>
          </a:prstGeom>
          <a:solidFill>
            <a:srgbClr val="E9ECEF"/>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tx1"/>
                </a:solidFill>
                <a:latin typeface="Times New Roman" panose="02020603050405020304" pitchFamily="18" charset="0"/>
                <a:cs typeface="Times New Roman" panose="02020603050405020304" pitchFamily="18" charset="0"/>
                <a:sym typeface="+mn-ea"/>
              </a:rPr>
              <a:t>5</a:t>
            </a:r>
            <a:endParaRPr lang="en-US" altLang="zh-CN">
              <a:solidFill>
                <a:schemeClr val="tx1"/>
              </a:solidFill>
              <a:latin typeface="Times New Roman" panose="02020603050405020304" pitchFamily="18" charset="0"/>
              <a:cs typeface="Times New Roman" panose="02020603050405020304" pitchFamily="18" charset="0"/>
              <a:sym typeface="+mn-ea"/>
            </a:endParaRPr>
          </a:p>
        </p:txBody>
      </p:sp>
      <p:sp>
        <p:nvSpPr>
          <p:cNvPr id="13" name="圆角矩形 15"/>
          <p:cNvSpPr/>
          <p:nvPr>
            <p:custDataLst>
              <p:tags r:id="rId9"/>
            </p:custDataLst>
          </p:nvPr>
        </p:nvSpPr>
        <p:spPr>
          <a:xfrm>
            <a:off x="4422774" y="3472220"/>
            <a:ext cx="646430" cy="355600"/>
          </a:xfrm>
          <a:prstGeom prst="roundRect">
            <a:avLst/>
          </a:prstGeom>
          <a:solidFill>
            <a:srgbClr val="E9ECEF"/>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tx1"/>
                </a:solidFill>
                <a:latin typeface="Times New Roman" panose="02020603050405020304" pitchFamily="18" charset="0"/>
                <a:cs typeface="Times New Roman" panose="02020603050405020304" pitchFamily="18" charset="0"/>
                <a:sym typeface="+mn-ea"/>
              </a:rPr>
              <a:t>42</a:t>
            </a:r>
            <a:endParaRPr lang="en-US" altLang="zh-CN">
              <a:solidFill>
                <a:schemeClr val="tx1"/>
              </a:solidFill>
              <a:latin typeface="Times New Roman" panose="02020603050405020304" pitchFamily="18" charset="0"/>
              <a:cs typeface="Times New Roman" panose="02020603050405020304" pitchFamily="18" charset="0"/>
              <a:sym typeface="+mn-ea"/>
            </a:endParaRPr>
          </a:p>
        </p:txBody>
      </p:sp>
      <p:sp>
        <p:nvSpPr>
          <p:cNvPr id="14" name="圆角矩形 16"/>
          <p:cNvSpPr/>
          <p:nvPr>
            <p:custDataLst>
              <p:tags r:id="rId10"/>
            </p:custDataLst>
          </p:nvPr>
        </p:nvSpPr>
        <p:spPr>
          <a:xfrm>
            <a:off x="5069204" y="3472220"/>
            <a:ext cx="788035" cy="355600"/>
          </a:xfrm>
          <a:prstGeom prst="roundRect">
            <a:avLst/>
          </a:prstGeom>
          <a:solidFill>
            <a:srgbClr val="E9ECEF"/>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tx1"/>
                </a:solidFill>
                <a:latin typeface="Times New Roman" panose="02020603050405020304" pitchFamily="18" charset="0"/>
                <a:cs typeface="Times New Roman" panose="02020603050405020304" pitchFamily="18" charset="0"/>
                <a:sym typeface="+mn-ea"/>
              </a:rPr>
              <a:t>171</a:t>
            </a:r>
            <a:endParaRPr lang="en-US" altLang="zh-CN">
              <a:solidFill>
                <a:schemeClr val="tx1"/>
              </a:solidFill>
              <a:latin typeface="Times New Roman" panose="02020603050405020304" pitchFamily="18" charset="0"/>
              <a:cs typeface="Times New Roman" panose="02020603050405020304" pitchFamily="18" charset="0"/>
              <a:sym typeface="+mn-ea"/>
            </a:endParaRPr>
          </a:p>
        </p:txBody>
      </p:sp>
      <p:sp>
        <p:nvSpPr>
          <p:cNvPr id="15" name="矩形 14"/>
          <p:cNvSpPr/>
          <p:nvPr>
            <p:custDataLst>
              <p:tags r:id="rId11"/>
            </p:custDataLst>
          </p:nvPr>
        </p:nvSpPr>
        <p:spPr>
          <a:xfrm>
            <a:off x="6533516" y="3374557"/>
            <a:ext cx="1847850" cy="141541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en-US" altLang="zh-CN" sz="2400">
              <a:latin typeface="Times New Roman" panose="02020603050405020304" pitchFamily="18" charset="0"/>
              <a:cs typeface="Times New Roman" panose="02020603050405020304" pitchFamily="18" charset="0"/>
            </a:endParaRPr>
          </a:p>
        </p:txBody>
      </p:sp>
      <p:sp>
        <p:nvSpPr>
          <p:cNvPr id="17" name="圆角矩形 18"/>
          <p:cNvSpPr/>
          <p:nvPr>
            <p:custDataLst>
              <p:tags r:id="rId12"/>
            </p:custDataLst>
          </p:nvPr>
        </p:nvSpPr>
        <p:spPr>
          <a:xfrm>
            <a:off x="6569076" y="3449487"/>
            <a:ext cx="1701800"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rtlCol="0" anchor="ctr"/>
          <a:lstStyle/>
          <a:p>
            <a:pPr algn="ctr"/>
            <a:endParaRPr lang="en-US" altLang="zh-CN">
              <a:latin typeface="Times New Roman" panose="02020603050405020304" pitchFamily="18" charset="0"/>
              <a:cs typeface="Times New Roman" panose="02020603050405020304" pitchFamily="18" charset="0"/>
            </a:endParaRPr>
          </a:p>
        </p:txBody>
      </p:sp>
      <p:sp>
        <p:nvSpPr>
          <p:cNvPr id="18" name="圆角矩形 19"/>
          <p:cNvSpPr/>
          <p:nvPr>
            <p:custDataLst>
              <p:tags r:id="rId13"/>
            </p:custDataLst>
          </p:nvPr>
        </p:nvSpPr>
        <p:spPr>
          <a:xfrm>
            <a:off x="6569076" y="3716187"/>
            <a:ext cx="895985"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Times New Roman" panose="02020603050405020304" pitchFamily="18" charset="0"/>
              <a:cs typeface="Times New Roman" panose="02020603050405020304" pitchFamily="18" charset="0"/>
              <a:sym typeface="+mn-ea"/>
            </a:endParaRPr>
          </a:p>
        </p:txBody>
      </p:sp>
      <p:sp>
        <p:nvSpPr>
          <p:cNvPr id="19" name="圆角矩形 20"/>
          <p:cNvSpPr/>
          <p:nvPr>
            <p:custDataLst>
              <p:tags r:id="rId14"/>
            </p:custDataLst>
          </p:nvPr>
        </p:nvSpPr>
        <p:spPr>
          <a:xfrm>
            <a:off x="6569076" y="3982887"/>
            <a:ext cx="817880"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Times New Roman" panose="02020603050405020304" pitchFamily="18" charset="0"/>
              <a:cs typeface="Times New Roman" panose="02020603050405020304" pitchFamily="18" charset="0"/>
              <a:sym typeface="+mn-ea"/>
            </a:endParaRPr>
          </a:p>
        </p:txBody>
      </p:sp>
      <p:sp>
        <p:nvSpPr>
          <p:cNvPr id="20" name="圆角矩形 21"/>
          <p:cNvSpPr/>
          <p:nvPr>
            <p:custDataLst>
              <p:tags r:id="rId15"/>
            </p:custDataLst>
          </p:nvPr>
        </p:nvSpPr>
        <p:spPr>
          <a:xfrm>
            <a:off x="6569076" y="4249587"/>
            <a:ext cx="509270"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Times New Roman" panose="02020603050405020304" pitchFamily="18" charset="0"/>
              <a:cs typeface="Times New Roman" panose="02020603050405020304" pitchFamily="18" charset="0"/>
              <a:sym typeface="+mn-ea"/>
            </a:endParaRPr>
          </a:p>
        </p:txBody>
      </p:sp>
      <p:sp>
        <p:nvSpPr>
          <p:cNvPr id="22" name="圆角矩形 23"/>
          <p:cNvSpPr/>
          <p:nvPr>
            <p:custDataLst>
              <p:tags r:id="rId16"/>
            </p:custDataLst>
          </p:nvPr>
        </p:nvSpPr>
        <p:spPr>
          <a:xfrm>
            <a:off x="6569076" y="4516287"/>
            <a:ext cx="255270"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Times New Roman" panose="02020603050405020304" pitchFamily="18" charset="0"/>
              <a:cs typeface="Times New Roman" panose="02020603050405020304" pitchFamily="18" charset="0"/>
              <a:sym typeface="+mn-ea"/>
            </a:endParaRPr>
          </a:p>
        </p:txBody>
      </p:sp>
      <p:sp>
        <p:nvSpPr>
          <p:cNvPr id="23" name="矩形 22"/>
          <p:cNvSpPr/>
          <p:nvPr>
            <p:custDataLst>
              <p:tags r:id="rId17"/>
            </p:custDataLst>
          </p:nvPr>
        </p:nvSpPr>
        <p:spPr>
          <a:xfrm>
            <a:off x="8381366" y="3374557"/>
            <a:ext cx="701040" cy="141541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en-US" altLang="zh-CN" sz="2400">
              <a:latin typeface="Times New Roman" panose="02020603050405020304" pitchFamily="18" charset="0"/>
              <a:cs typeface="Times New Roman" panose="02020603050405020304" pitchFamily="18" charset="0"/>
            </a:endParaRPr>
          </a:p>
        </p:txBody>
      </p:sp>
      <p:sp>
        <p:nvSpPr>
          <p:cNvPr id="26" name="文本框 25"/>
          <p:cNvSpPr txBox="1"/>
          <p:nvPr/>
        </p:nvSpPr>
        <p:spPr>
          <a:xfrm>
            <a:off x="8381366" y="3374557"/>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0.337</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custDataLst>
              <p:tags r:id="rId18"/>
            </p:custDataLst>
          </p:nvPr>
        </p:nvSpPr>
        <p:spPr>
          <a:xfrm>
            <a:off x="8381366" y="3637447"/>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0.133</a:t>
            </a:r>
            <a:endParaRPr lang="en-US" altLang="zh-CN">
              <a:latin typeface="Times New Roman" panose="02020603050405020304" pitchFamily="18" charset="0"/>
              <a:cs typeface="Times New Roman" panose="02020603050405020304" pitchFamily="18" charset="0"/>
            </a:endParaRPr>
          </a:p>
        </p:txBody>
      </p:sp>
      <p:sp>
        <p:nvSpPr>
          <p:cNvPr id="28" name="文本框 27"/>
          <p:cNvSpPr txBox="1"/>
          <p:nvPr>
            <p:custDataLst>
              <p:tags r:id="rId19"/>
            </p:custDataLst>
          </p:nvPr>
        </p:nvSpPr>
        <p:spPr>
          <a:xfrm>
            <a:off x="8381366" y="3899067"/>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0.133</a:t>
            </a:r>
            <a:endParaRPr lang="en-US" altLang="zh-CN">
              <a:latin typeface="Times New Roman" panose="02020603050405020304" pitchFamily="18" charset="0"/>
              <a:cs typeface="Times New Roman" panose="02020603050405020304" pitchFamily="18" charset="0"/>
            </a:endParaRPr>
          </a:p>
        </p:txBody>
      </p:sp>
      <p:sp>
        <p:nvSpPr>
          <p:cNvPr id="29" name="文本框 28"/>
          <p:cNvSpPr txBox="1"/>
          <p:nvPr>
            <p:custDataLst>
              <p:tags r:id="rId20"/>
            </p:custDataLst>
          </p:nvPr>
        </p:nvSpPr>
        <p:spPr>
          <a:xfrm>
            <a:off x="8381366" y="4382302"/>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0.036</a:t>
            </a:r>
            <a:endParaRPr lang="en-US" altLang="zh-CN">
              <a:latin typeface="Times New Roman" panose="02020603050405020304" pitchFamily="18" charset="0"/>
              <a:cs typeface="Times New Roman" panose="02020603050405020304" pitchFamily="18" charset="0"/>
            </a:endParaRPr>
          </a:p>
        </p:txBody>
      </p:sp>
      <p:sp>
        <p:nvSpPr>
          <p:cNvPr id="30" name="文本框 29"/>
          <p:cNvSpPr txBox="1"/>
          <p:nvPr>
            <p:custDataLst>
              <p:tags r:id="rId21"/>
            </p:custDataLst>
          </p:nvPr>
        </p:nvSpPr>
        <p:spPr>
          <a:xfrm>
            <a:off x="8375651" y="4121952"/>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0.083</a:t>
            </a:r>
            <a:endParaRPr lang="en-US" altLang="zh-CN">
              <a:latin typeface="Times New Roman" panose="02020603050405020304" pitchFamily="18" charset="0"/>
              <a:cs typeface="Times New Roman" panose="02020603050405020304" pitchFamily="18" charset="0"/>
            </a:endParaRPr>
          </a:p>
        </p:txBody>
      </p:sp>
      <p:sp>
        <p:nvSpPr>
          <p:cNvPr id="31" name="文本框 30"/>
          <p:cNvSpPr txBox="1"/>
          <p:nvPr>
            <p:custDataLst>
              <p:tags r:id="rId22"/>
            </p:custDataLst>
          </p:nvPr>
        </p:nvSpPr>
        <p:spPr>
          <a:xfrm>
            <a:off x="5810251" y="3374557"/>
            <a:ext cx="748030" cy="368300"/>
          </a:xfrm>
          <a:prstGeom prst="rect">
            <a:avLst/>
          </a:prstGeom>
          <a:noFill/>
        </p:spPr>
        <p:txBody>
          <a:bodyPr wrap="square" rtlCol="0">
            <a:spAutoFit/>
          </a:bodyPr>
          <a:lstStyle/>
          <a:p>
            <a:pPr algn="ctr"/>
            <a:r>
              <a:rPr lang="en-US" altLang="zh-CN">
                <a:latin typeface="Times New Roman" panose="02020603050405020304" pitchFamily="18" charset="0"/>
                <a:cs typeface="Times New Roman" panose="02020603050405020304" pitchFamily="18" charset="0"/>
              </a:rPr>
              <a:t>of</a:t>
            </a:r>
            <a:endParaRPr lang="en-US" altLang="zh-CN">
              <a:latin typeface="Times New Roman" panose="02020603050405020304" pitchFamily="18" charset="0"/>
              <a:cs typeface="Times New Roman" panose="02020603050405020304" pitchFamily="18" charset="0"/>
            </a:endParaRPr>
          </a:p>
        </p:txBody>
      </p:sp>
      <p:sp>
        <p:nvSpPr>
          <p:cNvPr id="32" name="文本框 31"/>
          <p:cNvSpPr txBox="1"/>
          <p:nvPr>
            <p:custDataLst>
              <p:tags r:id="rId23"/>
            </p:custDataLst>
          </p:nvPr>
        </p:nvSpPr>
        <p:spPr>
          <a:xfrm>
            <a:off x="5810251" y="3637447"/>
            <a:ext cx="748030" cy="368300"/>
          </a:xfrm>
          <a:prstGeom prst="rect">
            <a:avLst/>
          </a:prstGeom>
          <a:noFill/>
        </p:spPr>
        <p:txBody>
          <a:bodyPr wrap="square" rtlCol="0">
            <a:spAutoFit/>
          </a:bodyPr>
          <a:lstStyle/>
          <a:p>
            <a:pPr algn="ctr"/>
            <a:r>
              <a:rPr lang="en-US" altLang="zh-CN">
                <a:latin typeface="Times New Roman" panose="02020603050405020304" pitchFamily="18" charset="0"/>
                <a:cs typeface="Times New Roman" panose="02020603050405020304" pitchFamily="18" charset="0"/>
              </a:rPr>
              <a:t>that</a:t>
            </a:r>
            <a:endParaRPr lang="en-US" altLang="zh-CN">
              <a:latin typeface="Times New Roman" panose="02020603050405020304" pitchFamily="18" charset="0"/>
              <a:cs typeface="Times New Roman" panose="02020603050405020304" pitchFamily="18" charset="0"/>
            </a:endParaRPr>
          </a:p>
        </p:txBody>
      </p:sp>
      <p:sp>
        <p:nvSpPr>
          <p:cNvPr id="33" name="文本框 32"/>
          <p:cNvSpPr txBox="1"/>
          <p:nvPr>
            <p:custDataLst>
              <p:tags r:id="rId24"/>
            </p:custDataLst>
          </p:nvPr>
        </p:nvSpPr>
        <p:spPr>
          <a:xfrm>
            <a:off x="5810251" y="3899067"/>
            <a:ext cx="748030" cy="36830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in</a:t>
            </a:r>
            <a:endParaRPr lang="en-US" altLang="zh-CN" dirty="0">
              <a:latin typeface="Times New Roman" panose="02020603050405020304" pitchFamily="18" charset="0"/>
              <a:cs typeface="Times New Roman" panose="02020603050405020304" pitchFamily="18" charset="0"/>
            </a:endParaRPr>
          </a:p>
        </p:txBody>
      </p:sp>
      <p:sp>
        <p:nvSpPr>
          <p:cNvPr id="34" name="文本框 33"/>
          <p:cNvSpPr txBox="1"/>
          <p:nvPr>
            <p:custDataLst>
              <p:tags r:id="rId25"/>
            </p:custDataLst>
          </p:nvPr>
        </p:nvSpPr>
        <p:spPr>
          <a:xfrm>
            <a:off x="5810251" y="4382302"/>
            <a:ext cx="748030" cy="36830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where</a:t>
            </a:r>
            <a:endParaRPr lang="en-US" altLang="zh-CN" dirty="0">
              <a:latin typeface="Times New Roman" panose="02020603050405020304" pitchFamily="18" charset="0"/>
              <a:cs typeface="Times New Roman" panose="02020603050405020304" pitchFamily="18" charset="0"/>
            </a:endParaRPr>
          </a:p>
        </p:txBody>
      </p:sp>
      <p:sp>
        <p:nvSpPr>
          <p:cNvPr id="35" name="文本框 34"/>
          <p:cNvSpPr txBox="1"/>
          <p:nvPr>
            <p:custDataLst>
              <p:tags r:id="rId26"/>
            </p:custDataLst>
          </p:nvPr>
        </p:nvSpPr>
        <p:spPr>
          <a:xfrm>
            <a:off x="5804536" y="4121952"/>
            <a:ext cx="748030" cy="36830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with</a:t>
            </a:r>
            <a:endParaRPr lang="en-US" altLang="zh-CN" dirty="0">
              <a:latin typeface="Times New Roman" panose="02020603050405020304" pitchFamily="18" charset="0"/>
              <a:cs typeface="Times New Roman" panose="02020603050405020304" pitchFamily="18" charset="0"/>
            </a:endParaRPr>
          </a:p>
        </p:txBody>
      </p:sp>
      <p:sp>
        <p:nvSpPr>
          <p:cNvPr id="36" name="圆角矩形 36"/>
          <p:cNvSpPr/>
          <p:nvPr>
            <p:custDataLst>
              <p:tags r:id="rId27"/>
            </p:custDataLst>
          </p:nvPr>
        </p:nvSpPr>
        <p:spPr>
          <a:xfrm>
            <a:off x="7112000" y="2099032"/>
            <a:ext cx="1786255" cy="840105"/>
          </a:xfrm>
          <a:prstGeom prst="roundRect">
            <a:avLst/>
          </a:prstGeom>
          <a:solidFill>
            <a:srgbClr val="C2E8F7"/>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Text generator</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37" name="文本框 36"/>
          <p:cNvSpPr txBox="1"/>
          <p:nvPr>
            <p:custDataLst>
              <p:tags r:id="rId28"/>
            </p:custDataLst>
          </p:nvPr>
        </p:nvSpPr>
        <p:spPr>
          <a:xfrm>
            <a:off x="6461759" y="1294615"/>
            <a:ext cx="2642235" cy="460375"/>
          </a:xfrm>
          <a:prstGeom prst="rect">
            <a:avLst/>
          </a:prstGeom>
          <a:noFill/>
          <a:ln>
            <a:no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Paris is the city of</a:t>
            </a:r>
            <a:endParaRPr lang="en-US" altLang="zh-CN" sz="2400" dirty="0">
              <a:latin typeface="Times New Roman" panose="02020603050405020304" pitchFamily="18" charset="0"/>
              <a:cs typeface="Times New Roman" panose="02020603050405020304" pitchFamily="18" charset="0"/>
            </a:endParaRPr>
          </a:p>
        </p:txBody>
      </p:sp>
      <p:cxnSp>
        <p:nvCxnSpPr>
          <p:cNvPr id="38" name="直接箭头连接符 37"/>
          <p:cNvCxnSpPr/>
          <p:nvPr/>
        </p:nvCxnSpPr>
        <p:spPr>
          <a:xfrm>
            <a:off x="4213224" y="1764705"/>
            <a:ext cx="0" cy="27940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p:nvPr>
            <p:custDataLst>
              <p:tags r:id="rId29"/>
            </p:custDataLst>
          </p:nvPr>
        </p:nvCxnSpPr>
        <p:spPr>
          <a:xfrm flipV="1">
            <a:off x="8278494" y="1804075"/>
            <a:ext cx="3810" cy="24003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0" name="矩形 39"/>
          <p:cNvSpPr/>
          <p:nvPr/>
        </p:nvSpPr>
        <p:spPr>
          <a:xfrm>
            <a:off x="8486457" y="1305092"/>
            <a:ext cx="327660" cy="443865"/>
          </a:xfrm>
          <a:prstGeom prst="rect">
            <a:avLst/>
          </a:prstGeom>
          <a:noFill/>
          <a:ln w="28575">
            <a:solidFill>
              <a:srgbClr val="C2E8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4255896" y="3037753"/>
            <a:ext cx="0" cy="336804"/>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2" name="直接箭头连接符 41"/>
          <p:cNvCxnSpPr/>
          <p:nvPr>
            <p:custDataLst>
              <p:tags r:id="rId30"/>
            </p:custDataLst>
          </p:nvPr>
        </p:nvCxnSpPr>
        <p:spPr>
          <a:xfrm flipV="1">
            <a:off x="5691504" y="3037753"/>
            <a:ext cx="0" cy="336804"/>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3" name="矩形 42"/>
          <p:cNvSpPr/>
          <p:nvPr/>
        </p:nvSpPr>
        <p:spPr>
          <a:xfrm>
            <a:off x="3110863" y="3410434"/>
            <a:ext cx="2819401" cy="488633"/>
          </a:xfrm>
          <a:prstGeom prst="rect">
            <a:avLst/>
          </a:prstGeom>
          <a:noFill/>
          <a:ln w="28575">
            <a:solidFill>
              <a:srgbClr val="FCE0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p:nvPr/>
        </p:nvCxnSpPr>
        <p:spPr>
          <a:xfrm>
            <a:off x="6776084" y="3037753"/>
            <a:ext cx="0" cy="27940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custDataLst>
              <p:tags r:id="rId31"/>
            </p:custDataLst>
          </p:nvPr>
        </p:nvCxnSpPr>
        <p:spPr>
          <a:xfrm flipV="1">
            <a:off x="8003222" y="3034387"/>
            <a:ext cx="3810" cy="24003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6"/>
          <p:cNvSpPr/>
          <p:nvPr>
            <p:custDataLst>
              <p:tags r:id="rId1"/>
            </p:custDataLst>
          </p:nvPr>
        </p:nvSpPr>
        <p:spPr>
          <a:xfrm>
            <a:off x="5029013" y="3862945"/>
            <a:ext cx="1798955" cy="840105"/>
          </a:xfrm>
          <a:prstGeom prst="roundRect">
            <a:avLst/>
          </a:prstGeom>
          <a:solidFill>
            <a:srgbClr val="FFE2BB"/>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LLM</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51" name="文本框 50"/>
          <p:cNvSpPr txBox="1"/>
          <p:nvPr/>
        </p:nvSpPr>
        <p:spPr>
          <a:xfrm>
            <a:off x="2524830" y="4105228"/>
            <a:ext cx="179895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Apple is ___</a:t>
            </a:r>
            <a:endParaRPr lang="en-US" altLang="zh-CN" sz="2400" dirty="0">
              <a:latin typeface="Times New Roman" panose="02020603050405020304" pitchFamily="18" charset="0"/>
              <a:cs typeface="Times New Roman" panose="02020603050405020304" pitchFamily="18" charset="0"/>
            </a:endParaRPr>
          </a:p>
        </p:txBody>
      </p:sp>
      <p:cxnSp>
        <p:nvCxnSpPr>
          <p:cNvPr id="52" name="直接连接符 51"/>
          <p:cNvCxnSpPr/>
          <p:nvPr/>
        </p:nvCxnSpPr>
        <p:spPr>
          <a:xfrm>
            <a:off x="4323785" y="4339090"/>
            <a:ext cx="422014" cy="0"/>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5" name="文本框 54"/>
          <p:cNvSpPr txBox="1"/>
          <p:nvPr/>
        </p:nvSpPr>
        <p:spPr>
          <a:xfrm>
            <a:off x="7453766" y="3040535"/>
            <a:ext cx="943157"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round</a:t>
            </a:r>
            <a:endParaRPr lang="en-US" altLang="zh-CN" sz="2400" dirty="0">
              <a:latin typeface="Times New Roman" panose="02020603050405020304" pitchFamily="18" charset="0"/>
              <a:cs typeface="Times New Roman" panose="02020603050405020304" pitchFamily="18" charset="0"/>
            </a:endParaRPr>
          </a:p>
        </p:txBody>
      </p:sp>
      <p:cxnSp>
        <p:nvCxnSpPr>
          <p:cNvPr id="56" name="直接连接符 55"/>
          <p:cNvCxnSpPr/>
          <p:nvPr/>
        </p:nvCxnSpPr>
        <p:spPr>
          <a:xfrm>
            <a:off x="6974210" y="4335415"/>
            <a:ext cx="526474" cy="0"/>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7" name="文本框 56"/>
          <p:cNvSpPr txBox="1"/>
          <p:nvPr/>
        </p:nvSpPr>
        <p:spPr>
          <a:xfrm>
            <a:off x="2480822" y="3043235"/>
            <a:ext cx="212629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Apple is round</a:t>
            </a:r>
            <a:endParaRPr lang="en-US" altLang="zh-CN" sz="2400" dirty="0">
              <a:latin typeface="Times New Roman" panose="02020603050405020304" pitchFamily="18" charset="0"/>
              <a:cs typeface="Times New Roman" panose="02020603050405020304" pitchFamily="18" charset="0"/>
            </a:endParaRPr>
          </a:p>
        </p:txBody>
      </p:sp>
      <p:cxnSp>
        <p:nvCxnSpPr>
          <p:cNvPr id="58" name="直接连接符 57"/>
          <p:cNvCxnSpPr/>
          <p:nvPr/>
        </p:nvCxnSpPr>
        <p:spPr>
          <a:xfrm>
            <a:off x="3476248" y="3687823"/>
            <a:ext cx="0" cy="336804"/>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9" name="直接连接符 58"/>
          <p:cNvCxnSpPr/>
          <p:nvPr/>
        </p:nvCxnSpPr>
        <p:spPr>
          <a:xfrm>
            <a:off x="4661732" y="3281868"/>
            <a:ext cx="2869000" cy="0"/>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1" name="文本框 60"/>
          <p:cNvSpPr txBox="1"/>
          <p:nvPr/>
        </p:nvSpPr>
        <p:spPr>
          <a:xfrm>
            <a:off x="7417126" y="4076485"/>
            <a:ext cx="1059204"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square</a:t>
            </a:r>
            <a:endParaRPr lang="en-US" altLang="zh-CN" sz="2400" dirty="0">
              <a:latin typeface="Times New Roman" panose="02020603050405020304" pitchFamily="18" charset="0"/>
              <a:cs typeface="Times New Roman" panose="02020603050405020304" pitchFamily="18" charset="0"/>
            </a:endParaRPr>
          </a:p>
        </p:txBody>
      </p:sp>
      <p:sp>
        <p:nvSpPr>
          <p:cNvPr id="64" name="矩形 63"/>
          <p:cNvSpPr/>
          <p:nvPr/>
        </p:nvSpPr>
        <p:spPr>
          <a:xfrm>
            <a:off x="7378472" y="3014090"/>
            <a:ext cx="1085575" cy="171328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ysClr val="windowText" lastClr="000000"/>
                </a:solidFill>
              </a:ln>
            </a:endParaRPr>
          </a:p>
        </p:txBody>
      </p:sp>
      <p:sp>
        <p:nvSpPr>
          <p:cNvPr id="65" name="箭头: 右弧形 64"/>
          <p:cNvSpPr/>
          <p:nvPr/>
        </p:nvSpPr>
        <p:spPr>
          <a:xfrm rot="4976890">
            <a:off x="7016631" y="4557774"/>
            <a:ext cx="267654" cy="733234"/>
          </a:xfrm>
          <a:prstGeom prst="curvedLeftArrow">
            <a:avLst/>
          </a:prstGeom>
          <a:solidFill>
            <a:srgbClr val="FCE0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文本框 65"/>
          <p:cNvSpPr txBox="1"/>
          <p:nvPr/>
        </p:nvSpPr>
        <p:spPr>
          <a:xfrm>
            <a:off x="6836562" y="4643222"/>
            <a:ext cx="60903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train</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6"/>
          <p:cNvSpPr/>
          <p:nvPr>
            <p:custDataLst>
              <p:tags r:id="rId1"/>
            </p:custDataLst>
          </p:nvPr>
        </p:nvSpPr>
        <p:spPr>
          <a:xfrm>
            <a:off x="4297045" y="4857774"/>
            <a:ext cx="1798955" cy="840105"/>
          </a:xfrm>
          <a:prstGeom prst="roundRect">
            <a:avLst/>
          </a:prstGeom>
          <a:solidFill>
            <a:srgbClr val="FFE2BB"/>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LLM</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cxnSp>
        <p:nvCxnSpPr>
          <p:cNvPr id="10" name="肘形连接符 21"/>
          <p:cNvCxnSpPr>
            <a:stCxn id="18" idx="1"/>
            <a:endCxn id="19" idx="0"/>
          </p:cNvCxnSpPr>
          <p:nvPr>
            <p:custDataLst>
              <p:tags r:id="rId2"/>
            </p:custDataLst>
          </p:nvPr>
        </p:nvCxnSpPr>
        <p:spPr>
          <a:xfrm rot="10800000" flipV="1">
            <a:off x="2241255" y="4082580"/>
            <a:ext cx="2068491" cy="775192"/>
          </a:xfrm>
          <a:prstGeom prst="bentConnector2">
            <a:avLst/>
          </a:prstGeom>
          <a:ln w="1905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16" name="文本框 15"/>
          <p:cNvSpPr txBox="1"/>
          <p:nvPr>
            <p:custDataLst>
              <p:tags r:id="rId3"/>
            </p:custDataLst>
          </p:nvPr>
        </p:nvSpPr>
        <p:spPr>
          <a:xfrm>
            <a:off x="2721526" y="3615340"/>
            <a:ext cx="1526425"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Instruction</a:t>
            </a:r>
            <a:endParaRPr lang="en-US" altLang="zh-CN" sz="2400" dirty="0">
              <a:latin typeface="Times New Roman" panose="02020603050405020304" pitchFamily="18" charset="0"/>
              <a:cs typeface="Times New Roman" panose="02020603050405020304" pitchFamily="18" charset="0"/>
            </a:endParaRPr>
          </a:p>
        </p:txBody>
      </p:sp>
      <p:sp>
        <p:nvSpPr>
          <p:cNvPr id="17" name="文本框 16"/>
          <p:cNvSpPr txBox="1"/>
          <p:nvPr>
            <p:custDataLst>
              <p:tags r:id="rId4"/>
            </p:custDataLst>
          </p:nvPr>
        </p:nvSpPr>
        <p:spPr>
          <a:xfrm>
            <a:off x="6995476" y="3632222"/>
            <a:ext cx="217011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Labeled answer</a:t>
            </a:r>
            <a:endParaRPr lang="en-US" altLang="zh-CN" sz="2400" dirty="0">
              <a:latin typeface="Times New Roman" panose="02020603050405020304" pitchFamily="18" charset="0"/>
              <a:cs typeface="Times New Roman" panose="02020603050405020304" pitchFamily="18" charset="0"/>
            </a:endParaRPr>
          </a:p>
        </p:txBody>
      </p:sp>
      <p:sp>
        <p:nvSpPr>
          <p:cNvPr id="18" name="圆角矩形 36"/>
          <p:cNvSpPr/>
          <p:nvPr>
            <p:custDataLst>
              <p:tags r:id="rId5"/>
            </p:custDataLst>
          </p:nvPr>
        </p:nvSpPr>
        <p:spPr>
          <a:xfrm>
            <a:off x="4309745" y="3662527"/>
            <a:ext cx="1786255" cy="840105"/>
          </a:xfrm>
          <a:prstGeom prst="roundRect">
            <a:avLst/>
          </a:prstGeom>
          <a:solidFill>
            <a:srgbClr val="C2E8F7"/>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Instruction Dataset</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997768" y="4857772"/>
            <a:ext cx="2486971" cy="830997"/>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Q: What color is the apple? </a:t>
            </a:r>
            <a:endParaRPr lang="en-US" altLang="zh-CN" sz="24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725156" y="5042435"/>
            <a:ext cx="2167871"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Apple is round.</a:t>
            </a:r>
            <a:endParaRPr lang="en-US" altLang="zh-CN" sz="2400"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8853170" y="4857770"/>
            <a:ext cx="2714809" cy="830997"/>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sym typeface="+mn-ea"/>
              </a:rPr>
              <a:t>There are red ones and green ones.</a:t>
            </a:r>
            <a:endParaRPr lang="en-US" altLang="zh-CN" sz="2400" dirty="0">
              <a:latin typeface="Times New Roman" panose="02020603050405020304" pitchFamily="18" charset="0"/>
              <a:cs typeface="Times New Roman" panose="02020603050405020304" pitchFamily="18" charset="0"/>
            </a:endParaRPr>
          </a:p>
        </p:txBody>
      </p:sp>
      <p:cxnSp>
        <p:nvCxnSpPr>
          <p:cNvPr id="22" name="直接连接符 21"/>
          <p:cNvCxnSpPr/>
          <p:nvPr/>
        </p:nvCxnSpPr>
        <p:spPr>
          <a:xfrm>
            <a:off x="3670300" y="5330587"/>
            <a:ext cx="505714" cy="0"/>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4" name="直接连接符 23"/>
          <p:cNvCxnSpPr/>
          <p:nvPr/>
        </p:nvCxnSpPr>
        <p:spPr>
          <a:xfrm>
            <a:off x="6219442" y="5315599"/>
            <a:ext cx="505714" cy="0"/>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7" name="肘形连接符 21"/>
          <p:cNvCxnSpPr>
            <a:stCxn id="18" idx="3"/>
            <a:endCxn id="21" idx="0"/>
          </p:cNvCxnSpPr>
          <p:nvPr>
            <p:custDataLst>
              <p:tags r:id="rId6"/>
            </p:custDataLst>
          </p:nvPr>
        </p:nvCxnSpPr>
        <p:spPr>
          <a:xfrm>
            <a:off x="6096000" y="4082580"/>
            <a:ext cx="4114575" cy="775190"/>
          </a:xfrm>
          <a:prstGeom prst="bentConnector2">
            <a:avLst/>
          </a:prstGeom>
          <a:ln w="1905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31" name="矩形 30"/>
          <p:cNvSpPr/>
          <p:nvPr/>
        </p:nvSpPr>
        <p:spPr>
          <a:xfrm>
            <a:off x="6516547" y="4502632"/>
            <a:ext cx="5301205" cy="14930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弧形 31"/>
          <p:cNvSpPr/>
          <p:nvPr/>
        </p:nvSpPr>
        <p:spPr>
          <a:xfrm rot="6393036">
            <a:off x="5962173" y="5734456"/>
            <a:ext cx="267654" cy="733234"/>
          </a:xfrm>
          <a:prstGeom prst="curvedLeftArrow">
            <a:avLst/>
          </a:prstGeom>
          <a:solidFill>
            <a:srgbClr val="FCE0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5863265" y="5822577"/>
            <a:ext cx="60903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train</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6"/>
          <p:cNvSpPr/>
          <p:nvPr>
            <p:custDataLst>
              <p:tags r:id="rId1"/>
            </p:custDataLst>
          </p:nvPr>
        </p:nvSpPr>
        <p:spPr>
          <a:xfrm>
            <a:off x="4297045" y="4857774"/>
            <a:ext cx="1798955" cy="840105"/>
          </a:xfrm>
          <a:prstGeom prst="roundRect">
            <a:avLst/>
          </a:prstGeom>
          <a:solidFill>
            <a:srgbClr val="FFE2BB"/>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LLM</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17" name="文本框 16"/>
          <p:cNvSpPr txBox="1"/>
          <p:nvPr>
            <p:custDataLst>
              <p:tags r:id="rId2"/>
            </p:custDataLst>
          </p:nvPr>
        </p:nvSpPr>
        <p:spPr>
          <a:xfrm>
            <a:off x="6861810" y="3502025"/>
            <a:ext cx="200469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reward: 0.6</a:t>
            </a:r>
            <a:endParaRPr lang="en-US" altLang="zh-CN" sz="2400" dirty="0">
              <a:latin typeface="Times New Roman" panose="02020603050405020304" pitchFamily="18" charset="0"/>
              <a:cs typeface="Times New Roman" panose="02020603050405020304" pitchFamily="18" charset="0"/>
            </a:endParaRPr>
          </a:p>
        </p:txBody>
      </p:sp>
      <p:sp>
        <p:nvSpPr>
          <p:cNvPr id="18" name="圆角矩形 36"/>
          <p:cNvSpPr/>
          <p:nvPr>
            <p:custDataLst>
              <p:tags r:id="rId3"/>
            </p:custDataLst>
          </p:nvPr>
        </p:nvSpPr>
        <p:spPr>
          <a:xfrm>
            <a:off x="4297680" y="3251047"/>
            <a:ext cx="1786255" cy="840105"/>
          </a:xfrm>
          <a:prstGeom prst="roundRect">
            <a:avLst/>
          </a:prstGeom>
          <a:solidFill>
            <a:srgbClr val="FCE0E1"/>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400">
                <a:solidFill>
                  <a:schemeClr val="tx1"/>
                </a:solidFill>
                <a:latin typeface="Times New Roman" panose="02020603050405020304" pitchFamily="18" charset="0"/>
                <a:cs typeface="Times New Roman" panose="02020603050405020304" pitchFamily="18" charset="0"/>
                <a:sym typeface="+mn-ea"/>
              </a:rPr>
              <a:t>Reward</a:t>
            </a:r>
            <a:endParaRPr lang="en-US" altLang="zh-CN" sz="2400">
              <a:solidFill>
                <a:schemeClr val="tx1"/>
              </a:solidFill>
              <a:latin typeface="Times New Roman" panose="02020603050405020304" pitchFamily="18" charset="0"/>
              <a:cs typeface="Times New Roman" panose="02020603050405020304" pitchFamily="18" charset="0"/>
              <a:sym typeface="+mn-ea"/>
            </a:endParaRPr>
          </a:p>
          <a:p>
            <a:pPr lvl="0" algn="ctr">
              <a:buClrTx/>
              <a:buSzTx/>
              <a:buFontTx/>
            </a:pPr>
            <a:r>
              <a:rPr lang="en-US" altLang="zh-CN" sz="2400">
                <a:solidFill>
                  <a:schemeClr val="tx1"/>
                </a:solidFill>
                <a:latin typeface="Times New Roman" panose="02020603050405020304" pitchFamily="18" charset="0"/>
                <a:cs typeface="Times New Roman" panose="02020603050405020304" pitchFamily="18" charset="0"/>
                <a:sym typeface="+mn-ea"/>
              </a:rPr>
              <a:t>model</a:t>
            </a:r>
            <a:endParaRPr lang="en-US" altLang="zh-CN" sz="2400">
              <a:solidFill>
                <a:schemeClr val="tx1"/>
              </a:solidFill>
              <a:latin typeface="Times New Roman" panose="02020603050405020304" pitchFamily="18" charset="0"/>
              <a:cs typeface="Times New Roman" panose="02020603050405020304" pitchFamily="18" charset="0"/>
              <a:sym typeface="+mn-ea"/>
            </a:endParaRPr>
          </a:p>
        </p:txBody>
      </p:sp>
      <p:sp>
        <p:nvSpPr>
          <p:cNvPr id="19" name="文本框 18"/>
          <p:cNvSpPr txBox="1"/>
          <p:nvPr/>
        </p:nvSpPr>
        <p:spPr>
          <a:xfrm>
            <a:off x="997768" y="4857772"/>
            <a:ext cx="2486971" cy="830997"/>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Q: What color is the apple? </a:t>
            </a:r>
            <a:endParaRPr lang="en-US" altLang="zh-CN" sz="24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848475" y="4836795"/>
            <a:ext cx="3001645" cy="82994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sym typeface="+mn-ea"/>
              </a:rPr>
              <a:t>A: </a:t>
            </a:r>
            <a:r>
              <a:rPr lang="en-US" altLang="zh-CN" sz="2400" dirty="0">
                <a:latin typeface="Times New Roman" panose="02020603050405020304" pitchFamily="18" charset="0"/>
                <a:cs typeface="Times New Roman" panose="02020603050405020304" pitchFamily="18" charset="0"/>
                <a:sym typeface="+mn-ea"/>
              </a:rPr>
              <a:t>There are red ones and green ones.</a:t>
            </a:r>
            <a:endParaRPr lang="en-US" altLang="zh-CN" sz="2400" dirty="0">
              <a:latin typeface="Times New Roman" panose="02020603050405020304" pitchFamily="18" charset="0"/>
              <a:cs typeface="Times New Roman" panose="02020603050405020304" pitchFamily="18" charset="0"/>
            </a:endParaRPr>
          </a:p>
        </p:txBody>
      </p:sp>
      <p:cxnSp>
        <p:nvCxnSpPr>
          <p:cNvPr id="22" name="直接连接符 21"/>
          <p:cNvCxnSpPr/>
          <p:nvPr/>
        </p:nvCxnSpPr>
        <p:spPr>
          <a:xfrm>
            <a:off x="3670300" y="5330587"/>
            <a:ext cx="505714" cy="0"/>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4" name="直接连接符 23"/>
          <p:cNvCxnSpPr/>
          <p:nvPr/>
        </p:nvCxnSpPr>
        <p:spPr>
          <a:xfrm>
            <a:off x="6219442" y="5315599"/>
            <a:ext cx="505714" cy="0"/>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2" name="箭头: 右弧形 31"/>
          <p:cNvSpPr/>
          <p:nvPr/>
        </p:nvSpPr>
        <p:spPr>
          <a:xfrm rot="6393036">
            <a:off x="6098063" y="5609996"/>
            <a:ext cx="267654" cy="733234"/>
          </a:xfrm>
          <a:prstGeom prst="curvedLeftArrow">
            <a:avLst/>
          </a:prstGeom>
          <a:solidFill>
            <a:srgbClr val="FCE0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5999155" y="5698117"/>
            <a:ext cx="60903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train</a:t>
            </a:r>
            <a:endParaRPr lang="en-US" altLang="zh-CN" dirty="0">
              <a:latin typeface="Times New Roman" panose="02020603050405020304" pitchFamily="18" charset="0"/>
              <a:cs typeface="Times New Roman" panose="02020603050405020304" pitchFamily="18" charset="0"/>
            </a:endParaRPr>
          </a:p>
        </p:txBody>
      </p:sp>
      <p:sp>
        <p:nvSpPr>
          <p:cNvPr id="13" name="圆角矩形 36"/>
          <p:cNvSpPr/>
          <p:nvPr>
            <p:custDataLst>
              <p:tags r:id="rId4"/>
            </p:custDataLst>
          </p:nvPr>
        </p:nvSpPr>
        <p:spPr>
          <a:xfrm>
            <a:off x="1156970" y="2949575"/>
            <a:ext cx="2167890" cy="1456690"/>
          </a:xfrm>
          <a:prstGeom prst="roundRect">
            <a:avLst/>
          </a:prstGeom>
          <a:solidFill>
            <a:srgbClr val="C2E8F7"/>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p>
            <a:pPr algn="ctr"/>
            <a:r>
              <a:rPr lang="en-US" altLang="zh-CN" sz="2400" dirty="0">
                <a:solidFill>
                  <a:schemeClr val="tx1"/>
                </a:solidFill>
                <a:latin typeface="Times New Roman" panose="02020603050405020304" pitchFamily="18" charset="0"/>
                <a:cs typeface="Times New Roman" panose="02020603050405020304" pitchFamily="18" charset="0"/>
                <a:sym typeface="+mn-ea"/>
              </a:rPr>
              <a:t>Preference dataset</a:t>
            </a:r>
            <a:endParaRPr lang="en-US" altLang="zh-CN" sz="2400" dirty="0">
              <a:solidFill>
                <a:schemeClr val="tx1"/>
              </a:solidFill>
              <a:latin typeface="Times New Roman" panose="02020603050405020304" pitchFamily="18" charset="0"/>
              <a:cs typeface="Times New Roman" panose="02020603050405020304" pitchFamily="18" charset="0"/>
              <a:sym typeface="+mn-ea"/>
            </a:endParaRPr>
          </a:p>
          <a:p>
            <a:pPr algn="ctr"/>
            <a:r>
              <a:rPr lang="en-US" altLang="zh-CN" sz="1600" dirty="0">
                <a:solidFill>
                  <a:schemeClr val="tx1"/>
                </a:solidFill>
                <a:latin typeface="Times New Roman" panose="02020603050405020304" pitchFamily="18" charset="0"/>
                <a:cs typeface="Times New Roman" panose="02020603050405020304" pitchFamily="18" charset="0"/>
                <a:sym typeface="+mn-ea"/>
              </a:rPr>
              <a:t>(instruction &amp; answer with human ranking)</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cxnSp>
        <p:nvCxnSpPr>
          <p:cNvPr id="14" name="直接连接符 13"/>
          <p:cNvCxnSpPr/>
          <p:nvPr>
            <p:custDataLst>
              <p:tags r:id="rId5"/>
            </p:custDataLst>
          </p:nvPr>
        </p:nvCxnSpPr>
        <p:spPr>
          <a:xfrm>
            <a:off x="6220077" y="3723654"/>
            <a:ext cx="505714" cy="0"/>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5" name="矩形 14"/>
          <p:cNvSpPr/>
          <p:nvPr>
            <p:custDataLst>
              <p:tags r:id="rId6"/>
            </p:custDataLst>
          </p:nvPr>
        </p:nvSpPr>
        <p:spPr>
          <a:xfrm>
            <a:off x="6522085" y="3124200"/>
            <a:ext cx="3185795" cy="257365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右箭头 22"/>
          <p:cNvSpPr/>
          <p:nvPr/>
        </p:nvSpPr>
        <p:spPr>
          <a:xfrm>
            <a:off x="3569335" y="3667760"/>
            <a:ext cx="483235" cy="173355"/>
          </a:xfrm>
          <a:prstGeom prst="rightArrow">
            <a:avLst/>
          </a:prstGeom>
          <a:solidFill>
            <a:srgbClr val="FCE0E1"/>
          </a:solidFill>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tx1"/>
              </a:solidFill>
              <a:sym typeface="+mn-ea"/>
            </a:endParaRPr>
          </a:p>
        </p:txBody>
      </p:sp>
      <p:sp>
        <p:nvSpPr>
          <p:cNvPr id="28" name="文本框 27"/>
          <p:cNvSpPr txBox="1"/>
          <p:nvPr>
            <p:custDataLst>
              <p:tags r:id="rId7"/>
            </p:custDataLst>
          </p:nvPr>
        </p:nvSpPr>
        <p:spPr>
          <a:xfrm>
            <a:off x="3507415" y="3335282"/>
            <a:ext cx="609034" cy="369332"/>
          </a:xfrm>
          <a:prstGeom prst="rect">
            <a:avLst/>
          </a:prstGeom>
          <a:noFill/>
        </p:spPr>
        <p:txBody>
          <a:bodyPr wrap="square" rtlCol="0">
            <a:spAutoFit/>
          </a:bodyPr>
          <a:p>
            <a:r>
              <a:rPr lang="en-US" altLang="zh-CN" dirty="0">
                <a:latin typeface="Times New Roman" panose="02020603050405020304" pitchFamily="18" charset="0"/>
                <a:cs typeface="Times New Roman" panose="02020603050405020304" pitchFamily="18" charset="0"/>
              </a:rPr>
              <a:t>train</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custDataLst>
              <p:tags r:id="rId1"/>
            </p:custDataLst>
          </p:nvPr>
        </p:nvSpPr>
        <p:spPr>
          <a:xfrm>
            <a:off x="4144645" y="1924050"/>
            <a:ext cx="1798955" cy="84010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t>instruct Dataset</a:t>
            </a:r>
            <a:endParaRPr lang="en-US" altLang="zh-CN"/>
          </a:p>
        </p:txBody>
      </p:sp>
      <p:sp>
        <p:nvSpPr>
          <p:cNvPr id="10" name="圆角矩形 9"/>
          <p:cNvSpPr/>
          <p:nvPr>
            <p:custDataLst>
              <p:tags r:id="rId2"/>
            </p:custDataLst>
          </p:nvPr>
        </p:nvSpPr>
        <p:spPr>
          <a:xfrm>
            <a:off x="3613150" y="3464560"/>
            <a:ext cx="1798955" cy="84010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t>LLM</a:t>
            </a:r>
            <a:endParaRPr lang="en-US" altLang="zh-CN"/>
          </a:p>
        </p:txBody>
      </p:sp>
      <p:sp>
        <p:nvSpPr>
          <p:cNvPr id="16" name="圆角矩形 15"/>
          <p:cNvSpPr/>
          <p:nvPr>
            <p:custDataLst>
              <p:tags r:id="rId3"/>
            </p:custDataLst>
          </p:nvPr>
        </p:nvSpPr>
        <p:spPr>
          <a:xfrm>
            <a:off x="1071245" y="2838450"/>
            <a:ext cx="1798955" cy="209232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t>Q: What color is the apple? </a:t>
            </a:r>
            <a:endParaRPr lang="en-US" altLang="zh-CN"/>
          </a:p>
        </p:txBody>
      </p:sp>
      <p:sp>
        <p:nvSpPr>
          <p:cNvPr id="20" name="圆角矩形 19"/>
          <p:cNvSpPr/>
          <p:nvPr>
            <p:custDataLst>
              <p:tags r:id="rId4"/>
            </p:custDataLst>
          </p:nvPr>
        </p:nvSpPr>
        <p:spPr>
          <a:xfrm>
            <a:off x="9108440" y="2838450"/>
            <a:ext cx="1798955" cy="209232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t>A: </a:t>
            </a:r>
            <a:r>
              <a:rPr lang="en-US" altLang="zh-CN">
                <a:sym typeface="+mn-ea"/>
              </a:rPr>
              <a:t>There are red ones and green ones.</a:t>
            </a:r>
            <a:endParaRPr lang="en-US" altLang="zh-CN"/>
          </a:p>
        </p:txBody>
      </p:sp>
      <p:sp>
        <p:nvSpPr>
          <p:cNvPr id="21" name="圆角矩形 20"/>
          <p:cNvSpPr/>
          <p:nvPr>
            <p:custDataLst>
              <p:tags r:id="rId5"/>
            </p:custDataLst>
          </p:nvPr>
        </p:nvSpPr>
        <p:spPr>
          <a:xfrm>
            <a:off x="6038850" y="2838450"/>
            <a:ext cx="1798955" cy="209232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t>Apple is round</a:t>
            </a:r>
            <a:endParaRPr lang="en-US" altLang="zh-CN"/>
          </a:p>
        </p:txBody>
      </p:sp>
      <p:cxnSp>
        <p:nvCxnSpPr>
          <p:cNvPr id="22" name="肘形连接符 21"/>
          <p:cNvCxnSpPr>
            <a:stCxn id="7" idx="1"/>
            <a:endCxn id="16" idx="0"/>
          </p:cNvCxnSpPr>
          <p:nvPr>
            <p:custDataLst>
              <p:tags r:id="rId6"/>
            </p:custDataLst>
          </p:nvPr>
        </p:nvCxnSpPr>
        <p:spPr>
          <a:xfrm rot="10800000" flipV="1">
            <a:off x="1971040" y="2344420"/>
            <a:ext cx="2173605" cy="494030"/>
          </a:xfrm>
          <a:prstGeom prst="bentConnector2">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23" name="肘形连接符 22"/>
          <p:cNvCxnSpPr>
            <a:stCxn id="7" idx="3"/>
            <a:endCxn id="20" idx="0"/>
          </p:cNvCxnSpPr>
          <p:nvPr>
            <p:custDataLst>
              <p:tags r:id="rId7"/>
            </p:custDataLst>
          </p:nvPr>
        </p:nvCxnSpPr>
        <p:spPr>
          <a:xfrm>
            <a:off x="5943600" y="2344420"/>
            <a:ext cx="4064635" cy="494030"/>
          </a:xfrm>
          <a:prstGeom prst="bentConnector2">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24" name="肘形连接符 23"/>
          <p:cNvCxnSpPr>
            <a:stCxn id="10" idx="3"/>
            <a:endCxn id="21" idx="1"/>
          </p:cNvCxnSpPr>
          <p:nvPr>
            <p:custDataLst>
              <p:tags r:id="rId8"/>
            </p:custDataLst>
          </p:nvPr>
        </p:nvCxnSpPr>
        <p:spPr>
          <a:xfrm>
            <a:off x="5412105" y="3884930"/>
            <a:ext cx="626745" cy="317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肘形连接符 24"/>
          <p:cNvCxnSpPr>
            <a:stCxn id="16" idx="3"/>
            <a:endCxn id="10" idx="1"/>
          </p:cNvCxnSpPr>
          <p:nvPr>
            <p:custDataLst>
              <p:tags r:id="rId9"/>
            </p:custDataLst>
          </p:nvPr>
        </p:nvCxnSpPr>
        <p:spPr>
          <a:xfrm>
            <a:off x="2870200" y="3884930"/>
            <a:ext cx="742950" cy="317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sp>
        <p:nvSpPr>
          <p:cNvPr id="26" name="左右箭头 25"/>
          <p:cNvSpPr/>
          <p:nvPr>
            <p:custDataLst>
              <p:tags r:id="rId10"/>
            </p:custDataLst>
          </p:nvPr>
        </p:nvSpPr>
        <p:spPr>
          <a:xfrm>
            <a:off x="7999730" y="3702050"/>
            <a:ext cx="946785" cy="368935"/>
          </a:xfrm>
          <a:prstGeom prst="lef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文本框 26"/>
          <p:cNvSpPr txBox="1"/>
          <p:nvPr>
            <p:custDataLst>
              <p:tags r:id="rId11"/>
            </p:custDataLst>
          </p:nvPr>
        </p:nvSpPr>
        <p:spPr>
          <a:xfrm>
            <a:off x="7837805" y="4070985"/>
            <a:ext cx="1270635" cy="368300"/>
          </a:xfrm>
          <a:prstGeom prst="rect">
            <a:avLst/>
          </a:prstGeom>
          <a:noFill/>
        </p:spPr>
        <p:txBody>
          <a:bodyPr wrap="square" rtlCol="0">
            <a:spAutoFit/>
          </a:bodyPr>
          <a:lstStyle/>
          <a:p>
            <a:r>
              <a:rPr lang="en-US" altLang="zh-CN"/>
              <a:t>train model</a:t>
            </a:r>
            <a:endParaRPr lang="en-US" altLang="zh-CN"/>
          </a:p>
        </p:txBody>
      </p:sp>
      <p:sp>
        <p:nvSpPr>
          <p:cNvPr id="28" name="文本框 27"/>
          <p:cNvSpPr txBox="1"/>
          <p:nvPr>
            <p:custDataLst>
              <p:tags r:id="rId12"/>
            </p:custDataLst>
          </p:nvPr>
        </p:nvSpPr>
        <p:spPr>
          <a:xfrm>
            <a:off x="2676525" y="1924050"/>
            <a:ext cx="1270635" cy="368300"/>
          </a:xfrm>
          <a:prstGeom prst="rect">
            <a:avLst/>
          </a:prstGeom>
          <a:noFill/>
        </p:spPr>
        <p:txBody>
          <a:bodyPr wrap="square" rtlCol="0">
            <a:spAutoFit/>
          </a:bodyPr>
          <a:lstStyle/>
          <a:p>
            <a:r>
              <a:rPr lang="en-US" altLang="zh-CN"/>
              <a:t>instruct</a:t>
            </a:r>
            <a:endParaRPr lang="en-US" altLang="zh-CN"/>
          </a:p>
        </p:txBody>
      </p:sp>
      <p:sp>
        <p:nvSpPr>
          <p:cNvPr id="29" name="文本框 28"/>
          <p:cNvSpPr txBox="1"/>
          <p:nvPr>
            <p:custDataLst>
              <p:tags r:id="rId13"/>
            </p:custDataLst>
          </p:nvPr>
        </p:nvSpPr>
        <p:spPr>
          <a:xfrm>
            <a:off x="7156450" y="1924050"/>
            <a:ext cx="1639570" cy="368300"/>
          </a:xfrm>
          <a:prstGeom prst="rect">
            <a:avLst/>
          </a:prstGeom>
          <a:noFill/>
        </p:spPr>
        <p:txBody>
          <a:bodyPr wrap="square" rtlCol="0">
            <a:spAutoFit/>
          </a:bodyPr>
          <a:lstStyle/>
          <a:p>
            <a:r>
              <a:rPr lang="en-US" altLang="zh-CN"/>
              <a:t>labeled anwser</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custDataLst>
              <p:tags r:id="rId1"/>
            </p:custDataLst>
          </p:nvPr>
        </p:nvSpPr>
        <p:spPr>
          <a:xfrm>
            <a:off x="4682631" y="1926421"/>
            <a:ext cx="1798955" cy="84010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dirty="0"/>
              <a:t>Reward model</a:t>
            </a:r>
            <a:endParaRPr lang="en-US" altLang="zh-CN" dirty="0"/>
          </a:p>
        </p:txBody>
      </p:sp>
      <p:sp>
        <p:nvSpPr>
          <p:cNvPr id="10" name="圆角矩形 9"/>
          <p:cNvSpPr/>
          <p:nvPr>
            <p:custDataLst>
              <p:tags r:id="rId2"/>
            </p:custDataLst>
          </p:nvPr>
        </p:nvSpPr>
        <p:spPr>
          <a:xfrm>
            <a:off x="4682632" y="3913199"/>
            <a:ext cx="1798955" cy="84010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t>LLM</a:t>
            </a:r>
            <a:endParaRPr lang="en-US" altLang="zh-CN"/>
          </a:p>
        </p:txBody>
      </p:sp>
      <p:sp>
        <p:nvSpPr>
          <p:cNvPr id="16" name="圆角矩形 15"/>
          <p:cNvSpPr/>
          <p:nvPr>
            <p:custDataLst>
              <p:tags r:id="rId3"/>
            </p:custDataLst>
          </p:nvPr>
        </p:nvSpPr>
        <p:spPr>
          <a:xfrm>
            <a:off x="2442285" y="3283597"/>
            <a:ext cx="1798955" cy="209232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t>Q: What color is the apple? </a:t>
            </a:r>
            <a:endParaRPr lang="en-US" altLang="zh-CN"/>
          </a:p>
        </p:txBody>
      </p:sp>
      <p:sp>
        <p:nvSpPr>
          <p:cNvPr id="20" name="圆角矩形 19"/>
          <p:cNvSpPr/>
          <p:nvPr>
            <p:custDataLst>
              <p:tags r:id="rId4"/>
            </p:custDataLst>
          </p:nvPr>
        </p:nvSpPr>
        <p:spPr>
          <a:xfrm>
            <a:off x="7409890" y="3283596"/>
            <a:ext cx="1798955" cy="209232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dirty="0"/>
              <a:t>A: </a:t>
            </a:r>
            <a:r>
              <a:rPr lang="en-US" altLang="zh-CN" dirty="0">
                <a:sym typeface="+mn-ea"/>
              </a:rPr>
              <a:t>There are red ones and green ones.</a:t>
            </a:r>
            <a:endParaRPr lang="en-US" altLang="zh-CN" dirty="0"/>
          </a:p>
        </p:txBody>
      </p:sp>
      <p:cxnSp>
        <p:nvCxnSpPr>
          <p:cNvPr id="24" name="肘形连接符 23"/>
          <p:cNvCxnSpPr/>
          <p:nvPr>
            <p:custDataLst>
              <p:tags r:id="rId5"/>
            </p:custDataLst>
          </p:nvPr>
        </p:nvCxnSpPr>
        <p:spPr>
          <a:xfrm flipV="1">
            <a:off x="6481587" y="4386915"/>
            <a:ext cx="928303" cy="3492"/>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肘形连接符 24"/>
          <p:cNvCxnSpPr>
            <a:stCxn id="16" idx="3"/>
            <a:endCxn id="10" idx="1"/>
          </p:cNvCxnSpPr>
          <p:nvPr>
            <p:custDataLst>
              <p:tags r:id="rId6"/>
            </p:custDataLst>
          </p:nvPr>
        </p:nvCxnSpPr>
        <p:spPr>
          <a:xfrm>
            <a:off x="4241240" y="4329760"/>
            <a:ext cx="441392" cy="3492"/>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sp>
        <p:nvSpPr>
          <p:cNvPr id="26" name="左右箭头 25"/>
          <p:cNvSpPr/>
          <p:nvPr>
            <p:custDataLst>
              <p:tags r:id="rId7"/>
            </p:custDataLst>
          </p:nvPr>
        </p:nvSpPr>
        <p:spPr>
          <a:xfrm>
            <a:off x="3568375" y="2159305"/>
            <a:ext cx="946785" cy="368935"/>
          </a:xfrm>
          <a:prstGeom prst="lef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文本框 26"/>
          <p:cNvSpPr txBox="1"/>
          <p:nvPr>
            <p:custDataLst>
              <p:tags r:id="rId8"/>
            </p:custDataLst>
          </p:nvPr>
        </p:nvSpPr>
        <p:spPr>
          <a:xfrm>
            <a:off x="9254244" y="483531"/>
            <a:ext cx="1270635" cy="368300"/>
          </a:xfrm>
          <a:prstGeom prst="rect">
            <a:avLst/>
          </a:prstGeom>
          <a:noFill/>
        </p:spPr>
        <p:txBody>
          <a:bodyPr wrap="square" rtlCol="0">
            <a:spAutoFit/>
          </a:bodyPr>
          <a:lstStyle/>
          <a:p>
            <a:r>
              <a:rPr lang="en-US" altLang="zh-CN" dirty="0"/>
              <a:t>train model</a:t>
            </a:r>
            <a:endParaRPr lang="en-US" altLang="zh-CN" dirty="0"/>
          </a:p>
        </p:txBody>
      </p:sp>
      <p:sp>
        <p:nvSpPr>
          <p:cNvPr id="28" name="文本框 27"/>
          <p:cNvSpPr txBox="1"/>
          <p:nvPr>
            <p:custDataLst>
              <p:tags r:id="rId9"/>
            </p:custDataLst>
          </p:nvPr>
        </p:nvSpPr>
        <p:spPr>
          <a:xfrm>
            <a:off x="5580774" y="336610"/>
            <a:ext cx="1270635" cy="368300"/>
          </a:xfrm>
          <a:prstGeom prst="rect">
            <a:avLst/>
          </a:prstGeom>
          <a:noFill/>
        </p:spPr>
        <p:txBody>
          <a:bodyPr wrap="square" rtlCol="0">
            <a:spAutoFit/>
          </a:bodyPr>
          <a:lstStyle/>
          <a:p>
            <a:r>
              <a:rPr lang="en-US" altLang="zh-CN"/>
              <a:t>instruct</a:t>
            </a:r>
            <a:endParaRPr lang="en-US" altLang="zh-CN"/>
          </a:p>
        </p:txBody>
      </p:sp>
      <p:sp>
        <p:nvSpPr>
          <p:cNvPr id="29" name="文本框 28"/>
          <p:cNvSpPr txBox="1"/>
          <p:nvPr>
            <p:custDataLst>
              <p:tags r:id="rId10"/>
            </p:custDataLst>
          </p:nvPr>
        </p:nvSpPr>
        <p:spPr>
          <a:xfrm>
            <a:off x="6984096" y="410303"/>
            <a:ext cx="1639570" cy="368300"/>
          </a:xfrm>
          <a:prstGeom prst="rect">
            <a:avLst/>
          </a:prstGeom>
          <a:noFill/>
        </p:spPr>
        <p:txBody>
          <a:bodyPr wrap="square" rtlCol="0">
            <a:spAutoFit/>
          </a:bodyPr>
          <a:lstStyle/>
          <a:p>
            <a:r>
              <a:rPr lang="en-US" altLang="zh-CN" dirty="0"/>
              <a:t>labeled </a:t>
            </a:r>
            <a:r>
              <a:rPr lang="en-US" altLang="zh-CN" dirty="0" err="1"/>
              <a:t>anwser</a:t>
            </a:r>
            <a:endParaRPr lang="en-US" altLang="zh-CN" dirty="0"/>
          </a:p>
        </p:txBody>
      </p:sp>
      <p:sp>
        <p:nvSpPr>
          <p:cNvPr id="9" name="文本框 8"/>
          <p:cNvSpPr txBox="1"/>
          <p:nvPr/>
        </p:nvSpPr>
        <p:spPr>
          <a:xfrm>
            <a:off x="4358726" y="959508"/>
            <a:ext cx="4264940" cy="369332"/>
          </a:xfrm>
          <a:prstGeom prst="rect">
            <a:avLst/>
          </a:prstGeom>
          <a:noFill/>
        </p:spPr>
        <p:txBody>
          <a:bodyPr wrap="square">
            <a:spAutoFit/>
          </a:bodyPr>
          <a:lstStyle/>
          <a:p>
            <a:pPr algn="ctr"/>
            <a:r>
              <a:rPr lang="en-US" altLang="zh-CN" dirty="0">
                <a:sym typeface="+mn-ea"/>
              </a:rPr>
              <a:t>There are red ones and green ones.</a:t>
            </a:r>
            <a:endParaRPr lang="en-US" altLang="zh-CN" dirty="0"/>
          </a:p>
        </p:txBody>
      </p:sp>
      <p:sp>
        <p:nvSpPr>
          <p:cNvPr id="17" name="圆角矩形 6"/>
          <p:cNvSpPr/>
          <p:nvPr>
            <p:custDataLst>
              <p:tags r:id="rId11"/>
            </p:custDataLst>
          </p:nvPr>
        </p:nvSpPr>
        <p:spPr>
          <a:xfrm>
            <a:off x="7409889" y="1894806"/>
            <a:ext cx="1798955" cy="840105"/>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dirty="0"/>
              <a:t>reward</a:t>
            </a:r>
            <a:endParaRPr lang="en-US" altLang="zh-CN" dirty="0"/>
          </a:p>
        </p:txBody>
      </p:sp>
      <p:cxnSp>
        <p:nvCxnSpPr>
          <p:cNvPr id="18" name="肘形连接符 23"/>
          <p:cNvCxnSpPr/>
          <p:nvPr>
            <p:custDataLst>
              <p:tags r:id="rId12"/>
            </p:custDataLst>
          </p:nvPr>
        </p:nvCxnSpPr>
        <p:spPr>
          <a:xfrm flipV="1">
            <a:off x="6481586" y="2352154"/>
            <a:ext cx="928303" cy="3492"/>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sp>
        <p:nvSpPr>
          <p:cNvPr id="19" name="圆角矩形 19"/>
          <p:cNvSpPr/>
          <p:nvPr>
            <p:custDataLst>
              <p:tags r:id="rId13"/>
            </p:custDataLst>
          </p:nvPr>
        </p:nvSpPr>
        <p:spPr>
          <a:xfrm>
            <a:off x="241296" y="1583438"/>
            <a:ext cx="3235742" cy="1462839"/>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zh-CN" altLang="en-US" sz="1800" dirty="0">
                <a:latin typeface="Times New Roman" panose="02020603050405020304" pitchFamily="18" charset="0"/>
                <a:cs typeface="Times New Roman" panose="02020603050405020304" pitchFamily="18" charset="0"/>
              </a:rPr>
              <a:t>Preference datasets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contain several answers highly ranked by human for each question.</a:t>
            </a:r>
            <a:r>
              <a:rPr lang="en-US" altLang="zh-CN" sz="1800" dirty="0">
                <a:latin typeface="Times New Roman" panose="02020603050405020304" pitchFamily="18" charset="0"/>
                <a:cs typeface="Times New Roman" panose="02020603050405020304" pitchFamily="18" charset="0"/>
              </a:rPr>
              <a:t>)</a:t>
            </a:r>
            <a:endParaRPr lang="en-US" altLang="zh-CN" dirty="0"/>
          </a:p>
        </p:txBody>
      </p:sp>
      <p:sp>
        <p:nvSpPr>
          <p:cNvPr id="30" name="矩形 29"/>
          <p:cNvSpPr/>
          <p:nvPr/>
        </p:nvSpPr>
        <p:spPr>
          <a:xfrm>
            <a:off x="6945737" y="1583438"/>
            <a:ext cx="2803978" cy="400996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2" name="箭头: 右弧形 31"/>
          <p:cNvSpPr/>
          <p:nvPr/>
        </p:nvSpPr>
        <p:spPr>
          <a:xfrm rot="7001183">
            <a:off x="5919847" y="4874449"/>
            <a:ext cx="646831" cy="117205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Deep Learning Model</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Language Model</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Large Language Model (LLM)</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custDataLst>
              <p:tags r:id="rId1"/>
            </p:custDataLst>
          </p:nvPr>
        </p:nvPicPr>
        <p:blipFill>
          <a:blip r:embed="rId2"/>
          <a:stretch>
            <a:fillRect/>
          </a:stretch>
        </p:blipFill>
        <p:spPr>
          <a:xfrm>
            <a:off x="696595" y="379095"/>
            <a:ext cx="7164705" cy="1647190"/>
          </a:xfrm>
          <a:prstGeom prst="rect">
            <a:avLst/>
          </a:prstGeom>
          <a:noFill/>
          <a:ln w="9525">
            <a:noFill/>
          </a:ln>
        </p:spPr>
      </p:pic>
      <p:sp>
        <p:nvSpPr>
          <p:cNvPr id="7" name="圆角矩形 6"/>
          <p:cNvSpPr/>
          <p:nvPr>
            <p:custDataLst>
              <p:tags r:id="rId3"/>
            </p:custDataLst>
          </p:nvPr>
        </p:nvSpPr>
        <p:spPr>
          <a:xfrm>
            <a:off x="4516438" y="3674428"/>
            <a:ext cx="1798955" cy="840105"/>
          </a:xfrm>
          <a:prstGeom prst="roundRect">
            <a:avLst/>
          </a:prstGeom>
          <a:solidFill>
            <a:srgbClr val="FFE2BB"/>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language model</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4" name="圆角矩形 3"/>
          <p:cNvSpPr/>
          <p:nvPr>
            <p:custDataLst>
              <p:tags r:id="rId4"/>
            </p:custDataLst>
          </p:nvPr>
        </p:nvSpPr>
        <p:spPr>
          <a:xfrm>
            <a:off x="2600960" y="3663315"/>
            <a:ext cx="1798955" cy="840105"/>
          </a:xfrm>
          <a:prstGeom prst="roundRect">
            <a:avLst/>
          </a:prstGeom>
          <a:solidFill>
            <a:srgbClr val="FCE0E1"/>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Tokenizer</a:t>
            </a:r>
            <a:endParaRPr lang="en-US" altLang="zh-CN" sz="2400">
              <a:solidFill>
                <a:schemeClr val="tx1"/>
              </a:solidFill>
              <a:latin typeface="Times New Roman" panose="02020603050405020304" pitchFamily="18" charset="0"/>
              <a:cs typeface="Times New Roman" panose="02020603050405020304" pitchFamily="18" charset="0"/>
            </a:endParaRPr>
          </a:p>
        </p:txBody>
      </p:sp>
      <p:sp>
        <p:nvSpPr>
          <p:cNvPr id="9" name="圆角矩形 8"/>
          <p:cNvSpPr/>
          <p:nvPr>
            <p:custDataLst>
              <p:tags r:id="rId5"/>
            </p:custDataLst>
          </p:nvPr>
        </p:nvSpPr>
        <p:spPr>
          <a:xfrm>
            <a:off x="2545715" y="5532120"/>
            <a:ext cx="788035" cy="35560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Paris</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2600960" y="2968625"/>
            <a:ext cx="2159000" cy="460375"/>
          </a:xfrm>
          <a:prstGeom prst="rect">
            <a:avLst/>
          </a:prstGeom>
          <a:noFill/>
        </p:spPr>
        <p:txBody>
          <a:bodyPr wrap="square" rtlCol="0">
            <a:spAutoFit/>
          </a:bodyPr>
          <a:lstStyle/>
          <a:p>
            <a:r>
              <a:rPr lang="en-US" altLang="zh-CN" sz="2400">
                <a:latin typeface="Times New Roman" panose="02020603050405020304" pitchFamily="18" charset="0"/>
                <a:cs typeface="Times New Roman" panose="02020603050405020304" pitchFamily="18" charset="0"/>
              </a:rPr>
              <a:t>Paris is the city</a:t>
            </a:r>
            <a:endParaRPr lang="en-US" altLang="zh-CN" sz="2400">
              <a:latin typeface="Times New Roman" panose="02020603050405020304" pitchFamily="18" charset="0"/>
              <a:cs typeface="Times New Roman" panose="02020603050405020304" pitchFamily="18" charset="0"/>
            </a:endParaRPr>
          </a:p>
        </p:txBody>
      </p:sp>
      <p:sp>
        <p:nvSpPr>
          <p:cNvPr id="11" name="圆角矩形 10"/>
          <p:cNvSpPr/>
          <p:nvPr>
            <p:custDataLst>
              <p:tags r:id="rId6"/>
            </p:custDataLst>
          </p:nvPr>
        </p:nvSpPr>
        <p:spPr>
          <a:xfrm>
            <a:off x="3333750" y="5532120"/>
            <a:ext cx="408940" cy="35560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is</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2" name="圆角矩形 11"/>
          <p:cNvSpPr/>
          <p:nvPr>
            <p:custDataLst>
              <p:tags r:id="rId7"/>
            </p:custDataLst>
          </p:nvPr>
        </p:nvSpPr>
        <p:spPr>
          <a:xfrm>
            <a:off x="3742690" y="5532120"/>
            <a:ext cx="646430" cy="35560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the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3" name="圆角矩形 12"/>
          <p:cNvSpPr/>
          <p:nvPr>
            <p:custDataLst>
              <p:tags r:id="rId8"/>
            </p:custDataLst>
          </p:nvPr>
        </p:nvSpPr>
        <p:spPr>
          <a:xfrm>
            <a:off x="4389120" y="5532120"/>
            <a:ext cx="788035" cy="35560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city</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4" name="圆角矩形 13"/>
          <p:cNvSpPr/>
          <p:nvPr>
            <p:custDataLst>
              <p:tags r:id="rId9"/>
            </p:custDataLst>
          </p:nvPr>
        </p:nvSpPr>
        <p:spPr>
          <a:xfrm>
            <a:off x="2545715" y="5047615"/>
            <a:ext cx="788035" cy="355600"/>
          </a:xfrm>
          <a:prstGeom prst="roundRect">
            <a:avLst/>
          </a:prstGeom>
          <a:solidFill>
            <a:srgbClr val="E9ECEF"/>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1652</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5" name="圆角矩形 14"/>
          <p:cNvSpPr/>
          <p:nvPr>
            <p:custDataLst>
              <p:tags r:id="rId10"/>
            </p:custDataLst>
          </p:nvPr>
        </p:nvSpPr>
        <p:spPr>
          <a:xfrm>
            <a:off x="3333750" y="5047615"/>
            <a:ext cx="408940" cy="355600"/>
          </a:xfrm>
          <a:prstGeom prst="roundRect">
            <a:avLst/>
          </a:prstGeom>
          <a:solidFill>
            <a:srgbClr val="E9ECEF"/>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tx1"/>
                </a:solidFill>
                <a:latin typeface="Times New Roman" panose="02020603050405020304" pitchFamily="18" charset="0"/>
                <a:cs typeface="Times New Roman" panose="02020603050405020304" pitchFamily="18" charset="0"/>
                <a:sym typeface="+mn-ea"/>
              </a:rPr>
              <a:t>5</a:t>
            </a:r>
            <a:endParaRPr lang="en-US" altLang="zh-CN">
              <a:solidFill>
                <a:schemeClr val="tx1"/>
              </a:solidFill>
              <a:latin typeface="Times New Roman" panose="02020603050405020304" pitchFamily="18" charset="0"/>
              <a:cs typeface="Times New Roman" panose="02020603050405020304" pitchFamily="18" charset="0"/>
              <a:sym typeface="+mn-ea"/>
            </a:endParaRPr>
          </a:p>
        </p:txBody>
      </p:sp>
      <p:sp>
        <p:nvSpPr>
          <p:cNvPr id="16" name="圆角矩形 15"/>
          <p:cNvSpPr/>
          <p:nvPr>
            <p:custDataLst>
              <p:tags r:id="rId11"/>
            </p:custDataLst>
          </p:nvPr>
        </p:nvSpPr>
        <p:spPr>
          <a:xfrm>
            <a:off x="3742690" y="5047615"/>
            <a:ext cx="646430" cy="355600"/>
          </a:xfrm>
          <a:prstGeom prst="roundRect">
            <a:avLst/>
          </a:prstGeom>
          <a:solidFill>
            <a:srgbClr val="E9ECEF"/>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tx1"/>
                </a:solidFill>
                <a:latin typeface="Times New Roman" panose="02020603050405020304" pitchFamily="18" charset="0"/>
                <a:cs typeface="Times New Roman" panose="02020603050405020304" pitchFamily="18" charset="0"/>
                <a:sym typeface="+mn-ea"/>
              </a:rPr>
              <a:t>42</a:t>
            </a:r>
            <a:endParaRPr lang="en-US" altLang="zh-CN">
              <a:solidFill>
                <a:schemeClr val="tx1"/>
              </a:solidFill>
              <a:latin typeface="Times New Roman" panose="02020603050405020304" pitchFamily="18" charset="0"/>
              <a:cs typeface="Times New Roman" panose="02020603050405020304" pitchFamily="18" charset="0"/>
              <a:sym typeface="+mn-ea"/>
            </a:endParaRPr>
          </a:p>
        </p:txBody>
      </p:sp>
      <p:sp>
        <p:nvSpPr>
          <p:cNvPr id="17" name="圆角矩形 16"/>
          <p:cNvSpPr/>
          <p:nvPr>
            <p:custDataLst>
              <p:tags r:id="rId12"/>
            </p:custDataLst>
          </p:nvPr>
        </p:nvSpPr>
        <p:spPr>
          <a:xfrm>
            <a:off x="4389120" y="5047615"/>
            <a:ext cx="788035" cy="355600"/>
          </a:xfrm>
          <a:prstGeom prst="roundRect">
            <a:avLst/>
          </a:prstGeom>
          <a:solidFill>
            <a:srgbClr val="E9ECEF"/>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tx1"/>
                </a:solidFill>
                <a:latin typeface="Times New Roman" panose="02020603050405020304" pitchFamily="18" charset="0"/>
                <a:cs typeface="Times New Roman" panose="02020603050405020304" pitchFamily="18" charset="0"/>
                <a:sym typeface="+mn-ea"/>
              </a:rPr>
              <a:t>171</a:t>
            </a:r>
            <a:endParaRPr lang="en-US" altLang="zh-CN">
              <a:solidFill>
                <a:schemeClr val="tx1"/>
              </a:solidFill>
              <a:latin typeface="Times New Roman" panose="02020603050405020304" pitchFamily="18" charset="0"/>
              <a:cs typeface="Times New Roman" panose="02020603050405020304" pitchFamily="18" charset="0"/>
              <a:sym typeface="+mn-ea"/>
            </a:endParaRPr>
          </a:p>
        </p:txBody>
      </p:sp>
      <p:sp>
        <p:nvSpPr>
          <p:cNvPr id="18" name="矩形 17"/>
          <p:cNvSpPr/>
          <p:nvPr>
            <p:custDataLst>
              <p:tags r:id="rId13"/>
            </p:custDataLst>
          </p:nvPr>
        </p:nvSpPr>
        <p:spPr>
          <a:xfrm>
            <a:off x="5853432" y="4949952"/>
            <a:ext cx="1847850" cy="141541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en-US" altLang="zh-CN" sz="2400">
              <a:latin typeface="Times New Roman" panose="02020603050405020304" pitchFamily="18" charset="0"/>
              <a:cs typeface="Times New Roman" panose="02020603050405020304" pitchFamily="18" charset="0"/>
            </a:endParaRPr>
          </a:p>
        </p:txBody>
      </p:sp>
      <p:sp>
        <p:nvSpPr>
          <p:cNvPr id="19" name="圆角矩形 18"/>
          <p:cNvSpPr/>
          <p:nvPr>
            <p:custDataLst>
              <p:tags r:id="rId14"/>
            </p:custDataLst>
          </p:nvPr>
        </p:nvSpPr>
        <p:spPr>
          <a:xfrm>
            <a:off x="5888992" y="5024882"/>
            <a:ext cx="1701800"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rtlCol="0" anchor="ctr"/>
          <a:lstStyle/>
          <a:p>
            <a:pPr algn="ctr"/>
            <a:endParaRPr lang="en-US" altLang="zh-CN">
              <a:latin typeface="Times New Roman" panose="02020603050405020304" pitchFamily="18" charset="0"/>
              <a:cs typeface="Times New Roman" panose="02020603050405020304" pitchFamily="18" charset="0"/>
            </a:endParaRPr>
          </a:p>
        </p:txBody>
      </p:sp>
      <p:sp>
        <p:nvSpPr>
          <p:cNvPr id="20" name="圆角矩形 19"/>
          <p:cNvSpPr/>
          <p:nvPr>
            <p:custDataLst>
              <p:tags r:id="rId15"/>
            </p:custDataLst>
          </p:nvPr>
        </p:nvSpPr>
        <p:spPr>
          <a:xfrm>
            <a:off x="5888992" y="5291582"/>
            <a:ext cx="895985"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Times New Roman" panose="02020603050405020304" pitchFamily="18" charset="0"/>
              <a:cs typeface="Times New Roman" panose="02020603050405020304" pitchFamily="18" charset="0"/>
              <a:sym typeface="+mn-ea"/>
            </a:endParaRPr>
          </a:p>
        </p:txBody>
      </p:sp>
      <p:sp>
        <p:nvSpPr>
          <p:cNvPr id="21" name="圆角矩形 20"/>
          <p:cNvSpPr/>
          <p:nvPr>
            <p:custDataLst>
              <p:tags r:id="rId16"/>
            </p:custDataLst>
          </p:nvPr>
        </p:nvSpPr>
        <p:spPr>
          <a:xfrm>
            <a:off x="5888992" y="5558282"/>
            <a:ext cx="817880"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Times New Roman" panose="02020603050405020304" pitchFamily="18" charset="0"/>
              <a:cs typeface="Times New Roman" panose="02020603050405020304" pitchFamily="18" charset="0"/>
              <a:sym typeface="+mn-ea"/>
            </a:endParaRPr>
          </a:p>
        </p:txBody>
      </p:sp>
      <p:sp>
        <p:nvSpPr>
          <p:cNvPr id="22" name="圆角矩形 21"/>
          <p:cNvSpPr/>
          <p:nvPr>
            <p:custDataLst>
              <p:tags r:id="rId17"/>
            </p:custDataLst>
          </p:nvPr>
        </p:nvSpPr>
        <p:spPr>
          <a:xfrm>
            <a:off x="5888992" y="5824982"/>
            <a:ext cx="509270"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Times New Roman" panose="02020603050405020304" pitchFamily="18" charset="0"/>
              <a:cs typeface="Times New Roman" panose="02020603050405020304" pitchFamily="18" charset="0"/>
              <a:sym typeface="+mn-ea"/>
            </a:endParaRPr>
          </a:p>
        </p:txBody>
      </p:sp>
      <p:sp>
        <p:nvSpPr>
          <p:cNvPr id="24" name="圆角矩形 23"/>
          <p:cNvSpPr/>
          <p:nvPr>
            <p:custDataLst>
              <p:tags r:id="rId18"/>
            </p:custDataLst>
          </p:nvPr>
        </p:nvSpPr>
        <p:spPr>
          <a:xfrm>
            <a:off x="5888992" y="6091682"/>
            <a:ext cx="255270" cy="182880"/>
          </a:xfrm>
          <a:prstGeom prst="roundRect">
            <a:avLst/>
          </a:prstGeom>
          <a:solidFill>
            <a:srgbClr val="FCE0E1"/>
          </a:solidFill>
          <a:ln>
            <a:solidFill>
              <a:schemeClr val="tx1"/>
            </a:solidFill>
          </a:ln>
        </p:spPr>
        <p:style>
          <a:lnRef idx="2">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Times New Roman" panose="02020603050405020304" pitchFamily="18" charset="0"/>
              <a:cs typeface="Times New Roman" panose="02020603050405020304" pitchFamily="18" charset="0"/>
              <a:sym typeface="+mn-ea"/>
            </a:endParaRPr>
          </a:p>
        </p:txBody>
      </p:sp>
      <p:sp>
        <p:nvSpPr>
          <p:cNvPr id="25" name="矩形 24"/>
          <p:cNvSpPr/>
          <p:nvPr>
            <p:custDataLst>
              <p:tags r:id="rId19"/>
            </p:custDataLst>
          </p:nvPr>
        </p:nvSpPr>
        <p:spPr>
          <a:xfrm>
            <a:off x="7701282" y="4949952"/>
            <a:ext cx="701040" cy="141541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en-US" altLang="zh-CN" sz="2400">
              <a:latin typeface="Times New Roman" panose="02020603050405020304" pitchFamily="18" charset="0"/>
              <a:cs typeface="Times New Roman" panose="02020603050405020304" pitchFamily="18" charset="0"/>
            </a:endParaRPr>
          </a:p>
        </p:txBody>
      </p:sp>
      <p:sp>
        <p:nvSpPr>
          <p:cNvPr id="26" name="文本框 25"/>
          <p:cNvSpPr txBox="1"/>
          <p:nvPr/>
        </p:nvSpPr>
        <p:spPr>
          <a:xfrm>
            <a:off x="7701282" y="4949952"/>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0.337</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custDataLst>
              <p:tags r:id="rId20"/>
            </p:custDataLst>
          </p:nvPr>
        </p:nvSpPr>
        <p:spPr>
          <a:xfrm>
            <a:off x="7701282" y="5212842"/>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0.133</a:t>
            </a:r>
            <a:endParaRPr lang="en-US" altLang="zh-CN">
              <a:latin typeface="Times New Roman" panose="02020603050405020304" pitchFamily="18" charset="0"/>
              <a:cs typeface="Times New Roman" panose="02020603050405020304" pitchFamily="18" charset="0"/>
            </a:endParaRPr>
          </a:p>
        </p:txBody>
      </p:sp>
      <p:sp>
        <p:nvSpPr>
          <p:cNvPr id="28" name="文本框 27"/>
          <p:cNvSpPr txBox="1"/>
          <p:nvPr>
            <p:custDataLst>
              <p:tags r:id="rId21"/>
            </p:custDataLst>
          </p:nvPr>
        </p:nvSpPr>
        <p:spPr>
          <a:xfrm>
            <a:off x="7701282" y="5474462"/>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0.133</a:t>
            </a:r>
            <a:endParaRPr lang="en-US" altLang="zh-CN">
              <a:latin typeface="Times New Roman" panose="02020603050405020304" pitchFamily="18" charset="0"/>
              <a:cs typeface="Times New Roman" panose="02020603050405020304" pitchFamily="18" charset="0"/>
            </a:endParaRPr>
          </a:p>
        </p:txBody>
      </p:sp>
      <p:sp>
        <p:nvSpPr>
          <p:cNvPr id="29" name="文本框 28"/>
          <p:cNvSpPr txBox="1"/>
          <p:nvPr>
            <p:custDataLst>
              <p:tags r:id="rId22"/>
            </p:custDataLst>
          </p:nvPr>
        </p:nvSpPr>
        <p:spPr>
          <a:xfrm>
            <a:off x="7701282" y="5957697"/>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0.036</a:t>
            </a:r>
            <a:endParaRPr lang="en-US" altLang="zh-CN">
              <a:latin typeface="Times New Roman" panose="02020603050405020304" pitchFamily="18" charset="0"/>
              <a:cs typeface="Times New Roman" panose="02020603050405020304" pitchFamily="18" charset="0"/>
            </a:endParaRPr>
          </a:p>
        </p:txBody>
      </p:sp>
      <p:sp>
        <p:nvSpPr>
          <p:cNvPr id="30" name="文本框 29"/>
          <p:cNvSpPr txBox="1"/>
          <p:nvPr>
            <p:custDataLst>
              <p:tags r:id="rId23"/>
            </p:custDataLst>
          </p:nvPr>
        </p:nvSpPr>
        <p:spPr>
          <a:xfrm>
            <a:off x="7695567" y="5697347"/>
            <a:ext cx="74803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0.083</a:t>
            </a:r>
            <a:endParaRPr lang="en-US" altLang="zh-CN">
              <a:latin typeface="Times New Roman" panose="02020603050405020304" pitchFamily="18" charset="0"/>
              <a:cs typeface="Times New Roman" panose="02020603050405020304" pitchFamily="18" charset="0"/>
            </a:endParaRPr>
          </a:p>
        </p:txBody>
      </p:sp>
      <p:sp>
        <p:nvSpPr>
          <p:cNvPr id="32" name="文本框 31"/>
          <p:cNvSpPr txBox="1"/>
          <p:nvPr>
            <p:custDataLst>
              <p:tags r:id="rId24"/>
            </p:custDataLst>
          </p:nvPr>
        </p:nvSpPr>
        <p:spPr>
          <a:xfrm>
            <a:off x="5130167" y="4949952"/>
            <a:ext cx="748030" cy="368300"/>
          </a:xfrm>
          <a:prstGeom prst="rect">
            <a:avLst/>
          </a:prstGeom>
          <a:noFill/>
        </p:spPr>
        <p:txBody>
          <a:bodyPr wrap="square" rtlCol="0">
            <a:spAutoFit/>
          </a:bodyPr>
          <a:lstStyle/>
          <a:p>
            <a:pPr algn="ctr"/>
            <a:r>
              <a:rPr lang="en-US" altLang="zh-CN">
                <a:latin typeface="Times New Roman" panose="02020603050405020304" pitchFamily="18" charset="0"/>
                <a:cs typeface="Times New Roman" panose="02020603050405020304" pitchFamily="18" charset="0"/>
              </a:rPr>
              <a:t>of</a:t>
            </a:r>
            <a:endParaRPr lang="en-US" altLang="zh-CN">
              <a:latin typeface="Times New Roman" panose="02020603050405020304" pitchFamily="18" charset="0"/>
              <a:cs typeface="Times New Roman" panose="02020603050405020304" pitchFamily="18" charset="0"/>
            </a:endParaRPr>
          </a:p>
        </p:txBody>
      </p:sp>
      <p:sp>
        <p:nvSpPr>
          <p:cNvPr id="33" name="文本框 32"/>
          <p:cNvSpPr txBox="1"/>
          <p:nvPr>
            <p:custDataLst>
              <p:tags r:id="rId25"/>
            </p:custDataLst>
          </p:nvPr>
        </p:nvSpPr>
        <p:spPr>
          <a:xfrm>
            <a:off x="5130167" y="5212842"/>
            <a:ext cx="748030" cy="368300"/>
          </a:xfrm>
          <a:prstGeom prst="rect">
            <a:avLst/>
          </a:prstGeom>
          <a:noFill/>
        </p:spPr>
        <p:txBody>
          <a:bodyPr wrap="square" rtlCol="0">
            <a:spAutoFit/>
          </a:bodyPr>
          <a:lstStyle/>
          <a:p>
            <a:pPr algn="ctr"/>
            <a:r>
              <a:rPr lang="en-US" altLang="zh-CN">
                <a:latin typeface="Times New Roman" panose="02020603050405020304" pitchFamily="18" charset="0"/>
                <a:cs typeface="Times New Roman" panose="02020603050405020304" pitchFamily="18" charset="0"/>
              </a:rPr>
              <a:t>that</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custDataLst>
              <p:tags r:id="rId26"/>
            </p:custDataLst>
          </p:nvPr>
        </p:nvSpPr>
        <p:spPr>
          <a:xfrm>
            <a:off x="5130167" y="5474462"/>
            <a:ext cx="748030" cy="36830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in</a:t>
            </a:r>
            <a:endParaRPr lang="en-US" altLang="zh-CN" dirty="0">
              <a:latin typeface="Times New Roman" panose="02020603050405020304" pitchFamily="18" charset="0"/>
              <a:cs typeface="Times New Roman" panose="02020603050405020304" pitchFamily="18" charset="0"/>
            </a:endParaRPr>
          </a:p>
        </p:txBody>
      </p:sp>
      <p:sp>
        <p:nvSpPr>
          <p:cNvPr id="35" name="文本框 34"/>
          <p:cNvSpPr txBox="1"/>
          <p:nvPr>
            <p:custDataLst>
              <p:tags r:id="rId27"/>
            </p:custDataLst>
          </p:nvPr>
        </p:nvSpPr>
        <p:spPr>
          <a:xfrm>
            <a:off x="5130167" y="5957697"/>
            <a:ext cx="748030" cy="36830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where</a:t>
            </a:r>
            <a:endParaRPr lang="en-US" altLang="zh-CN" dirty="0">
              <a:latin typeface="Times New Roman" panose="02020603050405020304" pitchFamily="18" charset="0"/>
              <a:cs typeface="Times New Roman" panose="02020603050405020304" pitchFamily="18" charset="0"/>
            </a:endParaRPr>
          </a:p>
        </p:txBody>
      </p:sp>
      <p:sp>
        <p:nvSpPr>
          <p:cNvPr id="36" name="文本框 35"/>
          <p:cNvSpPr txBox="1"/>
          <p:nvPr>
            <p:custDataLst>
              <p:tags r:id="rId28"/>
            </p:custDataLst>
          </p:nvPr>
        </p:nvSpPr>
        <p:spPr>
          <a:xfrm>
            <a:off x="5124452" y="5697347"/>
            <a:ext cx="748030" cy="36830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with</a:t>
            </a:r>
            <a:endParaRPr lang="en-US" altLang="zh-CN" dirty="0">
              <a:latin typeface="Times New Roman" panose="02020603050405020304" pitchFamily="18" charset="0"/>
              <a:cs typeface="Times New Roman" panose="02020603050405020304" pitchFamily="18" charset="0"/>
            </a:endParaRPr>
          </a:p>
        </p:txBody>
      </p:sp>
      <p:sp>
        <p:nvSpPr>
          <p:cNvPr id="37" name="圆角矩形 36"/>
          <p:cNvSpPr/>
          <p:nvPr>
            <p:custDataLst>
              <p:tags r:id="rId29"/>
            </p:custDataLst>
          </p:nvPr>
        </p:nvSpPr>
        <p:spPr>
          <a:xfrm>
            <a:off x="6431916" y="3674427"/>
            <a:ext cx="1786255" cy="840105"/>
          </a:xfrm>
          <a:prstGeom prst="roundRect">
            <a:avLst/>
          </a:prstGeom>
          <a:solidFill>
            <a:srgbClr val="C2E8F7"/>
          </a:solidFill>
          <a:ln>
            <a:solidFill>
              <a:schemeClr val="tx1"/>
            </a:solidFill>
          </a:ln>
          <a:effectLst/>
        </p:spPr>
        <p:style>
          <a:lnRef idx="2">
            <a:schemeClr val="lt1"/>
          </a:lnRef>
          <a:fillRef idx="1">
            <a:schemeClr val="accent1"/>
          </a:fillRef>
          <a:effectRef idx="1">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Text generator</a:t>
            </a:r>
            <a:endParaRPr lang="en-US" altLang="zh-CN" sz="2400">
              <a:solidFill>
                <a:schemeClr val="tx1"/>
              </a:solidFill>
              <a:latin typeface="Times New Roman" panose="02020603050405020304" pitchFamily="18" charset="0"/>
              <a:cs typeface="Times New Roman" panose="02020603050405020304" pitchFamily="18" charset="0"/>
            </a:endParaRPr>
          </a:p>
        </p:txBody>
      </p:sp>
      <p:sp>
        <p:nvSpPr>
          <p:cNvPr id="38" name="文本框 37"/>
          <p:cNvSpPr txBox="1"/>
          <p:nvPr>
            <p:custDataLst>
              <p:tags r:id="rId30"/>
            </p:custDataLst>
          </p:nvPr>
        </p:nvSpPr>
        <p:spPr>
          <a:xfrm>
            <a:off x="5781675" y="2870010"/>
            <a:ext cx="2642235" cy="460375"/>
          </a:xfrm>
          <a:prstGeom prst="rect">
            <a:avLst/>
          </a:prstGeom>
          <a:noFill/>
          <a:ln>
            <a:no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Paris is the city of</a:t>
            </a:r>
            <a:endParaRPr lang="en-US" altLang="zh-CN" sz="2400" dirty="0">
              <a:latin typeface="Times New Roman" panose="02020603050405020304" pitchFamily="18" charset="0"/>
              <a:cs typeface="Times New Roman" panose="02020603050405020304" pitchFamily="18" charset="0"/>
            </a:endParaRPr>
          </a:p>
        </p:txBody>
      </p:sp>
      <p:pic>
        <p:nvPicPr>
          <p:cNvPr id="100" name="图片 99"/>
          <p:cNvPicPr/>
          <p:nvPr>
            <p:custDataLst>
              <p:tags r:id="rId31"/>
            </p:custDataLst>
          </p:nvPr>
        </p:nvPicPr>
        <p:blipFill>
          <a:blip r:embed="rId32"/>
          <a:stretch>
            <a:fillRect/>
          </a:stretch>
        </p:blipFill>
        <p:spPr>
          <a:xfrm>
            <a:off x="9304655" y="-486410"/>
            <a:ext cx="3561080" cy="4486275"/>
          </a:xfrm>
          <a:prstGeom prst="rect">
            <a:avLst/>
          </a:prstGeom>
          <a:noFill/>
          <a:ln w="9525">
            <a:noFill/>
          </a:ln>
        </p:spPr>
      </p:pic>
      <p:cxnSp>
        <p:nvCxnSpPr>
          <p:cNvPr id="23" name="直接连接符 22"/>
          <p:cNvCxnSpPr/>
          <p:nvPr/>
        </p:nvCxnSpPr>
        <p:spPr>
          <a:xfrm>
            <a:off x="688975" y="3937000"/>
            <a:ext cx="7620" cy="46990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p:nvCxnSpPr>
        <p:spPr>
          <a:xfrm>
            <a:off x="3533140" y="3340100"/>
            <a:ext cx="0" cy="27940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p:nvPr>
            <p:custDataLst>
              <p:tags r:id="rId33"/>
            </p:custDataLst>
          </p:nvPr>
        </p:nvCxnSpPr>
        <p:spPr>
          <a:xfrm flipV="1">
            <a:off x="7598410" y="3379470"/>
            <a:ext cx="3810" cy="24003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 name="矩形 1"/>
          <p:cNvSpPr/>
          <p:nvPr/>
        </p:nvSpPr>
        <p:spPr>
          <a:xfrm>
            <a:off x="7806373" y="2880487"/>
            <a:ext cx="327660" cy="443865"/>
          </a:xfrm>
          <a:prstGeom prst="rect">
            <a:avLst/>
          </a:prstGeom>
          <a:noFill/>
          <a:ln w="28575">
            <a:solidFill>
              <a:srgbClr val="C2E8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3575812" y="4613148"/>
            <a:ext cx="0" cy="336804"/>
          </a:xfrm>
          <a:prstGeom prst="line">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0" name="直接箭头连接符 49"/>
          <p:cNvCxnSpPr/>
          <p:nvPr>
            <p:custDataLst>
              <p:tags r:id="rId34"/>
            </p:custDataLst>
          </p:nvPr>
        </p:nvCxnSpPr>
        <p:spPr>
          <a:xfrm flipV="1">
            <a:off x="5011420" y="4613148"/>
            <a:ext cx="0" cy="336804"/>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3" name="矩形 52"/>
          <p:cNvSpPr/>
          <p:nvPr/>
        </p:nvSpPr>
        <p:spPr>
          <a:xfrm>
            <a:off x="2430779" y="4985829"/>
            <a:ext cx="2819401" cy="488633"/>
          </a:xfrm>
          <a:prstGeom prst="rect">
            <a:avLst/>
          </a:prstGeom>
          <a:noFill/>
          <a:ln w="28575">
            <a:solidFill>
              <a:srgbClr val="FCE0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a:off x="6096000" y="4613148"/>
            <a:ext cx="0" cy="27940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5" name="直接箭头连接符 54"/>
          <p:cNvCxnSpPr/>
          <p:nvPr>
            <p:custDataLst>
              <p:tags r:id="rId35"/>
            </p:custDataLst>
          </p:nvPr>
        </p:nvCxnSpPr>
        <p:spPr>
          <a:xfrm flipV="1">
            <a:off x="7323138" y="4609782"/>
            <a:ext cx="3810" cy="24003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language model</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a:t>A language model is a deep learning model that is trained to predict the probability of a sequence of words in a language. Essentially, it learns the patterns and structures of a language from a given corpus of text data and can be used to </a:t>
            </a:r>
            <a:r>
              <a:rPr lang="zh-CN" altLang="en-US">
                <a:sym typeface="+mn-ea"/>
              </a:rPr>
              <a:t>predict </a:t>
            </a:r>
            <a:r>
              <a:rPr lang="en-US" altLang="zh-CN">
                <a:sym typeface="+mn-ea"/>
              </a:rPr>
              <a:t>or </a:t>
            </a:r>
            <a:r>
              <a:rPr lang="zh-CN" altLang="en-US"/>
              <a:t>generate new text.</a:t>
            </a:r>
            <a:endParaRPr lang="zh-CN" altLang="en-US"/>
          </a:p>
          <a:p>
            <a:r>
              <a:rPr lang="en-US" altLang="zh-CN"/>
              <a:t>High-level view: the decoder-only </a:t>
            </a:r>
            <a:r>
              <a:rPr lang="en-US" altLang="zh-CN">
                <a:sym typeface="+mn-ea"/>
              </a:rPr>
              <a:t>Transformer </a:t>
            </a:r>
            <a:r>
              <a:rPr lang="en-US" altLang="zh-CN"/>
              <a:t>architecture, which is used in every modern LLM. </a:t>
            </a:r>
            <a:r>
              <a:rPr lang="zh-CN" altLang="en-US">
                <a:sym typeface="+mn-ea"/>
              </a:rPr>
              <a:t>encoder-only</a:t>
            </a:r>
            <a:r>
              <a:rPr lang="en-US" altLang="zh-CN">
                <a:sym typeface="+mn-ea"/>
              </a:rPr>
              <a:t>, decoder-only, encoder-decoder</a:t>
            </a:r>
            <a:endParaRPr lang="en-US" altLang="zh-CN"/>
          </a:p>
          <a:p>
            <a:r>
              <a:rPr lang="en-US" altLang="zh-CN"/>
              <a:t>Tokenization: convert raw text data into a format that the model can understand, which involves splitting the text into tokens (usually words or subwords).</a:t>
            </a:r>
            <a:endParaRPr lang="en-US" altLang="zh-CN"/>
          </a:p>
          <a:p>
            <a:r>
              <a:rPr lang="en-US" altLang="zh-CN"/>
              <a:t>Attention mechanisms: including self-attention and scaled dot-product attention, which allows the model to focus on different parts of the input when producing an output.</a:t>
            </a:r>
            <a:endParaRPr lang="en-US" altLang="zh-CN"/>
          </a:p>
          <a:p>
            <a:r>
              <a:rPr lang="en-US" altLang="zh-CN"/>
              <a:t>Text generation: Learn about the different ways the model can generate output sequences. Common strategies include greedy decoding, beam search, top-k sampling, and nucleus sampling.</a:t>
            </a:r>
            <a:endParaRPr lang="en-US" altLang="zh-CN"/>
          </a:p>
        </p:txBody>
      </p:sp>
      <p:sp>
        <p:nvSpPr>
          <p:cNvPr id="5" name="文本框 4"/>
          <p:cNvSpPr txBox="1"/>
          <p:nvPr/>
        </p:nvSpPr>
        <p:spPr>
          <a:xfrm>
            <a:off x="2891547" y="5665569"/>
            <a:ext cx="6094378" cy="646331"/>
          </a:xfrm>
          <a:prstGeom prst="rect">
            <a:avLst/>
          </a:prstGeom>
          <a:noFill/>
        </p:spPr>
        <p:txBody>
          <a:bodyPr wrap="square">
            <a:spAutoFit/>
          </a:bodyPr>
          <a:lstStyle/>
          <a:p>
            <a:pPr algn="l">
              <a:buClrTx/>
              <a:buSzTx/>
            </a:pPr>
            <a:r>
              <a:rPr lang="zh-CN" altLang="en-US" sz="1800" dirty="0">
                <a:latin typeface="Times New Roman" panose="02020603050405020304" pitchFamily="18" charset="0"/>
                <a:cs typeface="Times New Roman" panose="02020603050405020304" pitchFamily="18" charset="0"/>
              </a:rPr>
              <a:t>Preference datasets: These datasets typically contain several answers highly ranked by human for each question.</a:t>
            </a:r>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AI agent</a:t>
            </a:r>
            <a:endParaRPr lang="zh-CN" altLang="en-US"/>
          </a:p>
        </p:txBody>
      </p:sp>
      <p:sp>
        <p:nvSpPr>
          <p:cNvPr id="3" name="内容占位符 2"/>
          <p:cNvSpPr>
            <a:spLocks noGrp="1"/>
          </p:cNvSpPr>
          <p:nvPr>
            <p:ph idx="1"/>
          </p:nvPr>
        </p:nvSpPr>
        <p:spPr/>
        <p:txBody>
          <a:bodyPr>
            <a:normAutofit fontScale="92500"/>
          </a:bodyPr>
          <a:lstStyle/>
          <a:p>
            <a:r>
              <a:rPr lang="zh-CN" altLang="en-US"/>
              <a:t>如果说Copilot是“副驾驶”，那么Agent则可以算得上一个初级的“主驾驶”。AI Agent（人工智能代理）是一种能够感知环境、进行决策和执行动作的智能实体。不同于传统的人工智能，AI Agent具备通过独立思考、调用工具去逐步完成给定目标的能力。比如，告诉AI Agent帮忙下单一份外卖，它就可以直接调用APP选择外卖，再调用支付程序下单支付，无需人类去指定每一步的操作。</a:t>
            </a:r>
            <a:endParaRPr lang="zh-CN" altLang="en-US"/>
          </a:p>
          <a:p>
            <a:r>
              <a:rPr lang="zh-CN" altLang="en-US"/>
              <a:t>OpenAI的应用研究主管Lilian Weng撰写了一篇博客，认为AI Agent可能会成为新时代的开端。她提出了Agent=LLM+规划技能+记忆+工具使用的基础架构，其中LLM扮演了Agent的“大脑”，在这个系统中提供推理、规划等能力。</a:t>
            </a:r>
            <a:endParaRPr lang="zh-CN" altLang="en-US"/>
          </a:p>
          <a:p>
            <a:r>
              <a:rPr lang="zh-CN" altLang="en-US"/>
              <a:t>为大模型加上四肢，强化复杂任务处理能力</a:t>
            </a:r>
            <a:endParaRPr lang="zh-CN" altLang="en-US"/>
          </a:p>
        </p:txBody>
      </p:sp>
      <p:pic>
        <p:nvPicPr>
          <p:cNvPr id="100" name="图片 99"/>
          <p:cNvPicPr/>
          <p:nvPr>
            <p:custDataLst>
              <p:tags r:id="rId1"/>
            </p:custDataLst>
          </p:nvPr>
        </p:nvPicPr>
        <p:blipFill>
          <a:blip r:embed="rId2"/>
          <a:stretch>
            <a:fillRect/>
          </a:stretch>
        </p:blipFill>
        <p:spPr>
          <a:xfrm>
            <a:off x="5659755" y="644843"/>
            <a:ext cx="6858000" cy="6048375"/>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5334000" y="-317"/>
            <a:ext cx="6858000" cy="383857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Large Languague Model</a:t>
            </a:r>
            <a:endParaRPr lang="zh-CN" altLang="en-US"/>
          </a:p>
        </p:txBody>
      </p:sp>
      <p:sp>
        <p:nvSpPr>
          <p:cNvPr id="3" name="内容占位符 2"/>
          <p:cNvSpPr>
            <a:spLocks noGrp="1"/>
          </p:cNvSpPr>
          <p:nvPr>
            <p:ph idx="1"/>
          </p:nvPr>
        </p:nvSpPr>
        <p:spPr/>
        <p:txBody>
          <a:bodyPr/>
          <a:lstStyle/>
          <a:p>
            <a:pPr algn="l">
              <a:buClrTx/>
              <a:buSzTx/>
            </a:pPr>
            <a:r>
              <a:rPr lang="zh-CN" altLang="en-US" sz="2100" dirty="0"/>
              <a:t>A large language model (LLM) typically refers to a </a:t>
            </a:r>
            <a:r>
              <a:rPr lang="zh-CN" altLang="en-US" sz="2100" dirty="0">
                <a:sym typeface="+mn-ea"/>
              </a:rPr>
              <a:t>language model </a:t>
            </a:r>
            <a:r>
              <a:rPr lang="zh-CN" altLang="en-US" sz="2100" dirty="0"/>
              <a:t>that has been trained on a vast amount of text data and has a large number of parameters. </a:t>
            </a:r>
            <a:endParaRPr lang="zh-CN" altLang="en-US" sz="2100" dirty="0"/>
          </a:p>
          <a:p>
            <a:pPr algn="l">
              <a:buClrTx/>
              <a:buSzTx/>
            </a:pPr>
            <a:r>
              <a:rPr lang="zh-CN" altLang="en-US" sz="2100" dirty="0"/>
              <a:t>Mordern LLMs are capable of understanding prompts and instructions, </a:t>
            </a:r>
            <a:r>
              <a:rPr lang="zh-CN" altLang="en-US" sz="2100" dirty="0">
                <a:sym typeface="+mn-ea"/>
              </a:rPr>
              <a:t>generating human-like </a:t>
            </a:r>
            <a:r>
              <a:rPr lang="zh-CN" altLang="en-US" sz="2100" dirty="0"/>
              <a:t>text, as well as performing a wide range of language-related tasks with high accuracy.</a:t>
            </a:r>
            <a:endParaRPr lang="zh-CN" altLang="en-US" sz="2100" dirty="0"/>
          </a:p>
          <a:p>
            <a:pPr algn="l">
              <a:buClrTx/>
              <a:buSzTx/>
            </a:pPr>
            <a:r>
              <a:rPr lang="zh-CN" altLang="en-US" sz="2100" dirty="0"/>
              <a:t>Attributes: large parameter count, architecture (</a:t>
            </a:r>
            <a:r>
              <a:rPr lang="zh-CN" altLang="en-US" sz="2100" dirty="0">
                <a:sym typeface="+mn-ea"/>
              </a:rPr>
              <a:t>decoder-only Transformer is popular</a:t>
            </a:r>
            <a:r>
              <a:rPr lang="zh-CN" altLang="en-US" sz="2100" dirty="0"/>
              <a:t>), </a:t>
            </a:r>
            <a:r>
              <a:rPr lang="en-US" altLang="zh-CN" sz="2100" dirty="0"/>
              <a:t>long </a:t>
            </a:r>
            <a:r>
              <a:rPr lang="zh-CN" altLang="en-US" sz="2100" dirty="0"/>
              <a:t>process of pre-training.</a:t>
            </a:r>
            <a:endParaRPr lang="zh-CN" altLang="en-US" sz="2100" dirty="0"/>
          </a:p>
        </p:txBody>
      </p:sp>
      <p:graphicFrame>
        <p:nvGraphicFramePr>
          <p:cNvPr id="4" name="表格 3"/>
          <p:cNvGraphicFramePr/>
          <p:nvPr/>
        </p:nvGraphicFramePr>
        <p:xfrm>
          <a:off x="1872263" y="4241043"/>
          <a:ext cx="8291830" cy="1143000"/>
        </p:xfrm>
        <a:graphic>
          <a:graphicData uri="http://schemas.openxmlformats.org/drawingml/2006/table">
            <a:tbl>
              <a:tblPr firstRow="1" bandRow="1">
                <a:tableStyleId>{5C22544A-7EE6-4342-B048-85BDC9FD1C3A}</a:tableStyleId>
              </a:tblPr>
              <a:tblGrid>
                <a:gridCol w="2462530"/>
                <a:gridCol w="2073275"/>
                <a:gridCol w="1912620"/>
                <a:gridCol w="1843405"/>
              </a:tblGrid>
              <a:tr h="381000">
                <a:tc>
                  <a:txBody>
                    <a:bodyPr/>
                    <a:lstStyle/>
                    <a:p>
                      <a:pPr>
                        <a:buNone/>
                      </a:pPr>
                      <a:endParaRPr lang="zh-CN" altLang="en-US" dirty="0"/>
                    </a:p>
                  </a:txBody>
                  <a:tcPr/>
                </a:tc>
                <a:tc>
                  <a:txBody>
                    <a:bodyPr/>
                    <a:lstStyle/>
                    <a:p>
                      <a:pPr>
                        <a:buNone/>
                      </a:pPr>
                      <a:r>
                        <a:rPr lang="zh-CN" altLang="en-US" sz="1800" dirty="0">
                          <a:sym typeface="+mn-ea"/>
                        </a:rPr>
                        <a:t>parameter count</a:t>
                      </a:r>
                      <a:endParaRPr lang="zh-CN" altLang="en-US" dirty="0"/>
                    </a:p>
                  </a:txBody>
                  <a:tcPr/>
                </a:tc>
                <a:tc>
                  <a:txBody>
                    <a:bodyPr/>
                    <a:lstStyle/>
                    <a:p>
                      <a:pPr>
                        <a:buNone/>
                      </a:pPr>
                      <a:r>
                        <a:rPr lang="zh-CN" altLang="en-US" sz="1800" dirty="0">
                          <a:sym typeface="+mn-ea"/>
                        </a:rPr>
                        <a:t>architecture</a:t>
                      </a:r>
                      <a:endParaRPr lang="zh-CN" altLang="en-US" dirty="0"/>
                    </a:p>
                  </a:txBody>
                  <a:tcPr/>
                </a:tc>
                <a:tc>
                  <a:txBody>
                    <a:bodyPr/>
                    <a:lstStyle/>
                    <a:p>
                      <a:pPr>
                        <a:buNone/>
                      </a:pPr>
                      <a:r>
                        <a:rPr lang="zh-CN" altLang="en-US" sz="1800">
                          <a:sym typeface="+mn-ea"/>
                        </a:rPr>
                        <a:t>pre-training</a:t>
                      </a:r>
                      <a:endParaRPr lang="zh-CN" altLang="en-US"/>
                    </a:p>
                  </a:txBody>
                  <a:tcPr/>
                </a:tc>
              </a:tr>
              <a:tr h="381000">
                <a:tc>
                  <a:txBody>
                    <a:bodyPr/>
                    <a:lstStyle/>
                    <a:p>
                      <a:pPr>
                        <a:buNone/>
                      </a:pPr>
                      <a:r>
                        <a:rPr lang="zh-CN" altLang="en-US" sz="1800">
                          <a:sym typeface="+mn-ea"/>
                        </a:rPr>
                        <a:t>large language model</a:t>
                      </a:r>
                      <a:endParaRPr lang="zh-CN" altLang="en-US"/>
                    </a:p>
                  </a:txBody>
                  <a:tcPr/>
                </a:tc>
                <a:tc>
                  <a:txBody>
                    <a:bodyPr/>
                    <a:lstStyle/>
                    <a:p>
                      <a:pPr>
                        <a:buNone/>
                      </a:pPr>
                      <a:r>
                        <a:rPr lang="zh-CN" altLang="en-US" sz="1800" dirty="0">
                          <a:sym typeface="+mn-ea"/>
                        </a:rPr>
                        <a:t>large</a:t>
                      </a:r>
                      <a:endParaRPr lang="zh-CN" altLang="en-US" dirty="0"/>
                    </a:p>
                  </a:txBody>
                  <a:tcPr/>
                </a:tc>
                <a:tc>
                  <a:txBody>
                    <a:bodyPr/>
                    <a:lstStyle/>
                    <a:p>
                      <a:pPr>
                        <a:buNone/>
                      </a:pPr>
                      <a:r>
                        <a:rPr lang="zh-CN" altLang="en-US" sz="1800" dirty="0">
                          <a:sym typeface="+mn-ea"/>
                        </a:rPr>
                        <a:t>complex</a:t>
                      </a:r>
                      <a:endParaRPr lang="zh-CN" altLang="en-US" dirty="0"/>
                    </a:p>
                  </a:txBody>
                  <a:tcPr/>
                </a:tc>
                <a:tc>
                  <a:txBody>
                    <a:bodyPr/>
                    <a:lstStyle/>
                    <a:p>
                      <a:pPr>
                        <a:buNone/>
                      </a:pPr>
                      <a:r>
                        <a:rPr lang="en-US" altLang="zh-CN" sz="1800" dirty="0">
                          <a:sym typeface="+mn-ea"/>
                        </a:rPr>
                        <a:t>long</a:t>
                      </a:r>
                      <a:endParaRPr lang="zh-CN" altLang="en-US" dirty="0"/>
                    </a:p>
                  </a:txBody>
                  <a:tcPr/>
                </a:tc>
              </a:tr>
              <a:tr h="381000">
                <a:tc>
                  <a:txBody>
                    <a:bodyPr/>
                    <a:lstStyle/>
                    <a:p>
                      <a:pPr>
                        <a:buNone/>
                      </a:pPr>
                      <a:r>
                        <a:rPr lang="en-US" altLang="zh-CN" sz="1800">
                          <a:sym typeface="+mn-ea"/>
                        </a:rPr>
                        <a:t>normal </a:t>
                      </a:r>
                      <a:r>
                        <a:rPr lang="zh-CN" altLang="en-US" sz="1800">
                          <a:sym typeface="+mn-ea"/>
                        </a:rPr>
                        <a:t>language model</a:t>
                      </a:r>
                      <a:endParaRPr lang="zh-CN" altLang="en-US"/>
                    </a:p>
                  </a:txBody>
                  <a:tcPr/>
                </a:tc>
                <a:tc>
                  <a:txBody>
                    <a:bodyPr/>
                    <a:lstStyle/>
                    <a:p>
                      <a:pPr>
                        <a:buNone/>
                      </a:pPr>
                      <a:r>
                        <a:rPr lang="en-US" altLang="zh-CN" sz="1800" dirty="0">
                          <a:sym typeface="+mn-ea"/>
                        </a:rPr>
                        <a:t>not </a:t>
                      </a:r>
                      <a:r>
                        <a:rPr lang="zh-CN" altLang="en-US" sz="1800" dirty="0">
                          <a:sym typeface="+mn-ea"/>
                        </a:rPr>
                        <a:t>large</a:t>
                      </a:r>
                      <a:endParaRPr lang="zh-CN" altLang="en-US" dirty="0"/>
                    </a:p>
                  </a:txBody>
                  <a:tcPr/>
                </a:tc>
                <a:tc>
                  <a:txBody>
                    <a:bodyPr/>
                    <a:lstStyle/>
                    <a:p>
                      <a:pPr>
                        <a:buNone/>
                      </a:pPr>
                      <a:r>
                        <a:rPr lang="en-US" altLang="zh-CN" sz="1800" dirty="0">
                          <a:sym typeface="+mn-ea"/>
                        </a:rPr>
                        <a:t>not </a:t>
                      </a:r>
                      <a:r>
                        <a:rPr lang="zh-CN" altLang="en-US" sz="1800" dirty="0">
                          <a:sym typeface="+mn-ea"/>
                        </a:rPr>
                        <a:t>complex</a:t>
                      </a:r>
                      <a:endParaRPr lang="zh-CN" altLang="en-US" dirty="0"/>
                    </a:p>
                  </a:txBody>
                  <a:tcPr/>
                </a:tc>
                <a:tc>
                  <a:txBody>
                    <a:bodyPr/>
                    <a:lstStyle/>
                    <a:p>
                      <a:pPr>
                        <a:buNone/>
                      </a:pPr>
                      <a:r>
                        <a:rPr lang="en-US" altLang="zh-CN" sz="1800" dirty="0">
                          <a:sym typeface="+mn-ea"/>
                        </a:rPr>
                        <a:t>shorter</a:t>
                      </a:r>
                      <a:endParaRPr lang="zh-CN" altLang="en-US" dirty="0"/>
                    </a:p>
                  </a:txBody>
                  <a:tcPr/>
                </a:tc>
              </a:tr>
            </a:tbl>
          </a:graphicData>
        </a:graphic>
      </p:graphicFrame>
      <p:sp>
        <p:nvSpPr>
          <p:cNvPr id="6" name="文本框 5"/>
          <p:cNvSpPr txBox="1"/>
          <p:nvPr/>
        </p:nvSpPr>
        <p:spPr>
          <a:xfrm>
            <a:off x="429637" y="4976634"/>
            <a:ext cx="6094378" cy="1200329"/>
          </a:xfrm>
          <a:prstGeom prst="rect">
            <a:avLst/>
          </a:prstGeom>
          <a:noFill/>
        </p:spPr>
        <p:txBody>
          <a:bodyPr wrap="square">
            <a:spAutoFit/>
          </a:bodyPr>
          <a:lstStyle/>
          <a:p>
            <a:r>
              <a:rPr lang="en-US" altLang="zh-CN" b="0" i="0" dirty="0">
                <a:solidFill>
                  <a:srgbClr val="191B1F"/>
                </a:solidFill>
                <a:effectLst/>
                <a:highlight>
                  <a:srgbClr val="FFFFFF"/>
                </a:highlight>
                <a:latin typeface="-apple-system"/>
              </a:rPr>
              <a:t>LLM </a:t>
            </a:r>
            <a:r>
              <a:rPr lang="zh-CN" altLang="en-US" b="0" i="0" dirty="0">
                <a:solidFill>
                  <a:srgbClr val="191B1F"/>
                </a:solidFill>
                <a:effectLst/>
                <a:highlight>
                  <a:srgbClr val="FFFFFF"/>
                </a:highlight>
                <a:latin typeface="-apple-system"/>
              </a:rPr>
              <a:t>的涌现能力被正式定义为 “在小型模型中不存在但在大型模型中产生的能力”，这是区别 </a:t>
            </a:r>
            <a:r>
              <a:rPr lang="en-US" altLang="zh-CN" b="0" i="0" dirty="0">
                <a:solidFill>
                  <a:srgbClr val="191B1F"/>
                </a:solidFill>
                <a:effectLst/>
                <a:highlight>
                  <a:srgbClr val="FFFFFF"/>
                </a:highlight>
                <a:latin typeface="-apple-system"/>
              </a:rPr>
              <a:t>LLM </a:t>
            </a:r>
            <a:r>
              <a:rPr lang="zh-CN" altLang="en-US" b="0" i="0" dirty="0">
                <a:solidFill>
                  <a:srgbClr val="191B1F"/>
                </a:solidFill>
                <a:effectLst/>
                <a:highlight>
                  <a:srgbClr val="FFFFFF"/>
                </a:highlight>
                <a:latin typeface="-apple-system"/>
              </a:rPr>
              <a:t>与先前 </a:t>
            </a:r>
            <a:r>
              <a:rPr lang="en-US" altLang="zh-CN" b="0" i="0" dirty="0">
                <a:solidFill>
                  <a:srgbClr val="191B1F"/>
                </a:solidFill>
                <a:effectLst/>
                <a:highlight>
                  <a:srgbClr val="FFFFFF"/>
                </a:highlight>
                <a:latin typeface="-apple-system"/>
              </a:rPr>
              <a:t>PLM </a:t>
            </a:r>
            <a:r>
              <a:rPr lang="zh-CN" altLang="en-US" b="0" i="0" dirty="0">
                <a:solidFill>
                  <a:srgbClr val="191B1F"/>
                </a:solidFill>
                <a:effectLst/>
                <a:highlight>
                  <a:srgbClr val="FFFFFF"/>
                </a:highlight>
                <a:latin typeface="-apple-system"/>
              </a:rPr>
              <a:t>的最显著特征之一。在这里，我们简 要介绍了 </a:t>
            </a:r>
            <a:r>
              <a:rPr lang="en-US" altLang="zh-CN" b="0" i="0" dirty="0">
                <a:solidFill>
                  <a:srgbClr val="191B1F"/>
                </a:solidFill>
                <a:effectLst/>
                <a:highlight>
                  <a:srgbClr val="FFFFFF"/>
                </a:highlight>
                <a:latin typeface="-apple-system"/>
              </a:rPr>
              <a:t>LLM </a:t>
            </a:r>
            <a:r>
              <a:rPr lang="zh-CN" altLang="en-US" b="0" i="0" dirty="0">
                <a:solidFill>
                  <a:srgbClr val="191B1F"/>
                </a:solidFill>
                <a:effectLst/>
                <a:highlight>
                  <a:srgbClr val="FFFFFF"/>
                </a:highlight>
                <a:latin typeface="-apple-system"/>
              </a:rPr>
              <a:t>的</a:t>
            </a:r>
            <a:r>
              <a:rPr lang="zh-CN" altLang="en-US" b="1" i="0" dirty="0">
                <a:solidFill>
                  <a:srgbClr val="191B1F"/>
                </a:solidFill>
                <a:effectLst/>
                <a:highlight>
                  <a:srgbClr val="FFFFFF"/>
                </a:highlight>
                <a:latin typeface="-apple-system"/>
              </a:rPr>
              <a:t>三种典型涌现能力</a:t>
            </a:r>
            <a:r>
              <a:rPr lang="zh-CN" altLang="en-US" b="0" i="0" dirty="0">
                <a:solidFill>
                  <a:srgbClr val="191B1F"/>
                </a:solidFill>
                <a:effectLst/>
                <a:highlight>
                  <a:srgbClr val="FFFFFF"/>
                </a:highlight>
                <a:latin typeface="-apple-system"/>
              </a:rPr>
              <a:t>和具备这种能力的代表性模型。</a:t>
            </a:r>
            <a:endParaRPr lang="zh-CN" altLang="en-US" dirty="0"/>
          </a:p>
        </p:txBody>
      </p:sp>
      <p:sp>
        <p:nvSpPr>
          <p:cNvPr id="8" name="文本框 7"/>
          <p:cNvSpPr txBox="1"/>
          <p:nvPr/>
        </p:nvSpPr>
        <p:spPr>
          <a:xfrm>
            <a:off x="6616551" y="4147165"/>
            <a:ext cx="6094378" cy="3416320"/>
          </a:xfrm>
          <a:prstGeom prst="rect">
            <a:avLst/>
          </a:prstGeom>
          <a:noFill/>
        </p:spPr>
        <p:txBody>
          <a:bodyPr wrap="square">
            <a:spAutoFit/>
          </a:bodyPr>
          <a:lstStyle/>
          <a:p>
            <a:r>
              <a:rPr lang="en-US" altLang="zh-CN" b="0" i="0" dirty="0">
                <a:solidFill>
                  <a:srgbClr val="191B1F"/>
                </a:solidFill>
                <a:effectLst/>
                <a:highlight>
                  <a:srgbClr val="FFFFFF"/>
                </a:highlight>
                <a:latin typeface="-apple-system"/>
              </a:rPr>
              <a:t>LLMs</a:t>
            </a:r>
            <a:r>
              <a:rPr lang="zh-CN" altLang="en-US" b="0" i="0" dirty="0">
                <a:solidFill>
                  <a:srgbClr val="191B1F"/>
                </a:solidFill>
                <a:effectLst/>
                <a:highlight>
                  <a:srgbClr val="FFFFFF"/>
                </a:highlight>
                <a:latin typeface="-apple-system"/>
              </a:rPr>
              <a:t>的涌现能力包括以下三种：</a:t>
            </a:r>
            <a:r>
              <a:rPr lang="en-US" altLang="zh-CN" b="0" i="0" dirty="0">
                <a:solidFill>
                  <a:srgbClr val="191B1F"/>
                </a:solidFill>
                <a:effectLst/>
                <a:highlight>
                  <a:srgbClr val="FFFFFF"/>
                </a:highlight>
                <a:latin typeface="-apple-system"/>
              </a:rPr>
              <a:t>in-context learning</a:t>
            </a:r>
            <a:r>
              <a:rPr lang="zh-CN" altLang="en-US" b="0" i="0" dirty="0">
                <a:solidFill>
                  <a:srgbClr val="191B1F"/>
                </a:solidFill>
                <a:effectLst/>
                <a:highlight>
                  <a:srgbClr val="FFFFFF"/>
                </a:highlight>
                <a:latin typeface="-apple-system"/>
              </a:rPr>
              <a:t>，</a:t>
            </a:r>
            <a:r>
              <a:rPr lang="en-US" altLang="zh-CN" b="0" i="0" dirty="0">
                <a:solidFill>
                  <a:srgbClr val="191B1F"/>
                </a:solidFill>
                <a:effectLst/>
                <a:highlight>
                  <a:srgbClr val="FFFFFF"/>
                </a:highlight>
                <a:latin typeface="-apple-system"/>
              </a:rPr>
              <a:t>instruction following</a:t>
            </a:r>
            <a:r>
              <a:rPr lang="zh-CN" altLang="en-US" b="0" i="0" dirty="0">
                <a:solidFill>
                  <a:srgbClr val="191B1F"/>
                </a:solidFill>
                <a:effectLst/>
                <a:highlight>
                  <a:srgbClr val="FFFFFF"/>
                </a:highlight>
                <a:latin typeface="-apple-system"/>
              </a:rPr>
              <a:t>，</a:t>
            </a:r>
            <a:r>
              <a:rPr lang="en-US" altLang="zh-CN" b="0" i="0" dirty="0">
                <a:solidFill>
                  <a:srgbClr val="191B1F"/>
                </a:solidFill>
                <a:effectLst/>
                <a:highlight>
                  <a:srgbClr val="FFFFFF"/>
                </a:highlight>
                <a:latin typeface="-apple-system"/>
              </a:rPr>
              <a:t>step-by-step reasoning</a:t>
            </a:r>
            <a:r>
              <a:rPr lang="zh-CN" altLang="en-US" b="0" i="0" dirty="0">
                <a:solidFill>
                  <a:srgbClr val="191B1F"/>
                </a:solidFill>
                <a:effectLst/>
                <a:highlight>
                  <a:srgbClr val="FFFFFF"/>
                </a:highlight>
                <a:latin typeface="-apple-system"/>
              </a:rPr>
              <a:t>。</a:t>
            </a:r>
            <a:br>
              <a:rPr lang="zh-CN" altLang="en-US" dirty="0"/>
            </a:br>
            <a:r>
              <a:rPr lang="en-US" altLang="zh-CN" b="0" i="0" dirty="0">
                <a:solidFill>
                  <a:srgbClr val="191B1F"/>
                </a:solidFill>
                <a:effectLst/>
                <a:highlight>
                  <a:srgbClr val="FFFFFF"/>
                </a:highlight>
                <a:latin typeface="-apple-system"/>
              </a:rPr>
              <a:t>ICL</a:t>
            </a:r>
            <a:r>
              <a:rPr lang="zh-CN" altLang="en-US" b="0" i="0" dirty="0">
                <a:solidFill>
                  <a:srgbClr val="191B1F"/>
                </a:solidFill>
                <a:effectLst/>
                <a:highlight>
                  <a:srgbClr val="FFFFFF"/>
                </a:highlight>
                <a:latin typeface="-apple-system"/>
              </a:rPr>
              <a:t>的能力是指语言模型在给定自然语言任务描述或者几个任务示例的条件下，在测试阶段就可以生成期望的输出，而不需要额外训练和梯度更新。</a:t>
            </a:r>
            <a:br>
              <a:rPr lang="zh-CN" altLang="en-US" dirty="0"/>
            </a:br>
            <a:r>
              <a:rPr lang="en-US" altLang="zh-CN" b="0" i="0" dirty="0">
                <a:solidFill>
                  <a:srgbClr val="191B1F"/>
                </a:solidFill>
                <a:effectLst/>
                <a:highlight>
                  <a:srgbClr val="FFFFFF"/>
                </a:highlight>
                <a:latin typeface="-apple-system"/>
              </a:rPr>
              <a:t>ICL</a:t>
            </a:r>
            <a:r>
              <a:rPr lang="zh-CN" altLang="en-US" b="0" i="0" dirty="0">
                <a:solidFill>
                  <a:srgbClr val="191B1F"/>
                </a:solidFill>
                <a:effectLst/>
                <a:highlight>
                  <a:srgbClr val="FFFFFF"/>
                </a:highlight>
                <a:latin typeface="-apple-system"/>
              </a:rPr>
              <a:t>能力的涌现也依赖于特定的下游任务。</a:t>
            </a:r>
            <a:br>
              <a:rPr lang="zh-CN" altLang="en-US" dirty="0"/>
            </a:br>
            <a:r>
              <a:rPr lang="zh-CN" altLang="en-US" b="0" i="0" dirty="0">
                <a:solidFill>
                  <a:srgbClr val="191B1F"/>
                </a:solidFill>
                <a:effectLst/>
                <a:highlight>
                  <a:srgbClr val="FFFFFF"/>
                </a:highlight>
                <a:latin typeface="-apple-system"/>
              </a:rPr>
              <a:t>指令遵循能力是指，使用自然语言描述格式化的多任务混合数据集微调，</a:t>
            </a:r>
            <a:r>
              <a:rPr lang="en-US" altLang="zh-CN" b="0" i="0" dirty="0">
                <a:solidFill>
                  <a:srgbClr val="191B1F"/>
                </a:solidFill>
                <a:effectLst/>
                <a:highlight>
                  <a:srgbClr val="FFFFFF"/>
                </a:highlight>
                <a:latin typeface="-apple-system"/>
              </a:rPr>
              <a:t>LLMs</a:t>
            </a:r>
            <a:r>
              <a:rPr lang="zh-CN" altLang="en-US" b="0" i="0" dirty="0">
                <a:solidFill>
                  <a:srgbClr val="191B1F"/>
                </a:solidFill>
                <a:effectLst/>
                <a:highlight>
                  <a:srgbClr val="FFFFFF"/>
                </a:highlight>
                <a:latin typeface="-apple-system"/>
              </a:rPr>
              <a:t>可以在没有见过的任务上，只要也是按照指令的形式描述，都可以做到很好。</a:t>
            </a:r>
            <a:br>
              <a:rPr lang="zh-CN" altLang="en-US" dirty="0"/>
            </a:br>
            <a:r>
              <a:rPr lang="zh-CN" altLang="en-US" b="0" i="0" dirty="0">
                <a:solidFill>
                  <a:srgbClr val="191B1F"/>
                </a:solidFill>
                <a:effectLst/>
                <a:highlight>
                  <a:srgbClr val="FFFFFF"/>
                </a:highlight>
                <a:latin typeface="-apple-system"/>
              </a:rPr>
              <a:t>逐步推理能力是指，使用思维链提示策略，</a:t>
            </a:r>
            <a:r>
              <a:rPr lang="en-US" altLang="zh-CN" b="0" i="0" dirty="0">
                <a:solidFill>
                  <a:srgbClr val="191B1F"/>
                </a:solidFill>
                <a:effectLst/>
                <a:highlight>
                  <a:srgbClr val="FFFFFF"/>
                </a:highlight>
                <a:latin typeface="-apple-system"/>
              </a:rPr>
              <a:t>LLMs</a:t>
            </a:r>
            <a:r>
              <a:rPr lang="zh-CN" altLang="en-US" b="0" i="0" dirty="0">
                <a:solidFill>
                  <a:srgbClr val="191B1F"/>
                </a:solidFill>
                <a:effectLst/>
                <a:highlight>
                  <a:srgbClr val="FFFFFF"/>
                </a:highlight>
                <a:latin typeface="-apple-system"/>
              </a:rPr>
              <a:t>可以解决复杂的推理问题，如数学应用题。</a:t>
            </a:r>
            <a:br>
              <a:rPr lang="zh-CN" altLang="en-US" dirty="0"/>
            </a:br>
            <a:r>
              <a:rPr lang="zh-CN" altLang="en-US" b="0" i="0" dirty="0">
                <a:solidFill>
                  <a:srgbClr val="191B1F"/>
                </a:solidFill>
                <a:effectLst/>
                <a:highlight>
                  <a:srgbClr val="FFFFFF"/>
                </a:highlight>
                <a:latin typeface="-apple-system"/>
              </a:rPr>
              <a:t>据推测，逐步推理能力是通过代码预训练获得的。</a:t>
            </a:r>
            <a:endParaRPr lang="zh-CN" altLang="en-US" dirty="0"/>
          </a:p>
        </p:txBody>
      </p:sp>
      <p:sp>
        <p:nvSpPr>
          <p:cNvPr id="5" name="文本框 4"/>
          <p:cNvSpPr txBox="1"/>
          <p:nvPr/>
        </p:nvSpPr>
        <p:spPr>
          <a:xfrm>
            <a:off x="3048000" y="2967990"/>
            <a:ext cx="6096000" cy="922020"/>
          </a:xfrm>
          <a:prstGeom prst="rect">
            <a:avLst/>
          </a:prstGeom>
          <a:noFill/>
        </p:spPr>
        <p:txBody>
          <a:bodyPr wrap="square" rtlCol="0" anchor="t">
            <a:spAutoFit/>
          </a:bodyPr>
          <a:lstStyle/>
          <a:p>
            <a:r>
              <a:rPr lang="zh-CN" altLang="en-US"/>
              <a:t>, emergent</a:t>
            </a:r>
            <a:endParaRPr lang="zh-CN" altLang="en-US"/>
          </a:p>
          <a:p>
            <a:r>
              <a:rPr lang="zh-CN" altLang="en-US"/>
              <a:t>abilities of LLMs are formally defined as “the abilities that</a:t>
            </a:r>
            <a:endParaRPr lang="zh-CN" altLang="en-US"/>
          </a:p>
          <a:p>
            <a:r>
              <a:rPr lang="zh-CN" altLang="en-US"/>
              <a:t>are not present in small models but arise in large models”,</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P</a:t>
            </a:r>
            <a:r>
              <a:rPr lang="zh-CN" altLang="en-US" dirty="0">
                <a:latin typeface="Times New Roman" panose="02020603050405020304" pitchFamily="18" charset="0"/>
                <a:cs typeface="Times New Roman" panose="02020603050405020304" pitchFamily="18" charset="0"/>
                <a:sym typeface="+mn-ea"/>
              </a:rPr>
              <a:t>reference alignment</a:t>
            </a:r>
            <a:r>
              <a:rPr lang="en-US" altLang="zh-CN" dirty="0">
                <a:latin typeface="Times New Roman" panose="02020603050405020304" pitchFamily="18" charset="0"/>
                <a:cs typeface="Times New Roman" panose="02020603050405020304" pitchFamily="18" charset="0"/>
                <a:sym typeface="+mn-ea"/>
              </a:rPr>
              <a:t> (optional)</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10515600" cy="2201626"/>
          </a:xfrm>
        </p:spPr>
        <p:txBody>
          <a:bodyPr>
            <a:normAutofit/>
          </a:bodyPr>
          <a:lstStyle/>
          <a:p>
            <a:pPr algn="l">
              <a:buClrTx/>
              <a:buSzTx/>
            </a:pPr>
            <a:r>
              <a:rPr lang="en-US" altLang="zh-CN" sz="2100" dirty="0">
                <a:latin typeface="Times New Roman" panose="02020603050405020304" pitchFamily="18" charset="0"/>
                <a:cs typeface="Times New Roman" panose="02020603050405020304" pitchFamily="18" charset="0"/>
                <a:sym typeface="+mn-ea"/>
              </a:rPr>
              <a:t>P</a:t>
            </a:r>
            <a:r>
              <a:rPr lang="zh-CN" altLang="en-US" sz="2100" dirty="0">
                <a:latin typeface="Times New Roman" panose="02020603050405020304" pitchFamily="18" charset="0"/>
                <a:cs typeface="Times New Roman" panose="02020603050405020304" pitchFamily="18" charset="0"/>
                <a:sym typeface="+mn-ea"/>
              </a:rPr>
              <a:t>reference alignment</a:t>
            </a:r>
            <a:r>
              <a:rPr lang="zh-CN" altLang="en-US" sz="2100" dirty="0">
                <a:latin typeface="Times New Roman" panose="02020603050405020304" pitchFamily="18" charset="0"/>
                <a:cs typeface="Times New Roman" panose="02020603050405020304" pitchFamily="18" charset="0"/>
              </a:rPr>
              <a:t> is </a:t>
            </a:r>
            <a:r>
              <a:rPr lang="en-US" altLang="zh-CN" sz="2100" dirty="0">
                <a:latin typeface="Times New Roman" panose="02020603050405020304" pitchFamily="18" charset="0"/>
                <a:cs typeface="Times New Roman" panose="02020603050405020304" pitchFamily="18" charset="0"/>
              </a:rPr>
              <a:t>a next</a:t>
            </a:r>
            <a:r>
              <a:rPr lang="zh-CN" altLang="en-US" sz="2100" dirty="0">
                <a:latin typeface="Times New Roman" panose="02020603050405020304" pitchFamily="18" charset="0"/>
                <a:cs typeface="Times New Roman" panose="02020603050405020304" pitchFamily="18" charset="0"/>
              </a:rPr>
              <a:t> step used to align the LLM's answers with human expectations. It is more complex than SFT and often seen as optional. </a:t>
            </a:r>
            <a:r>
              <a:rPr lang="zh-CN" altLang="en-US" sz="2100" dirty="0">
                <a:latin typeface="Times New Roman" panose="02020603050405020304" pitchFamily="18" charset="0"/>
                <a:cs typeface="Times New Roman" panose="02020603050405020304" pitchFamily="18" charset="0"/>
                <a:sym typeface="+mn-ea"/>
              </a:rPr>
              <a:t>Common strategy is RLHF. </a:t>
            </a:r>
            <a:endParaRPr lang="zh-CN" altLang="en-US" sz="2100" dirty="0">
              <a:latin typeface="Times New Roman" panose="02020603050405020304" pitchFamily="18" charset="0"/>
              <a:cs typeface="Times New Roman" panose="02020603050405020304" pitchFamily="18" charset="0"/>
              <a:sym typeface="+mn-ea"/>
            </a:endParaRPr>
          </a:p>
          <a:p>
            <a:pPr algn="l">
              <a:buClrTx/>
              <a:buSzTx/>
            </a:pPr>
            <a:r>
              <a:rPr lang="zh-CN" altLang="en-US" sz="2100" dirty="0">
                <a:latin typeface="Times New Roman" panose="02020603050405020304" pitchFamily="18" charset="0"/>
                <a:cs typeface="Times New Roman" panose="02020603050405020304" pitchFamily="18" charset="0"/>
                <a:sym typeface="+mn-ea"/>
              </a:rPr>
              <a:t>RLHF </a:t>
            </a:r>
            <a:r>
              <a:rPr lang="en-US" altLang="zh-CN" sz="2100" dirty="0">
                <a:latin typeface="Times New Roman" panose="02020603050405020304" pitchFamily="18" charset="0"/>
                <a:cs typeface="Times New Roman" panose="02020603050405020304" pitchFamily="18" charset="0"/>
                <a:sym typeface="+mn-ea"/>
              </a:rPr>
              <a:t>(</a:t>
            </a:r>
            <a:r>
              <a:rPr lang="zh-CN" altLang="en-US" sz="2100" dirty="0">
                <a:latin typeface="Times New Roman" panose="02020603050405020304" pitchFamily="18" charset="0"/>
                <a:cs typeface="Times New Roman" panose="02020603050405020304" pitchFamily="18" charset="0"/>
                <a:sym typeface="+mn-ea"/>
              </a:rPr>
              <a:t>Reinforcement Learning from Human Feedback</a:t>
            </a:r>
            <a:r>
              <a:rPr lang="en-US" altLang="zh-CN" sz="2100" dirty="0">
                <a:latin typeface="Times New Roman" panose="02020603050405020304" pitchFamily="18" charset="0"/>
                <a:cs typeface="Times New Roman" panose="02020603050405020304" pitchFamily="18" charset="0"/>
                <a:sym typeface="+mn-ea"/>
              </a:rPr>
              <a:t>)</a:t>
            </a:r>
            <a:r>
              <a:rPr lang="zh-CN" altLang="en-US" sz="2100" dirty="0">
                <a:latin typeface="Times New Roman" panose="02020603050405020304" pitchFamily="18" charset="0"/>
                <a:cs typeface="Times New Roman" panose="02020603050405020304" pitchFamily="18" charset="0"/>
                <a:sym typeface="+mn-ea"/>
              </a:rPr>
              <a:t> leverages a reward model that predicts the ranking by humans. This prediction is then used to optimize the SFT model through reinforcement learning, without drifting too far from the original model. </a:t>
            </a:r>
            <a:endParaRPr lang="zh-CN" altLang="en-US" sz="2100" dirty="0">
              <a:latin typeface="Times New Roman" panose="02020603050405020304" pitchFamily="18" charset="0"/>
              <a:cs typeface="Times New Roman" panose="02020603050405020304" pitchFamily="18" charset="0"/>
              <a:sym typeface="+mn-ea"/>
            </a:endParaRPr>
          </a:p>
          <a:p>
            <a:pPr marL="0" indent="0" algn="l">
              <a:buClrTx/>
              <a:buSzTx/>
              <a:buNone/>
            </a:pPr>
            <a:endParaRPr lang="zh-CN" altLang="en-US" sz="2100" dirty="0">
              <a:latin typeface="Times New Roman" panose="02020603050405020304" pitchFamily="18" charset="0"/>
              <a:cs typeface="Times New Roman" panose="02020603050405020304" pitchFamily="18" charset="0"/>
              <a:sym typeface="+mn-ea"/>
            </a:endParaRPr>
          </a:p>
        </p:txBody>
      </p:sp>
      <p:pic>
        <p:nvPicPr>
          <p:cNvPr id="105" name="图片 104"/>
          <p:cNvPicPr/>
          <p:nvPr/>
        </p:nvPicPr>
        <p:blipFill>
          <a:blip r:embed="rId1"/>
          <a:stretch>
            <a:fillRect/>
          </a:stretch>
        </p:blipFill>
        <p:spPr>
          <a:xfrm>
            <a:off x="3849668" y="2984891"/>
            <a:ext cx="4765040" cy="2416175"/>
          </a:xfrm>
          <a:prstGeom prst="rect">
            <a:avLst/>
          </a:prstGeom>
          <a:noFill/>
          <a:ln w="9525">
            <a:noFill/>
          </a:ln>
        </p:spPr>
      </p:pic>
      <p:pic>
        <p:nvPicPr>
          <p:cNvPr id="4" name="图片 3"/>
          <p:cNvPicPr/>
          <p:nvPr/>
        </p:nvPicPr>
        <p:blipFill>
          <a:blip r:embed="rId1"/>
          <a:stretch>
            <a:fillRect/>
          </a:stretch>
        </p:blipFill>
        <p:spPr>
          <a:xfrm>
            <a:off x="3422948" y="3899291"/>
            <a:ext cx="4765040" cy="241617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Deep Learning Model</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6156960" cy="4351655"/>
          </a:xfrm>
        </p:spPr>
        <p:txBody>
          <a:bodyPr/>
          <a:lstStyle/>
          <a:p>
            <a:pPr algn="l">
              <a:buClrTx/>
              <a:buSzTx/>
            </a:pPr>
            <a:r>
              <a:rPr lang="en-US" altLang="zh-CN" sz="2100" dirty="0">
                <a:latin typeface="Times New Roman" panose="02020603050405020304" pitchFamily="18" charset="0"/>
                <a:cs typeface="Times New Roman" panose="02020603050405020304" pitchFamily="18" charset="0"/>
              </a:rPr>
              <a:t>A deep learning model is based on artificial neural networks with multiple layers between the input and output layers. </a:t>
            </a:r>
            <a:endParaRPr lang="en-US" altLang="zh-CN" sz="2100" dirty="0">
              <a:latin typeface="Times New Roman" panose="02020603050405020304" pitchFamily="18" charset="0"/>
              <a:cs typeface="Times New Roman" panose="02020603050405020304" pitchFamily="18" charset="0"/>
            </a:endParaRPr>
          </a:p>
          <a:p>
            <a:pPr algn="l">
              <a:buClrTx/>
              <a:buSzTx/>
            </a:pPr>
            <a:r>
              <a:rPr lang="en-US" altLang="zh-CN" sz="2100" dirty="0">
                <a:latin typeface="Times New Roman" panose="02020603050405020304" pitchFamily="18" charset="0"/>
                <a:cs typeface="Times New Roman" panose="02020603050405020304" pitchFamily="18" charset="0"/>
              </a:rPr>
              <a:t>These models are capable of learning hierarchical representations of data through the process of training on large amounts of labeled data.</a:t>
            </a:r>
            <a:endParaRPr lang="en-US" altLang="zh-CN" sz="2100" dirty="0">
              <a:latin typeface="Times New Roman" panose="02020603050405020304" pitchFamily="18" charset="0"/>
              <a:cs typeface="Times New Roman" panose="02020603050405020304" pitchFamily="18" charset="0"/>
            </a:endParaRPr>
          </a:p>
        </p:txBody>
      </p:sp>
      <p:pic>
        <p:nvPicPr>
          <p:cNvPr id="100" name="图片 99"/>
          <p:cNvPicPr/>
          <p:nvPr>
            <p:custDataLst>
              <p:tags r:id="rId1"/>
            </p:custDataLst>
          </p:nvPr>
        </p:nvPicPr>
        <p:blipFill>
          <a:blip r:embed="rId2"/>
          <a:stretch>
            <a:fillRect/>
          </a:stretch>
        </p:blipFill>
        <p:spPr>
          <a:xfrm>
            <a:off x="7411085" y="1691005"/>
            <a:ext cx="3561080" cy="44862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Language Model</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1" y="1825625"/>
            <a:ext cx="5928360" cy="4351655"/>
          </a:xfrm>
        </p:spPr>
        <p:txBody>
          <a:bodyPr>
            <a:noAutofit/>
          </a:bodyPr>
          <a:lstStyle/>
          <a:p>
            <a:pPr algn="l">
              <a:buClrTx/>
              <a:buSzTx/>
            </a:pPr>
            <a:r>
              <a:rPr lang="en-US" altLang="zh-CN" sz="2100" dirty="0">
                <a:latin typeface="Times New Roman" panose="02020603050405020304" pitchFamily="18" charset="0"/>
                <a:cs typeface="Times New Roman" panose="02020603050405020304" pitchFamily="18" charset="0"/>
              </a:rPr>
              <a:t>A modern language model is a deep learning model that is trained to predict the probability of output words. There are three key components of the language model pipeline as following.</a:t>
            </a:r>
            <a:endParaRPr lang="en-US" altLang="zh-CN" sz="2100" dirty="0">
              <a:latin typeface="Times New Roman" panose="02020603050405020304" pitchFamily="18" charset="0"/>
              <a:cs typeface="Times New Roman" panose="02020603050405020304" pitchFamily="18" charset="0"/>
            </a:endParaRPr>
          </a:p>
          <a:p>
            <a:pPr algn="l">
              <a:buClrTx/>
              <a:buSzTx/>
            </a:pPr>
            <a:r>
              <a:rPr lang="en-US" altLang="zh-CN" sz="2100" dirty="0">
                <a:latin typeface="Times New Roman" panose="02020603050405020304" pitchFamily="18" charset="0"/>
                <a:cs typeface="Times New Roman" panose="02020603050405020304" pitchFamily="18" charset="0"/>
                <a:sym typeface="+mn-ea"/>
              </a:rPr>
              <a:t>Architecture</a:t>
            </a:r>
            <a:r>
              <a:rPr lang="en-US" altLang="zh-CN"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sym typeface="+mn-ea"/>
              </a:rPr>
              <a:t>Transformer </a:t>
            </a:r>
            <a:r>
              <a:rPr lang="en-US" altLang="zh-CN" sz="2100" dirty="0">
                <a:latin typeface="Times New Roman" panose="02020603050405020304" pitchFamily="18" charset="0"/>
                <a:cs typeface="Times New Roman" panose="02020603050405020304" pitchFamily="18" charset="0"/>
              </a:rPr>
              <a:t>architecture, which is used in nearly every modern LLM. </a:t>
            </a:r>
            <a:endParaRPr lang="en-US" altLang="zh-CN" sz="2100" dirty="0">
              <a:latin typeface="Times New Roman" panose="02020603050405020304" pitchFamily="18" charset="0"/>
              <a:cs typeface="Times New Roman" panose="02020603050405020304" pitchFamily="18" charset="0"/>
            </a:endParaRPr>
          </a:p>
          <a:p>
            <a:pPr algn="l">
              <a:buClrTx/>
              <a:buSzTx/>
            </a:pPr>
            <a:r>
              <a:rPr lang="en-US" altLang="zh-CN" sz="2100" dirty="0">
                <a:latin typeface="Times New Roman" panose="02020603050405020304" pitchFamily="18" charset="0"/>
                <a:cs typeface="Times New Roman" panose="02020603050405020304" pitchFamily="18" charset="0"/>
              </a:rPr>
              <a:t>Tokenizer: Convert text data into a </a:t>
            </a:r>
            <a:r>
              <a:rPr lang="en-US" altLang="zh-CN" sz="2100" dirty="0">
                <a:latin typeface="Times New Roman" panose="02020603050405020304" pitchFamily="18" charset="0"/>
                <a:cs typeface="Times New Roman" panose="02020603050405020304" pitchFamily="18" charset="0"/>
                <a:sym typeface="+mn-ea"/>
              </a:rPr>
              <a:t>token </a:t>
            </a:r>
            <a:r>
              <a:rPr lang="en-US" altLang="zh-CN" sz="2100" dirty="0">
                <a:latin typeface="Times New Roman" panose="02020603050405020304" pitchFamily="18" charset="0"/>
                <a:cs typeface="Times New Roman" panose="02020603050405020304" pitchFamily="18" charset="0"/>
              </a:rPr>
              <a:t>format that the model can understand.</a:t>
            </a:r>
            <a:endParaRPr lang="en-US" altLang="zh-CN" sz="2100" dirty="0">
              <a:latin typeface="Times New Roman" panose="02020603050405020304" pitchFamily="18" charset="0"/>
              <a:cs typeface="Times New Roman" panose="02020603050405020304" pitchFamily="18" charset="0"/>
            </a:endParaRPr>
          </a:p>
          <a:p>
            <a:pPr algn="l">
              <a:buClrTx/>
              <a:buSzTx/>
            </a:pPr>
            <a:r>
              <a:rPr lang="en-US" altLang="zh-CN" sz="2100" dirty="0">
                <a:latin typeface="Times New Roman" panose="02020603050405020304" pitchFamily="18" charset="0"/>
                <a:cs typeface="Times New Roman" panose="02020603050405020304" pitchFamily="18" charset="0"/>
              </a:rPr>
              <a:t>Text generator: Generate output sequences from probability of words. Common strategies include greedy decoding, beam search.</a:t>
            </a:r>
            <a:endParaRPr lang="en-US" altLang="zh-CN" sz="21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7045755" y="2470025"/>
            <a:ext cx="4724809" cy="287298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Large Language Model</a:t>
            </a:r>
            <a:endParaRPr lang="zh-CN" altLang="en-US" dirty="0">
              <a:latin typeface="Times New Roman" panose="02020603050405020304" pitchFamily="18" charset="0"/>
              <a:cs typeface="Times New Roman" panose="02020603050405020304" pitchFamily="18" charset="0"/>
            </a:endParaRPr>
          </a:p>
        </p:txBody>
      </p:sp>
      <p:sp>
        <p:nvSpPr>
          <p:cNvPr id="10" name="内容占位符 9"/>
          <p:cNvSpPr>
            <a:spLocks noGrp="1"/>
          </p:cNvSpPr>
          <p:nvPr>
            <p:ph idx="1"/>
            <p:custDataLst>
              <p:tags r:id="rId1"/>
            </p:custDataLst>
          </p:nvPr>
        </p:nvSpPr>
        <p:spPr>
          <a:xfrm>
            <a:off x="838200" y="1825625"/>
            <a:ext cx="10515600" cy="2308225"/>
          </a:xfrm>
        </p:spPr>
        <p:txBody>
          <a:bodyPr>
            <a:normAutofit lnSpcReduction="10000"/>
          </a:bodyPr>
          <a:lstStyle/>
          <a:p>
            <a:pPr algn="l">
              <a:buClrTx/>
              <a:buSzTx/>
            </a:pPr>
            <a:r>
              <a:rPr lang="en-US" altLang="zh-CN" sz="2100" dirty="0">
                <a:latin typeface="Times New Roman" panose="02020603050405020304" pitchFamily="18" charset="0"/>
                <a:cs typeface="Times New Roman" panose="02020603050405020304" pitchFamily="18" charset="0"/>
                <a:sym typeface="+mn-ea"/>
              </a:rPr>
              <a:t>large language model (LLM) :  A language model that achieves the emergent abilities that are not present in small models but arise when the scale reaches a certain level.</a:t>
            </a:r>
            <a:endParaRPr lang="en-US" altLang="zh-CN" sz="2100" dirty="0">
              <a:latin typeface="Times New Roman" panose="02020603050405020304" pitchFamily="18" charset="0"/>
              <a:cs typeface="Times New Roman" panose="02020603050405020304" pitchFamily="18" charset="0"/>
              <a:sym typeface="+mn-ea"/>
            </a:endParaRPr>
          </a:p>
          <a:p>
            <a:pPr algn="l">
              <a:buClrTx/>
              <a:buSzTx/>
            </a:pPr>
            <a:r>
              <a:rPr lang="en-US" altLang="zh-CN" sz="2100" dirty="0">
                <a:latin typeface="Times New Roman" panose="02020603050405020304" pitchFamily="18" charset="0"/>
                <a:cs typeface="Times New Roman" panose="02020603050405020304" pitchFamily="18" charset="0"/>
                <a:sym typeface="+mn-ea"/>
              </a:rPr>
              <a:t>The emergent abilities specifically refer to in-context learning (understand prompt), instruction following, and step-by-step reasoning (involve intermediate reasoning steps).</a:t>
            </a:r>
            <a:endParaRPr lang="en-US" altLang="zh-CN" sz="2100" dirty="0">
              <a:latin typeface="Times New Roman" panose="02020603050405020304" pitchFamily="18" charset="0"/>
              <a:cs typeface="Times New Roman" panose="02020603050405020304" pitchFamily="18" charset="0"/>
              <a:sym typeface="+mn-ea"/>
            </a:endParaRPr>
          </a:p>
          <a:p>
            <a:pPr algn="l">
              <a:buClrTx/>
              <a:buSzTx/>
            </a:pPr>
            <a:r>
              <a:rPr lang="en-US" altLang="zh-CN" sz="2100" dirty="0">
                <a:latin typeface="Times New Roman" panose="02020603050405020304" pitchFamily="18" charset="0"/>
                <a:cs typeface="Times New Roman" panose="02020603050405020304" pitchFamily="18" charset="0"/>
                <a:sym typeface="+mn-ea"/>
              </a:rPr>
              <a:t>The scale specifically refers to the parameter count and the amount of text training data. An example </a:t>
            </a:r>
            <a:r>
              <a:rPr lang="en-US" altLang="zh-CN" sz="2100" dirty="0">
                <a:latin typeface="Times New Roman" panose="02020603050405020304" pitchFamily="18" charset="0"/>
                <a:cs typeface="Times New Roman" panose="02020603050405020304" pitchFamily="18" charset="0"/>
              </a:rPr>
              <a:t>in Table 1 </a:t>
            </a:r>
            <a:r>
              <a:rPr lang="en-US" altLang="zh-CN" sz="2100" dirty="0">
                <a:latin typeface="Times New Roman" panose="02020603050405020304" pitchFamily="18" charset="0"/>
                <a:cs typeface="Times New Roman" panose="02020603050405020304" pitchFamily="18" charset="0"/>
                <a:sym typeface="+mn-ea"/>
              </a:rPr>
              <a:t>shows </a:t>
            </a:r>
            <a:r>
              <a:rPr lang="en-US" altLang="zh-CN" sz="2100" dirty="0">
                <a:latin typeface="Times New Roman" panose="02020603050405020304" pitchFamily="18" charset="0"/>
                <a:cs typeface="Times New Roman" panose="02020603050405020304" pitchFamily="18" charset="0"/>
              </a:rPr>
              <a:t>the scale difference between LLM and small language model (SLM).</a:t>
            </a:r>
            <a:endParaRPr lang="en-US" altLang="zh-CN" sz="2100" dirty="0">
              <a:latin typeface="Times New Roman" panose="02020603050405020304" pitchFamily="18" charset="0"/>
              <a:cs typeface="Times New Roman" panose="02020603050405020304" pitchFamily="18" charset="0"/>
              <a:sym typeface="+mn-ea"/>
            </a:endParaRPr>
          </a:p>
          <a:p>
            <a:pPr algn="l">
              <a:buClrTx/>
              <a:buSzTx/>
            </a:pPr>
            <a:endParaRPr lang="en-US" altLang="zh-CN" sz="2000" dirty="0">
              <a:latin typeface="Times New Roman" panose="02020603050405020304" pitchFamily="18" charset="0"/>
              <a:cs typeface="Times New Roman" panose="02020603050405020304" pitchFamily="18" charset="0"/>
              <a:sym typeface="+mn-ea"/>
            </a:endParaRPr>
          </a:p>
        </p:txBody>
      </p:sp>
      <p:graphicFrame>
        <p:nvGraphicFramePr>
          <p:cNvPr id="11" name="表格 10"/>
          <p:cNvGraphicFramePr/>
          <p:nvPr>
            <p:custDataLst>
              <p:tags r:id="rId2"/>
            </p:custDataLst>
          </p:nvPr>
        </p:nvGraphicFramePr>
        <p:xfrm>
          <a:off x="2430780" y="4729559"/>
          <a:ext cx="7106920" cy="1143000"/>
        </p:xfrm>
        <a:graphic>
          <a:graphicData uri="http://schemas.openxmlformats.org/drawingml/2006/table">
            <a:tbl>
              <a:tblPr firstRow="1" bandRow="1">
                <a:tableStyleId>{5C22544A-7EE6-4342-B048-85BDC9FD1C3A}</a:tableStyleId>
              </a:tblPr>
              <a:tblGrid>
                <a:gridCol w="2391026"/>
                <a:gridCol w="1913416"/>
                <a:gridCol w="2802478"/>
              </a:tblGrid>
              <a:tr h="381000">
                <a:tc>
                  <a:txBody>
                    <a:bodyPr/>
                    <a:lstStyle/>
                    <a:p>
                      <a:pPr marL="0" algn="l" defTabSz="914400" rtl="0" eaLnBrk="1" latinLnBrk="0" hangingPunct="1">
                        <a:buNone/>
                      </a:pPr>
                      <a:r>
                        <a:rPr lang="en-US" altLang="zh-CN" sz="1800" b="1" kern="1200" dirty="0">
                          <a:solidFill>
                            <a:schemeClr val="tx1"/>
                          </a:solidFill>
                          <a:latin typeface="Times New Roman" panose="02020603050405020304" pitchFamily="18" charset="0"/>
                          <a:ea typeface="+mn-ea"/>
                          <a:cs typeface="Times New Roman" panose="02020603050405020304" pitchFamily="18" charset="0"/>
                        </a:rPr>
                        <a:t>model</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zh-CN" altLang="en-US" sz="1800" dirty="0">
                          <a:solidFill>
                            <a:schemeClr val="tx1"/>
                          </a:solidFill>
                          <a:latin typeface="Times New Roman" panose="02020603050405020304" pitchFamily="18" charset="0"/>
                          <a:cs typeface="Times New Roman" panose="02020603050405020304" pitchFamily="18" charset="0"/>
                          <a:sym typeface="+mn-ea"/>
                        </a:rPr>
                        <a:t>parameter count</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ltLang="zh-CN" sz="1800" dirty="0">
                          <a:solidFill>
                            <a:schemeClr val="tx1"/>
                          </a:solidFill>
                          <a:latin typeface="Times New Roman" panose="02020603050405020304" pitchFamily="18" charset="0"/>
                          <a:cs typeface="Times New Roman" panose="02020603050405020304" pitchFamily="18" charset="0"/>
                          <a:sym typeface="+mn-ea"/>
                        </a:rPr>
                        <a:t>amount of training data</a:t>
                      </a:r>
                      <a:endParaRPr lang="en-US" altLang="zh-CN" sz="1800" dirty="0">
                        <a:solidFill>
                          <a:schemeClr val="tx1"/>
                        </a:solidFill>
                        <a:latin typeface="Times New Roman" panose="02020603050405020304" pitchFamily="18" charset="0"/>
                        <a:cs typeface="Times New Roman" panose="02020603050405020304" pitchFamily="18" charset="0"/>
                        <a:sym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81000">
                <a:tc>
                  <a:txBody>
                    <a:bodyPr/>
                    <a:lstStyle/>
                    <a:p>
                      <a:pPr>
                        <a:buNone/>
                      </a:pPr>
                      <a:r>
                        <a:rPr lang="en-US" altLang="zh-CN">
                          <a:latin typeface="Times New Roman" panose="02020603050405020304" pitchFamily="18" charset="0"/>
                          <a:cs typeface="Times New Roman" panose="02020603050405020304" pitchFamily="18" charset="0"/>
                        </a:rPr>
                        <a:t>BERT</a:t>
                      </a:r>
                      <a:endParaRPr lang="en-US" altLang="zh-CN">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ltLang="zh-CN" sz="1800" dirty="0">
                          <a:latin typeface="Times New Roman" panose="02020603050405020304" pitchFamily="18" charset="0"/>
                          <a:cs typeface="Times New Roman" panose="02020603050405020304" pitchFamily="18" charset="0"/>
                          <a:sym typeface="+mn-ea"/>
                        </a:rPr>
                        <a:t>340M</a:t>
                      </a:r>
                      <a:endParaRPr lang="en-US" altLang="zh-CN" sz="1800" dirty="0">
                        <a:latin typeface="Times New Roman" panose="02020603050405020304" pitchFamily="18" charset="0"/>
                        <a:cs typeface="Times New Roman" panose="02020603050405020304" pitchFamily="18" charset="0"/>
                        <a:sym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ltLang="zh-CN" sz="1800" dirty="0">
                          <a:latin typeface="Times New Roman" panose="02020603050405020304" pitchFamily="18" charset="0"/>
                          <a:cs typeface="Times New Roman" panose="02020603050405020304" pitchFamily="18" charset="0"/>
                          <a:sym typeface="+mn-ea"/>
                        </a:rPr>
                        <a:t>3300M words</a:t>
                      </a:r>
                      <a:endParaRPr lang="en-US" altLang="zh-CN" sz="1800" dirty="0">
                        <a:latin typeface="Times New Roman" panose="02020603050405020304" pitchFamily="18" charset="0"/>
                        <a:cs typeface="Times New Roman" panose="02020603050405020304" pitchFamily="18" charset="0"/>
                        <a:sym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1000">
                <a:tc>
                  <a:txBody>
                    <a:bodyPr/>
                    <a:lstStyle/>
                    <a:p>
                      <a:pPr>
                        <a:buNone/>
                      </a:pPr>
                      <a:r>
                        <a:rPr lang="en-US" sz="1800">
                          <a:latin typeface="Times New Roman" panose="02020603050405020304" pitchFamily="18" charset="0"/>
                          <a:cs typeface="Times New Roman" panose="02020603050405020304" pitchFamily="18" charset="0"/>
                          <a:sym typeface="+mn-ea"/>
                        </a:rPr>
                        <a:t>Llama3 (large model)</a:t>
                      </a:r>
                      <a:endParaRPr lang="en-US">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ltLang="zh-CN" dirty="0">
                          <a:latin typeface="Times New Roman" panose="02020603050405020304" pitchFamily="18" charset="0"/>
                          <a:cs typeface="Times New Roman" panose="02020603050405020304" pitchFamily="18" charset="0"/>
                        </a:rPr>
                        <a:t>70B</a:t>
                      </a:r>
                      <a:endParaRPr lang="en-US" altLang="zh-C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800" dirty="0">
                          <a:latin typeface="Times New Roman" panose="02020603050405020304" pitchFamily="18" charset="0"/>
                          <a:cs typeface="Times New Roman" panose="02020603050405020304" pitchFamily="18" charset="0"/>
                          <a:sym typeface="+mn-ea"/>
                        </a:rPr>
                        <a:t>15T tokens</a:t>
                      </a:r>
                      <a:endParaRPr lang="en-US" sz="1800" dirty="0">
                        <a:latin typeface="Times New Roman" panose="02020603050405020304" pitchFamily="18" charset="0"/>
                        <a:cs typeface="Times New Roman" panose="02020603050405020304" pitchFamily="18" charset="0"/>
                        <a:sym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文本框 2"/>
          <p:cNvSpPr txBox="1"/>
          <p:nvPr/>
        </p:nvSpPr>
        <p:spPr>
          <a:xfrm>
            <a:off x="3639820" y="4268945"/>
            <a:ext cx="47752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Table1 Scale difference between LLM and SLM</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430780" y="5872559"/>
            <a:ext cx="241808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Note: 1 token ~= ¾ words</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LLM’s Principles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Supervised</a:t>
            </a:r>
            <a:r>
              <a:rPr lang="en-US" altLang="zh-CN" dirty="0">
                <a:latin typeface="Times New Roman" panose="02020603050405020304" pitchFamily="18" charset="0"/>
                <a:cs typeface="Times New Roman" panose="02020603050405020304" pitchFamily="18" charset="0"/>
                <a:sym typeface="+mn-ea"/>
              </a:rPr>
              <a:t> Pre-training</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Supervised Fine-Tuning (SFT)</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reference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lignment</a:t>
            </a:r>
            <a:r>
              <a:rPr lang="en-US" altLang="zh-CN" dirty="0">
                <a:latin typeface="Times New Roman" panose="02020603050405020304" pitchFamily="18" charset="0"/>
                <a:cs typeface="Times New Roman" panose="02020603050405020304" pitchFamily="18" charset="0"/>
              </a:rPr>
              <a:t> (optional)</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sym typeface="+mn-ea"/>
              </a:rPr>
              <a:t>Supervised</a:t>
            </a:r>
            <a:r>
              <a:rPr lang="en-US" altLang="zh-CN" dirty="0">
                <a:latin typeface="Times New Roman" panose="02020603050405020304" pitchFamily="18" charset="0"/>
                <a:cs typeface="Times New Roman" panose="02020603050405020304" pitchFamily="18" charset="0"/>
                <a:sym typeface="+mn-ea"/>
              </a:rPr>
              <a:t> pretrain</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10515600" cy="1121856"/>
          </a:xfrm>
        </p:spPr>
        <p:txBody>
          <a:bodyPr/>
          <a:lstStyle/>
          <a:p>
            <a:pPr algn="l">
              <a:buClrTx/>
              <a:buSzTx/>
            </a:pPr>
            <a:r>
              <a:rPr lang="en-US" altLang="zh-CN" sz="2100" dirty="0">
                <a:latin typeface="Times New Roman" panose="02020603050405020304" pitchFamily="18" charset="0"/>
                <a:cs typeface="Times New Roman" panose="02020603050405020304" pitchFamily="18" charset="0"/>
              </a:rPr>
              <a:t>Supervised p</a:t>
            </a:r>
            <a:r>
              <a:rPr lang="zh-CN" altLang="en-US" sz="2100" dirty="0">
                <a:latin typeface="Times New Roman" panose="02020603050405020304" pitchFamily="18" charset="0"/>
                <a:cs typeface="Times New Roman" panose="02020603050405020304" pitchFamily="18" charset="0"/>
              </a:rPr>
              <a:t>re-training is a very long and costly process</a:t>
            </a:r>
            <a:r>
              <a:rPr lang="en-US" altLang="zh-CN" sz="2100" dirty="0">
                <a:latin typeface="Times New Roman" panose="02020603050405020304" pitchFamily="18" charset="0"/>
                <a:cs typeface="Times New Roman" panose="02020603050405020304" pitchFamily="18" charset="0"/>
              </a:rPr>
              <a:t>, where</a:t>
            </a:r>
            <a:r>
              <a:rPr lang="zh-CN" altLang="en-US" sz="2100" dirty="0">
                <a:latin typeface="Times New Roman" panose="02020603050405020304" pitchFamily="18" charset="0"/>
                <a:cs typeface="Times New Roman" panose="02020603050405020304" pitchFamily="18" charset="0"/>
                <a:sym typeface="+mn-ea"/>
              </a:rPr>
              <a:t> models are only trained on a next-token prediction task</a:t>
            </a:r>
            <a:r>
              <a:rPr lang="en-US" altLang="zh-CN" sz="2100" dirty="0">
                <a:latin typeface="Times New Roman" panose="02020603050405020304" pitchFamily="18" charset="0"/>
                <a:cs typeface="Times New Roman" panose="02020603050405020304" pitchFamily="18" charset="0"/>
                <a:sym typeface="+mn-ea"/>
              </a:rPr>
              <a:t>.</a:t>
            </a:r>
            <a:endParaRPr lang="en-US" altLang="zh-CN" sz="2100" dirty="0">
              <a:latin typeface="Times New Roman" panose="02020603050405020304" pitchFamily="18" charset="0"/>
              <a:cs typeface="Times New Roman" panose="02020603050405020304" pitchFamily="18" charset="0"/>
              <a:sym typeface="+mn-ea"/>
            </a:endParaRPr>
          </a:p>
        </p:txBody>
      </p:sp>
      <p:pic>
        <p:nvPicPr>
          <p:cNvPr id="5" name="图片 4"/>
          <p:cNvPicPr>
            <a:picLocks noChangeAspect="1"/>
          </p:cNvPicPr>
          <p:nvPr/>
        </p:nvPicPr>
        <p:blipFill>
          <a:blip r:embed="rId1"/>
          <a:stretch>
            <a:fillRect/>
          </a:stretch>
        </p:blipFill>
        <p:spPr>
          <a:xfrm>
            <a:off x="3132517" y="3186590"/>
            <a:ext cx="5626023" cy="20770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sym typeface="+mn-ea"/>
              </a:rPr>
              <a:t>Supervised Fine-Tuning (SFT)</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10515600" cy="1269365"/>
          </a:xfrm>
        </p:spPr>
        <p:txBody>
          <a:bodyPr/>
          <a:lstStyle/>
          <a:p>
            <a:r>
              <a:rPr lang="en-US" altLang="zh-CN" sz="2000" dirty="0">
                <a:latin typeface="Times New Roman" panose="02020603050405020304" pitchFamily="18" charset="0"/>
                <a:cs typeface="Times New Roman" panose="02020603050405020304" pitchFamily="18" charset="0"/>
              </a:rPr>
              <a:t>Only a p</a:t>
            </a:r>
            <a:r>
              <a:rPr lang="zh-CN" altLang="en-US" sz="2000" dirty="0">
                <a:latin typeface="Times New Roman" panose="02020603050405020304" pitchFamily="18" charset="0"/>
                <a:cs typeface="Times New Roman" panose="02020603050405020304" pitchFamily="18" charset="0"/>
              </a:rPr>
              <a:t>re-trained model </a:t>
            </a:r>
            <a:r>
              <a:rPr lang="en-US" altLang="zh-CN" sz="2000" dirty="0">
                <a:latin typeface="Times New Roman" panose="02020603050405020304" pitchFamily="18" charset="0"/>
                <a:cs typeface="Times New Roman" panose="02020603050405020304" pitchFamily="18" charset="0"/>
              </a:rPr>
              <a:t>is</a:t>
            </a:r>
            <a:r>
              <a:rPr lang="zh-CN" altLang="en-US" sz="2000" dirty="0">
                <a:latin typeface="Times New Roman" panose="02020603050405020304" pitchFamily="18" charset="0"/>
                <a:cs typeface="Times New Roman" panose="02020603050405020304" pitchFamily="18" charset="0"/>
              </a:rPr>
              <a:t> not helpful assistants</a:t>
            </a:r>
            <a:r>
              <a:rPr sz="2000" dirty="0">
                <a:latin typeface="Times New Roman" panose="02020603050405020304" pitchFamily="18" charset="0"/>
                <a:cs typeface="Times New Roman" panose="02020603050405020304" pitchFamily="18" charset="0"/>
              </a:rPr>
              <a:t>, but Supervised Fine-Tuning (SFT) can enhance </a:t>
            </a:r>
            <a:r>
              <a:rPr lang="en-US" sz="2000" dirty="0">
                <a:latin typeface="Times New Roman" panose="02020603050405020304" pitchFamily="18" charset="0"/>
                <a:cs typeface="Times New Roman" panose="02020603050405020304" pitchFamily="18" charset="0"/>
              </a:rPr>
              <a:t>its</a:t>
            </a:r>
            <a:r>
              <a:rPr sz="2000" dirty="0">
                <a:latin typeface="Times New Roman" panose="02020603050405020304" pitchFamily="18" charset="0"/>
                <a:cs typeface="Times New Roman" panose="02020603050405020304" pitchFamily="18" charset="0"/>
              </a:rPr>
              <a:t> ability to respond to instructions. </a:t>
            </a:r>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SFT achieves this by using datasets that contain instruction-answer pairs for training.</a:t>
            </a:r>
            <a:endParaRPr sz="20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2527876" y="3584352"/>
            <a:ext cx="7483488" cy="20042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sym typeface="+mn-ea"/>
              </a:rPr>
              <a:t>P</a:t>
            </a:r>
            <a:r>
              <a:rPr lang="zh-CN" altLang="en-US" dirty="0">
                <a:latin typeface="Times New Roman" panose="02020603050405020304" pitchFamily="18" charset="0"/>
                <a:cs typeface="Times New Roman" panose="02020603050405020304" pitchFamily="18" charset="0"/>
                <a:sym typeface="+mn-ea"/>
              </a:rPr>
              <a:t>reference alignment</a:t>
            </a:r>
            <a:r>
              <a:rPr lang="en-US" altLang="zh-CN" dirty="0">
                <a:latin typeface="Times New Roman" panose="02020603050405020304" pitchFamily="18" charset="0"/>
                <a:cs typeface="Times New Roman" panose="02020603050405020304" pitchFamily="18" charset="0"/>
                <a:sym typeface="+mn-ea"/>
              </a:rPr>
              <a:t> (optional)</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10515600" cy="1746885"/>
          </a:xfrm>
        </p:spPr>
        <p:txBody>
          <a:bodyPr vert="horz" lIns="91440" tIns="45720" rIns="91440" bIns="45720" rtlCol="0">
            <a:normAutofit/>
          </a:bodyPr>
          <a:lstStyle/>
          <a:p>
            <a:pPr lvl="0" algn="l">
              <a:buClrTx/>
              <a:buSzTx/>
            </a:pPr>
            <a:r>
              <a:rPr lang="en-US" altLang="zh-CN" sz="2000" dirty="0">
                <a:latin typeface="Times New Roman" panose="02020603050405020304" pitchFamily="18" charset="0"/>
                <a:cs typeface="Times New Roman" panose="02020603050405020304" pitchFamily="18" charset="0"/>
                <a:sym typeface="+mn-ea"/>
              </a:rPr>
              <a:t>P</a:t>
            </a:r>
            <a:r>
              <a:rPr lang="en-US" altLang="zh-CN" sz="2000" dirty="0">
                <a:latin typeface="Times New Roman" panose="02020603050405020304" pitchFamily="18" charset="0"/>
                <a:cs typeface="Times New Roman" panose="02020603050405020304" pitchFamily="18" charset="0"/>
                <a:sym typeface="+mn-ea"/>
              </a:rPr>
              <a:t>reference alignment</a:t>
            </a:r>
            <a:r>
              <a:rPr lang="en-US" altLang="zh-CN" sz="2000" dirty="0">
                <a:latin typeface="Times New Roman" panose="02020603050405020304" pitchFamily="18" charset="0"/>
                <a:cs typeface="Times New Roman" panose="02020603050405020304" pitchFamily="18" charset="0"/>
                <a:sym typeface="+mn-ea"/>
              </a:rPr>
              <a:t> is </a:t>
            </a:r>
            <a:r>
              <a:rPr lang="en-US" altLang="zh-CN" sz="2000" dirty="0">
                <a:latin typeface="Times New Roman" panose="02020603050405020304" pitchFamily="18" charset="0"/>
                <a:cs typeface="Times New Roman" panose="02020603050405020304" pitchFamily="18" charset="0"/>
                <a:sym typeface="+mn-ea"/>
              </a:rPr>
              <a:t>a next</a:t>
            </a:r>
            <a:r>
              <a:rPr lang="en-US" altLang="zh-CN" sz="2000" dirty="0">
                <a:latin typeface="Times New Roman" panose="02020603050405020304" pitchFamily="18" charset="0"/>
                <a:cs typeface="Times New Roman" panose="02020603050405020304" pitchFamily="18" charset="0"/>
                <a:sym typeface="+mn-ea"/>
              </a:rPr>
              <a:t> step used to align the LLM's answers with human expectations. It is more complex than SFT and often seen as optional. </a:t>
            </a:r>
            <a:r>
              <a:rPr lang="en-US" altLang="zh-CN" sz="2000" dirty="0">
                <a:latin typeface="Times New Roman" panose="02020603050405020304" pitchFamily="18" charset="0"/>
                <a:cs typeface="Times New Roman" panose="02020603050405020304" pitchFamily="18" charset="0"/>
                <a:sym typeface="+mn-ea"/>
              </a:rPr>
              <a:t>Common strategy is RLHF. </a:t>
            </a:r>
            <a:endParaRPr lang="en-US" altLang="zh-CN" sz="2000" dirty="0">
              <a:latin typeface="Times New Roman" panose="02020603050405020304" pitchFamily="18" charset="0"/>
              <a:cs typeface="Times New Roman" panose="02020603050405020304" pitchFamily="18" charset="0"/>
              <a:sym typeface="+mn-ea"/>
            </a:endParaRPr>
          </a:p>
          <a:p>
            <a:pPr lvl="0" algn="l">
              <a:buClrTx/>
              <a:buSzTx/>
            </a:pPr>
            <a:r>
              <a:rPr lang="en-US" altLang="zh-CN" sz="2000" dirty="0">
                <a:latin typeface="Times New Roman" panose="02020603050405020304" pitchFamily="18" charset="0"/>
                <a:cs typeface="Times New Roman" panose="02020603050405020304" pitchFamily="18" charset="0"/>
                <a:sym typeface="+mn-ea"/>
              </a:rPr>
              <a:t>RLHF </a:t>
            </a:r>
            <a:r>
              <a:rPr lang="en-US" altLang="zh-CN"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Reinforcement Learning from Human Feedback</a:t>
            </a:r>
            <a:r>
              <a:rPr lang="en-US" altLang="zh-CN"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 leverages a reward model </a:t>
            </a:r>
            <a:r>
              <a:rPr lang="en-US" altLang="zh-CN" sz="2000" dirty="0">
                <a:latin typeface="Times New Roman" panose="02020603050405020304" pitchFamily="18" charset="0"/>
                <a:cs typeface="Times New Roman" panose="02020603050405020304" pitchFamily="18" charset="0"/>
                <a:sym typeface="+mn-ea"/>
              </a:rPr>
              <a:t>and </a:t>
            </a:r>
            <a:r>
              <a:rPr lang="en-US" altLang="zh-CN" sz="2000" dirty="0">
                <a:latin typeface="Times New Roman" panose="02020603050405020304" pitchFamily="18" charset="0"/>
                <a:cs typeface="Times New Roman" panose="02020603050405020304" pitchFamily="18" charset="0"/>
                <a:sym typeface="+mn-ea"/>
              </a:rPr>
              <a:t>reinforcement learning</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to optimize the SFT</a:t>
            </a:r>
            <a:r>
              <a:rPr lang="en-US" altLang="zh-CN" sz="2000" dirty="0">
                <a:latin typeface="Times New Roman" panose="02020603050405020304" pitchFamily="18" charset="0"/>
                <a:cs typeface="Times New Roman" panose="02020603050405020304" pitchFamily="18" charset="0"/>
                <a:sym typeface="+mn-ea"/>
              </a:rPr>
              <a:t> model,</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ensuring that its output answers closely match those rated highly by humans.</a:t>
            </a:r>
            <a:endParaRPr lang="en-US" altLang="zh-CN" sz="2000" dirty="0">
              <a:latin typeface="Times New Roman" panose="02020603050405020304" pitchFamily="18" charset="0"/>
              <a:cs typeface="Times New Roman" panose="02020603050405020304" pitchFamily="18" charset="0"/>
              <a:sym typeface="+mn-ea"/>
            </a:endParaRPr>
          </a:p>
        </p:txBody>
      </p:sp>
      <p:pic>
        <p:nvPicPr>
          <p:cNvPr id="4" name="图片 3"/>
          <p:cNvPicPr>
            <a:picLocks noChangeAspect="1"/>
          </p:cNvPicPr>
          <p:nvPr>
            <p:custDataLst>
              <p:tags r:id="rId1"/>
            </p:custDataLst>
          </p:nvPr>
        </p:nvPicPr>
        <p:blipFill>
          <a:blip r:embed="rId2"/>
          <a:stretch>
            <a:fillRect/>
          </a:stretch>
        </p:blipFill>
        <p:spPr>
          <a:xfrm>
            <a:off x="2752090" y="3714115"/>
            <a:ext cx="6370320" cy="252222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COMMONDATA" val="eyJoZGlkIjoiM2FiZDIzMjBhYjY3YjcwYmIxYWI1NjM4YzVmYjEyMDMifQ=="/>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themeOverride>
</file>

<file path=docProps/app.xml><?xml version="1.0" encoding="utf-8"?>
<Properties xmlns="http://schemas.openxmlformats.org/officeDocument/2006/extended-properties" xmlns:vt="http://schemas.openxmlformats.org/officeDocument/2006/docPropsVTypes">
  <TotalTime>0</TotalTime>
  <Words>6540</Words>
  <Application>WPS 演示</Application>
  <PresentationFormat>宽屏</PresentationFormat>
  <Paragraphs>311</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Times New Roman</vt:lpstr>
      <vt:lpstr>Calibri</vt:lpstr>
      <vt:lpstr>微软雅黑</vt:lpstr>
      <vt:lpstr>Arial Unicode MS</vt:lpstr>
      <vt:lpstr>-apple-system</vt:lpstr>
      <vt:lpstr>Segoe Print</vt:lpstr>
      <vt:lpstr>WPS</vt:lpstr>
      <vt:lpstr>LLM analysis</vt:lpstr>
      <vt:lpstr>Introduction</vt:lpstr>
      <vt:lpstr>Deep Learning Model</vt:lpstr>
      <vt:lpstr>Language Model</vt:lpstr>
      <vt:lpstr>Large Language Model</vt:lpstr>
      <vt:lpstr>LLM’s Principles</vt:lpstr>
      <vt:lpstr>Supervised pretrain</vt:lpstr>
      <vt:lpstr>Supervised Fine-Tuning (SFT)</vt:lpstr>
      <vt:lpstr>Preference alignment (optional)</vt:lpstr>
      <vt:lpstr>Models in market</vt:lpstr>
      <vt:lpstr>Overiew of Popular LLM</vt:lpstr>
      <vt:lpstr>Performance and Capability</vt:lpstr>
      <vt:lpstr>Price for Chat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language model</vt:lpstr>
      <vt:lpstr>AI agent</vt:lpstr>
      <vt:lpstr>Large Languague Model</vt:lpstr>
      <vt:lpstr>Preference alignment (optional)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Pengyao Zhao</dc:creator>
  <cp:lastModifiedBy>尊重</cp:lastModifiedBy>
  <cp:revision>226</cp:revision>
  <dcterms:created xsi:type="dcterms:W3CDTF">2023-08-09T12:44:00Z</dcterms:created>
  <dcterms:modified xsi:type="dcterms:W3CDTF">2024-06-22T09:57:55Z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2052-12.1.0.16364</vt:lpwstr>
  </property>
</Properties>
</file>