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4" r:id="rId3"/>
    <p:sldId id="265" r:id="rId4"/>
    <p:sldId id="261" r:id="rId5"/>
    <p:sldId id="258" r:id="rId6"/>
    <p:sldId id="259" r:id="rId7"/>
    <p:sldId id="266" r:id="rId8"/>
    <p:sldId id="26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113E07-5EE5-47F9-8CE3-EA5C3BC79ADE}" type="datetimeFigureOut">
              <a:rPr lang="en-IN" smtClean="0"/>
              <a:t>15-07-2024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A7CEC-9EB4-428B-84CC-FAF62499AF65}" type="slidenum">
              <a:rPr lang="en-IN" smtClean="0"/>
              <a:t>‹#›</a:t>
            </a:fld>
            <a:endParaRPr lang="en-IN"/>
          </a:p>
        </p:txBody>
      </p:sp>
    </p:spTree>
    <p:extLst>
      <p:ext uri="{BB962C8B-B14F-4D97-AF65-F5344CB8AC3E}">
        <p14:creationId xmlns:p14="http://schemas.microsoft.com/office/powerpoint/2010/main" val="380047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09A7CEC-9EB4-428B-84CC-FAF62499AF65}" type="slidenum">
              <a:rPr lang="en-IN" smtClean="0"/>
              <a:t>1</a:t>
            </a:fld>
            <a:endParaRPr lang="en-IN"/>
          </a:p>
        </p:txBody>
      </p:sp>
    </p:spTree>
    <p:extLst>
      <p:ext uri="{BB962C8B-B14F-4D97-AF65-F5344CB8AC3E}">
        <p14:creationId xmlns:p14="http://schemas.microsoft.com/office/powerpoint/2010/main" val="1216232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FC08B-EA9E-4536-F866-95AB082F46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45DC601-FFF6-23BA-B3C8-A00DFF2D17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8705ACA-2B51-140B-989C-714244FFF65F}"/>
              </a:ext>
            </a:extLst>
          </p:cNvPr>
          <p:cNvSpPr>
            <a:spLocks noGrp="1"/>
          </p:cNvSpPr>
          <p:nvPr>
            <p:ph type="dt" sz="half" idx="10"/>
          </p:nvPr>
        </p:nvSpPr>
        <p:spPr/>
        <p:txBody>
          <a:bodyPr/>
          <a:lstStyle/>
          <a:p>
            <a:fld id="{62EC97AC-3104-4A9D-B01E-2A2E7AA86DA7}" type="datetimeFigureOut">
              <a:rPr lang="en-IN" smtClean="0"/>
              <a:t>15-07-2024</a:t>
            </a:fld>
            <a:endParaRPr lang="en-IN"/>
          </a:p>
        </p:txBody>
      </p:sp>
      <p:sp>
        <p:nvSpPr>
          <p:cNvPr id="5" name="Footer Placeholder 4">
            <a:extLst>
              <a:ext uri="{FF2B5EF4-FFF2-40B4-BE49-F238E27FC236}">
                <a16:creationId xmlns:a16="http://schemas.microsoft.com/office/drawing/2014/main" id="{FDAF5C24-FA59-8ACE-9E7F-DFAF258EC9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7F798B-426C-E76C-3D4F-45A9FF78D344}"/>
              </a:ext>
            </a:extLst>
          </p:cNvPr>
          <p:cNvSpPr>
            <a:spLocks noGrp="1"/>
          </p:cNvSpPr>
          <p:nvPr>
            <p:ph type="sldNum" sz="quarter" idx="12"/>
          </p:nvPr>
        </p:nvSpPr>
        <p:spPr/>
        <p:txBody>
          <a:bodyPr/>
          <a:lstStyle/>
          <a:p>
            <a:fld id="{751D6128-9D19-47CA-9447-79AE2E24E365}" type="slidenum">
              <a:rPr lang="en-IN" smtClean="0"/>
              <a:t>‹#›</a:t>
            </a:fld>
            <a:endParaRPr lang="en-IN"/>
          </a:p>
        </p:txBody>
      </p:sp>
    </p:spTree>
    <p:extLst>
      <p:ext uri="{BB962C8B-B14F-4D97-AF65-F5344CB8AC3E}">
        <p14:creationId xmlns:p14="http://schemas.microsoft.com/office/powerpoint/2010/main" val="1582778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49EDA-F6FE-E2AF-4BA7-38F343DDA1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649D4B-8539-40C0-E24F-7810F933EA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6E7E0A-1060-8F9C-5F0D-F682BBDDC549}"/>
              </a:ext>
            </a:extLst>
          </p:cNvPr>
          <p:cNvSpPr>
            <a:spLocks noGrp="1"/>
          </p:cNvSpPr>
          <p:nvPr>
            <p:ph type="dt" sz="half" idx="10"/>
          </p:nvPr>
        </p:nvSpPr>
        <p:spPr/>
        <p:txBody>
          <a:bodyPr/>
          <a:lstStyle/>
          <a:p>
            <a:fld id="{62EC97AC-3104-4A9D-B01E-2A2E7AA86DA7}" type="datetimeFigureOut">
              <a:rPr lang="en-IN" smtClean="0"/>
              <a:t>15-07-2024</a:t>
            </a:fld>
            <a:endParaRPr lang="en-IN"/>
          </a:p>
        </p:txBody>
      </p:sp>
      <p:sp>
        <p:nvSpPr>
          <p:cNvPr id="5" name="Footer Placeholder 4">
            <a:extLst>
              <a:ext uri="{FF2B5EF4-FFF2-40B4-BE49-F238E27FC236}">
                <a16:creationId xmlns:a16="http://schemas.microsoft.com/office/drawing/2014/main" id="{D0B91D63-C4F9-DB6A-64C5-AF8001078F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040F72-8165-62A9-7FA4-A7CFCF564C3E}"/>
              </a:ext>
            </a:extLst>
          </p:cNvPr>
          <p:cNvSpPr>
            <a:spLocks noGrp="1"/>
          </p:cNvSpPr>
          <p:nvPr>
            <p:ph type="sldNum" sz="quarter" idx="12"/>
          </p:nvPr>
        </p:nvSpPr>
        <p:spPr/>
        <p:txBody>
          <a:bodyPr/>
          <a:lstStyle/>
          <a:p>
            <a:fld id="{751D6128-9D19-47CA-9447-79AE2E24E365}" type="slidenum">
              <a:rPr lang="en-IN" smtClean="0"/>
              <a:t>‹#›</a:t>
            </a:fld>
            <a:endParaRPr lang="en-IN"/>
          </a:p>
        </p:txBody>
      </p:sp>
    </p:spTree>
    <p:extLst>
      <p:ext uri="{BB962C8B-B14F-4D97-AF65-F5344CB8AC3E}">
        <p14:creationId xmlns:p14="http://schemas.microsoft.com/office/powerpoint/2010/main" val="3489422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ADCFA7D-D0E0-6954-4F33-64D1F3482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81C9E1A-EC2D-7AEE-4A52-C08D3CF02B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F8BA3D8-0DB7-EB4F-9B7A-35B921B2F2A8}"/>
              </a:ext>
            </a:extLst>
          </p:cNvPr>
          <p:cNvSpPr>
            <a:spLocks noGrp="1"/>
          </p:cNvSpPr>
          <p:nvPr>
            <p:ph type="dt" sz="half" idx="10"/>
          </p:nvPr>
        </p:nvSpPr>
        <p:spPr/>
        <p:txBody>
          <a:bodyPr/>
          <a:lstStyle/>
          <a:p>
            <a:fld id="{62EC97AC-3104-4A9D-B01E-2A2E7AA86DA7}" type="datetimeFigureOut">
              <a:rPr lang="en-IN" smtClean="0"/>
              <a:t>15-07-2024</a:t>
            </a:fld>
            <a:endParaRPr lang="en-IN"/>
          </a:p>
        </p:txBody>
      </p:sp>
      <p:sp>
        <p:nvSpPr>
          <p:cNvPr id="5" name="Footer Placeholder 4">
            <a:extLst>
              <a:ext uri="{FF2B5EF4-FFF2-40B4-BE49-F238E27FC236}">
                <a16:creationId xmlns:a16="http://schemas.microsoft.com/office/drawing/2014/main" id="{C2A44C27-ED60-2E2E-9F6A-8670E9781A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4B3EEB5-E41B-9780-52C5-D2833ED1045C}"/>
              </a:ext>
            </a:extLst>
          </p:cNvPr>
          <p:cNvSpPr>
            <a:spLocks noGrp="1"/>
          </p:cNvSpPr>
          <p:nvPr>
            <p:ph type="sldNum" sz="quarter" idx="12"/>
          </p:nvPr>
        </p:nvSpPr>
        <p:spPr/>
        <p:txBody>
          <a:bodyPr/>
          <a:lstStyle/>
          <a:p>
            <a:fld id="{751D6128-9D19-47CA-9447-79AE2E24E365}" type="slidenum">
              <a:rPr lang="en-IN" smtClean="0"/>
              <a:t>‹#›</a:t>
            </a:fld>
            <a:endParaRPr lang="en-IN"/>
          </a:p>
        </p:txBody>
      </p:sp>
    </p:spTree>
    <p:extLst>
      <p:ext uri="{BB962C8B-B14F-4D97-AF65-F5344CB8AC3E}">
        <p14:creationId xmlns:p14="http://schemas.microsoft.com/office/powerpoint/2010/main" val="4074710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5A479-5599-6E2B-5787-0DDAB9653FF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970358-DF34-0964-C78F-D8B2394908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861B21-A1F1-069E-06EA-02686BD874B8}"/>
              </a:ext>
            </a:extLst>
          </p:cNvPr>
          <p:cNvSpPr>
            <a:spLocks noGrp="1"/>
          </p:cNvSpPr>
          <p:nvPr>
            <p:ph type="dt" sz="half" idx="10"/>
          </p:nvPr>
        </p:nvSpPr>
        <p:spPr/>
        <p:txBody>
          <a:bodyPr/>
          <a:lstStyle/>
          <a:p>
            <a:fld id="{62EC97AC-3104-4A9D-B01E-2A2E7AA86DA7}" type="datetimeFigureOut">
              <a:rPr lang="en-IN" smtClean="0"/>
              <a:t>15-07-2024</a:t>
            </a:fld>
            <a:endParaRPr lang="en-IN"/>
          </a:p>
        </p:txBody>
      </p:sp>
      <p:sp>
        <p:nvSpPr>
          <p:cNvPr id="5" name="Footer Placeholder 4">
            <a:extLst>
              <a:ext uri="{FF2B5EF4-FFF2-40B4-BE49-F238E27FC236}">
                <a16:creationId xmlns:a16="http://schemas.microsoft.com/office/drawing/2014/main" id="{AB94F601-E371-C71D-9925-F7CD08B38F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15BCDB-27D7-79F4-DC94-3C6FA7D0DDC1}"/>
              </a:ext>
            </a:extLst>
          </p:cNvPr>
          <p:cNvSpPr>
            <a:spLocks noGrp="1"/>
          </p:cNvSpPr>
          <p:nvPr>
            <p:ph type="sldNum" sz="quarter" idx="12"/>
          </p:nvPr>
        </p:nvSpPr>
        <p:spPr/>
        <p:txBody>
          <a:bodyPr/>
          <a:lstStyle/>
          <a:p>
            <a:fld id="{751D6128-9D19-47CA-9447-79AE2E24E365}" type="slidenum">
              <a:rPr lang="en-IN" smtClean="0"/>
              <a:t>‹#›</a:t>
            </a:fld>
            <a:endParaRPr lang="en-IN"/>
          </a:p>
        </p:txBody>
      </p:sp>
    </p:spTree>
    <p:extLst>
      <p:ext uri="{BB962C8B-B14F-4D97-AF65-F5344CB8AC3E}">
        <p14:creationId xmlns:p14="http://schemas.microsoft.com/office/powerpoint/2010/main" val="4098156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3F1D3-E33B-F194-3C0C-A8D9A52181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6DA43A-A6A3-E706-B10A-1F61E7B8B1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8A21EE-8B14-4070-B08A-63C7FFF91A81}"/>
              </a:ext>
            </a:extLst>
          </p:cNvPr>
          <p:cNvSpPr>
            <a:spLocks noGrp="1"/>
          </p:cNvSpPr>
          <p:nvPr>
            <p:ph type="dt" sz="half" idx="10"/>
          </p:nvPr>
        </p:nvSpPr>
        <p:spPr/>
        <p:txBody>
          <a:bodyPr/>
          <a:lstStyle/>
          <a:p>
            <a:fld id="{62EC97AC-3104-4A9D-B01E-2A2E7AA86DA7}" type="datetimeFigureOut">
              <a:rPr lang="en-IN" smtClean="0"/>
              <a:t>15-07-2024</a:t>
            </a:fld>
            <a:endParaRPr lang="en-IN"/>
          </a:p>
        </p:txBody>
      </p:sp>
      <p:sp>
        <p:nvSpPr>
          <p:cNvPr id="5" name="Footer Placeholder 4">
            <a:extLst>
              <a:ext uri="{FF2B5EF4-FFF2-40B4-BE49-F238E27FC236}">
                <a16:creationId xmlns:a16="http://schemas.microsoft.com/office/drawing/2014/main" id="{B2190DE1-6826-2715-080B-55D09238F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819F6C-B8F0-603B-0387-17629161C025}"/>
              </a:ext>
            </a:extLst>
          </p:cNvPr>
          <p:cNvSpPr>
            <a:spLocks noGrp="1"/>
          </p:cNvSpPr>
          <p:nvPr>
            <p:ph type="sldNum" sz="quarter" idx="12"/>
          </p:nvPr>
        </p:nvSpPr>
        <p:spPr/>
        <p:txBody>
          <a:bodyPr/>
          <a:lstStyle/>
          <a:p>
            <a:fld id="{751D6128-9D19-47CA-9447-79AE2E24E365}" type="slidenum">
              <a:rPr lang="en-IN" smtClean="0"/>
              <a:t>‹#›</a:t>
            </a:fld>
            <a:endParaRPr lang="en-IN"/>
          </a:p>
        </p:txBody>
      </p:sp>
    </p:spTree>
    <p:extLst>
      <p:ext uri="{BB962C8B-B14F-4D97-AF65-F5344CB8AC3E}">
        <p14:creationId xmlns:p14="http://schemas.microsoft.com/office/powerpoint/2010/main" val="77431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AC386-BB08-1916-1409-BA9DB8602E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7CD6537-B302-56EC-0576-17CF0520AE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70BEEDF-0074-ED19-E386-8A4FD65B02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95A35D-1F4C-AD2F-4D96-7771F7B9FD55}"/>
              </a:ext>
            </a:extLst>
          </p:cNvPr>
          <p:cNvSpPr>
            <a:spLocks noGrp="1"/>
          </p:cNvSpPr>
          <p:nvPr>
            <p:ph type="dt" sz="half" idx="10"/>
          </p:nvPr>
        </p:nvSpPr>
        <p:spPr/>
        <p:txBody>
          <a:bodyPr/>
          <a:lstStyle/>
          <a:p>
            <a:fld id="{62EC97AC-3104-4A9D-B01E-2A2E7AA86DA7}" type="datetimeFigureOut">
              <a:rPr lang="en-IN" smtClean="0"/>
              <a:t>15-07-2024</a:t>
            </a:fld>
            <a:endParaRPr lang="en-IN"/>
          </a:p>
        </p:txBody>
      </p:sp>
      <p:sp>
        <p:nvSpPr>
          <p:cNvPr id="6" name="Footer Placeholder 5">
            <a:extLst>
              <a:ext uri="{FF2B5EF4-FFF2-40B4-BE49-F238E27FC236}">
                <a16:creationId xmlns:a16="http://schemas.microsoft.com/office/drawing/2014/main" id="{70BCE331-4FE0-603B-6067-0B85EE8ECB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D851BE-6A92-BD82-5694-3A2588C3C3D5}"/>
              </a:ext>
            </a:extLst>
          </p:cNvPr>
          <p:cNvSpPr>
            <a:spLocks noGrp="1"/>
          </p:cNvSpPr>
          <p:nvPr>
            <p:ph type="sldNum" sz="quarter" idx="12"/>
          </p:nvPr>
        </p:nvSpPr>
        <p:spPr/>
        <p:txBody>
          <a:bodyPr/>
          <a:lstStyle/>
          <a:p>
            <a:fld id="{751D6128-9D19-47CA-9447-79AE2E24E365}" type="slidenum">
              <a:rPr lang="en-IN" smtClean="0"/>
              <a:t>‹#›</a:t>
            </a:fld>
            <a:endParaRPr lang="en-IN"/>
          </a:p>
        </p:txBody>
      </p:sp>
    </p:spTree>
    <p:extLst>
      <p:ext uri="{BB962C8B-B14F-4D97-AF65-F5344CB8AC3E}">
        <p14:creationId xmlns:p14="http://schemas.microsoft.com/office/powerpoint/2010/main" val="2839227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9BCD-54F9-C2B6-B855-2E2E243991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1D090CC-DE47-22C5-D81A-C2A92C5BC9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8794B3-A76C-FD4C-9494-F860DA071B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235576-A511-91AF-E5EB-A8B5B6E0D3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CB7C79-37C3-F13B-B541-78E903948C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731811-5143-77D9-0F35-113296428F1E}"/>
              </a:ext>
            </a:extLst>
          </p:cNvPr>
          <p:cNvSpPr>
            <a:spLocks noGrp="1"/>
          </p:cNvSpPr>
          <p:nvPr>
            <p:ph type="dt" sz="half" idx="10"/>
          </p:nvPr>
        </p:nvSpPr>
        <p:spPr/>
        <p:txBody>
          <a:bodyPr/>
          <a:lstStyle/>
          <a:p>
            <a:fld id="{62EC97AC-3104-4A9D-B01E-2A2E7AA86DA7}" type="datetimeFigureOut">
              <a:rPr lang="en-IN" smtClean="0"/>
              <a:t>15-07-2024</a:t>
            </a:fld>
            <a:endParaRPr lang="en-IN"/>
          </a:p>
        </p:txBody>
      </p:sp>
      <p:sp>
        <p:nvSpPr>
          <p:cNvPr id="8" name="Footer Placeholder 7">
            <a:extLst>
              <a:ext uri="{FF2B5EF4-FFF2-40B4-BE49-F238E27FC236}">
                <a16:creationId xmlns:a16="http://schemas.microsoft.com/office/drawing/2014/main" id="{D6C5E3E8-D8A9-81BC-ECF4-D56E7BFF15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DF5551-409B-BAE8-96A6-1647EFEBBB6E}"/>
              </a:ext>
            </a:extLst>
          </p:cNvPr>
          <p:cNvSpPr>
            <a:spLocks noGrp="1"/>
          </p:cNvSpPr>
          <p:nvPr>
            <p:ph type="sldNum" sz="quarter" idx="12"/>
          </p:nvPr>
        </p:nvSpPr>
        <p:spPr/>
        <p:txBody>
          <a:bodyPr/>
          <a:lstStyle/>
          <a:p>
            <a:fld id="{751D6128-9D19-47CA-9447-79AE2E24E365}" type="slidenum">
              <a:rPr lang="en-IN" smtClean="0"/>
              <a:t>‹#›</a:t>
            </a:fld>
            <a:endParaRPr lang="en-IN"/>
          </a:p>
        </p:txBody>
      </p:sp>
    </p:spTree>
    <p:extLst>
      <p:ext uri="{BB962C8B-B14F-4D97-AF65-F5344CB8AC3E}">
        <p14:creationId xmlns:p14="http://schemas.microsoft.com/office/powerpoint/2010/main" val="67044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6385D-7EC3-22C7-3806-44515A216F8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9440113-5952-806C-13FB-23AE07E7A1F9}"/>
              </a:ext>
            </a:extLst>
          </p:cNvPr>
          <p:cNvSpPr>
            <a:spLocks noGrp="1"/>
          </p:cNvSpPr>
          <p:nvPr>
            <p:ph type="dt" sz="half" idx="10"/>
          </p:nvPr>
        </p:nvSpPr>
        <p:spPr/>
        <p:txBody>
          <a:bodyPr/>
          <a:lstStyle/>
          <a:p>
            <a:fld id="{62EC97AC-3104-4A9D-B01E-2A2E7AA86DA7}" type="datetimeFigureOut">
              <a:rPr lang="en-IN" smtClean="0"/>
              <a:t>15-07-2024</a:t>
            </a:fld>
            <a:endParaRPr lang="en-IN"/>
          </a:p>
        </p:txBody>
      </p:sp>
      <p:sp>
        <p:nvSpPr>
          <p:cNvPr id="4" name="Footer Placeholder 3">
            <a:extLst>
              <a:ext uri="{FF2B5EF4-FFF2-40B4-BE49-F238E27FC236}">
                <a16:creationId xmlns:a16="http://schemas.microsoft.com/office/drawing/2014/main" id="{17021447-E97B-97D5-BE9B-6B0BC0E70C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04DE500-A6FB-CDC1-BC47-62754CBFD28C}"/>
              </a:ext>
            </a:extLst>
          </p:cNvPr>
          <p:cNvSpPr>
            <a:spLocks noGrp="1"/>
          </p:cNvSpPr>
          <p:nvPr>
            <p:ph type="sldNum" sz="quarter" idx="12"/>
          </p:nvPr>
        </p:nvSpPr>
        <p:spPr/>
        <p:txBody>
          <a:bodyPr/>
          <a:lstStyle/>
          <a:p>
            <a:fld id="{751D6128-9D19-47CA-9447-79AE2E24E365}" type="slidenum">
              <a:rPr lang="en-IN" smtClean="0"/>
              <a:t>‹#›</a:t>
            </a:fld>
            <a:endParaRPr lang="en-IN"/>
          </a:p>
        </p:txBody>
      </p:sp>
    </p:spTree>
    <p:extLst>
      <p:ext uri="{BB962C8B-B14F-4D97-AF65-F5344CB8AC3E}">
        <p14:creationId xmlns:p14="http://schemas.microsoft.com/office/powerpoint/2010/main" val="195096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EEE836-3722-F90F-A7AE-66CED4120D7A}"/>
              </a:ext>
            </a:extLst>
          </p:cNvPr>
          <p:cNvSpPr>
            <a:spLocks noGrp="1"/>
          </p:cNvSpPr>
          <p:nvPr>
            <p:ph type="dt" sz="half" idx="10"/>
          </p:nvPr>
        </p:nvSpPr>
        <p:spPr/>
        <p:txBody>
          <a:bodyPr/>
          <a:lstStyle/>
          <a:p>
            <a:fld id="{62EC97AC-3104-4A9D-B01E-2A2E7AA86DA7}" type="datetimeFigureOut">
              <a:rPr lang="en-IN" smtClean="0"/>
              <a:t>15-07-2024</a:t>
            </a:fld>
            <a:endParaRPr lang="en-IN"/>
          </a:p>
        </p:txBody>
      </p:sp>
      <p:sp>
        <p:nvSpPr>
          <p:cNvPr id="3" name="Footer Placeholder 2">
            <a:extLst>
              <a:ext uri="{FF2B5EF4-FFF2-40B4-BE49-F238E27FC236}">
                <a16:creationId xmlns:a16="http://schemas.microsoft.com/office/drawing/2014/main" id="{99685A52-EE00-AF2D-D6F6-BAE5E7AD184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6986A3-71F9-004A-9CD1-82E381924B9E}"/>
              </a:ext>
            </a:extLst>
          </p:cNvPr>
          <p:cNvSpPr>
            <a:spLocks noGrp="1"/>
          </p:cNvSpPr>
          <p:nvPr>
            <p:ph type="sldNum" sz="quarter" idx="12"/>
          </p:nvPr>
        </p:nvSpPr>
        <p:spPr/>
        <p:txBody>
          <a:bodyPr/>
          <a:lstStyle/>
          <a:p>
            <a:fld id="{751D6128-9D19-47CA-9447-79AE2E24E365}" type="slidenum">
              <a:rPr lang="en-IN" smtClean="0"/>
              <a:t>‹#›</a:t>
            </a:fld>
            <a:endParaRPr lang="en-IN"/>
          </a:p>
        </p:txBody>
      </p:sp>
    </p:spTree>
    <p:extLst>
      <p:ext uri="{BB962C8B-B14F-4D97-AF65-F5344CB8AC3E}">
        <p14:creationId xmlns:p14="http://schemas.microsoft.com/office/powerpoint/2010/main" val="4047729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F25F-D290-FB41-B256-919C2D06D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8909A15-2952-4738-7A5E-E815D73C00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24E42C-242A-058E-0CCC-C8E7338A9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099C8-03BA-ADFF-A18F-E8BE341F2A54}"/>
              </a:ext>
            </a:extLst>
          </p:cNvPr>
          <p:cNvSpPr>
            <a:spLocks noGrp="1"/>
          </p:cNvSpPr>
          <p:nvPr>
            <p:ph type="dt" sz="half" idx="10"/>
          </p:nvPr>
        </p:nvSpPr>
        <p:spPr/>
        <p:txBody>
          <a:bodyPr/>
          <a:lstStyle/>
          <a:p>
            <a:fld id="{62EC97AC-3104-4A9D-B01E-2A2E7AA86DA7}" type="datetimeFigureOut">
              <a:rPr lang="en-IN" smtClean="0"/>
              <a:t>15-07-2024</a:t>
            </a:fld>
            <a:endParaRPr lang="en-IN"/>
          </a:p>
        </p:txBody>
      </p:sp>
      <p:sp>
        <p:nvSpPr>
          <p:cNvPr id="6" name="Footer Placeholder 5">
            <a:extLst>
              <a:ext uri="{FF2B5EF4-FFF2-40B4-BE49-F238E27FC236}">
                <a16:creationId xmlns:a16="http://schemas.microsoft.com/office/drawing/2014/main" id="{0A074BC0-5A8B-4406-E5CF-2C82C1F650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9314AB-BB39-DB01-B78C-EB2E043B8166}"/>
              </a:ext>
            </a:extLst>
          </p:cNvPr>
          <p:cNvSpPr>
            <a:spLocks noGrp="1"/>
          </p:cNvSpPr>
          <p:nvPr>
            <p:ph type="sldNum" sz="quarter" idx="12"/>
          </p:nvPr>
        </p:nvSpPr>
        <p:spPr/>
        <p:txBody>
          <a:bodyPr/>
          <a:lstStyle/>
          <a:p>
            <a:fld id="{751D6128-9D19-47CA-9447-79AE2E24E365}" type="slidenum">
              <a:rPr lang="en-IN" smtClean="0"/>
              <a:t>‹#›</a:t>
            </a:fld>
            <a:endParaRPr lang="en-IN"/>
          </a:p>
        </p:txBody>
      </p:sp>
    </p:spTree>
    <p:extLst>
      <p:ext uri="{BB962C8B-B14F-4D97-AF65-F5344CB8AC3E}">
        <p14:creationId xmlns:p14="http://schemas.microsoft.com/office/powerpoint/2010/main" val="32950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016F-0020-309A-7CCE-156935CADD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C6B5473-20E2-D3E5-3011-C476FAD826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21D4C1D-DAC8-F9E0-1233-9A4845CB23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1AA37-8BE3-BCAC-1F11-D1E55245D035}"/>
              </a:ext>
            </a:extLst>
          </p:cNvPr>
          <p:cNvSpPr>
            <a:spLocks noGrp="1"/>
          </p:cNvSpPr>
          <p:nvPr>
            <p:ph type="dt" sz="half" idx="10"/>
          </p:nvPr>
        </p:nvSpPr>
        <p:spPr/>
        <p:txBody>
          <a:bodyPr/>
          <a:lstStyle/>
          <a:p>
            <a:fld id="{62EC97AC-3104-4A9D-B01E-2A2E7AA86DA7}" type="datetimeFigureOut">
              <a:rPr lang="en-IN" smtClean="0"/>
              <a:t>15-07-2024</a:t>
            </a:fld>
            <a:endParaRPr lang="en-IN"/>
          </a:p>
        </p:txBody>
      </p:sp>
      <p:sp>
        <p:nvSpPr>
          <p:cNvPr id="6" name="Footer Placeholder 5">
            <a:extLst>
              <a:ext uri="{FF2B5EF4-FFF2-40B4-BE49-F238E27FC236}">
                <a16:creationId xmlns:a16="http://schemas.microsoft.com/office/drawing/2014/main" id="{2B8B0FE2-8EC1-A633-F32B-BC8C7075E3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0021C4-DD6F-EDB3-76D3-7DD367A84290}"/>
              </a:ext>
            </a:extLst>
          </p:cNvPr>
          <p:cNvSpPr>
            <a:spLocks noGrp="1"/>
          </p:cNvSpPr>
          <p:nvPr>
            <p:ph type="sldNum" sz="quarter" idx="12"/>
          </p:nvPr>
        </p:nvSpPr>
        <p:spPr/>
        <p:txBody>
          <a:bodyPr/>
          <a:lstStyle/>
          <a:p>
            <a:fld id="{751D6128-9D19-47CA-9447-79AE2E24E365}" type="slidenum">
              <a:rPr lang="en-IN" smtClean="0"/>
              <a:t>‹#›</a:t>
            </a:fld>
            <a:endParaRPr lang="en-IN"/>
          </a:p>
        </p:txBody>
      </p:sp>
    </p:spTree>
    <p:extLst>
      <p:ext uri="{BB962C8B-B14F-4D97-AF65-F5344CB8AC3E}">
        <p14:creationId xmlns:p14="http://schemas.microsoft.com/office/powerpoint/2010/main" val="4202866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DC31C3-F287-9DFC-07F1-86D3A6899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6011151-C921-0F1D-D6F9-FA9DE0C1CF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F71A4B-B9CE-1255-EA05-A82E1470A1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EC97AC-3104-4A9D-B01E-2A2E7AA86DA7}" type="datetimeFigureOut">
              <a:rPr lang="en-IN" smtClean="0"/>
              <a:t>15-07-2024</a:t>
            </a:fld>
            <a:endParaRPr lang="en-IN"/>
          </a:p>
        </p:txBody>
      </p:sp>
      <p:sp>
        <p:nvSpPr>
          <p:cNvPr id="5" name="Footer Placeholder 4">
            <a:extLst>
              <a:ext uri="{FF2B5EF4-FFF2-40B4-BE49-F238E27FC236}">
                <a16:creationId xmlns:a16="http://schemas.microsoft.com/office/drawing/2014/main" id="{7B9DF281-35E4-B3B4-8796-1262EF5914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9F281E8C-0DFB-00B4-6428-D83BB6EDBC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51D6128-9D19-47CA-9447-79AE2E24E365}" type="slidenum">
              <a:rPr lang="en-IN" smtClean="0"/>
              <a:t>‹#›</a:t>
            </a:fld>
            <a:endParaRPr lang="en-IN"/>
          </a:p>
        </p:txBody>
      </p:sp>
    </p:spTree>
    <p:extLst>
      <p:ext uri="{BB962C8B-B14F-4D97-AF65-F5344CB8AC3E}">
        <p14:creationId xmlns:p14="http://schemas.microsoft.com/office/powerpoint/2010/main" val="1626072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1"/>
            <a:ext cx="12191990" cy="3742599"/>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5D77F8-59AB-23FF-EA6E-ED69BA3C0C89}"/>
              </a:ext>
            </a:extLst>
          </p:cNvPr>
          <p:cNvSpPr>
            <a:spLocks noGrp="1"/>
          </p:cNvSpPr>
          <p:nvPr>
            <p:ph type="ctrTitle"/>
          </p:nvPr>
        </p:nvSpPr>
        <p:spPr>
          <a:xfrm>
            <a:off x="1155558" y="637763"/>
            <a:ext cx="9889797" cy="2874471"/>
          </a:xfrm>
        </p:spPr>
        <p:txBody>
          <a:bodyPr anchor="ctr">
            <a:normAutofit/>
          </a:bodyPr>
          <a:lstStyle/>
          <a:p>
            <a:pPr algn="l"/>
            <a:r>
              <a:rPr lang="en-US" sz="4400" kern="100">
                <a:solidFill>
                  <a:schemeClr val="bg1"/>
                </a:solidFill>
                <a:effectLst/>
                <a:latin typeface="Times New Roman" panose="02020603050405020304" pitchFamily="18" charset="0"/>
                <a:ea typeface="Aptos" panose="020B0004020202020204" pitchFamily="34" charset="0"/>
                <a:cs typeface="Times New Roman" panose="02020603050405020304" pitchFamily="18" charset="0"/>
              </a:rPr>
              <a:t>Introduction to GenAI and Simple LLM Inference on CPU and Fine-Tuning of LLM Model to Create a Custom Chatbot</a:t>
            </a:r>
            <a:br>
              <a:rPr lang="en-IN" sz="44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rPr>
            </a:br>
            <a:endParaRPr lang="en-IN" sz="4400">
              <a:solidFill>
                <a:schemeClr val="bg1"/>
              </a:solidFill>
            </a:endParaRPr>
          </a:p>
        </p:txBody>
      </p:sp>
      <p:sp>
        <p:nvSpPr>
          <p:cNvPr id="10" name="Rectangle 9">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3742597"/>
            <a:ext cx="12191990" cy="311540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97FADC12-66DA-4C24-3B83-3829AAEFAE46}"/>
              </a:ext>
            </a:extLst>
          </p:cNvPr>
          <p:cNvSpPr>
            <a:spLocks noGrp="1"/>
          </p:cNvSpPr>
          <p:nvPr>
            <p:ph type="subTitle" idx="1"/>
          </p:nvPr>
        </p:nvSpPr>
        <p:spPr>
          <a:xfrm>
            <a:off x="1155558" y="4307684"/>
            <a:ext cx="9544153" cy="1906846"/>
          </a:xfrm>
        </p:spPr>
        <p:txBody>
          <a:bodyPr anchor="t">
            <a:normAutofit/>
          </a:bodyPr>
          <a:lstStyle/>
          <a:p>
            <a:pPr algn="l"/>
            <a:r>
              <a:rPr lang="en-IN" sz="3200"/>
              <a:t>Vaibhavv Maheshwari, IT, MIT Manipal</a:t>
            </a:r>
          </a:p>
          <a:p>
            <a:pPr algn="l"/>
            <a:r>
              <a:rPr lang="en-IN" sz="3200"/>
              <a:t>Daksh Loiya, IT, MIT Manipal</a:t>
            </a:r>
          </a:p>
        </p:txBody>
      </p:sp>
      <p:sp>
        <p:nvSpPr>
          <p:cNvPr id="12" name="Rectangle 11">
            <a:extLst>
              <a:ext uri="{FF2B5EF4-FFF2-40B4-BE49-F238E27FC236}">
                <a16:creationId xmlns:a16="http://schemas.microsoft.com/office/drawing/2014/main" id="{6832F003-FCA6-4CFB-A2EA-308F3AA25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61180" y="4101097"/>
            <a:ext cx="457200" cy="457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4220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C64AA-872E-443C-2D23-B637FAACAD5F}"/>
              </a:ext>
            </a:extLst>
          </p:cNvPr>
          <p:cNvSpPr>
            <a:spLocks noGrp="1"/>
          </p:cNvSpPr>
          <p:nvPr>
            <p:ph type="title"/>
          </p:nvPr>
        </p:nvSpPr>
        <p:spPr>
          <a:xfrm>
            <a:off x="1156851" y="637762"/>
            <a:ext cx="9888496" cy="900131"/>
          </a:xfrm>
        </p:spPr>
        <p:txBody>
          <a:bodyPr anchor="t">
            <a:normAutofit/>
          </a:bodyPr>
          <a:lstStyle/>
          <a:p>
            <a:r>
              <a:rPr lang="en-IN" sz="4000" dirty="0">
                <a:solidFill>
                  <a:schemeClr val="bg1"/>
                </a:solidFill>
              </a:rPr>
              <a:t>Unique Idea Brief (Solution)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095609E-783E-EB80-E82D-D8656D482658}"/>
              </a:ext>
            </a:extLst>
          </p:cNvPr>
          <p:cNvSpPr>
            <a:spLocks noGrp="1"/>
          </p:cNvSpPr>
          <p:nvPr>
            <p:ph idx="1"/>
          </p:nvPr>
        </p:nvSpPr>
        <p:spPr>
          <a:xfrm>
            <a:off x="1155548" y="2217343"/>
            <a:ext cx="9880893" cy="3959619"/>
          </a:xfrm>
        </p:spPr>
        <p:txBody>
          <a:bodyPr>
            <a:normAutofit/>
          </a:bodyPr>
          <a:lstStyle/>
          <a:p>
            <a:pPr marL="0" marR="0" lvl="0" indent="0" defTabSz="914400" rtl="0" eaLnBrk="0" fontAlgn="base" latinLnBrk="0" hangingPunct="0">
              <a:spcBef>
                <a:spcPct val="0"/>
              </a:spcBef>
              <a:spcAft>
                <a:spcPts val="600"/>
              </a:spcAft>
              <a:buClrTx/>
              <a:buSzTx/>
              <a:buNone/>
              <a:tabLst/>
            </a:pPr>
            <a:r>
              <a:rPr kumimoji="0" lang="en-US" altLang="en-US" sz="1600" i="0" u="none" strike="noStrike" cap="none" normalizeH="0" baseline="0" dirty="0">
                <a:ln>
                  <a:noFill/>
                </a:ln>
                <a:effectLst/>
                <a:latin typeface="Arial" panose="020B0604020202020204" pitchFamily="34" charset="0"/>
              </a:rPr>
              <a:t>In the digital age, the overwhelming volume of textual data poses a challenge for efficient information extraction. Manual summarization processes are time-consuming and prone to inconsistency, hindering quick decision-making and information dissemination. There is a critical need for an automated solution that can accurately distill key insights from large textual datasets across various domains.</a:t>
            </a:r>
          </a:p>
          <a:p>
            <a:pPr marL="0" marR="0" lvl="0" indent="0" defTabSz="914400" rtl="0" eaLnBrk="0" fontAlgn="base" latinLnBrk="0" hangingPunct="0">
              <a:spcBef>
                <a:spcPct val="0"/>
              </a:spcBef>
              <a:spcAft>
                <a:spcPts val="600"/>
              </a:spcAft>
              <a:buClrTx/>
              <a:buSzTx/>
              <a:buNone/>
              <a:tabLst/>
            </a:pPr>
            <a:r>
              <a:rPr kumimoji="0" lang="en-US" altLang="en-US" sz="1600" b="1" i="0" u="none" strike="noStrike" cap="none" normalizeH="0" baseline="0" dirty="0">
                <a:ln>
                  <a:noFill/>
                </a:ln>
                <a:effectLst/>
                <a:latin typeface="Arial" panose="020B0604020202020204" pitchFamily="34" charset="0"/>
              </a:rPr>
              <a:t>Solution Overview-</a:t>
            </a:r>
            <a:r>
              <a:rPr kumimoji="0" lang="en-US" altLang="en-US" sz="1600" i="0" u="none" strike="noStrike" cap="none" normalizeH="0" baseline="0" dirty="0">
                <a:ln>
                  <a:noFill/>
                </a:ln>
                <a:effectLst/>
                <a:latin typeface="Arial" panose="020B0604020202020204" pitchFamily="34" charset="0"/>
              </a:rPr>
              <a:t>Introducing an advanced text summarization model leveraging Google FLAN Model, tailored for efficiency, accuracy, and scalability</a:t>
            </a:r>
            <a:r>
              <a:rPr kumimoji="0" lang="en-US" altLang="en-US" sz="1600" b="1"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Domain Adaptability</a:t>
            </a:r>
            <a:r>
              <a:rPr kumimoji="0" lang="en-US" altLang="en-US" sz="1600" b="0" i="0" u="none" strike="noStrike" cap="none" normalizeH="0" baseline="0" dirty="0">
                <a:ln>
                  <a:noFill/>
                </a:ln>
                <a:effectLst/>
                <a:latin typeface="Arial" panose="020B0604020202020204" pitchFamily="34" charset="0"/>
              </a:rPr>
              <a:t>: Can be fine-tuned on domain-specific datasets to optimize summarization performance for specific industries or content types.</a:t>
            </a: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Evaluation and Validation</a:t>
            </a:r>
            <a:r>
              <a:rPr kumimoji="0" lang="en-US" altLang="en-US" sz="1600" b="0" i="0" u="none" strike="noStrike" cap="none" normalizeH="0" baseline="0" dirty="0">
                <a:ln>
                  <a:noFill/>
                </a:ln>
                <a:effectLst/>
                <a:latin typeface="Arial" panose="020B0604020202020204" pitchFamily="34" charset="0"/>
              </a:rPr>
              <a:t>: Facilitates objective evaluation of generated summaries using metrics like ROUGE scores, ensuring the quality and relevance of extracted information.</a:t>
            </a:r>
          </a:p>
          <a:p>
            <a:pPr marL="0" marR="0" lvl="0" indent="0" defTabSz="914400" rtl="0" eaLnBrk="0" fontAlgn="base" latinLnBrk="0" hangingPunct="0">
              <a:spcBef>
                <a:spcPct val="0"/>
              </a:spcBef>
              <a:spcAft>
                <a:spcPts val="600"/>
              </a:spcAft>
              <a:buClrTx/>
              <a:buSzTx/>
              <a:buFontTx/>
              <a:buChar char="•"/>
              <a:tabLst/>
            </a:pPr>
            <a:r>
              <a:rPr kumimoji="0" lang="en-US" altLang="en-US" sz="1600" b="1" i="0" u="none" strike="noStrike" cap="none" normalizeH="0" baseline="0" dirty="0">
                <a:ln>
                  <a:noFill/>
                </a:ln>
                <a:effectLst/>
                <a:latin typeface="Arial" panose="020B0604020202020204" pitchFamily="34" charset="0"/>
              </a:rPr>
              <a:t>Real-time Summarization</a:t>
            </a:r>
            <a:r>
              <a:rPr kumimoji="0" lang="en-US" altLang="en-US" sz="1600" b="0" i="0" u="none" strike="noStrike" cap="none" normalizeH="0" baseline="0" dirty="0">
                <a:ln>
                  <a:noFill/>
                </a:ln>
                <a:effectLst/>
                <a:latin typeface="Arial" panose="020B0604020202020204" pitchFamily="34" charset="0"/>
              </a:rPr>
              <a:t>: Capable of generating summaries in real-time, supporting applications that require immediate access to distilled information.</a:t>
            </a:r>
          </a:p>
          <a:p>
            <a:pPr marL="0" marR="0" lvl="0" indent="0" defTabSz="914400" rtl="0" eaLnBrk="0" fontAlgn="base" latinLnBrk="0" hangingPunct="0">
              <a:spcBef>
                <a:spcPct val="0"/>
              </a:spcBef>
              <a:spcAft>
                <a:spcPts val="600"/>
              </a:spcAft>
              <a:buClrTx/>
              <a:buSzTx/>
              <a:buFontTx/>
              <a:buChar char="•"/>
              <a:tabLst/>
            </a:pPr>
            <a:endParaRPr kumimoji="0" lang="en-US" altLang="en-US" sz="1600"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Char char="•"/>
              <a:tabLst/>
            </a:pPr>
            <a:endParaRPr kumimoji="0" lang="en-US" altLang="en-US" sz="1600" b="0" i="0" u="none" strike="noStrike" cap="none" normalizeH="0" baseline="0" dirty="0">
              <a:ln>
                <a:noFill/>
              </a:ln>
              <a:effectLst/>
              <a:latin typeface="Arial" panose="020B0604020202020204" pitchFamily="34" charset="0"/>
            </a:endParaRPr>
          </a:p>
          <a:p>
            <a:endParaRPr lang="en-IN" sz="2400" dirty="0"/>
          </a:p>
        </p:txBody>
      </p:sp>
      <p:sp>
        <p:nvSpPr>
          <p:cNvPr id="5" name="Rectangle 2">
            <a:extLst>
              <a:ext uri="{FF2B5EF4-FFF2-40B4-BE49-F238E27FC236}">
                <a16:creationId xmlns:a16="http://schemas.microsoft.com/office/drawing/2014/main" id="{1B474648-0034-64EA-B00C-E79ECC225B65}"/>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7593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9C4B4-44F3-8C49-C7FA-8D4B80BDB9D5}"/>
              </a:ext>
            </a:extLst>
          </p:cNvPr>
          <p:cNvSpPr>
            <a:spLocks noGrp="1"/>
          </p:cNvSpPr>
          <p:nvPr>
            <p:ph type="title"/>
          </p:nvPr>
        </p:nvSpPr>
        <p:spPr>
          <a:xfrm>
            <a:off x="1156851" y="637762"/>
            <a:ext cx="9888496" cy="900131"/>
          </a:xfrm>
        </p:spPr>
        <p:txBody>
          <a:bodyPr anchor="t">
            <a:normAutofit/>
          </a:bodyPr>
          <a:lstStyle/>
          <a:p>
            <a:r>
              <a:rPr lang="en-IN" sz="4000" dirty="0">
                <a:solidFill>
                  <a:schemeClr val="bg1"/>
                </a:solidFill>
              </a:rPr>
              <a:t>Features Offered</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37358A5A-136D-AB8A-D999-B9EF4BE49EBF}"/>
              </a:ext>
            </a:extLst>
          </p:cNvPr>
          <p:cNvSpPr>
            <a:spLocks noGrp="1" noChangeArrowheads="1"/>
          </p:cNvSpPr>
          <p:nvPr>
            <p:ph idx="1"/>
          </p:nvPr>
        </p:nvSpPr>
        <p:spPr bwMode="auto">
          <a:xfrm>
            <a:off x="153955" y="2033617"/>
            <a:ext cx="12038035"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Foundation on Google T5 Base Model</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Built upon the powerful Google T5 base model known for its robust capabilities in natural language processing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Customized for Summarization Tasks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Fine-tuned the model using AutoModelForSeq2SeqLM specifically for sequence-to-sequence learning tailored to text summarization.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Efficient Data Utilization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Trained on the CNN/DailyMail dataset, encompassing diverse news articles paired with human-written summaries, ensuring comprehensive learning and adaptation.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Optimized Training with LoRA</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Implemented Low-Rank Adaptation (LoRA) to streamline training, reducing computational complexity and enhancing training efficiency without compromising on summarization quality.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Mapping Function for Summarization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Developed a sophisticated mapping function that transforms input queries into concise and coherent summaries, integrating seamlessly with the fine-tuned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ROUGE Score Evaluation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Utilized ROUGE scores to objectively evaluate the quality of generated summaries, ensuring alignment with reference summaries and maintaining high standards of summarization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0255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7E72B2-AD7A-7B0C-9D0A-459F13B8CD5D}"/>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Process Flow</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153BDD1-3F39-2262-5BDE-143001CAE359}"/>
              </a:ext>
            </a:extLst>
          </p:cNvPr>
          <p:cNvSpPr>
            <a:spLocks noGrp="1" noChangeArrowheads="1"/>
          </p:cNvSpPr>
          <p:nvPr>
            <p:ph idx="1"/>
          </p:nvPr>
        </p:nvSpPr>
        <p:spPr bwMode="auto">
          <a:xfrm>
            <a:off x="1155548" y="2217343"/>
            <a:ext cx="9880893" cy="395961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Input Queries</a:t>
            </a:r>
            <a:r>
              <a:rPr kumimoji="0" lang="en-US" altLang="en-US" sz="1500" b="0" i="0" u="none" strike="noStrike" cap="none" normalizeH="0" baseline="0" dirty="0">
                <a:ln>
                  <a:noFill/>
                </a:ln>
                <a:effectLst/>
                <a:latin typeface="Arial" panose="020B0604020202020204" pitchFamily="34" charset="0"/>
              </a:rPr>
              <a:t>: Text inputs or queries to be summarized.</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AutoTokenizer</a:t>
            </a:r>
            <a:r>
              <a:rPr kumimoji="0" lang="en-US" altLang="en-US" sz="1500" b="0" i="0" u="none" strike="noStrike" cap="none" normalizeH="0" baseline="0" dirty="0">
                <a:ln>
                  <a:noFill/>
                </a:ln>
                <a:effectLst/>
                <a:latin typeface="Arial" panose="020B0604020202020204" pitchFamily="34" charset="0"/>
              </a:rPr>
              <a:t>: Tokenizes the input queries to prepare them for processing.</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Google Flan T5 Base Model</a:t>
            </a:r>
            <a:r>
              <a:rPr kumimoji="0" lang="en-US" altLang="en-US" sz="1500" b="0" i="0" u="none" strike="noStrike" cap="none" normalizeH="0" baseline="0" dirty="0">
                <a:ln>
                  <a:noFill/>
                </a:ln>
                <a:effectLst/>
                <a:latin typeface="Arial" panose="020B0604020202020204" pitchFamily="34" charset="0"/>
              </a:rPr>
              <a:t>: Acts as the foundational model for the text summarization system.</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AutoModelForSeq2SeqLM</a:t>
            </a:r>
            <a:r>
              <a:rPr kumimoji="0" lang="en-US" altLang="en-US" sz="1500" b="0" i="0" u="none" strike="noStrike" cap="none" normalizeH="0" baseline="0" dirty="0">
                <a:ln>
                  <a:noFill/>
                </a:ln>
                <a:effectLst/>
                <a:latin typeface="Arial" panose="020B0604020202020204" pitchFamily="34" charset="0"/>
              </a:rPr>
              <a:t>: Fine-tunes the Google Flan T5 base model for sequence-to-sequence learning </a:t>
            </a:r>
          </a:p>
          <a:p>
            <a:pPr marL="0" marR="0" lvl="0" indent="0" defTabSz="914400" rtl="0" eaLnBrk="0" fontAlgn="base" latinLnBrk="0" hangingPunct="0">
              <a:spcBef>
                <a:spcPct val="0"/>
              </a:spcBef>
              <a:spcAft>
                <a:spcPts val="600"/>
              </a:spcAft>
              <a:buClrTx/>
              <a:buSzTx/>
              <a:buNone/>
              <a:tabLst/>
            </a:pPr>
            <a:r>
              <a:rPr kumimoji="0" lang="en-US" altLang="en-US" sz="1500" b="0" i="0" u="none" strike="noStrike" cap="none" normalizeH="0" baseline="0" dirty="0">
                <a:ln>
                  <a:noFill/>
                </a:ln>
                <a:effectLst/>
                <a:latin typeface="Arial" panose="020B0604020202020204" pitchFamily="34" charset="0"/>
              </a:rPr>
              <a:t>specific to summarization tasks.</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CNN/DailyMail Dataset</a:t>
            </a:r>
            <a:r>
              <a:rPr kumimoji="0" lang="en-US" altLang="en-US" sz="1500" b="0" i="0" u="none" strike="noStrike" cap="none" normalizeH="0" baseline="0" dirty="0">
                <a:ln>
                  <a:noFill/>
                </a:ln>
                <a:effectLst/>
                <a:latin typeface="Arial" panose="020B0604020202020204" pitchFamily="34" charset="0"/>
              </a:rPr>
              <a:t>: Provides the training data, consisting of news articles and corresponding summaries used to train the model.</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LoRA (Low-Rank Adaptation)</a:t>
            </a:r>
            <a:r>
              <a:rPr kumimoji="0" lang="en-US" altLang="en-US" sz="1500" b="0" i="0" u="none" strike="noStrike" cap="none" normalizeH="0" baseline="0" dirty="0">
                <a:ln>
                  <a:noFill/>
                </a:ln>
                <a:effectLst/>
                <a:latin typeface="Arial" panose="020B0604020202020204" pitchFamily="34" charset="0"/>
              </a:rPr>
              <a:t>: Optimizes the training process by reducing computational complexity and training time.</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Mapping Function</a:t>
            </a:r>
            <a:r>
              <a:rPr kumimoji="0" lang="en-US" altLang="en-US" sz="1500" b="0" i="0" u="none" strike="noStrike" cap="none" normalizeH="0" baseline="0" dirty="0">
                <a:ln>
                  <a:noFill/>
                </a:ln>
                <a:effectLst/>
                <a:latin typeface="Arial" panose="020B0604020202020204" pitchFamily="34" charset="0"/>
              </a:rPr>
              <a:t>: Converts tokenized queries into concise summaries using the fine-tuned model.</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Generated Summaries</a:t>
            </a:r>
            <a:r>
              <a:rPr kumimoji="0" lang="en-US" altLang="en-US" sz="1500" b="0" i="0" u="none" strike="noStrike" cap="none" normalizeH="0" baseline="0" dirty="0">
                <a:ln>
                  <a:noFill/>
                </a:ln>
                <a:effectLst/>
                <a:latin typeface="Arial" panose="020B0604020202020204" pitchFamily="34" charset="0"/>
              </a:rPr>
              <a:t>: Summaries generated by the mapping function.</a:t>
            </a:r>
          </a:p>
          <a:p>
            <a:pPr marL="0" marR="0" lvl="0" indent="0" defTabSz="914400" rtl="0" eaLnBrk="0" fontAlgn="base" latinLnBrk="0" hangingPunct="0">
              <a:spcBef>
                <a:spcPct val="0"/>
              </a:spcBef>
              <a:spcAft>
                <a:spcPts val="600"/>
              </a:spcAft>
              <a:buClrTx/>
              <a:buSzTx/>
              <a:buFontTx/>
              <a:buChar char="•"/>
              <a:tabLst/>
            </a:pPr>
            <a:r>
              <a:rPr kumimoji="0" lang="en-US" altLang="en-US" sz="1500" b="1" i="0" u="none" strike="noStrike" cap="none" normalizeH="0" baseline="0" dirty="0">
                <a:ln>
                  <a:noFill/>
                </a:ln>
                <a:effectLst/>
                <a:latin typeface="Arial" panose="020B0604020202020204" pitchFamily="34" charset="0"/>
              </a:rPr>
              <a:t>ROUGE Evaluation</a:t>
            </a:r>
            <a:r>
              <a:rPr kumimoji="0" lang="en-US" altLang="en-US" sz="1500" b="0" i="0" u="none" strike="noStrike" cap="none" normalizeH="0" baseline="0" dirty="0">
                <a:ln>
                  <a:noFill/>
                </a:ln>
                <a:effectLst/>
                <a:latin typeface="Arial" panose="020B0604020202020204" pitchFamily="34" charset="0"/>
              </a:rPr>
              <a:t>: Measures the quality of generated summaries using ROUGE scores (ROUGE-1, ROUGE-2, ROUGE-L). </a:t>
            </a:r>
          </a:p>
        </p:txBody>
      </p:sp>
    </p:spTree>
    <p:extLst>
      <p:ext uri="{BB962C8B-B14F-4D97-AF65-F5344CB8AC3E}">
        <p14:creationId xmlns:p14="http://schemas.microsoft.com/office/powerpoint/2010/main" val="1897078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BE5156-E95C-C00B-819B-57EC424AC131}"/>
              </a:ext>
            </a:extLst>
          </p:cNvPr>
          <p:cNvSpPr>
            <a:spLocks noGrp="1"/>
          </p:cNvSpPr>
          <p:nvPr>
            <p:ph type="title"/>
          </p:nvPr>
        </p:nvSpPr>
        <p:spPr>
          <a:xfrm>
            <a:off x="1028700" y="1967266"/>
            <a:ext cx="2628900" cy="2547257"/>
          </a:xfrm>
          <a:noFill/>
        </p:spPr>
        <p:txBody>
          <a:bodyPr anchor="ctr">
            <a:normAutofit/>
          </a:bodyPr>
          <a:lstStyle/>
          <a:p>
            <a:pPr algn="ctr"/>
            <a:r>
              <a:rPr lang="en-IN" sz="3600">
                <a:solidFill>
                  <a:srgbClr val="FFFFFF"/>
                </a:solidFill>
              </a:rPr>
              <a:t>Architecture Diagram</a:t>
            </a:r>
          </a:p>
        </p:txBody>
      </p:sp>
      <p:pic>
        <p:nvPicPr>
          <p:cNvPr id="6" name="Picture 5">
            <a:extLst>
              <a:ext uri="{FF2B5EF4-FFF2-40B4-BE49-F238E27FC236}">
                <a16:creationId xmlns:a16="http://schemas.microsoft.com/office/drawing/2014/main" id="{BC98E0EC-AABD-E568-24B4-84A4F1E1BA32}"/>
              </a:ext>
            </a:extLst>
          </p:cNvPr>
          <p:cNvPicPr>
            <a:picLocks noChangeAspect="1"/>
          </p:cNvPicPr>
          <p:nvPr/>
        </p:nvPicPr>
        <p:blipFill>
          <a:blip r:embed="rId2"/>
          <a:stretch>
            <a:fillRect/>
          </a:stretch>
        </p:blipFill>
        <p:spPr>
          <a:xfrm>
            <a:off x="6176842" y="643466"/>
            <a:ext cx="3981647" cy="5568739"/>
          </a:xfrm>
          <a:prstGeom prst="rect">
            <a:avLst/>
          </a:prstGeom>
        </p:spPr>
      </p:pic>
    </p:spTree>
    <p:extLst>
      <p:ext uri="{BB962C8B-B14F-4D97-AF65-F5344CB8AC3E}">
        <p14:creationId xmlns:p14="http://schemas.microsoft.com/office/powerpoint/2010/main" val="405843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10FAC-564B-66EC-F864-54E6AC5412E7}"/>
              </a:ext>
            </a:extLst>
          </p:cNvPr>
          <p:cNvSpPr>
            <a:spLocks noGrp="1"/>
          </p:cNvSpPr>
          <p:nvPr>
            <p:ph type="title"/>
          </p:nvPr>
        </p:nvSpPr>
        <p:spPr>
          <a:xfrm>
            <a:off x="1156851" y="637762"/>
            <a:ext cx="9888496" cy="900131"/>
          </a:xfrm>
        </p:spPr>
        <p:txBody>
          <a:bodyPr anchor="t">
            <a:normAutofit/>
          </a:bodyPr>
          <a:lstStyle/>
          <a:p>
            <a:r>
              <a:rPr lang="en-IN" sz="4000" dirty="0">
                <a:solidFill>
                  <a:schemeClr val="bg1"/>
                </a:solidFill>
              </a:rPr>
              <a:t>Technologies Used</a:t>
            </a:r>
          </a:p>
        </p:txBody>
      </p:sp>
      <p:sp>
        <p:nvSpPr>
          <p:cNvPr id="11" name="Rectangle 10">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CD1D6E2-B9C9-D5B8-CA4E-78C22BF3FFCF}"/>
              </a:ext>
            </a:extLst>
          </p:cNvPr>
          <p:cNvSpPr>
            <a:spLocks noGrp="1" noChangeArrowheads="1"/>
          </p:cNvSpPr>
          <p:nvPr>
            <p:ph idx="1"/>
          </p:nvPr>
        </p:nvSpPr>
        <p:spPr bwMode="auto">
          <a:xfrm>
            <a:off x="1155548" y="2321660"/>
            <a:ext cx="9880893" cy="41204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Google Flan T5 Base Model</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Utilized as the foundational model for natural language processing tasks, including text summarization.</a:t>
            </a: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AutoModelForSeq2SeqLM</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Applied to fine-tune the Google Flan T5 base model specifically for sequence-to-sequence learning tasks related to text</a:t>
            </a:r>
          </a:p>
          <a:p>
            <a:pPr marL="0" marR="0" lvl="0" indent="0" defTabSz="914400" rtl="0" eaLnBrk="0" fontAlgn="base" latinLnBrk="0" hangingPunct="0">
              <a:spcBef>
                <a:spcPct val="0"/>
              </a:spcBef>
              <a:spcAft>
                <a:spcPts val="600"/>
              </a:spcAft>
              <a:buClrTx/>
              <a:buSzTx/>
              <a:buNone/>
              <a:tabLst/>
            </a:pPr>
            <a:r>
              <a:rPr kumimoji="0" lang="en-US" altLang="en-US" sz="1200" b="0" i="0" u="none" strike="noStrike" cap="none" normalizeH="0" baseline="0" dirty="0">
                <a:ln>
                  <a:noFill/>
                </a:ln>
                <a:effectLst/>
                <a:latin typeface="Arial" panose="020B0604020202020204" pitchFamily="34" charset="0"/>
              </a:rPr>
              <a:t> summarization.</a:t>
            </a: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AutoTokenizer</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Used for tokenizing input queries, ensuring standardized tokenization for processing by the sequence-to-sequence model.</a:t>
            </a: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CNN/DailyMail Dataset</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Selected as the training dataset, comprising news articles paired with human-written summaries, providing diverse</a:t>
            </a:r>
          </a:p>
          <a:p>
            <a:pPr marL="0" marR="0" lvl="0" indent="0" defTabSz="914400" rtl="0" eaLnBrk="0" fontAlgn="base" latinLnBrk="0" hangingPunct="0">
              <a:spcBef>
                <a:spcPct val="0"/>
              </a:spcBef>
              <a:spcAft>
                <a:spcPts val="600"/>
              </a:spcAft>
              <a:buClrTx/>
              <a:buSzTx/>
              <a:buNone/>
              <a:tabLst/>
            </a:pPr>
            <a:r>
              <a:rPr kumimoji="0" lang="en-US" altLang="en-US" sz="1200" b="0" i="0" u="none" strike="noStrike" cap="none" normalizeH="0" baseline="0" dirty="0">
                <a:ln>
                  <a:noFill/>
                </a:ln>
                <a:effectLst/>
                <a:latin typeface="Arial" panose="020B0604020202020204" pitchFamily="34" charset="0"/>
              </a:rPr>
              <a:t> textual content for model training.</a:t>
            </a: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Low-Rank Adaptation (LoRA)</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Implemented to optimize the training process by reducing computational complexity and training time, facilitating faster model</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 convergence.</a:t>
            </a: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Mapping Function</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Developed to convert tokenized queries into concise summaries using the fine-tuned model,</a:t>
            </a:r>
            <a:r>
              <a:rPr lang="en-US" altLang="en-US" sz="1200" dirty="0">
                <a:latin typeface="Arial" panose="020B0604020202020204" pitchFamily="34" charset="0"/>
              </a:rPr>
              <a:t> </a:t>
            </a:r>
            <a:r>
              <a:rPr kumimoji="0" lang="en-US" altLang="en-US" sz="1200" b="0" i="0" u="none" strike="noStrike" cap="none" normalizeH="0" baseline="0" dirty="0">
                <a:ln>
                  <a:noFill/>
                </a:ln>
                <a:effectLst/>
                <a:latin typeface="Arial" panose="020B0604020202020204" pitchFamily="34" charset="0"/>
              </a:rPr>
              <a:t>enhancing summarization </a:t>
            </a:r>
          </a:p>
          <a:p>
            <a:pPr marL="0" marR="0" lvl="0" indent="0" defTabSz="914400" rtl="0" eaLnBrk="0" fontAlgn="base" latinLnBrk="0" hangingPunct="0">
              <a:spcBef>
                <a:spcPct val="0"/>
              </a:spcBef>
              <a:spcAft>
                <a:spcPts val="600"/>
              </a:spcAft>
              <a:buClrTx/>
              <a:buSzTx/>
              <a:buNone/>
              <a:tabLst/>
            </a:pPr>
            <a:r>
              <a:rPr kumimoji="0" lang="en-US" altLang="en-US" sz="1200" b="0" i="0" u="none" strike="noStrike" cap="none" normalizeH="0" baseline="0" dirty="0">
                <a:ln>
                  <a:noFill/>
                </a:ln>
                <a:effectLst/>
                <a:latin typeface="Arial" panose="020B0604020202020204" pitchFamily="34" charset="0"/>
              </a:rPr>
              <a:t>accuracy and coherence.</a:t>
            </a:r>
          </a:p>
          <a:p>
            <a:pPr marL="0" marR="0" lvl="0" indent="0" defTabSz="914400" rtl="0" eaLnBrk="0" fontAlgn="base" latinLnBrk="0" hangingPunct="0">
              <a:spcBef>
                <a:spcPct val="0"/>
              </a:spcBef>
              <a:spcAft>
                <a:spcPts val="600"/>
              </a:spcAft>
              <a:buClrTx/>
              <a:buSzTx/>
              <a:buFontTx/>
              <a:buChar char="•"/>
              <a:tabLst/>
            </a:pPr>
            <a:r>
              <a:rPr kumimoji="0" lang="en-US" altLang="en-US" sz="1200" b="1" i="0" u="none" strike="noStrike" cap="none" normalizeH="0" baseline="0" dirty="0">
                <a:ln>
                  <a:noFill/>
                </a:ln>
                <a:effectLst/>
                <a:latin typeface="Arial" panose="020B0604020202020204" pitchFamily="34" charset="0"/>
              </a:rPr>
              <a:t>ROUGE Score Evaluation</a:t>
            </a:r>
            <a:r>
              <a:rPr kumimoji="0" lang="en-US" altLang="en-US" sz="1200" b="0" i="0" u="none" strike="noStrike" cap="none" normalizeH="0" baseline="0" dirty="0">
                <a:ln>
                  <a:noFill/>
                </a:ln>
                <a:effectLst/>
                <a:latin typeface="Arial" panose="020B0604020202020204" pitchFamily="34" charset="0"/>
              </a:rPr>
              <a:t>:</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Utilized ROUGE (Recall-Oriented Understudy for Gisting Evaluation) scores to evaluate the quality of generated summaries</a:t>
            </a:r>
          </a:p>
          <a:p>
            <a:pPr marL="0" marR="0" lvl="0" indent="0" defTabSz="914400" rtl="0" eaLnBrk="0" fontAlgn="base" latinLnBrk="0" hangingPunct="0">
              <a:spcBef>
                <a:spcPct val="0"/>
              </a:spcBef>
              <a:spcAft>
                <a:spcPts val="600"/>
              </a:spcAft>
              <a:buClrTx/>
              <a:buSzTx/>
              <a:buFontTx/>
              <a:buChar char="•"/>
              <a:tabLst/>
            </a:pPr>
            <a:r>
              <a:rPr kumimoji="0" lang="en-US" altLang="en-US" sz="1200" b="0" i="0" u="none" strike="noStrike" cap="none" normalizeH="0" baseline="0" dirty="0">
                <a:ln>
                  <a:noFill/>
                </a:ln>
                <a:effectLst/>
                <a:latin typeface="Arial" panose="020B0604020202020204" pitchFamily="34" charset="0"/>
              </a:rPr>
              <a:t> by measuring overlap with reference summaries</a:t>
            </a:r>
          </a:p>
          <a:p>
            <a:pPr marL="0" marR="0" lvl="0" indent="0" defTabSz="914400" rtl="0" eaLnBrk="0" fontAlgn="base" latinLnBrk="0" hangingPunct="0">
              <a:spcBef>
                <a:spcPct val="0"/>
              </a:spcBef>
              <a:spcAft>
                <a:spcPts val="600"/>
              </a:spcAft>
              <a:buClrTx/>
              <a:buSzTx/>
              <a:buFontTx/>
              <a:buNone/>
              <a:tabLst/>
            </a:pPr>
            <a:endParaRPr kumimoji="0" lang="en-US" altLang="en-US" sz="8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50287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7FCD3E7-3BB3-DA5A-50B6-F29BA1EFAFFB}"/>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Team Contribution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BB8A0D5-CFB0-6FE1-4DA9-B5B05AF175EC}"/>
              </a:ext>
            </a:extLst>
          </p:cNvPr>
          <p:cNvSpPr>
            <a:spLocks noGrp="1"/>
          </p:cNvSpPr>
          <p:nvPr>
            <p:ph idx="1"/>
          </p:nvPr>
        </p:nvSpPr>
        <p:spPr>
          <a:xfrm>
            <a:off x="1155548" y="2217343"/>
            <a:ext cx="9880893" cy="3959619"/>
          </a:xfrm>
        </p:spPr>
        <p:txBody>
          <a:bodyPr>
            <a:normAutofit/>
          </a:bodyPr>
          <a:lstStyle/>
          <a:p>
            <a:r>
              <a:rPr lang="en-IN" sz="2400" dirty="0"/>
              <a:t>Daksh Loiya- Fine-tuned and Trained the model, helped with choosing the model</a:t>
            </a:r>
          </a:p>
          <a:p>
            <a:r>
              <a:rPr lang="en-IN" sz="2400" dirty="0"/>
              <a:t>Vaibhavv Maheshwari- </a:t>
            </a:r>
            <a:r>
              <a:rPr lang="en-US" sz="2400" dirty="0"/>
              <a:t>Helped with choosing the model and dataset also made the PPT and the report. </a:t>
            </a:r>
            <a:r>
              <a:rPr lang="en-IN" sz="2400" dirty="0"/>
              <a:t> </a:t>
            </a:r>
          </a:p>
        </p:txBody>
      </p:sp>
    </p:spTree>
    <p:extLst>
      <p:ext uri="{BB962C8B-B14F-4D97-AF65-F5344CB8AC3E}">
        <p14:creationId xmlns:p14="http://schemas.microsoft.com/office/powerpoint/2010/main" val="134564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BAE57C-8D1A-23E6-ECE0-5D832CE9FA7B}"/>
              </a:ext>
            </a:extLst>
          </p:cNvPr>
          <p:cNvSpPr>
            <a:spLocks noGrp="1"/>
          </p:cNvSpPr>
          <p:nvPr>
            <p:ph type="title"/>
          </p:nvPr>
        </p:nvSpPr>
        <p:spPr>
          <a:xfrm>
            <a:off x="1156851" y="637762"/>
            <a:ext cx="9888496" cy="900131"/>
          </a:xfrm>
        </p:spPr>
        <p:txBody>
          <a:bodyPr anchor="t">
            <a:normAutofit/>
          </a:bodyPr>
          <a:lstStyle/>
          <a:p>
            <a:r>
              <a:rPr lang="en-IN" sz="4000">
                <a:solidFill>
                  <a:schemeClr val="bg1"/>
                </a:solidFill>
              </a:rPr>
              <a:t>Conclusion</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10F8225-0CF1-99E4-3643-8CD9ACE09D2D}"/>
              </a:ext>
            </a:extLst>
          </p:cNvPr>
          <p:cNvSpPr>
            <a:spLocks noGrp="1"/>
          </p:cNvSpPr>
          <p:nvPr>
            <p:ph idx="1"/>
          </p:nvPr>
        </p:nvSpPr>
        <p:spPr>
          <a:xfrm>
            <a:off x="1155548" y="2217343"/>
            <a:ext cx="9880893" cy="3959619"/>
          </a:xfrm>
        </p:spPr>
        <p:txBody>
          <a:bodyPr>
            <a:normAutofit/>
          </a:bodyPr>
          <a:lstStyle/>
          <a:p>
            <a:pPr>
              <a:spcAft>
                <a:spcPts val="800"/>
              </a:spcAf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In this project, We successfully implemented a text summarization system using the Google Flan-T5 base model. By training it on the CNN/Daily Mail dataset and optimizing the process with Low-Rank Adaptation (LoRA), I developed a model capable of generating accurate summaries efficiently. The use of ROUGE scores to evaluate the quality of the summaries provided a clear measure of the model's performance, validating its ability to </a:t>
            </a:r>
            <a:r>
              <a:rPr lang="en-IN" sz="2000" kern="100" dirty="0" err="1">
                <a:effectLst/>
                <a:latin typeface="Times New Roman" panose="02020603050405020304" pitchFamily="18" charset="0"/>
                <a:ea typeface="Aptos" panose="020B0004020202020204" pitchFamily="34" charset="0"/>
                <a:cs typeface="Times New Roman" panose="02020603050405020304" pitchFamily="18" charset="0"/>
              </a:rPr>
              <a:t>distill</a:t>
            </a: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 key information from input texts.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a:spcAft>
                <a:spcPts val="800"/>
              </a:spcAft>
            </a:pPr>
            <a:r>
              <a:rPr lang="en-IN" sz="2000" kern="100" dirty="0">
                <a:effectLst/>
                <a:latin typeface="Times New Roman" panose="02020603050405020304" pitchFamily="18" charset="0"/>
                <a:ea typeface="Aptos" panose="020B0004020202020204" pitchFamily="34" charset="0"/>
                <a:cs typeface="Times New Roman" panose="02020603050405020304" pitchFamily="18" charset="0"/>
              </a:rPr>
              <a:t>This project has been instrumental in deepening my understanding of advanced NLP techniques, including model fine-tuning, dataset preparation, and optimization strategies. It highlighted the importance of selecting appropriate evaluation metrics like ROUGE for assessing summarization quality objectively. Moving forward, these learnings will guide me in applying NLP models effectively to solve real-world problems and further exploring innovations in natural language processing.</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313748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TotalTime>
  <Words>837</Words>
  <Application>Microsoft Office PowerPoint</Application>
  <PresentationFormat>Widescreen</PresentationFormat>
  <Paragraphs>63</Paragraphs>
  <Slides>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Times New Roman</vt:lpstr>
      <vt:lpstr>Office Theme</vt:lpstr>
      <vt:lpstr>Introduction to GenAI and Simple LLM Inference on CPU and Fine-Tuning of LLM Model to Create a Custom Chatbot </vt:lpstr>
      <vt:lpstr>Unique Idea Brief (Solution)</vt:lpstr>
      <vt:lpstr>Features Offered</vt:lpstr>
      <vt:lpstr>Process Flow</vt:lpstr>
      <vt:lpstr>Architecture Diagram</vt:lpstr>
      <vt:lpstr>Technologies Used</vt:lpstr>
      <vt:lpstr>Team 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VAIBHAVV MAHESHWARI - 122113632 - MITMPL</dc:creator>
  <cp:lastModifiedBy>DAKSH LOIYA - 122131387 - MITMPL</cp:lastModifiedBy>
  <cp:revision>2</cp:revision>
  <dcterms:created xsi:type="dcterms:W3CDTF">2024-07-15T07:13:55Z</dcterms:created>
  <dcterms:modified xsi:type="dcterms:W3CDTF">2024-07-15T12:54:03Z</dcterms:modified>
</cp:coreProperties>
</file>