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5" r:id="rId3"/>
    <p:sldId id="287" r:id="rId4"/>
    <p:sldId id="288" r:id="rId5"/>
    <p:sldId id="289" r:id="rId6"/>
    <p:sldId id="290" r:id="rId7"/>
    <p:sldId id="291" r:id="rId8"/>
    <p:sldId id="277"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8" r:id="rId30"/>
    <p:sldId id="279" r:id="rId31"/>
    <p:sldId id="280" r:id="rId32"/>
    <p:sldId id="281" r:id="rId33"/>
    <p:sldId id="282" r:id="rId34"/>
    <p:sldId id="283"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271773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1961342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9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1609348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8817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1553026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333537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324693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60106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18A15-C2F0-4BA0-B07A-7DAB109935D2}" type="datetimeFigureOut">
              <a:rPr lang="en-BE" smtClean="0"/>
              <a:t>04/09/2024</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121724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018A15-C2F0-4BA0-B07A-7DAB109935D2}" type="datetimeFigureOut">
              <a:rPr lang="en-BE" smtClean="0"/>
              <a:t>04/09/2024</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17545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018A15-C2F0-4BA0-B07A-7DAB109935D2}" type="datetimeFigureOut">
              <a:rPr lang="en-BE" smtClean="0"/>
              <a:t>04/09/2024</a:t>
            </a:fld>
            <a:endParaRPr lang="en-BE"/>
          </a:p>
        </p:txBody>
      </p:sp>
      <p:sp>
        <p:nvSpPr>
          <p:cNvPr id="8" name="Footer Placeholder 7"/>
          <p:cNvSpPr>
            <a:spLocks noGrp="1"/>
          </p:cNvSpPr>
          <p:nvPr>
            <p:ph type="ftr" sz="quarter" idx="11"/>
          </p:nvPr>
        </p:nvSpPr>
        <p:spPr/>
        <p:txBody>
          <a:bodyPr/>
          <a:lstStyle/>
          <a:p>
            <a:endParaRPr lang="en-BE"/>
          </a:p>
        </p:txBody>
      </p:sp>
      <p:sp>
        <p:nvSpPr>
          <p:cNvPr id="9" name="Slide Number Placeholder 8"/>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65757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018A15-C2F0-4BA0-B07A-7DAB109935D2}" type="datetimeFigureOut">
              <a:rPr lang="en-BE" smtClean="0"/>
              <a:t>04/09/2024</a:t>
            </a:fld>
            <a:endParaRPr lang="en-BE"/>
          </a:p>
        </p:txBody>
      </p:sp>
      <p:sp>
        <p:nvSpPr>
          <p:cNvPr id="4" name="Footer Placeholder 3"/>
          <p:cNvSpPr>
            <a:spLocks noGrp="1"/>
          </p:cNvSpPr>
          <p:nvPr>
            <p:ph type="ftr" sz="quarter" idx="11"/>
          </p:nvPr>
        </p:nvSpPr>
        <p:spPr/>
        <p:txBody>
          <a:bodyPr/>
          <a:lstStyle/>
          <a:p>
            <a:endParaRPr lang="en-BE"/>
          </a:p>
        </p:txBody>
      </p:sp>
      <p:sp>
        <p:nvSpPr>
          <p:cNvPr id="5" name="Slide Number Placeholder 4"/>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247819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18A15-C2F0-4BA0-B07A-7DAB109935D2}" type="datetimeFigureOut">
              <a:rPr lang="en-BE" smtClean="0"/>
              <a:t>04/09/2024</a:t>
            </a:fld>
            <a:endParaRPr lang="en-BE"/>
          </a:p>
        </p:txBody>
      </p:sp>
      <p:sp>
        <p:nvSpPr>
          <p:cNvPr id="3" name="Footer Placeholder 2"/>
          <p:cNvSpPr>
            <a:spLocks noGrp="1"/>
          </p:cNvSpPr>
          <p:nvPr>
            <p:ph type="ftr" sz="quarter" idx="11"/>
          </p:nvPr>
        </p:nvSpPr>
        <p:spPr/>
        <p:txBody>
          <a:bodyPr/>
          <a:lstStyle/>
          <a:p>
            <a:endParaRPr lang="en-BE"/>
          </a:p>
        </p:txBody>
      </p:sp>
      <p:sp>
        <p:nvSpPr>
          <p:cNvPr id="4" name="Slide Number Placeholder 3"/>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7881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018A15-C2F0-4BA0-B07A-7DAB109935D2}" type="datetimeFigureOut">
              <a:rPr lang="en-BE" smtClean="0"/>
              <a:t>04/09/2024</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367115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018A15-C2F0-4BA0-B07A-7DAB109935D2}" type="datetimeFigureOut">
              <a:rPr lang="en-BE" smtClean="0"/>
              <a:t>04/09/2024</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8967C093-2DDA-49B4-9EE4-45A11DF9B8DF}" type="slidenum">
              <a:rPr lang="en-BE" smtClean="0"/>
              <a:t>‹#›</a:t>
            </a:fld>
            <a:endParaRPr lang="en-BE"/>
          </a:p>
        </p:txBody>
      </p:sp>
    </p:spTree>
    <p:extLst>
      <p:ext uri="{BB962C8B-B14F-4D97-AF65-F5344CB8AC3E}">
        <p14:creationId xmlns:p14="http://schemas.microsoft.com/office/powerpoint/2010/main" val="37271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018A15-C2F0-4BA0-B07A-7DAB109935D2}" type="datetimeFigureOut">
              <a:rPr lang="en-BE" smtClean="0"/>
              <a:t>04/09/2024</a:t>
            </a:fld>
            <a:endParaRPr lang="en-B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B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67C093-2DDA-49B4-9EE4-45A11DF9B8DF}" type="slidenum">
              <a:rPr lang="en-BE" smtClean="0"/>
              <a:t>‹#›</a:t>
            </a:fld>
            <a:endParaRPr lang="en-BE"/>
          </a:p>
        </p:txBody>
      </p:sp>
    </p:spTree>
    <p:extLst>
      <p:ext uri="{BB962C8B-B14F-4D97-AF65-F5344CB8AC3E}">
        <p14:creationId xmlns:p14="http://schemas.microsoft.com/office/powerpoint/2010/main" val="65066489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F651-C0D3-1CD6-26F9-EC98F3281F1B}"/>
              </a:ext>
            </a:extLst>
          </p:cNvPr>
          <p:cNvSpPr>
            <a:spLocks noGrp="1"/>
          </p:cNvSpPr>
          <p:nvPr>
            <p:ph type="ctrTitle"/>
          </p:nvPr>
        </p:nvSpPr>
        <p:spPr/>
        <p:txBody>
          <a:bodyPr/>
          <a:lstStyle/>
          <a:p>
            <a:r>
              <a:rPr lang="uk-UA" dirty="0"/>
              <a:t>Програмні коди для фізики високих енергій</a:t>
            </a:r>
            <a:endParaRPr lang="en-BE" dirty="0"/>
          </a:p>
        </p:txBody>
      </p:sp>
      <p:sp>
        <p:nvSpPr>
          <p:cNvPr id="3" name="Subtitle 2">
            <a:extLst>
              <a:ext uri="{FF2B5EF4-FFF2-40B4-BE49-F238E27FC236}">
                <a16:creationId xmlns:a16="http://schemas.microsoft.com/office/drawing/2014/main" id="{B66D829C-740A-CE54-77BC-612963EB5A6A}"/>
              </a:ext>
            </a:extLst>
          </p:cNvPr>
          <p:cNvSpPr>
            <a:spLocks noGrp="1"/>
          </p:cNvSpPr>
          <p:nvPr>
            <p:ph type="subTitle" idx="1"/>
          </p:nvPr>
        </p:nvSpPr>
        <p:spPr/>
        <p:txBody>
          <a:bodyPr/>
          <a:lstStyle/>
          <a:p>
            <a:r>
              <a:rPr lang="uk-UA" dirty="0"/>
              <a:t>Денис </a:t>
            </a:r>
            <a:r>
              <a:rPr lang="uk-UA" dirty="0" err="1"/>
              <a:t>Лонтковський</a:t>
            </a:r>
            <a:endParaRPr lang="en-BE" dirty="0"/>
          </a:p>
        </p:txBody>
      </p:sp>
    </p:spTree>
    <p:extLst>
      <p:ext uri="{BB962C8B-B14F-4D97-AF65-F5344CB8AC3E}">
        <p14:creationId xmlns:p14="http://schemas.microsoft.com/office/powerpoint/2010/main" val="315118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4BDC-2DFC-4815-3D90-A259706B433B}"/>
              </a:ext>
            </a:extLst>
          </p:cNvPr>
          <p:cNvSpPr>
            <a:spLocks noGrp="1"/>
          </p:cNvSpPr>
          <p:nvPr>
            <p:ph type="title"/>
          </p:nvPr>
        </p:nvSpPr>
        <p:spPr/>
        <p:txBody>
          <a:bodyPr/>
          <a:lstStyle/>
          <a:p>
            <a:r>
              <a:rPr lang="en-US" dirty="0"/>
              <a:t>Basic Syntax Comparison</a:t>
            </a:r>
            <a:br>
              <a:rPr lang="en-US" dirty="0"/>
            </a:br>
            <a:endParaRPr lang="en-BE" dirty="0"/>
          </a:p>
        </p:txBody>
      </p:sp>
      <p:sp>
        <p:nvSpPr>
          <p:cNvPr id="4" name="Content Placeholder 3">
            <a:extLst>
              <a:ext uri="{FF2B5EF4-FFF2-40B4-BE49-F238E27FC236}">
                <a16:creationId xmlns:a16="http://schemas.microsoft.com/office/drawing/2014/main" id="{0016D156-9357-3BA8-A1B9-3DA9A1CB305A}"/>
              </a:ext>
            </a:extLst>
          </p:cNvPr>
          <p:cNvSpPr>
            <a:spLocks noGrp="1"/>
          </p:cNvSpPr>
          <p:nvPr>
            <p:ph sz="half" idx="1"/>
          </p:nvPr>
        </p:nvSpPr>
        <p:spPr>
          <a:xfrm>
            <a:off x="235528" y="2160589"/>
            <a:ext cx="4625842" cy="3880772"/>
          </a:xfrm>
        </p:spPr>
        <p:txBody>
          <a:bodyPr>
            <a:normAutofit lnSpcReduction="10000"/>
          </a:bodyPr>
          <a:lstStyle/>
          <a:p>
            <a:r>
              <a:rPr lang="en-US" dirty="0"/>
              <a:t>C++ Syntax Example: </a:t>
            </a:r>
          </a:p>
          <a:p>
            <a:r>
              <a:rPr lang="en-US" sz="1800" b="0" i="0" u="none" strike="noStrike" dirty="0">
                <a:solidFill>
                  <a:srgbClr val="000000"/>
                </a:solidFill>
                <a:latin typeface="Calibri" panose="020F0502020204030204" pitchFamily="34" charset="0"/>
              </a:rPr>
              <a:t>To print 'Hello, World!' in C++, use:</a:t>
            </a:r>
          </a:p>
          <a:p>
            <a:pPr marL="0" indent="0">
              <a:buNone/>
            </a:pPr>
            <a:endParaRPr lang="en-US" dirty="0"/>
          </a:p>
          <a:p>
            <a:pPr marL="0" indent="0">
              <a:buNone/>
            </a:pPr>
            <a:r>
              <a:rPr lang="en-US" sz="1500" b="0" dirty="0">
                <a:solidFill>
                  <a:srgbClr val="C586C0"/>
                </a:solidFill>
                <a:effectLst/>
                <a:latin typeface="Consolas" panose="020B0609020204030204" pitchFamily="49" charset="0"/>
              </a:rPr>
              <a:t>#include</a:t>
            </a:r>
            <a:r>
              <a:rPr lang="en-US" sz="1500" b="0" dirty="0">
                <a:solidFill>
                  <a:srgbClr val="569CD6"/>
                </a:solidFill>
                <a:effectLst/>
                <a:latin typeface="Consolas" panose="020B0609020204030204" pitchFamily="49" charset="0"/>
              </a:rPr>
              <a:t> </a:t>
            </a:r>
            <a:r>
              <a:rPr lang="en-US" sz="1500" b="0" dirty="0">
                <a:solidFill>
                  <a:srgbClr val="CE9178"/>
                </a:solidFill>
                <a:effectLst/>
                <a:latin typeface="Consolas" panose="020B0609020204030204" pitchFamily="49" charset="0"/>
              </a:rPr>
              <a:t>&lt;iostream&gt;</a:t>
            </a:r>
            <a:endParaRPr lang="en-US" sz="1500" b="0" dirty="0">
              <a:solidFill>
                <a:srgbClr val="CCCCCC"/>
              </a:solidFill>
              <a:effectLst/>
              <a:latin typeface="Consolas" panose="020B0609020204030204" pitchFamily="49" charset="0"/>
            </a:endParaRPr>
          </a:p>
          <a:p>
            <a:pPr marL="0" indent="0">
              <a:buNone/>
            </a:pPr>
            <a:br>
              <a:rPr lang="en-US" sz="1500" b="0" dirty="0">
                <a:solidFill>
                  <a:srgbClr val="CCCCCC"/>
                </a:solidFill>
                <a:effectLst/>
                <a:latin typeface="Consolas" panose="020B0609020204030204" pitchFamily="49" charset="0"/>
              </a:rPr>
            </a:br>
            <a:r>
              <a:rPr lang="en-US" sz="1500" b="0" dirty="0">
                <a:solidFill>
                  <a:srgbClr val="569CD6"/>
                </a:solidFill>
                <a:effectLst/>
                <a:latin typeface="Consolas" panose="020B0609020204030204" pitchFamily="49" charset="0"/>
              </a:rPr>
              <a:t>int</a:t>
            </a:r>
            <a:r>
              <a:rPr lang="en-US" sz="1500" b="0" dirty="0">
                <a:solidFill>
                  <a:srgbClr val="CCCCCC"/>
                </a:solidFill>
                <a:effectLst/>
                <a:latin typeface="Consolas" panose="020B0609020204030204" pitchFamily="49" charset="0"/>
              </a:rPr>
              <a:t> </a:t>
            </a:r>
            <a:r>
              <a:rPr lang="en-US" sz="1500" b="0" dirty="0">
                <a:solidFill>
                  <a:srgbClr val="DCDCAA"/>
                </a:solidFill>
                <a:effectLst/>
                <a:latin typeface="Consolas" panose="020B0609020204030204" pitchFamily="49" charset="0"/>
              </a:rPr>
              <a:t>main</a:t>
            </a:r>
            <a:r>
              <a:rPr lang="en-US" sz="1500" b="0" dirty="0">
                <a:solidFill>
                  <a:srgbClr val="CCCCCC"/>
                </a:solidFill>
                <a:effectLst/>
                <a:latin typeface="Consolas" panose="020B0609020204030204" pitchFamily="49" charset="0"/>
              </a:rPr>
              <a:t>()</a:t>
            </a:r>
          </a:p>
          <a:p>
            <a:pPr marL="0" indent="0">
              <a:buNone/>
            </a:pPr>
            <a:r>
              <a:rPr lang="en-US" sz="1500" b="0" dirty="0">
                <a:solidFill>
                  <a:srgbClr val="CCCCCC"/>
                </a:solidFill>
                <a:effectLst/>
                <a:latin typeface="Consolas" panose="020B0609020204030204" pitchFamily="49" charset="0"/>
              </a:rPr>
              <a:t>{</a:t>
            </a:r>
          </a:p>
          <a:p>
            <a:pPr marL="0" indent="0">
              <a:buNone/>
            </a:pPr>
            <a:r>
              <a:rPr lang="en-US" sz="1500" b="0" dirty="0">
                <a:solidFill>
                  <a:srgbClr val="6A9955"/>
                </a:solidFill>
                <a:effectLst/>
                <a:latin typeface="Consolas" panose="020B0609020204030204" pitchFamily="49" charset="0"/>
              </a:rPr>
              <a:t>    // Prints hello world</a:t>
            </a:r>
            <a:endParaRPr lang="en-US" sz="1500" b="0" dirty="0">
              <a:solidFill>
                <a:srgbClr val="CCCCCC"/>
              </a:solidFill>
              <a:effectLst/>
              <a:latin typeface="Consolas" panose="020B0609020204030204" pitchFamily="49" charset="0"/>
            </a:endParaRPr>
          </a:p>
          <a:p>
            <a:pPr marL="0" indent="0">
              <a:buNone/>
            </a:pPr>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std</a:t>
            </a:r>
            <a:r>
              <a:rPr lang="en-US" sz="1500" b="0" dirty="0">
                <a:solidFill>
                  <a:srgbClr val="CCCCCC"/>
                </a:solidFill>
                <a:effectLst/>
                <a:latin typeface="Consolas" panose="020B0609020204030204" pitchFamily="49" charset="0"/>
              </a:rPr>
              <a:t>::</a:t>
            </a:r>
            <a:r>
              <a:rPr lang="en-US" sz="1500" b="0" dirty="0" err="1">
                <a:solidFill>
                  <a:srgbClr val="CCCCCC"/>
                </a:solidFill>
                <a:effectLst/>
                <a:latin typeface="Consolas" panose="020B0609020204030204" pitchFamily="49" charset="0"/>
              </a:rPr>
              <a:t>cout</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&lt;&lt;</a:t>
            </a:r>
            <a:r>
              <a:rPr lang="en-US" sz="1500" b="0" dirty="0">
                <a:solidFill>
                  <a:srgbClr val="CCCCCC"/>
                </a:solidFill>
                <a:effectLst/>
                <a:latin typeface="Consolas" panose="020B0609020204030204" pitchFamily="49" charset="0"/>
              </a:rPr>
              <a:t> </a:t>
            </a:r>
            <a:r>
              <a:rPr lang="en-US" sz="1500" b="0" dirty="0">
                <a:solidFill>
                  <a:srgbClr val="CE9178"/>
                </a:solidFill>
                <a:effectLst/>
                <a:latin typeface="Consolas" panose="020B0609020204030204" pitchFamily="49" charset="0"/>
              </a:rPr>
              <a:t>'Hello, World!'</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&lt;&lt;</a:t>
            </a:r>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std</a:t>
            </a:r>
            <a:r>
              <a:rPr lang="en-US" sz="1500" b="0" dirty="0">
                <a:solidFill>
                  <a:srgbClr val="CCCCCC"/>
                </a:solidFill>
                <a:effectLst/>
                <a:latin typeface="Consolas" panose="020B0609020204030204" pitchFamily="49" charset="0"/>
              </a:rPr>
              <a:t>::</a:t>
            </a:r>
            <a:r>
              <a:rPr lang="en-US" sz="1500" b="0" dirty="0" err="1">
                <a:solidFill>
                  <a:srgbClr val="CCCCCC"/>
                </a:solidFill>
                <a:effectLst/>
                <a:latin typeface="Consolas" panose="020B0609020204030204" pitchFamily="49" charset="0"/>
              </a:rPr>
              <a:t>endl</a:t>
            </a:r>
            <a:r>
              <a:rPr lang="en-US" sz="1500" b="0" dirty="0">
                <a:solidFill>
                  <a:srgbClr val="CCCCCC"/>
                </a:solidFill>
                <a:effectLst/>
                <a:latin typeface="Consolas" panose="020B0609020204030204" pitchFamily="49" charset="0"/>
              </a:rPr>
              <a:t>;</a:t>
            </a:r>
          </a:p>
          <a:p>
            <a:pPr marL="0" indent="0">
              <a:buNone/>
            </a:pPr>
            <a:r>
              <a:rPr lang="en-US" sz="1500" b="0" dirty="0">
                <a:solidFill>
                  <a:srgbClr val="CCCCCC"/>
                </a:solidFill>
                <a:effectLst/>
                <a:latin typeface="Consolas" panose="020B0609020204030204" pitchFamily="49" charset="0"/>
              </a:rPr>
              <a:t>    </a:t>
            </a:r>
            <a:r>
              <a:rPr lang="en-US" sz="1500" b="0" dirty="0">
                <a:solidFill>
                  <a:srgbClr val="C586C0"/>
                </a:solidFill>
                <a:effectLst/>
                <a:latin typeface="Consolas" panose="020B0609020204030204" pitchFamily="49" charset="0"/>
              </a:rPr>
              <a:t>return</a:t>
            </a:r>
            <a:r>
              <a:rPr lang="en-US" sz="1500" b="0" dirty="0">
                <a:solidFill>
                  <a:srgbClr val="CCCCCC"/>
                </a:solidFill>
                <a:effectLst/>
                <a:latin typeface="Consolas" panose="020B0609020204030204" pitchFamily="49" charset="0"/>
              </a:rPr>
              <a:t> </a:t>
            </a:r>
            <a:r>
              <a:rPr lang="en-US" sz="1500" b="0" dirty="0">
                <a:solidFill>
                  <a:srgbClr val="B5CEA8"/>
                </a:solidFill>
                <a:effectLst/>
                <a:latin typeface="Consolas" panose="020B0609020204030204" pitchFamily="49" charset="0"/>
              </a:rPr>
              <a:t>0</a:t>
            </a:r>
            <a:r>
              <a:rPr lang="en-US" sz="1500" b="0" dirty="0">
                <a:solidFill>
                  <a:srgbClr val="CCCCCC"/>
                </a:solidFill>
                <a:effectLst/>
                <a:latin typeface="Consolas" panose="020B0609020204030204" pitchFamily="49" charset="0"/>
              </a:rPr>
              <a:t>;</a:t>
            </a:r>
          </a:p>
          <a:p>
            <a:pPr marL="0" indent="0">
              <a:buNone/>
            </a:pPr>
            <a:r>
              <a:rPr lang="en-US" sz="1500" b="0" dirty="0">
                <a:solidFill>
                  <a:srgbClr val="CCCCCC"/>
                </a:solidFill>
                <a:effectLst/>
                <a:latin typeface="Consolas" panose="020B0609020204030204" pitchFamily="49" charset="0"/>
              </a:rPr>
              <a:t>}</a:t>
            </a:r>
          </a:p>
          <a:p>
            <a:pPr marL="0" indent="0">
              <a:buNone/>
            </a:pPr>
            <a:endParaRPr lang="en-BE" dirty="0"/>
          </a:p>
        </p:txBody>
      </p:sp>
      <p:sp>
        <p:nvSpPr>
          <p:cNvPr id="5" name="Content Placeholder 4">
            <a:extLst>
              <a:ext uri="{FF2B5EF4-FFF2-40B4-BE49-F238E27FC236}">
                <a16:creationId xmlns:a16="http://schemas.microsoft.com/office/drawing/2014/main" id="{6EBC76C0-2F68-359B-6FD6-82BFFFC5D7C6}"/>
              </a:ext>
            </a:extLst>
          </p:cNvPr>
          <p:cNvSpPr>
            <a:spLocks noGrp="1"/>
          </p:cNvSpPr>
          <p:nvPr>
            <p:ph sz="half" idx="2"/>
          </p:nvPr>
        </p:nvSpPr>
        <p:spPr/>
        <p:txBody>
          <a:bodyPr>
            <a:normAutofit lnSpcReduction="10000"/>
          </a:bodyPr>
          <a:lstStyle/>
          <a:p>
            <a:r>
              <a:rPr lang="en-US" dirty="0"/>
              <a:t>Python Syntax Example:</a:t>
            </a:r>
          </a:p>
          <a:p>
            <a:r>
              <a:rPr lang="en-US" sz="1800" b="0" i="0" u="none" strike="noStrike" dirty="0">
                <a:solidFill>
                  <a:srgbClr val="000000"/>
                </a:solidFill>
                <a:latin typeface="Calibri" panose="020F0502020204030204" pitchFamily="34" charset="0"/>
              </a:rPr>
              <a:t>To print 'Hello, World!' in python, use:</a:t>
            </a:r>
          </a:p>
          <a:p>
            <a:endParaRPr lang="en-US" dirty="0"/>
          </a:p>
          <a:p>
            <a:r>
              <a:rPr lang="en-US" sz="1500" b="0" dirty="0">
                <a:solidFill>
                  <a:srgbClr val="DCDCAA"/>
                </a:solidFill>
                <a:effectLst/>
                <a:latin typeface="Consolas" panose="020B0609020204030204" pitchFamily="49" charset="0"/>
              </a:rPr>
              <a:t>print</a:t>
            </a:r>
            <a:r>
              <a:rPr lang="en-US" sz="1500" b="0" dirty="0">
                <a:solidFill>
                  <a:srgbClr val="CCCCCC"/>
                </a:solidFill>
                <a:effectLst/>
                <a:latin typeface="Consolas" panose="020B0609020204030204" pitchFamily="49" charset="0"/>
              </a:rPr>
              <a:t>(</a:t>
            </a:r>
            <a:r>
              <a:rPr lang="en-US" sz="1500" b="0" dirty="0">
                <a:solidFill>
                  <a:srgbClr val="CE9178"/>
                </a:solidFill>
                <a:effectLst/>
                <a:latin typeface="Consolas" panose="020B0609020204030204" pitchFamily="49" charset="0"/>
              </a:rPr>
              <a:t>'Hello, world'</a:t>
            </a:r>
            <a:r>
              <a:rPr lang="en-US" sz="1500" b="0" dirty="0">
                <a:solidFill>
                  <a:srgbClr val="CCCCCC"/>
                </a:solidFill>
                <a:effectLst/>
                <a:latin typeface="Consolas" panose="020B0609020204030204" pitchFamily="49" charset="0"/>
              </a:rPr>
              <a:t>)</a:t>
            </a:r>
          </a:p>
          <a:p>
            <a:endParaRPr lang="en-BE" dirty="0"/>
          </a:p>
        </p:txBody>
      </p:sp>
    </p:spTree>
    <p:extLst>
      <p:ext uri="{BB962C8B-B14F-4D97-AF65-F5344CB8AC3E}">
        <p14:creationId xmlns:p14="http://schemas.microsoft.com/office/powerpoint/2010/main" val="158833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D565-19AA-F8FB-BF8A-87FA876E4650}"/>
              </a:ext>
            </a:extLst>
          </p:cNvPr>
          <p:cNvSpPr>
            <a:spLocks noGrp="1"/>
          </p:cNvSpPr>
          <p:nvPr>
            <p:ph type="title"/>
          </p:nvPr>
        </p:nvSpPr>
        <p:spPr/>
        <p:txBody>
          <a:bodyPr/>
          <a:lstStyle/>
          <a:p>
            <a:r>
              <a:rPr lang="en-US" dirty="0"/>
              <a:t>Variables and Data Types</a:t>
            </a:r>
            <a:endParaRPr lang="en-BE" dirty="0"/>
          </a:p>
        </p:txBody>
      </p:sp>
      <p:sp>
        <p:nvSpPr>
          <p:cNvPr id="5" name="Content Placeholder 4">
            <a:extLst>
              <a:ext uri="{FF2B5EF4-FFF2-40B4-BE49-F238E27FC236}">
                <a16:creationId xmlns:a16="http://schemas.microsoft.com/office/drawing/2014/main" id="{04BE53E5-3087-1F6B-EA33-72FE38EC8891}"/>
              </a:ext>
            </a:extLst>
          </p:cNvPr>
          <p:cNvSpPr>
            <a:spLocks noGrp="1"/>
          </p:cNvSpPr>
          <p:nvPr>
            <p:ph idx="1"/>
          </p:nvPr>
        </p:nvSpPr>
        <p:spPr/>
        <p:txBody>
          <a:bodyPr>
            <a:normAutofit fontScale="92500" lnSpcReduction="20000"/>
          </a:bodyPr>
          <a:lstStyle/>
          <a:p>
            <a:pPr marR="0" algn="l" rtl="0"/>
            <a:r>
              <a:rPr lang="en-US" dirty="0"/>
              <a:t>In C++, variables must be explicitly declared with their type before usage. </a:t>
            </a:r>
          </a:p>
          <a:p>
            <a:pPr lvl="1"/>
            <a:r>
              <a:rPr lang="en-US" dirty="0"/>
              <a:t>For example: </a:t>
            </a:r>
          </a:p>
          <a:p>
            <a:pPr lvl="1"/>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pion_mass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139.570</a:t>
            </a:r>
            <a:r>
              <a:rPr lang="en-US" b="0" dirty="0">
                <a:solidFill>
                  <a:srgbClr val="CCCCCC"/>
                </a:solidFill>
                <a:effectLst/>
                <a:latin typeface="Consolas" panose="020B0609020204030204" pitchFamily="49" charset="0"/>
              </a:rPr>
              <a:t>;</a:t>
            </a:r>
          </a:p>
          <a:p>
            <a:pPr lvl="1"/>
            <a:endParaRPr lang="en-US" dirty="0">
              <a:solidFill>
                <a:srgbClr val="CCCCCC"/>
              </a:solidFill>
              <a:latin typeface="Consolas" panose="020B0609020204030204" pitchFamily="49" charset="0"/>
            </a:endParaRPr>
          </a:p>
          <a:p>
            <a:pPr lvl="1"/>
            <a:endParaRPr lang="en-US" b="0" dirty="0">
              <a:solidFill>
                <a:srgbClr val="CCCCCC"/>
              </a:solidFill>
              <a:effectLst/>
              <a:latin typeface="Consolas" panose="020B0609020204030204" pitchFamily="49" charset="0"/>
            </a:endParaRPr>
          </a:p>
          <a:p>
            <a:r>
              <a:rPr lang="en-US" dirty="0"/>
              <a:t>However, C++ compiler can also infer variable type during parsing/translation</a:t>
            </a:r>
          </a:p>
          <a:p>
            <a:pPr lvl="1"/>
            <a:r>
              <a:rPr lang="en-US" dirty="0"/>
              <a:t>For example: </a:t>
            </a:r>
          </a:p>
          <a:p>
            <a:pPr lvl="1"/>
            <a:r>
              <a:rPr lang="en-US" b="0" dirty="0">
                <a:solidFill>
                  <a:srgbClr val="569CD6"/>
                </a:solidFill>
                <a:effectLst/>
                <a:latin typeface="Consolas" panose="020B0609020204030204" pitchFamily="49" charset="0"/>
              </a:rPr>
              <a:t>auto</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n_flavors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p>
          <a:p>
            <a:pPr lvl="1"/>
            <a:endParaRPr lang="en-US" dirty="0">
              <a:solidFill>
                <a:srgbClr val="CCCCCC"/>
              </a:solidFill>
              <a:latin typeface="Consolas" panose="020B0609020204030204" pitchFamily="49" charset="0"/>
            </a:endParaRPr>
          </a:p>
          <a:p>
            <a:r>
              <a:rPr lang="en-US" dirty="0"/>
              <a:t>Basic data types include:</a:t>
            </a:r>
          </a:p>
          <a:p>
            <a:pPr lvl="1"/>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float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char</a:t>
            </a:r>
            <a:endParaRPr lang="en-US" b="0" dirty="0">
              <a:solidFill>
                <a:srgbClr val="CCCCCC"/>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::string,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::vector</a:t>
            </a:r>
            <a:r>
              <a:rPr lang="en-US" b="0" dirty="0">
                <a:solidFill>
                  <a:srgbClr val="D4D4D4"/>
                </a:solidFill>
                <a:effectLst/>
                <a:latin typeface="Consolas" panose="020B0609020204030204" pitchFamily="49" charset="0"/>
              </a:rPr>
              <a:t>&lt;&gt;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::map</a:t>
            </a:r>
            <a:r>
              <a:rPr lang="en-US" b="0" dirty="0">
                <a:solidFill>
                  <a:srgbClr val="D4D4D4"/>
                </a:solidFill>
                <a:effectLst/>
                <a:latin typeface="Consolas" panose="020B0609020204030204" pitchFamily="49" charset="0"/>
              </a:rPr>
              <a:t>&lt;&gt;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00223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EE0C-7B6E-7937-25F9-631B71FCA243}"/>
              </a:ext>
            </a:extLst>
          </p:cNvPr>
          <p:cNvSpPr>
            <a:spLocks noGrp="1"/>
          </p:cNvSpPr>
          <p:nvPr>
            <p:ph type="title"/>
          </p:nvPr>
        </p:nvSpPr>
        <p:spPr/>
        <p:txBody>
          <a:bodyPr/>
          <a:lstStyle/>
          <a:p>
            <a:r>
              <a:rPr lang="en-US" dirty="0"/>
              <a:t>Variables and Data Types</a:t>
            </a:r>
            <a:endParaRPr lang="en-BE" dirty="0"/>
          </a:p>
        </p:txBody>
      </p:sp>
      <p:sp>
        <p:nvSpPr>
          <p:cNvPr id="3" name="Content Placeholder 2">
            <a:extLst>
              <a:ext uri="{FF2B5EF4-FFF2-40B4-BE49-F238E27FC236}">
                <a16:creationId xmlns:a16="http://schemas.microsoft.com/office/drawing/2014/main" id="{96D6C702-2A4F-2A14-0B65-DE9D24211658}"/>
              </a:ext>
            </a:extLst>
          </p:cNvPr>
          <p:cNvSpPr>
            <a:spLocks noGrp="1"/>
          </p:cNvSpPr>
          <p:nvPr>
            <p:ph idx="1"/>
          </p:nvPr>
        </p:nvSpPr>
        <p:spPr/>
        <p:txBody>
          <a:bodyPr/>
          <a:lstStyle/>
          <a:p>
            <a:pPr marR="0" algn="l" rtl="0"/>
            <a:r>
              <a:rPr lang="en-US" dirty="0"/>
              <a:t>Python has dynamic typing, meaning variables can be assigned without explicit type declarations. </a:t>
            </a:r>
          </a:p>
          <a:p>
            <a:pPr lvl="1"/>
            <a:r>
              <a:rPr lang="en-US" dirty="0"/>
              <a:t>Examples:</a:t>
            </a:r>
          </a:p>
          <a:p>
            <a:pPr lvl="1"/>
            <a:r>
              <a:rPr lang="en-US" b="0" dirty="0" err="1">
                <a:solidFill>
                  <a:srgbClr val="CCCCCC"/>
                </a:solidFill>
                <a:effectLst/>
                <a:latin typeface="Consolas" panose="020B0609020204030204" pitchFamily="49" charset="0"/>
              </a:rPr>
              <a:t>pion_mass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139.570</a:t>
            </a:r>
          </a:p>
          <a:p>
            <a:pPr lvl="1"/>
            <a:r>
              <a:rPr lang="en-US" b="0" dirty="0">
                <a:solidFill>
                  <a:srgbClr val="CCCCCC"/>
                </a:solidFill>
                <a:effectLst/>
                <a:latin typeface="Consolas" panose="020B0609020204030204" pitchFamily="49" charset="0"/>
              </a:rPr>
              <a:t>collider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'LHC’</a:t>
            </a:r>
            <a:endParaRPr lang="en-US" b="0" dirty="0">
              <a:solidFill>
                <a:srgbClr val="CCCCCC"/>
              </a:solidFill>
              <a:effectLst/>
              <a:latin typeface="Consolas" panose="020B0609020204030204" pitchFamily="49" charset="0"/>
            </a:endParaRPr>
          </a:p>
          <a:p>
            <a:pPr marL="457200" lvl="1" indent="0">
              <a:buNone/>
            </a:pPr>
            <a:endParaRPr lang="en-US" b="0" dirty="0">
              <a:solidFill>
                <a:srgbClr val="B5CEA8"/>
              </a:solidFill>
              <a:effectLst/>
              <a:latin typeface="Consolas" panose="020B0609020204030204" pitchFamily="49" charset="0"/>
            </a:endParaRPr>
          </a:p>
          <a:p>
            <a:pPr lvl="1"/>
            <a:endParaRPr lang="en-US" b="0" dirty="0">
              <a:solidFill>
                <a:srgbClr val="CCCCCC"/>
              </a:solidFill>
              <a:effectLst/>
              <a:latin typeface="Consolas" panose="020B0609020204030204" pitchFamily="49" charset="0"/>
            </a:endParaRPr>
          </a:p>
          <a:p>
            <a:pPr marR="0" algn="l" rtl="0"/>
            <a:r>
              <a:rPr lang="en-US" dirty="0"/>
              <a:t>Python basic objects types:</a:t>
            </a:r>
          </a:p>
          <a:p>
            <a:pPr lvl="1"/>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str</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dict</a:t>
            </a:r>
            <a:endParaRPr lang="en-US" b="0" dirty="0">
              <a:solidFill>
                <a:srgbClr val="CCCCCC"/>
              </a:solidFill>
              <a:effectLst/>
              <a:latin typeface="Consolas" panose="020B0609020204030204" pitchFamily="49" charset="0"/>
            </a:endParaRPr>
          </a:p>
          <a:p>
            <a:pPr lvl="1"/>
            <a:endParaRPr lang="en-BE" dirty="0"/>
          </a:p>
        </p:txBody>
      </p:sp>
    </p:spTree>
    <p:extLst>
      <p:ext uri="{BB962C8B-B14F-4D97-AF65-F5344CB8AC3E}">
        <p14:creationId xmlns:p14="http://schemas.microsoft.com/office/powerpoint/2010/main" val="151640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4283-D1B3-34E4-20EC-EAEE73E4E61D}"/>
              </a:ext>
            </a:extLst>
          </p:cNvPr>
          <p:cNvSpPr>
            <a:spLocks noGrp="1"/>
          </p:cNvSpPr>
          <p:nvPr>
            <p:ph type="title"/>
          </p:nvPr>
        </p:nvSpPr>
        <p:spPr/>
        <p:txBody>
          <a:bodyPr/>
          <a:lstStyle/>
          <a:p>
            <a:r>
              <a:rPr lang="en-US" dirty="0"/>
              <a:t>C++ control structures (conditionals): If-Else</a:t>
            </a:r>
            <a:endParaRPr lang="en-BE" dirty="0"/>
          </a:p>
        </p:txBody>
      </p:sp>
      <p:sp>
        <p:nvSpPr>
          <p:cNvPr id="3" name="Content Placeholder 2">
            <a:extLst>
              <a:ext uri="{FF2B5EF4-FFF2-40B4-BE49-F238E27FC236}">
                <a16:creationId xmlns:a16="http://schemas.microsoft.com/office/drawing/2014/main" id="{A814FFED-AD18-1D61-53A5-14403AD469AF}"/>
              </a:ext>
            </a:extLst>
          </p:cNvPr>
          <p:cNvSpPr>
            <a:spLocks noGrp="1"/>
          </p:cNvSpPr>
          <p:nvPr>
            <p:ph idx="1"/>
          </p:nvPr>
        </p:nvSpPr>
        <p:spPr/>
        <p:txBody>
          <a:bodyPr>
            <a:normAutofit fontScale="77500" lnSpcReduction="20000"/>
          </a:bodyPr>
          <a:lstStyle/>
          <a:p>
            <a:r>
              <a:rPr lang="en-US" dirty="0"/>
              <a:t>In C++, conditional structures like </a:t>
            </a:r>
            <a:r>
              <a:rPr lang="en-US" b="1" dirty="0"/>
              <a:t>if, else if</a:t>
            </a:r>
            <a:r>
              <a:rPr lang="en-US" dirty="0"/>
              <a:t>, and </a:t>
            </a:r>
            <a:r>
              <a:rPr lang="en-US" b="1" dirty="0"/>
              <a:t>else</a:t>
            </a:r>
            <a:r>
              <a:rPr lang="en-US" dirty="0"/>
              <a:t> allow decision-making based on conditions</a:t>
            </a:r>
          </a:p>
          <a:p>
            <a:r>
              <a:rPr lang="en-US" dirty="0"/>
              <a:t>Example:</a:t>
            </a:r>
          </a:p>
          <a:p>
            <a:pPr marL="0" indent="0">
              <a:buNone/>
            </a:pP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::string </a:t>
            </a:r>
            <a:r>
              <a:rPr lang="en-US" b="0" dirty="0" err="1">
                <a:solidFill>
                  <a:srgbClr val="CCCCCC"/>
                </a:solidFill>
                <a:effectLst/>
                <a:latin typeface="Consolas" panose="020B0609020204030204" pitchFamily="49" charset="0"/>
              </a:rPr>
              <a:t>particleFlavor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"up"</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"up"</a:t>
            </a: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"Particle is an Up quark"</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"down"</a:t>
            </a: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"Particle is a Down quark"</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"strange"</a:t>
            </a: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"Particle is a Strange quark"</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"Unknown particle flavor"</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endParaRPr lang="en-BE" dirty="0"/>
          </a:p>
        </p:txBody>
      </p:sp>
    </p:spTree>
    <p:extLst>
      <p:ext uri="{BB962C8B-B14F-4D97-AF65-F5344CB8AC3E}">
        <p14:creationId xmlns:p14="http://schemas.microsoft.com/office/powerpoint/2010/main" val="401126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4283-D1B3-34E4-20EC-EAEE73E4E61D}"/>
              </a:ext>
            </a:extLst>
          </p:cNvPr>
          <p:cNvSpPr>
            <a:spLocks noGrp="1"/>
          </p:cNvSpPr>
          <p:nvPr>
            <p:ph type="title"/>
          </p:nvPr>
        </p:nvSpPr>
        <p:spPr>
          <a:xfrm>
            <a:off x="677334" y="408709"/>
            <a:ext cx="8596668" cy="1320800"/>
          </a:xfrm>
        </p:spPr>
        <p:txBody>
          <a:bodyPr/>
          <a:lstStyle/>
          <a:p>
            <a:r>
              <a:rPr lang="en-US" dirty="0"/>
              <a:t>C++ control structures (conditionals): Switch</a:t>
            </a:r>
            <a:endParaRPr lang="en-BE" dirty="0"/>
          </a:p>
        </p:txBody>
      </p:sp>
      <p:sp>
        <p:nvSpPr>
          <p:cNvPr id="3" name="Content Placeholder 2">
            <a:extLst>
              <a:ext uri="{FF2B5EF4-FFF2-40B4-BE49-F238E27FC236}">
                <a16:creationId xmlns:a16="http://schemas.microsoft.com/office/drawing/2014/main" id="{A814FFED-AD18-1D61-53A5-14403AD469AF}"/>
              </a:ext>
            </a:extLst>
          </p:cNvPr>
          <p:cNvSpPr>
            <a:spLocks noGrp="1"/>
          </p:cNvSpPr>
          <p:nvPr>
            <p:ph idx="1"/>
          </p:nvPr>
        </p:nvSpPr>
        <p:spPr>
          <a:xfrm>
            <a:off x="677334" y="1600201"/>
            <a:ext cx="8596668" cy="5119254"/>
          </a:xfrm>
        </p:spPr>
        <p:txBody>
          <a:bodyPr>
            <a:normAutofit fontScale="55000" lnSpcReduction="20000"/>
          </a:bodyPr>
          <a:lstStyle/>
          <a:p>
            <a:r>
              <a:rPr lang="en-US" sz="2500" dirty="0"/>
              <a:t>Alternative for long </a:t>
            </a:r>
            <a:r>
              <a:rPr lang="en-US" sz="2500" b="1" dirty="0"/>
              <a:t>if, else if, else </a:t>
            </a:r>
            <a:r>
              <a:rPr lang="en-US" sz="2500" dirty="0"/>
              <a:t>conditions is </a:t>
            </a:r>
            <a:r>
              <a:rPr lang="en-US" sz="2500" b="1" dirty="0"/>
              <a:t>switch</a:t>
            </a:r>
          </a:p>
          <a:p>
            <a:r>
              <a:rPr lang="en-US" sz="2500" dirty="0"/>
              <a:t>Example:</a:t>
            </a:r>
          </a:p>
          <a:p>
            <a:pPr marL="0" indent="0">
              <a:buNone/>
            </a:pPr>
            <a:r>
              <a:rPr lang="en-US" sz="2100" b="0" dirty="0" err="1">
                <a:solidFill>
                  <a:srgbClr val="569CD6"/>
                </a:solidFill>
                <a:effectLst/>
                <a:latin typeface="Consolas" panose="020B0609020204030204" pitchFamily="49" charset="0"/>
              </a:rPr>
              <a:t>enum</a:t>
            </a:r>
            <a:r>
              <a:rPr lang="en-US" sz="2100" b="0" dirty="0">
                <a:solidFill>
                  <a:srgbClr val="CCCCCC"/>
                </a:solidFill>
                <a:effectLst/>
                <a:latin typeface="Consolas" panose="020B0609020204030204" pitchFamily="49" charset="0"/>
              </a:rPr>
              <a:t> </a:t>
            </a:r>
            <a:r>
              <a:rPr lang="en-US" sz="2100" b="0" dirty="0">
                <a:solidFill>
                  <a:srgbClr val="4EC9B0"/>
                </a:solidFill>
                <a:effectLst/>
                <a:latin typeface="Consolas" panose="020B0609020204030204" pitchFamily="49" charset="0"/>
              </a:rPr>
              <a:t>Flavor</a:t>
            </a:r>
            <a:r>
              <a:rPr lang="en-US" sz="2100" b="0" dirty="0">
                <a:solidFill>
                  <a:srgbClr val="CCCCCC"/>
                </a:solidFill>
                <a:effectLst/>
                <a:latin typeface="Consolas" panose="020B0609020204030204" pitchFamily="49" charset="0"/>
              </a:rPr>
              <a:t> {</a:t>
            </a:r>
            <a:r>
              <a:rPr lang="en-US" sz="2100" b="0" dirty="0">
                <a:solidFill>
                  <a:srgbClr val="4FC1FF"/>
                </a:solidFill>
                <a:effectLst/>
                <a:latin typeface="Consolas" panose="020B0609020204030204" pitchFamily="49" charset="0"/>
              </a:rPr>
              <a:t>UP</a:t>
            </a:r>
            <a:r>
              <a:rPr lang="en-US" sz="2100" b="0" dirty="0">
                <a:solidFill>
                  <a:srgbClr val="CCCCCC"/>
                </a:solidFill>
                <a:effectLst/>
                <a:latin typeface="Consolas" panose="020B0609020204030204" pitchFamily="49" charset="0"/>
              </a:rPr>
              <a:t>, </a:t>
            </a:r>
            <a:r>
              <a:rPr lang="en-US" sz="2100" b="0" dirty="0">
                <a:solidFill>
                  <a:srgbClr val="4FC1FF"/>
                </a:solidFill>
                <a:effectLst/>
                <a:latin typeface="Consolas" panose="020B0609020204030204" pitchFamily="49" charset="0"/>
              </a:rPr>
              <a:t>DOWN</a:t>
            </a:r>
            <a:r>
              <a:rPr lang="en-US" sz="2100" b="0" dirty="0">
                <a:solidFill>
                  <a:srgbClr val="CCCCCC"/>
                </a:solidFill>
                <a:effectLst/>
                <a:latin typeface="Consolas" panose="020B0609020204030204" pitchFamily="49" charset="0"/>
              </a:rPr>
              <a:t>, </a:t>
            </a:r>
            <a:r>
              <a:rPr lang="en-US" sz="2100" b="0" dirty="0">
                <a:solidFill>
                  <a:srgbClr val="4FC1FF"/>
                </a:solidFill>
                <a:effectLst/>
                <a:latin typeface="Consolas" panose="020B0609020204030204" pitchFamily="49" charset="0"/>
              </a:rPr>
              <a:t>STRANGE</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Flavor </a:t>
            </a:r>
            <a:r>
              <a:rPr lang="en-US" sz="2100" b="0" dirty="0" err="1">
                <a:solidFill>
                  <a:srgbClr val="CCCCCC"/>
                </a:solidFill>
                <a:effectLst/>
                <a:latin typeface="Consolas" panose="020B0609020204030204" pitchFamily="49" charset="0"/>
              </a:rPr>
              <a:t>particleFlavor</a:t>
            </a:r>
            <a:r>
              <a:rPr lang="en-US" sz="2100" b="0" dirty="0">
                <a:solidFill>
                  <a:srgbClr val="CCCCCC"/>
                </a:solidFill>
                <a:effectLst/>
                <a:latin typeface="Consolas" panose="020B0609020204030204" pitchFamily="49" charset="0"/>
              </a:rPr>
              <a:t> </a:t>
            </a:r>
            <a:r>
              <a:rPr lang="en-US" sz="2100" b="0" dirty="0">
                <a:solidFill>
                  <a:srgbClr val="D4D4D4"/>
                </a:solidFill>
                <a:effectLst/>
                <a:latin typeface="Consolas" panose="020B0609020204030204" pitchFamily="49" charset="0"/>
              </a:rPr>
              <a:t>=</a:t>
            </a:r>
            <a:r>
              <a:rPr lang="en-US" sz="2100" b="0" dirty="0">
                <a:solidFill>
                  <a:srgbClr val="CCCCCC"/>
                </a:solidFill>
                <a:effectLst/>
                <a:latin typeface="Consolas" panose="020B0609020204030204" pitchFamily="49" charset="0"/>
              </a:rPr>
              <a:t> UP;</a:t>
            </a:r>
          </a:p>
          <a:p>
            <a:pPr marL="0" indent="0">
              <a:buNone/>
            </a:pPr>
            <a:br>
              <a:rPr lang="en-US" sz="2100" b="0" dirty="0">
                <a:solidFill>
                  <a:srgbClr val="CCCCCC"/>
                </a:solidFill>
                <a:effectLst/>
                <a:latin typeface="Consolas" panose="020B0609020204030204" pitchFamily="49" charset="0"/>
              </a:rPr>
            </a:br>
            <a:r>
              <a:rPr lang="en-US" sz="2100" b="0" dirty="0">
                <a:solidFill>
                  <a:srgbClr val="C586C0"/>
                </a:solidFill>
                <a:effectLst/>
                <a:latin typeface="Consolas" panose="020B0609020204030204" pitchFamily="49" charset="0"/>
              </a:rPr>
              <a:t>switch</a:t>
            </a:r>
            <a:r>
              <a:rPr lang="en-US" sz="2100" b="0" dirty="0">
                <a:solidFill>
                  <a:srgbClr val="CCCCCC"/>
                </a:solidFill>
                <a:effectLst/>
                <a:latin typeface="Consolas" panose="020B0609020204030204" pitchFamily="49" charset="0"/>
              </a:rPr>
              <a:t> (</a:t>
            </a:r>
            <a:r>
              <a:rPr lang="en-US" sz="2100" b="0" dirty="0" err="1">
                <a:solidFill>
                  <a:srgbClr val="CCCCCC"/>
                </a:solidFill>
                <a:effectLst/>
                <a:latin typeface="Consolas" panose="020B0609020204030204" pitchFamily="49" charset="0"/>
              </a:rPr>
              <a:t>particleFlavor</a:t>
            </a:r>
            <a:r>
              <a:rPr lang="en-US" sz="2100" b="0" dirty="0">
                <a:solidFill>
                  <a:srgbClr val="CCCCCC"/>
                </a:solidFill>
                <a:effectLst/>
                <a:latin typeface="Consolas" panose="020B0609020204030204" pitchFamily="49" charset="0"/>
              </a:rPr>
              <a:t>) {</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case</a:t>
            </a:r>
            <a:r>
              <a:rPr lang="en-US" sz="2100" b="0" dirty="0">
                <a:solidFill>
                  <a:srgbClr val="CCCCCC"/>
                </a:solidFill>
                <a:effectLst/>
                <a:latin typeface="Consolas" panose="020B0609020204030204" pitchFamily="49" charset="0"/>
              </a:rPr>
              <a:t> </a:t>
            </a:r>
            <a:r>
              <a:rPr lang="en-US" sz="2100" b="0" dirty="0">
                <a:solidFill>
                  <a:srgbClr val="C8C8C8"/>
                </a:solidFill>
                <a:effectLst/>
                <a:latin typeface="Consolas" panose="020B0609020204030204" pitchFamily="49" charset="0"/>
              </a:rPr>
              <a:t>UP</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4EC9B0"/>
                </a:solidFill>
                <a:effectLst/>
                <a:latin typeface="Consolas" panose="020B0609020204030204" pitchFamily="49" charset="0"/>
              </a:rPr>
              <a:t>std</a:t>
            </a:r>
            <a:r>
              <a:rPr lang="en-US" sz="2100" b="0" dirty="0">
                <a:solidFill>
                  <a:srgbClr val="CCCCCC"/>
                </a:solidFill>
                <a:effectLst/>
                <a:latin typeface="Consolas" panose="020B0609020204030204" pitchFamily="49" charset="0"/>
              </a:rPr>
              <a:t>::</a:t>
            </a:r>
            <a:r>
              <a:rPr lang="en-US" sz="2100" b="0" dirty="0" err="1">
                <a:solidFill>
                  <a:srgbClr val="CCCCCC"/>
                </a:solidFill>
                <a:effectLst/>
                <a:latin typeface="Consolas" panose="020B0609020204030204" pitchFamily="49" charset="0"/>
              </a:rPr>
              <a:t>cout</a:t>
            </a:r>
            <a:r>
              <a:rPr lang="en-US" sz="2100" b="0" dirty="0">
                <a:solidFill>
                  <a:srgbClr val="CCCCCC"/>
                </a:solidFill>
                <a:effectLst/>
                <a:latin typeface="Consolas" panose="020B0609020204030204" pitchFamily="49" charset="0"/>
              </a:rPr>
              <a:t> </a:t>
            </a:r>
            <a:r>
              <a:rPr lang="en-US" sz="2100" b="0" dirty="0">
                <a:solidFill>
                  <a:srgbClr val="D4D4D4"/>
                </a:solidFill>
                <a:effectLst/>
                <a:latin typeface="Consolas" panose="020B0609020204030204" pitchFamily="49" charset="0"/>
              </a:rPr>
              <a:t>&lt;&lt;</a:t>
            </a:r>
            <a:r>
              <a:rPr lang="en-US" sz="2100" b="0" dirty="0">
                <a:solidFill>
                  <a:srgbClr val="CCCCCC"/>
                </a:solidFill>
                <a:effectLst/>
                <a:latin typeface="Consolas" panose="020B0609020204030204" pitchFamily="49" charset="0"/>
              </a:rPr>
              <a:t> </a:t>
            </a:r>
            <a:r>
              <a:rPr lang="en-US" sz="2100" b="0" dirty="0">
                <a:solidFill>
                  <a:srgbClr val="CE9178"/>
                </a:solidFill>
                <a:effectLst/>
                <a:latin typeface="Consolas" panose="020B0609020204030204" pitchFamily="49" charset="0"/>
              </a:rPr>
              <a:t>"Particle is an Up quark"</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break</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case</a:t>
            </a:r>
            <a:r>
              <a:rPr lang="en-US" sz="2100" b="0" dirty="0">
                <a:solidFill>
                  <a:srgbClr val="CCCCCC"/>
                </a:solidFill>
                <a:effectLst/>
                <a:latin typeface="Consolas" panose="020B0609020204030204" pitchFamily="49" charset="0"/>
              </a:rPr>
              <a:t> </a:t>
            </a:r>
            <a:r>
              <a:rPr lang="en-US" sz="2100" b="0" dirty="0">
                <a:solidFill>
                  <a:srgbClr val="C8C8C8"/>
                </a:solidFill>
                <a:effectLst/>
                <a:latin typeface="Consolas" panose="020B0609020204030204" pitchFamily="49" charset="0"/>
              </a:rPr>
              <a:t>DOWN</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4EC9B0"/>
                </a:solidFill>
                <a:effectLst/>
                <a:latin typeface="Consolas" panose="020B0609020204030204" pitchFamily="49" charset="0"/>
              </a:rPr>
              <a:t>std</a:t>
            </a:r>
            <a:r>
              <a:rPr lang="en-US" sz="2100" b="0" dirty="0">
                <a:solidFill>
                  <a:srgbClr val="CCCCCC"/>
                </a:solidFill>
                <a:effectLst/>
                <a:latin typeface="Consolas" panose="020B0609020204030204" pitchFamily="49" charset="0"/>
              </a:rPr>
              <a:t>::</a:t>
            </a:r>
            <a:r>
              <a:rPr lang="en-US" sz="2100" b="0" dirty="0" err="1">
                <a:solidFill>
                  <a:srgbClr val="CCCCCC"/>
                </a:solidFill>
                <a:effectLst/>
                <a:latin typeface="Consolas" panose="020B0609020204030204" pitchFamily="49" charset="0"/>
              </a:rPr>
              <a:t>cout</a:t>
            </a:r>
            <a:r>
              <a:rPr lang="en-US" sz="2100" b="0" dirty="0">
                <a:solidFill>
                  <a:srgbClr val="CCCCCC"/>
                </a:solidFill>
                <a:effectLst/>
                <a:latin typeface="Consolas" panose="020B0609020204030204" pitchFamily="49" charset="0"/>
              </a:rPr>
              <a:t> </a:t>
            </a:r>
            <a:r>
              <a:rPr lang="en-US" sz="2100" b="0" dirty="0">
                <a:solidFill>
                  <a:srgbClr val="D4D4D4"/>
                </a:solidFill>
                <a:effectLst/>
                <a:latin typeface="Consolas" panose="020B0609020204030204" pitchFamily="49" charset="0"/>
              </a:rPr>
              <a:t>&lt;&lt;</a:t>
            </a:r>
            <a:r>
              <a:rPr lang="en-US" sz="2100" b="0" dirty="0">
                <a:solidFill>
                  <a:srgbClr val="CCCCCC"/>
                </a:solidFill>
                <a:effectLst/>
                <a:latin typeface="Consolas" panose="020B0609020204030204" pitchFamily="49" charset="0"/>
              </a:rPr>
              <a:t> </a:t>
            </a:r>
            <a:r>
              <a:rPr lang="en-US" sz="2100" b="0" dirty="0">
                <a:solidFill>
                  <a:srgbClr val="CE9178"/>
                </a:solidFill>
                <a:effectLst/>
                <a:latin typeface="Consolas" panose="020B0609020204030204" pitchFamily="49" charset="0"/>
              </a:rPr>
              <a:t>"Particle is a Down quark"</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break</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case</a:t>
            </a:r>
            <a:r>
              <a:rPr lang="en-US" sz="2100" b="0" dirty="0">
                <a:solidFill>
                  <a:srgbClr val="CCCCCC"/>
                </a:solidFill>
                <a:effectLst/>
                <a:latin typeface="Consolas" panose="020B0609020204030204" pitchFamily="49" charset="0"/>
              </a:rPr>
              <a:t> </a:t>
            </a:r>
            <a:r>
              <a:rPr lang="en-US" sz="2100" b="0" dirty="0">
                <a:solidFill>
                  <a:srgbClr val="C8C8C8"/>
                </a:solidFill>
                <a:effectLst/>
                <a:latin typeface="Consolas" panose="020B0609020204030204" pitchFamily="49" charset="0"/>
              </a:rPr>
              <a:t>STRANGE</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4EC9B0"/>
                </a:solidFill>
                <a:effectLst/>
                <a:latin typeface="Consolas" panose="020B0609020204030204" pitchFamily="49" charset="0"/>
              </a:rPr>
              <a:t>std</a:t>
            </a:r>
            <a:r>
              <a:rPr lang="en-US" sz="2100" b="0" dirty="0">
                <a:solidFill>
                  <a:srgbClr val="CCCCCC"/>
                </a:solidFill>
                <a:effectLst/>
                <a:latin typeface="Consolas" panose="020B0609020204030204" pitchFamily="49" charset="0"/>
              </a:rPr>
              <a:t>::</a:t>
            </a:r>
            <a:r>
              <a:rPr lang="en-US" sz="2100" b="0" dirty="0" err="1">
                <a:solidFill>
                  <a:srgbClr val="CCCCCC"/>
                </a:solidFill>
                <a:effectLst/>
                <a:latin typeface="Consolas" panose="020B0609020204030204" pitchFamily="49" charset="0"/>
              </a:rPr>
              <a:t>cout</a:t>
            </a:r>
            <a:r>
              <a:rPr lang="en-US" sz="2100" b="0" dirty="0">
                <a:solidFill>
                  <a:srgbClr val="CCCCCC"/>
                </a:solidFill>
                <a:effectLst/>
                <a:latin typeface="Consolas" panose="020B0609020204030204" pitchFamily="49" charset="0"/>
              </a:rPr>
              <a:t> </a:t>
            </a:r>
            <a:r>
              <a:rPr lang="en-US" sz="2100" b="0" dirty="0">
                <a:solidFill>
                  <a:srgbClr val="D4D4D4"/>
                </a:solidFill>
                <a:effectLst/>
                <a:latin typeface="Consolas" panose="020B0609020204030204" pitchFamily="49" charset="0"/>
              </a:rPr>
              <a:t>&lt;&lt;</a:t>
            </a:r>
            <a:r>
              <a:rPr lang="en-US" sz="2100" b="0" dirty="0">
                <a:solidFill>
                  <a:srgbClr val="CCCCCC"/>
                </a:solidFill>
                <a:effectLst/>
                <a:latin typeface="Consolas" panose="020B0609020204030204" pitchFamily="49" charset="0"/>
              </a:rPr>
              <a:t> </a:t>
            </a:r>
            <a:r>
              <a:rPr lang="en-US" sz="2100" b="0" dirty="0">
                <a:solidFill>
                  <a:srgbClr val="CE9178"/>
                </a:solidFill>
                <a:effectLst/>
                <a:latin typeface="Consolas" panose="020B0609020204030204" pitchFamily="49" charset="0"/>
              </a:rPr>
              <a:t>"Particle is a Strange quark"</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break</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default</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4EC9B0"/>
                </a:solidFill>
                <a:effectLst/>
                <a:latin typeface="Consolas" panose="020B0609020204030204" pitchFamily="49" charset="0"/>
              </a:rPr>
              <a:t>std</a:t>
            </a:r>
            <a:r>
              <a:rPr lang="en-US" sz="2100" b="0" dirty="0">
                <a:solidFill>
                  <a:srgbClr val="CCCCCC"/>
                </a:solidFill>
                <a:effectLst/>
                <a:latin typeface="Consolas" panose="020B0609020204030204" pitchFamily="49" charset="0"/>
              </a:rPr>
              <a:t>::</a:t>
            </a:r>
            <a:r>
              <a:rPr lang="en-US" sz="2100" b="0" dirty="0" err="1">
                <a:solidFill>
                  <a:srgbClr val="CCCCCC"/>
                </a:solidFill>
                <a:effectLst/>
                <a:latin typeface="Consolas" panose="020B0609020204030204" pitchFamily="49" charset="0"/>
              </a:rPr>
              <a:t>cout</a:t>
            </a:r>
            <a:r>
              <a:rPr lang="en-US" sz="2100" b="0" dirty="0">
                <a:solidFill>
                  <a:srgbClr val="CCCCCC"/>
                </a:solidFill>
                <a:effectLst/>
                <a:latin typeface="Consolas" panose="020B0609020204030204" pitchFamily="49" charset="0"/>
              </a:rPr>
              <a:t> </a:t>
            </a:r>
            <a:r>
              <a:rPr lang="en-US" sz="2100" b="0" dirty="0">
                <a:solidFill>
                  <a:srgbClr val="D4D4D4"/>
                </a:solidFill>
                <a:effectLst/>
                <a:latin typeface="Consolas" panose="020B0609020204030204" pitchFamily="49" charset="0"/>
              </a:rPr>
              <a:t>&lt;&lt;</a:t>
            </a:r>
            <a:r>
              <a:rPr lang="en-US" sz="2100" b="0" dirty="0">
                <a:solidFill>
                  <a:srgbClr val="CCCCCC"/>
                </a:solidFill>
                <a:effectLst/>
                <a:latin typeface="Consolas" panose="020B0609020204030204" pitchFamily="49" charset="0"/>
              </a:rPr>
              <a:t> </a:t>
            </a:r>
            <a:r>
              <a:rPr lang="en-US" sz="2100" b="0" dirty="0">
                <a:solidFill>
                  <a:srgbClr val="CE9178"/>
                </a:solidFill>
                <a:effectLst/>
                <a:latin typeface="Consolas" panose="020B0609020204030204" pitchFamily="49" charset="0"/>
              </a:rPr>
              <a:t>"Unknown particle flavor"</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        </a:t>
            </a:r>
            <a:r>
              <a:rPr lang="en-US" sz="2100" b="0" dirty="0">
                <a:solidFill>
                  <a:srgbClr val="C586C0"/>
                </a:solidFill>
                <a:effectLst/>
                <a:latin typeface="Consolas" panose="020B0609020204030204" pitchFamily="49" charset="0"/>
              </a:rPr>
              <a:t>break</a:t>
            </a:r>
            <a:r>
              <a:rPr lang="en-US" sz="2100" b="0" dirty="0">
                <a:solidFill>
                  <a:srgbClr val="CCCCCC"/>
                </a:solidFill>
                <a:effectLst/>
                <a:latin typeface="Consolas" panose="020B0609020204030204" pitchFamily="49" charset="0"/>
              </a:rPr>
              <a:t>;</a:t>
            </a:r>
          </a:p>
          <a:p>
            <a:pPr marL="0" indent="0">
              <a:buNone/>
            </a:pPr>
            <a:r>
              <a:rPr lang="en-US" sz="2100" b="0" dirty="0">
                <a:solidFill>
                  <a:srgbClr val="CCCCCC"/>
                </a:solidFill>
                <a:effectLst/>
                <a:latin typeface="Consolas" panose="020B0609020204030204" pitchFamily="49" charset="0"/>
              </a:rPr>
              <a:t>}</a:t>
            </a:r>
          </a:p>
          <a:p>
            <a:endParaRPr lang="en-BE" dirty="0"/>
          </a:p>
        </p:txBody>
      </p:sp>
    </p:spTree>
    <p:extLst>
      <p:ext uri="{BB962C8B-B14F-4D97-AF65-F5344CB8AC3E}">
        <p14:creationId xmlns:p14="http://schemas.microsoft.com/office/powerpoint/2010/main" val="1101302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4283-D1B3-34E4-20EC-EAEE73E4E61D}"/>
              </a:ext>
            </a:extLst>
          </p:cNvPr>
          <p:cNvSpPr>
            <a:spLocks noGrp="1"/>
          </p:cNvSpPr>
          <p:nvPr>
            <p:ph type="title"/>
          </p:nvPr>
        </p:nvSpPr>
        <p:spPr/>
        <p:txBody>
          <a:bodyPr/>
          <a:lstStyle/>
          <a:p>
            <a:r>
              <a:rPr lang="en-US" dirty="0"/>
              <a:t>Python control structures (conditionals): If-</a:t>
            </a:r>
            <a:r>
              <a:rPr lang="en-US" dirty="0" err="1"/>
              <a:t>elif</a:t>
            </a:r>
            <a:endParaRPr lang="en-BE" dirty="0"/>
          </a:p>
        </p:txBody>
      </p:sp>
      <p:sp>
        <p:nvSpPr>
          <p:cNvPr id="3" name="Content Placeholder 2">
            <a:extLst>
              <a:ext uri="{FF2B5EF4-FFF2-40B4-BE49-F238E27FC236}">
                <a16:creationId xmlns:a16="http://schemas.microsoft.com/office/drawing/2014/main" id="{A814FFED-AD18-1D61-53A5-14403AD469AF}"/>
              </a:ext>
            </a:extLst>
          </p:cNvPr>
          <p:cNvSpPr>
            <a:spLocks noGrp="1"/>
          </p:cNvSpPr>
          <p:nvPr>
            <p:ph idx="1"/>
          </p:nvPr>
        </p:nvSpPr>
        <p:spPr/>
        <p:txBody>
          <a:bodyPr>
            <a:normAutofit fontScale="92500" lnSpcReduction="20000"/>
          </a:bodyPr>
          <a:lstStyle/>
          <a:p>
            <a:r>
              <a:rPr lang="en-US" dirty="0"/>
              <a:t>Python equivalent of conditional control structure has less variations</a:t>
            </a:r>
          </a:p>
          <a:p>
            <a:r>
              <a:rPr lang="en-US" dirty="0"/>
              <a:t>Example:</a:t>
            </a:r>
          </a:p>
          <a:p>
            <a:pPr marL="0" indent="0">
              <a:buNone/>
            </a:pPr>
            <a:r>
              <a:rPr lang="en-US" b="0" dirty="0" err="1">
                <a:solidFill>
                  <a:srgbClr val="CCCCCC"/>
                </a:solidFill>
                <a:effectLst/>
                <a:latin typeface="Consolas" panose="020B0609020204030204" pitchFamily="49" charset="0"/>
              </a:rPr>
              <a:t>particle_flavor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"up"</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particle_flavor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"up"</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"Particle is an Up quark"</a:t>
            </a:r>
            <a:r>
              <a:rPr lang="en-US" b="0" dirty="0">
                <a:solidFill>
                  <a:srgbClr val="CCCCCC"/>
                </a:solidFill>
                <a:effectLst/>
                <a:latin typeface="Consolas" panose="020B0609020204030204" pitchFamily="49" charset="0"/>
              </a:rPr>
              <a:t>)</a:t>
            </a:r>
          </a:p>
          <a:p>
            <a:pPr marL="0" indent="0">
              <a:buNone/>
            </a:pP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particle_flavor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"down"</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"Particle is a Down quark"</a:t>
            </a:r>
            <a:r>
              <a:rPr lang="en-US" b="0" dirty="0">
                <a:solidFill>
                  <a:srgbClr val="CCCCCC"/>
                </a:solidFill>
                <a:effectLst/>
                <a:latin typeface="Consolas" panose="020B0609020204030204" pitchFamily="49" charset="0"/>
              </a:rPr>
              <a:t>)</a:t>
            </a:r>
          </a:p>
          <a:p>
            <a:pPr marL="0" indent="0">
              <a:buNone/>
            </a:pP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particle_flavor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"strange"</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"Particle is a Strange quark"</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"Unknown particle flavor"</a:t>
            </a:r>
            <a:r>
              <a:rPr lang="en-US" b="0" dirty="0">
                <a:solidFill>
                  <a:srgbClr val="CCCCCC"/>
                </a:solidFill>
                <a:effectLst/>
                <a:latin typeface="Consolas" panose="020B0609020204030204" pitchFamily="49" charset="0"/>
              </a:rPr>
              <a:t>)</a:t>
            </a:r>
          </a:p>
          <a:p>
            <a:endParaRPr lang="en-BE" dirty="0"/>
          </a:p>
        </p:txBody>
      </p:sp>
    </p:spTree>
    <p:extLst>
      <p:ext uri="{BB962C8B-B14F-4D97-AF65-F5344CB8AC3E}">
        <p14:creationId xmlns:p14="http://schemas.microsoft.com/office/powerpoint/2010/main" val="234494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A802-62D2-3C1B-E9AA-0DC8082639EB}"/>
              </a:ext>
            </a:extLst>
          </p:cNvPr>
          <p:cNvSpPr>
            <a:spLocks noGrp="1"/>
          </p:cNvSpPr>
          <p:nvPr>
            <p:ph type="title"/>
          </p:nvPr>
        </p:nvSpPr>
        <p:spPr/>
        <p:txBody>
          <a:bodyPr/>
          <a:lstStyle/>
          <a:p>
            <a:r>
              <a:rPr lang="en-US" dirty="0"/>
              <a:t>C++ control structures (loops):</a:t>
            </a:r>
            <a:endParaRPr lang="en-BE" dirty="0"/>
          </a:p>
        </p:txBody>
      </p:sp>
      <p:sp>
        <p:nvSpPr>
          <p:cNvPr id="3" name="Content Placeholder 2">
            <a:extLst>
              <a:ext uri="{FF2B5EF4-FFF2-40B4-BE49-F238E27FC236}">
                <a16:creationId xmlns:a16="http://schemas.microsoft.com/office/drawing/2014/main" id="{86DD57C4-FBDD-12F5-C93A-559F20C16630}"/>
              </a:ext>
            </a:extLst>
          </p:cNvPr>
          <p:cNvSpPr>
            <a:spLocks noGrp="1"/>
          </p:cNvSpPr>
          <p:nvPr>
            <p:ph idx="1"/>
          </p:nvPr>
        </p:nvSpPr>
        <p:spPr/>
        <p:txBody>
          <a:bodyPr/>
          <a:lstStyle/>
          <a:p>
            <a:r>
              <a:rPr lang="en-US" dirty="0"/>
              <a:t>Iterations in </a:t>
            </a:r>
            <a:r>
              <a:rPr lang="en-US" dirty="0" err="1"/>
              <a:t>c++</a:t>
            </a:r>
            <a:r>
              <a:rPr lang="en-US" dirty="0"/>
              <a:t> can be described in different ways</a:t>
            </a:r>
          </a:p>
          <a:p>
            <a:endParaRPr lang="en-US" dirty="0"/>
          </a:p>
          <a:p>
            <a:pPr marL="0" indent="0">
              <a:buNone/>
            </a:pP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numberOfEvents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 event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event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numberOfEvents</a:t>
            </a:r>
            <a:r>
              <a:rPr lang="en-US" b="0" dirty="0">
                <a:solidFill>
                  <a:srgbClr val="CCCCCC"/>
                </a:solidFill>
                <a:effectLst/>
                <a:latin typeface="Consolas" panose="020B0609020204030204" pitchFamily="49" charset="0"/>
              </a:rPr>
              <a:t>; event</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"Processing event number: "</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event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endl</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31160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A802-62D2-3C1B-E9AA-0DC8082639EB}"/>
              </a:ext>
            </a:extLst>
          </p:cNvPr>
          <p:cNvSpPr>
            <a:spLocks noGrp="1"/>
          </p:cNvSpPr>
          <p:nvPr>
            <p:ph type="title"/>
          </p:nvPr>
        </p:nvSpPr>
        <p:spPr/>
        <p:txBody>
          <a:bodyPr/>
          <a:lstStyle/>
          <a:p>
            <a:r>
              <a:rPr lang="en-US" dirty="0"/>
              <a:t>C++ control structures (loops):</a:t>
            </a:r>
            <a:endParaRPr lang="en-BE" dirty="0"/>
          </a:p>
        </p:txBody>
      </p:sp>
      <p:sp>
        <p:nvSpPr>
          <p:cNvPr id="3" name="Content Placeholder 2">
            <a:extLst>
              <a:ext uri="{FF2B5EF4-FFF2-40B4-BE49-F238E27FC236}">
                <a16:creationId xmlns:a16="http://schemas.microsoft.com/office/drawing/2014/main" id="{86DD57C4-FBDD-12F5-C93A-559F20C16630}"/>
              </a:ext>
            </a:extLst>
          </p:cNvPr>
          <p:cNvSpPr>
            <a:spLocks noGrp="1"/>
          </p:cNvSpPr>
          <p:nvPr>
            <p:ph idx="1"/>
          </p:nvPr>
        </p:nvSpPr>
        <p:spPr/>
        <p:txBody>
          <a:bodyPr>
            <a:normAutofit fontScale="92500" lnSpcReduction="20000"/>
          </a:bodyPr>
          <a:lstStyle/>
          <a:p>
            <a:r>
              <a:rPr lang="en-US" dirty="0"/>
              <a:t>Iterations in </a:t>
            </a:r>
            <a:r>
              <a:rPr lang="en-US" dirty="0" err="1"/>
              <a:t>c++</a:t>
            </a:r>
            <a:r>
              <a:rPr lang="en-US" dirty="0"/>
              <a:t> can be described in different ways</a:t>
            </a:r>
          </a:p>
          <a:p>
            <a:endParaRPr lang="en-US" dirty="0"/>
          </a:p>
          <a:p>
            <a:pPr marL="0" indent="0">
              <a:buNone/>
            </a:pPr>
            <a:r>
              <a:rPr lang="en-US" b="0" dirty="0">
                <a:solidFill>
                  <a:srgbClr val="569CD6"/>
                </a:solidFill>
                <a:effectLst/>
                <a:latin typeface="Consolas" panose="020B0609020204030204" pitchFamily="49" charset="0"/>
              </a:rPr>
              <a:t>auto</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particleEnergy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Starting energy in GeV</a:t>
            </a:r>
            <a:endParaRPr lang="en-US" b="0" dirty="0">
              <a:solidFill>
                <a:srgbClr val="CCCCCC"/>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auto</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particleEnergyLoss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Energy lost per step</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while</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particleEnergy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"Particle energy: "</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particleEnergy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GeV"</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endl</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particleEnergy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particleEnergyLoss</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28607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A802-62D2-3C1B-E9AA-0DC8082639EB}"/>
              </a:ext>
            </a:extLst>
          </p:cNvPr>
          <p:cNvSpPr>
            <a:spLocks noGrp="1"/>
          </p:cNvSpPr>
          <p:nvPr>
            <p:ph type="title"/>
          </p:nvPr>
        </p:nvSpPr>
        <p:spPr/>
        <p:txBody>
          <a:bodyPr/>
          <a:lstStyle/>
          <a:p>
            <a:r>
              <a:rPr lang="en-US" dirty="0"/>
              <a:t>C++ control structures (loops):</a:t>
            </a:r>
            <a:endParaRPr lang="en-BE" dirty="0"/>
          </a:p>
        </p:txBody>
      </p:sp>
      <p:sp>
        <p:nvSpPr>
          <p:cNvPr id="3" name="Content Placeholder 2">
            <a:extLst>
              <a:ext uri="{FF2B5EF4-FFF2-40B4-BE49-F238E27FC236}">
                <a16:creationId xmlns:a16="http://schemas.microsoft.com/office/drawing/2014/main" id="{86DD57C4-FBDD-12F5-C93A-559F20C16630}"/>
              </a:ext>
            </a:extLst>
          </p:cNvPr>
          <p:cNvSpPr>
            <a:spLocks noGrp="1"/>
          </p:cNvSpPr>
          <p:nvPr>
            <p:ph idx="1"/>
          </p:nvPr>
        </p:nvSpPr>
        <p:spPr/>
        <p:txBody>
          <a:bodyPr>
            <a:normAutofit fontScale="85000" lnSpcReduction="20000"/>
          </a:bodyPr>
          <a:lstStyle/>
          <a:p>
            <a:r>
              <a:rPr lang="en-US" dirty="0"/>
              <a:t>Iterations in </a:t>
            </a:r>
            <a:r>
              <a:rPr lang="en-US" dirty="0" err="1"/>
              <a:t>c++</a:t>
            </a:r>
            <a:r>
              <a:rPr lang="en-US" dirty="0"/>
              <a:t> can be described in different ways</a:t>
            </a:r>
          </a:p>
          <a:p>
            <a:endParaRPr lang="en-US" dirty="0"/>
          </a:p>
          <a:p>
            <a:pPr marL="0" indent="0">
              <a:buNone/>
            </a:pP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 hits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maxHits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srand</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time</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Seed for random number generator</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do</a:t>
            </a: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hits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rand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20</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Generate random number of hits (0-19)</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"Number of hits in detector: "</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hits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endl</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CCCCCC"/>
                </a:solidFill>
                <a:effectLst/>
                <a:latin typeface="Consolas" panose="020B0609020204030204" pitchFamily="49" charset="0"/>
              </a:rPr>
              <a:t> (hits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maxHits</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7341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833C-B9F5-774E-AAB9-778DB31DBEE3}"/>
              </a:ext>
            </a:extLst>
          </p:cNvPr>
          <p:cNvSpPr>
            <a:spLocks noGrp="1"/>
          </p:cNvSpPr>
          <p:nvPr>
            <p:ph type="title"/>
          </p:nvPr>
        </p:nvSpPr>
        <p:spPr/>
        <p:txBody>
          <a:bodyPr/>
          <a:lstStyle/>
          <a:p>
            <a:r>
              <a:rPr lang="en-US" dirty="0"/>
              <a:t>Python control structures (loops):</a:t>
            </a:r>
            <a:endParaRPr lang="en-BE" dirty="0"/>
          </a:p>
        </p:txBody>
      </p:sp>
      <p:sp>
        <p:nvSpPr>
          <p:cNvPr id="3" name="Content Placeholder 2">
            <a:extLst>
              <a:ext uri="{FF2B5EF4-FFF2-40B4-BE49-F238E27FC236}">
                <a16:creationId xmlns:a16="http://schemas.microsoft.com/office/drawing/2014/main" id="{528EFEB0-DE55-6E42-CA63-4C334BEAB38B}"/>
              </a:ext>
            </a:extLst>
          </p:cNvPr>
          <p:cNvSpPr>
            <a:spLocks noGrp="1"/>
          </p:cNvSpPr>
          <p:nvPr>
            <p:ph idx="1"/>
          </p:nvPr>
        </p:nvSpPr>
        <p:spPr/>
        <p:txBody>
          <a:bodyPr/>
          <a:lstStyle/>
          <a:p>
            <a:r>
              <a:rPr lang="en-US" dirty="0"/>
              <a:t>Similar control structures available in python too</a:t>
            </a:r>
          </a:p>
          <a:p>
            <a:r>
              <a:rPr lang="en-US" dirty="0"/>
              <a:t>Example:</a:t>
            </a:r>
          </a:p>
          <a:p>
            <a:endParaRPr lang="en-US" dirty="0"/>
          </a:p>
          <a:p>
            <a:pPr marL="0" indent="0">
              <a:buNone/>
            </a:pPr>
            <a:r>
              <a:rPr lang="en-US" b="0" dirty="0" err="1">
                <a:solidFill>
                  <a:srgbClr val="CCCCCC"/>
                </a:solidFill>
                <a:effectLst/>
                <a:latin typeface="Consolas" panose="020B0609020204030204" pitchFamily="49" charset="0"/>
              </a:rPr>
              <a:t>collision_energies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200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300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150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250</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event and print the energy</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i</a:t>
            </a:r>
            <a:r>
              <a:rPr lang="en-US" b="0" dirty="0">
                <a:solidFill>
                  <a:srgbClr val="CCCCCC"/>
                </a:solidFill>
                <a:effectLst/>
                <a:latin typeface="Consolas" panose="020B0609020204030204" pitchFamily="49" charset="0"/>
              </a:rPr>
              <a:t>, energy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enumerate</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collision_energies</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"Event</a:t>
            </a:r>
            <a:r>
              <a:rPr lang="en-US" b="0" dirty="0">
                <a:solidFill>
                  <a:srgbClr val="CE9178"/>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err="1">
                <a:solidFill>
                  <a:srgbClr val="CCCCCC"/>
                </a:solidFill>
                <a:effectLst/>
                <a:latin typeface="Consolas" panose="020B0609020204030204" pitchFamily="49" charset="0"/>
              </a:rPr>
              <a:t>i</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Energy =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energy</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GeV"</a:t>
            </a:r>
            <a:r>
              <a:rPr lang="en-US" b="0" dirty="0">
                <a:solidFill>
                  <a:srgbClr val="CCCCCC"/>
                </a:solidFill>
                <a:effectLst/>
                <a:latin typeface="Consolas" panose="020B0609020204030204" pitchFamily="49" charset="0"/>
              </a:rPr>
              <a:t>)</a:t>
            </a:r>
          </a:p>
          <a:p>
            <a:endParaRPr lang="en-BE" dirty="0"/>
          </a:p>
        </p:txBody>
      </p:sp>
    </p:spTree>
    <p:extLst>
      <p:ext uri="{BB962C8B-B14F-4D97-AF65-F5344CB8AC3E}">
        <p14:creationId xmlns:p14="http://schemas.microsoft.com/office/powerpoint/2010/main" val="182216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84A8-AB83-0F24-2C24-C829EA2FD647}"/>
              </a:ext>
            </a:extLst>
          </p:cNvPr>
          <p:cNvSpPr>
            <a:spLocks noGrp="1"/>
          </p:cNvSpPr>
          <p:nvPr>
            <p:ph type="title"/>
          </p:nvPr>
        </p:nvSpPr>
        <p:spPr/>
        <p:txBody>
          <a:bodyPr/>
          <a:lstStyle/>
          <a:p>
            <a:r>
              <a:rPr lang="uk-UA" dirty="0"/>
              <a:t>Зміст лекції</a:t>
            </a:r>
            <a:endParaRPr lang="en-BE" dirty="0"/>
          </a:p>
        </p:txBody>
      </p:sp>
      <p:sp>
        <p:nvSpPr>
          <p:cNvPr id="3" name="Content Placeholder 2">
            <a:extLst>
              <a:ext uri="{FF2B5EF4-FFF2-40B4-BE49-F238E27FC236}">
                <a16:creationId xmlns:a16="http://schemas.microsoft.com/office/drawing/2014/main" id="{88D2B528-399D-7334-CACF-AE492403B816}"/>
              </a:ext>
            </a:extLst>
          </p:cNvPr>
          <p:cNvSpPr>
            <a:spLocks noGrp="1"/>
          </p:cNvSpPr>
          <p:nvPr>
            <p:ph idx="1"/>
          </p:nvPr>
        </p:nvSpPr>
        <p:spPr>
          <a:xfrm>
            <a:off x="677334" y="1716157"/>
            <a:ext cx="8596668" cy="4325205"/>
          </a:xfrm>
        </p:spPr>
        <p:txBody>
          <a:bodyPr/>
          <a:lstStyle/>
          <a:p>
            <a:r>
              <a:rPr lang="uk-UA" dirty="0"/>
              <a:t>Огляд ролі програмного забезпечення в </a:t>
            </a:r>
            <a:r>
              <a:rPr lang="en-US" dirty="0"/>
              <a:t>HEP </a:t>
            </a:r>
            <a:endParaRPr lang="uk-UA" dirty="0"/>
          </a:p>
          <a:p>
            <a:pPr lvl="1"/>
            <a:r>
              <a:rPr lang="uk-UA" dirty="0"/>
              <a:t>Історія та еволюція програмних засобів</a:t>
            </a:r>
          </a:p>
          <a:p>
            <a:pPr lvl="1"/>
            <a:r>
              <a:rPr lang="uk-UA" dirty="0"/>
              <a:t>Ознайомлення з обчислювальними задачами в </a:t>
            </a:r>
            <a:r>
              <a:rPr lang="en-US" dirty="0"/>
              <a:t>HEP</a:t>
            </a:r>
            <a:endParaRPr lang="uk-UA" dirty="0"/>
          </a:p>
          <a:p>
            <a:pPr lvl="1"/>
            <a:endParaRPr lang="uk-UA" dirty="0"/>
          </a:p>
          <a:p>
            <a:pPr lvl="1"/>
            <a:endParaRPr lang="uk-UA" dirty="0"/>
          </a:p>
          <a:p>
            <a:r>
              <a:rPr lang="uk-UA" dirty="0"/>
              <a:t>Огляд мов програмування, які часто використовуються в </a:t>
            </a:r>
            <a:r>
              <a:rPr lang="en-US" dirty="0"/>
              <a:t>HEP (C++, Python)</a:t>
            </a:r>
            <a:endParaRPr lang="uk-UA" dirty="0"/>
          </a:p>
          <a:p>
            <a:endParaRPr lang="uk-UA" dirty="0"/>
          </a:p>
          <a:p>
            <a:endParaRPr lang="uk-UA" dirty="0"/>
          </a:p>
          <a:p>
            <a:r>
              <a:rPr lang="uk-UA" dirty="0"/>
              <a:t>Контроль версій коду та спільна розробка з </a:t>
            </a:r>
            <a:r>
              <a:rPr lang="en-US" dirty="0"/>
              <a:t>Git. </a:t>
            </a:r>
            <a:br>
              <a:rPr lang="en-US" dirty="0"/>
            </a:br>
            <a:endParaRPr lang="en-BE" dirty="0"/>
          </a:p>
        </p:txBody>
      </p:sp>
    </p:spTree>
    <p:extLst>
      <p:ext uri="{BB962C8B-B14F-4D97-AF65-F5344CB8AC3E}">
        <p14:creationId xmlns:p14="http://schemas.microsoft.com/office/powerpoint/2010/main" val="3626722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833C-B9F5-774E-AAB9-778DB31DBEE3}"/>
              </a:ext>
            </a:extLst>
          </p:cNvPr>
          <p:cNvSpPr>
            <a:spLocks noGrp="1"/>
          </p:cNvSpPr>
          <p:nvPr>
            <p:ph type="title"/>
          </p:nvPr>
        </p:nvSpPr>
        <p:spPr/>
        <p:txBody>
          <a:bodyPr/>
          <a:lstStyle/>
          <a:p>
            <a:r>
              <a:rPr lang="en-US" dirty="0"/>
              <a:t>Python control structures (loops):</a:t>
            </a:r>
            <a:endParaRPr lang="en-BE" dirty="0"/>
          </a:p>
        </p:txBody>
      </p:sp>
      <p:sp>
        <p:nvSpPr>
          <p:cNvPr id="3" name="Content Placeholder 2">
            <a:extLst>
              <a:ext uri="{FF2B5EF4-FFF2-40B4-BE49-F238E27FC236}">
                <a16:creationId xmlns:a16="http://schemas.microsoft.com/office/drawing/2014/main" id="{528EFEB0-DE55-6E42-CA63-4C334BEAB38B}"/>
              </a:ext>
            </a:extLst>
          </p:cNvPr>
          <p:cNvSpPr>
            <a:spLocks noGrp="1"/>
          </p:cNvSpPr>
          <p:nvPr>
            <p:ph idx="1"/>
          </p:nvPr>
        </p:nvSpPr>
        <p:spPr/>
        <p:txBody>
          <a:bodyPr>
            <a:normAutofit/>
          </a:bodyPr>
          <a:lstStyle/>
          <a:p>
            <a:r>
              <a:rPr lang="en-US" dirty="0"/>
              <a:t>Similar control structures available in python too</a:t>
            </a:r>
          </a:p>
          <a:p>
            <a:r>
              <a:rPr lang="en-US" dirty="0"/>
              <a:t>Example:</a:t>
            </a:r>
          </a:p>
          <a:p>
            <a:pPr marL="0" indent="0">
              <a:buNone/>
            </a:pPr>
            <a:endParaRPr lang="en-US" dirty="0"/>
          </a:p>
          <a:p>
            <a:pPr marL="0" indent="0">
              <a:buNone/>
            </a:pPr>
            <a:r>
              <a:rPr lang="en-US" b="0" dirty="0" err="1">
                <a:solidFill>
                  <a:srgbClr val="CCCCCC"/>
                </a:solidFill>
                <a:effectLst/>
                <a:latin typeface="Consolas" panose="020B0609020204030204" pitchFamily="49" charset="0"/>
              </a:rPr>
              <a:t>electron_energy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bremsstrahlung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Energy lost per photon emission</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Simulate decay until the particle energy reaches zero or below</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while</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electron_energy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“Electron</a:t>
            </a:r>
            <a:r>
              <a:rPr lang="en-US" b="0" dirty="0">
                <a:solidFill>
                  <a:srgbClr val="CE9178"/>
                </a:solidFill>
                <a:effectLst/>
                <a:latin typeface="Consolas" panose="020B0609020204030204" pitchFamily="49" charset="0"/>
              </a:rPr>
              <a:t> energy: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electron_energy</a:t>
            </a:r>
            <a:r>
              <a:rPr lang="en-US" b="0" dirty="0">
                <a:solidFill>
                  <a:srgbClr val="569CD6"/>
                </a:solidFill>
                <a:effectLst/>
                <a:latin typeface="Consolas" panose="020B0609020204030204" pitchFamily="49" charset="0"/>
              </a:rPr>
              <a:t>:.1f}</a:t>
            </a:r>
            <a:r>
              <a:rPr lang="en-US" b="0" dirty="0">
                <a:solidFill>
                  <a:srgbClr val="CE9178"/>
                </a:solidFill>
                <a:effectLst/>
                <a:latin typeface="Consolas" panose="020B0609020204030204" pitchFamily="49" charset="0"/>
              </a:rPr>
              <a:t> GeV"</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particle_energy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bremsstrahlung</a:t>
            </a:r>
          </a:p>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950909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0E9-4865-EDE9-C4B0-C320562273FF}"/>
              </a:ext>
            </a:extLst>
          </p:cNvPr>
          <p:cNvSpPr>
            <a:spLocks noGrp="1"/>
          </p:cNvSpPr>
          <p:nvPr>
            <p:ph type="title"/>
          </p:nvPr>
        </p:nvSpPr>
        <p:spPr/>
        <p:txBody>
          <a:bodyPr/>
          <a:lstStyle/>
          <a:p>
            <a:r>
              <a:rPr lang="en-US" dirty="0"/>
              <a:t>Functions declaration</a:t>
            </a:r>
            <a:endParaRPr lang="en-BE" dirty="0"/>
          </a:p>
        </p:txBody>
      </p:sp>
      <p:sp>
        <p:nvSpPr>
          <p:cNvPr id="3" name="Content Placeholder 2">
            <a:extLst>
              <a:ext uri="{FF2B5EF4-FFF2-40B4-BE49-F238E27FC236}">
                <a16:creationId xmlns:a16="http://schemas.microsoft.com/office/drawing/2014/main" id="{0965EAF6-B731-E12C-D0A2-DE60C1E98148}"/>
              </a:ext>
            </a:extLst>
          </p:cNvPr>
          <p:cNvSpPr>
            <a:spLocks noGrp="1"/>
          </p:cNvSpPr>
          <p:nvPr>
            <p:ph idx="1"/>
          </p:nvPr>
        </p:nvSpPr>
        <p:spPr>
          <a:xfrm>
            <a:off x="677334" y="1378527"/>
            <a:ext cx="8596668" cy="4662835"/>
          </a:xfrm>
        </p:spPr>
        <p:txBody>
          <a:bodyPr>
            <a:normAutofit fontScale="85000" lnSpcReduction="20000"/>
          </a:bodyPr>
          <a:lstStyle/>
          <a:p>
            <a:r>
              <a:rPr lang="en-US" dirty="0"/>
              <a:t>In both C++ and Python, functions are fundamental building blocks for structuring programs and reusable code</a:t>
            </a:r>
          </a:p>
          <a:p>
            <a:r>
              <a:rPr lang="en-US" dirty="0"/>
              <a:t>Example C++:</a:t>
            </a:r>
          </a:p>
          <a:p>
            <a:pPr marL="0" indent="0">
              <a:buNone/>
            </a:pPr>
            <a:r>
              <a:rPr lang="en-US" b="0" dirty="0">
                <a:solidFill>
                  <a:srgbClr val="6A9955"/>
                </a:solidFill>
                <a:effectLst/>
                <a:latin typeface="Consolas" panose="020B0609020204030204" pitchFamily="49" charset="0"/>
              </a:rPr>
              <a:t>// Function to calculate energy from particle's four-momentum vector (E, </a:t>
            </a:r>
            <a:r>
              <a:rPr lang="en-US" b="0" dirty="0" err="1">
                <a:solidFill>
                  <a:srgbClr val="6A9955"/>
                </a:solidFill>
                <a:effectLst/>
                <a:latin typeface="Consolas" panose="020B0609020204030204" pitchFamily="49" charset="0"/>
              </a:rPr>
              <a:t>px</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py</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pz</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double</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calculateEnergyFromFourVector</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double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px</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py</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pz</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mass</a:t>
            </a:r>
            <a:r>
              <a:rPr lang="en-US" b="0" dirty="0">
                <a:solidFill>
                  <a:srgbClr val="CCCCCC"/>
                </a:solidFill>
                <a:effectLst/>
                <a:latin typeface="Consolas" panose="020B0609020204030204" pitchFamily="49" charset="0"/>
              </a:rPr>
              <a:t>) {</a:t>
            </a:r>
          </a:p>
          <a:p>
            <a:pPr marL="0" indent="0">
              <a:buNone/>
            </a:pPr>
            <a:r>
              <a:rPr lang="en-US" b="0" dirty="0">
                <a:solidFill>
                  <a:srgbClr val="6A9955"/>
                </a:solidFill>
                <a:effectLst/>
                <a:latin typeface="Consolas" panose="020B0609020204030204" pitchFamily="49" charset="0"/>
              </a:rPr>
              <a:t>    // E^2 = (px^2 + py^2 + pz^2) + m^2</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sqrt</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pow</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px</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pow</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py</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pow</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pz</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pow</a:t>
            </a:r>
            <a:r>
              <a:rPr lang="en-US" b="0" dirty="0">
                <a:solidFill>
                  <a:srgbClr val="CCCCCC"/>
                </a:solidFill>
                <a:effectLst/>
                <a:latin typeface="Consolas" panose="020B0609020204030204" pitchFamily="49" charset="0"/>
              </a:rPr>
              <a:t>(mass,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r>
              <a:rPr lang="en-US" dirty="0"/>
              <a:t>Example python:</a:t>
            </a:r>
          </a:p>
          <a:p>
            <a:pPr marL="0" indent="0">
              <a:buNone/>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calculate_energy_from_four_vector</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px</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py</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pz</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mass</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E^2 = (px^2 + py^2 + pz^2) + m^2</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math.sqrt</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px</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py</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pz</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mass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b="0" dirty="0">
              <a:solidFill>
                <a:srgbClr val="CCCCCC"/>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7525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CE5F-B8A6-4C51-D5B3-FCF9EB6F6B8A}"/>
              </a:ext>
            </a:extLst>
          </p:cNvPr>
          <p:cNvSpPr>
            <a:spLocks noGrp="1"/>
          </p:cNvSpPr>
          <p:nvPr>
            <p:ph type="title"/>
          </p:nvPr>
        </p:nvSpPr>
        <p:spPr/>
        <p:txBody>
          <a:bodyPr/>
          <a:lstStyle/>
          <a:p>
            <a:r>
              <a:rPr lang="en-US" dirty="0"/>
              <a:t>Elementary object-oriented programming</a:t>
            </a:r>
            <a:endParaRPr lang="en-BE" dirty="0"/>
          </a:p>
        </p:txBody>
      </p:sp>
      <p:sp>
        <p:nvSpPr>
          <p:cNvPr id="3" name="Content Placeholder 2">
            <a:extLst>
              <a:ext uri="{FF2B5EF4-FFF2-40B4-BE49-F238E27FC236}">
                <a16:creationId xmlns:a16="http://schemas.microsoft.com/office/drawing/2014/main" id="{E9DA3E97-C5F2-2237-7F53-EB19660362BF}"/>
              </a:ext>
            </a:extLst>
          </p:cNvPr>
          <p:cNvSpPr>
            <a:spLocks noGrp="1"/>
          </p:cNvSpPr>
          <p:nvPr>
            <p:ph idx="1"/>
          </p:nvPr>
        </p:nvSpPr>
        <p:spPr/>
        <p:txBody>
          <a:bodyPr/>
          <a:lstStyle/>
          <a:p>
            <a:r>
              <a:rPr lang="en-US" dirty="0"/>
              <a:t>Both languages support object-oriented paradigm based on </a:t>
            </a:r>
            <a:r>
              <a:rPr lang="en-US" b="1" dirty="0"/>
              <a:t>classes</a:t>
            </a:r>
          </a:p>
          <a:p>
            <a:endParaRPr lang="en-US" b="1" dirty="0"/>
          </a:p>
          <a:p>
            <a:r>
              <a:rPr lang="en-US" dirty="0"/>
              <a:t>C++ and python support inheritance, and polymorphism. C++ manages memory through explicit constructors and destructors. Python offers dynamic duck-typing. </a:t>
            </a:r>
          </a:p>
          <a:p>
            <a:endParaRPr lang="en-US" sz="1800" b="0" i="0" u="none" strike="noStrike" dirty="0">
              <a:solidFill>
                <a:srgbClr val="000000"/>
              </a:solidFill>
              <a:latin typeface="Lucida Sans" panose="020B0602030504020204" pitchFamily="34" charset="0"/>
            </a:endParaRPr>
          </a:p>
          <a:p>
            <a:endParaRPr lang="en-US" b="1" dirty="0"/>
          </a:p>
        </p:txBody>
      </p:sp>
    </p:spTree>
    <p:extLst>
      <p:ext uri="{BB962C8B-B14F-4D97-AF65-F5344CB8AC3E}">
        <p14:creationId xmlns:p14="http://schemas.microsoft.com/office/powerpoint/2010/main" val="164861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D2E2-D956-D022-63D7-F358B267E266}"/>
              </a:ext>
            </a:extLst>
          </p:cNvPr>
          <p:cNvSpPr>
            <a:spLocks noGrp="1"/>
          </p:cNvSpPr>
          <p:nvPr>
            <p:ph type="title"/>
          </p:nvPr>
        </p:nvSpPr>
        <p:spPr/>
        <p:txBody>
          <a:bodyPr/>
          <a:lstStyle/>
          <a:p>
            <a:r>
              <a:rPr lang="en-US" dirty="0"/>
              <a:t>C++ class declaration</a:t>
            </a:r>
            <a:endParaRPr lang="en-BE" dirty="0"/>
          </a:p>
        </p:txBody>
      </p:sp>
      <p:sp>
        <p:nvSpPr>
          <p:cNvPr id="3" name="Content Placeholder 2">
            <a:extLst>
              <a:ext uri="{FF2B5EF4-FFF2-40B4-BE49-F238E27FC236}">
                <a16:creationId xmlns:a16="http://schemas.microsoft.com/office/drawing/2014/main" id="{AC11343C-E853-690D-0989-F6A0D6ECE41D}"/>
              </a:ext>
            </a:extLst>
          </p:cNvPr>
          <p:cNvSpPr>
            <a:spLocks noGrp="1"/>
          </p:cNvSpPr>
          <p:nvPr>
            <p:ph idx="1"/>
          </p:nvPr>
        </p:nvSpPr>
        <p:spPr>
          <a:xfrm>
            <a:off x="677334" y="1378527"/>
            <a:ext cx="8596668" cy="5292437"/>
          </a:xfrm>
        </p:spPr>
        <p:txBody>
          <a:bodyPr>
            <a:noAutofit/>
          </a:bodyPr>
          <a:lstStyle/>
          <a:p>
            <a:pPr marL="0" indent="0">
              <a:buNone/>
            </a:pPr>
            <a:r>
              <a:rPr lang="en-US" sz="1500" b="0" dirty="0">
                <a:solidFill>
                  <a:srgbClr val="569CD6"/>
                </a:solidFill>
                <a:effectLst/>
                <a:latin typeface="Consolas" panose="020B0609020204030204" pitchFamily="49" charset="0"/>
              </a:rPr>
              <a:t>class</a:t>
            </a:r>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Particle</a:t>
            </a:r>
            <a:r>
              <a:rPr lang="en-US" sz="1500" b="0" dirty="0">
                <a:solidFill>
                  <a:srgbClr val="CCCCCC"/>
                </a:solidFill>
                <a:effectLst/>
                <a:latin typeface="Consolas" panose="020B0609020204030204" pitchFamily="49" charset="0"/>
              </a:rPr>
              <a:t> {</a:t>
            </a:r>
          </a:p>
          <a:p>
            <a:pPr marL="0" indent="0">
              <a:buNone/>
            </a:pPr>
            <a:r>
              <a:rPr lang="en-US" sz="1500" b="0" dirty="0">
                <a:solidFill>
                  <a:srgbClr val="569CD6"/>
                </a:solidFill>
                <a:effectLst/>
                <a:latin typeface="Consolas" panose="020B0609020204030204" pitchFamily="49" charset="0"/>
              </a:rPr>
              <a:t>private:</a:t>
            </a:r>
            <a:endParaRPr lang="en-US" sz="1500" b="0" dirty="0">
              <a:solidFill>
                <a:srgbClr val="CCCCCC"/>
              </a:solidFill>
              <a:effectLst/>
              <a:latin typeface="Consolas" panose="020B0609020204030204" pitchFamily="49" charset="0"/>
            </a:endParaRPr>
          </a:p>
          <a:p>
            <a:pPr marL="0" indent="0">
              <a:buNone/>
            </a:pP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double</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px</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py</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pz</a:t>
            </a:r>
            <a:r>
              <a:rPr lang="en-US" sz="1500" b="0" dirty="0">
                <a:solidFill>
                  <a:srgbClr val="CCCCCC"/>
                </a:solidFill>
                <a:effectLst/>
                <a:latin typeface="Consolas" panose="020B0609020204030204" pitchFamily="49" charset="0"/>
              </a:rPr>
              <a:t>;</a:t>
            </a:r>
            <a:r>
              <a:rPr lang="en-US" sz="1500" b="0" dirty="0">
                <a:solidFill>
                  <a:srgbClr val="6A9955"/>
                </a:solidFill>
                <a:effectLst/>
                <a:latin typeface="Consolas" panose="020B0609020204030204" pitchFamily="49" charset="0"/>
              </a:rPr>
              <a:t> // Momentum components in GeV/c</a:t>
            </a:r>
            <a:endParaRPr lang="en-US" sz="1500" b="0" dirty="0">
              <a:solidFill>
                <a:srgbClr val="CCCCCC"/>
              </a:solidFill>
              <a:effectLst/>
              <a:latin typeface="Consolas" panose="020B0609020204030204" pitchFamily="49" charset="0"/>
            </a:endParaRPr>
          </a:p>
          <a:p>
            <a:pPr marL="0" indent="0">
              <a:buNone/>
            </a:pP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double</a:t>
            </a:r>
            <a:r>
              <a:rPr lang="en-US" sz="1500" b="0" dirty="0">
                <a:solidFill>
                  <a:srgbClr val="CCCCCC"/>
                </a:solidFill>
                <a:effectLst/>
                <a:latin typeface="Consolas" panose="020B0609020204030204" pitchFamily="49" charset="0"/>
              </a:rPr>
              <a:t> mass;</a:t>
            </a:r>
            <a:r>
              <a:rPr lang="en-US" sz="1500" b="0" dirty="0">
                <a:solidFill>
                  <a:srgbClr val="6A9955"/>
                </a:solidFill>
                <a:effectLst/>
                <a:latin typeface="Consolas" panose="020B0609020204030204" pitchFamily="49" charset="0"/>
              </a:rPr>
              <a:t>       // Mass in GeV/c^2</a:t>
            </a:r>
            <a:endParaRPr lang="en-US" sz="1500" b="0" dirty="0">
              <a:solidFill>
                <a:srgbClr val="CCCCCC"/>
              </a:solidFill>
              <a:effectLst/>
              <a:latin typeface="Consolas" panose="020B0609020204030204" pitchFamily="49" charset="0"/>
            </a:endParaRPr>
          </a:p>
          <a:p>
            <a:pPr marL="0" indent="0">
              <a:buNone/>
            </a:pPr>
            <a:br>
              <a:rPr lang="en-US" sz="1500" b="0" dirty="0">
                <a:solidFill>
                  <a:srgbClr val="CCCCCC"/>
                </a:solidFill>
                <a:effectLst/>
                <a:latin typeface="Consolas" panose="020B0609020204030204" pitchFamily="49" charset="0"/>
              </a:rPr>
            </a:br>
            <a:r>
              <a:rPr lang="en-US" sz="1500" b="0" dirty="0">
                <a:solidFill>
                  <a:srgbClr val="569CD6"/>
                </a:solidFill>
                <a:effectLst/>
                <a:latin typeface="Consolas" panose="020B0609020204030204" pitchFamily="49" charset="0"/>
              </a:rPr>
              <a:t>public:</a:t>
            </a:r>
            <a:endParaRPr lang="en-US" sz="1500" b="0" dirty="0">
              <a:solidFill>
                <a:srgbClr val="CCCCCC"/>
              </a:solidFill>
              <a:effectLst/>
              <a:latin typeface="Consolas" panose="020B0609020204030204" pitchFamily="49" charset="0"/>
            </a:endParaRPr>
          </a:p>
          <a:p>
            <a:pPr marL="0" indent="0">
              <a:buNone/>
            </a:pPr>
            <a:r>
              <a:rPr lang="en-US" sz="1500" b="0" dirty="0">
                <a:solidFill>
                  <a:srgbClr val="6A9955"/>
                </a:solidFill>
                <a:effectLst/>
                <a:latin typeface="Consolas" panose="020B0609020204030204" pitchFamily="49" charset="0"/>
              </a:rPr>
              <a:t>    // Constructor</a:t>
            </a:r>
            <a:endParaRPr lang="en-US" sz="1500" b="0" dirty="0">
              <a:solidFill>
                <a:srgbClr val="CCCCCC"/>
              </a:solidFill>
              <a:effectLst/>
              <a:latin typeface="Consolas" panose="020B0609020204030204" pitchFamily="49" charset="0"/>
            </a:endParaRPr>
          </a:p>
          <a:p>
            <a:pPr marL="0" indent="0">
              <a:buNone/>
            </a:pPr>
            <a:r>
              <a:rPr lang="en-US" sz="1500" b="0" dirty="0">
                <a:solidFill>
                  <a:srgbClr val="CCCCCC"/>
                </a:solidFill>
                <a:effectLst/>
                <a:latin typeface="Consolas" panose="020B0609020204030204" pitchFamily="49" charset="0"/>
              </a:rPr>
              <a:t>    </a:t>
            </a:r>
            <a:r>
              <a:rPr lang="en-US" sz="1500" b="0" dirty="0">
                <a:solidFill>
                  <a:srgbClr val="DCDCAA"/>
                </a:solidFill>
                <a:effectLst/>
                <a:latin typeface="Consolas" panose="020B0609020204030204" pitchFamily="49" charset="0"/>
              </a:rPr>
              <a:t>Particle</a:t>
            </a:r>
            <a:r>
              <a:rPr lang="en-US" sz="1500" b="0" dirty="0">
                <a:solidFill>
                  <a:srgbClr val="CCCCCC"/>
                </a:solidFill>
                <a:effectLst/>
                <a:latin typeface="Consolas" panose="020B0609020204030204" pitchFamily="49" charset="0"/>
              </a:rPr>
              <a:t>(</a:t>
            </a:r>
            <a:r>
              <a:rPr lang="en-US" sz="1500" b="0" dirty="0">
                <a:solidFill>
                  <a:srgbClr val="569CD6"/>
                </a:solidFill>
                <a:effectLst/>
                <a:latin typeface="Consolas" panose="020B0609020204030204" pitchFamily="49" charset="0"/>
              </a:rPr>
              <a:t>double</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px</a:t>
            </a: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double</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py</a:t>
            </a: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double</a:t>
            </a:r>
            <a:r>
              <a:rPr lang="en-US" sz="1500" b="0" dirty="0">
                <a:solidFill>
                  <a:srgbClr val="CCCCCC"/>
                </a:solidFill>
                <a:effectLst/>
                <a:latin typeface="Consolas" panose="020B0609020204030204" pitchFamily="49" charset="0"/>
              </a:rPr>
              <a:t> </a:t>
            </a:r>
            <a:r>
              <a:rPr lang="en-US" sz="1500" b="0" dirty="0" err="1">
                <a:solidFill>
                  <a:srgbClr val="9CDCFE"/>
                </a:solidFill>
                <a:effectLst/>
                <a:latin typeface="Consolas" panose="020B0609020204030204" pitchFamily="49" charset="0"/>
              </a:rPr>
              <a:t>pz</a:t>
            </a: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double</a:t>
            </a: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mass</a:t>
            </a:r>
            <a:r>
              <a:rPr lang="en-US" sz="1500" b="0" dirty="0">
                <a:solidFill>
                  <a:srgbClr val="CCCCCC"/>
                </a:solidFill>
                <a:effectLst/>
                <a:latin typeface="Consolas" panose="020B0609020204030204" pitchFamily="49" charset="0"/>
              </a:rPr>
              <a:t>) </a:t>
            </a:r>
          </a:p>
          <a:p>
            <a:pPr marL="0" indent="0">
              <a:buNone/>
            </a:pPr>
            <a:r>
              <a:rPr lang="en-US" sz="1500" b="0" dirty="0">
                <a:solidFill>
                  <a:srgbClr val="CCCCCC"/>
                </a:solidFill>
                <a:effectLst/>
                <a:latin typeface="Consolas" panose="020B0609020204030204" pitchFamily="49" charset="0"/>
              </a:rPr>
              <a:t>        : </a:t>
            </a:r>
            <a:r>
              <a:rPr lang="en-US" sz="1500" b="0" dirty="0" err="1">
                <a:solidFill>
                  <a:srgbClr val="DCDCAA"/>
                </a:solidFill>
                <a:effectLst/>
                <a:latin typeface="Consolas" panose="020B0609020204030204" pitchFamily="49" charset="0"/>
              </a:rPr>
              <a:t>px</a:t>
            </a:r>
            <a:r>
              <a:rPr lang="en-US" sz="1500" b="0" dirty="0">
                <a:solidFill>
                  <a:srgbClr val="CCCCCC"/>
                </a:solidFill>
                <a:effectLst/>
                <a:latin typeface="Consolas" panose="020B0609020204030204" pitchFamily="49" charset="0"/>
              </a:rPr>
              <a:t>(</a:t>
            </a:r>
            <a:r>
              <a:rPr lang="en-US" sz="1500" b="0" dirty="0" err="1">
                <a:solidFill>
                  <a:srgbClr val="CCCCCC"/>
                </a:solidFill>
                <a:effectLst/>
                <a:latin typeface="Consolas" panose="020B0609020204030204" pitchFamily="49" charset="0"/>
              </a:rPr>
              <a:t>px</a:t>
            </a:r>
            <a:r>
              <a:rPr lang="en-US" sz="1500" b="0" dirty="0">
                <a:solidFill>
                  <a:srgbClr val="CCCCCC"/>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py</a:t>
            </a:r>
            <a:r>
              <a:rPr lang="en-US" sz="1500" b="0" dirty="0">
                <a:solidFill>
                  <a:srgbClr val="CCCCCC"/>
                </a:solidFill>
                <a:effectLst/>
                <a:latin typeface="Consolas" panose="020B0609020204030204" pitchFamily="49" charset="0"/>
              </a:rPr>
              <a:t>(</a:t>
            </a:r>
            <a:r>
              <a:rPr lang="en-US" sz="1500" b="0" dirty="0" err="1">
                <a:solidFill>
                  <a:srgbClr val="CCCCCC"/>
                </a:solidFill>
                <a:effectLst/>
                <a:latin typeface="Consolas" panose="020B0609020204030204" pitchFamily="49" charset="0"/>
              </a:rPr>
              <a:t>py</a:t>
            </a:r>
            <a:r>
              <a:rPr lang="en-US" sz="1500" b="0" dirty="0">
                <a:solidFill>
                  <a:srgbClr val="CCCCCC"/>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pz</a:t>
            </a:r>
            <a:r>
              <a:rPr lang="en-US" sz="1500" b="0" dirty="0">
                <a:solidFill>
                  <a:srgbClr val="CCCCCC"/>
                </a:solidFill>
                <a:effectLst/>
                <a:latin typeface="Consolas" panose="020B0609020204030204" pitchFamily="49" charset="0"/>
              </a:rPr>
              <a:t>(</a:t>
            </a:r>
            <a:r>
              <a:rPr lang="en-US" sz="1500" b="0" dirty="0" err="1">
                <a:solidFill>
                  <a:srgbClr val="CCCCCC"/>
                </a:solidFill>
                <a:effectLst/>
                <a:latin typeface="Consolas" panose="020B0609020204030204" pitchFamily="49" charset="0"/>
              </a:rPr>
              <a:t>pz</a:t>
            </a:r>
            <a:r>
              <a:rPr lang="en-US" sz="1500" b="0" dirty="0">
                <a:solidFill>
                  <a:srgbClr val="CCCCCC"/>
                </a:solidFill>
                <a:effectLst/>
                <a:latin typeface="Consolas" panose="020B0609020204030204" pitchFamily="49" charset="0"/>
              </a:rPr>
              <a:t>), </a:t>
            </a:r>
            <a:r>
              <a:rPr lang="en-US" sz="1500" b="0" dirty="0">
                <a:solidFill>
                  <a:srgbClr val="DCDCAA"/>
                </a:solidFill>
                <a:effectLst/>
                <a:latin typeface="Consolas" panose="020B0609020204030204" pitchFamily="49" charset="0"/>
              </a:rPr>
              <a:t>mass</a:t>
            </a:r>
            <a:r>
              <a:rPr lang="en-US" sz="1500" b="0" dirty="0">
                <a:solidFill>
                  <a:srgbClr val="CCCCCC"/>
                </a:solidFill>
                <a:effectLst/>
                <a:latin typeface="Consolas" panose="020B0609020204030204" pitchFamily="49" charset="0"/>
              </a:rPr>
              <a:t>(mass) {}</a:t>
            </a:r>
          </a:p>
          <a:p>
            <a:pPr marL="0" indent="0">
              <a:buNone/>
            </a:pPr>
            <a:br>
              <a:rPr lang="en-US" sz="1500" b="0" dirty="0">
                <a:solidFill>
                  <a:srgbClr val="CCCCCC"/>
                </a:solidFill>
                <a:effectLst/>
                <a:latin typeface="Consolas" panose="020B0609020204030204" pitchFamily="49" charset="0"/>
              </a:rPr>
            </a:br>
            <a:r>
              <a:rPr lang="en-US" sz="1500" b="0" dirty="0">
                <a:solidFill>
                  <a:srgbClr val="6A9955"/>
                </a:solidFill>
                <a:effectLst/>
                <a:latin typeface="Consolas" panose="020B0609020204030204" pitchFamily="49" charset="0"/>
              </a:rPr>
              <a:t>    // Method to calculate energy from four-momentum vector (E^2 = p^2 + m^2)</a:t>
            </a:r>
            <a:endParaRPr lang="en-US" sz="1500" b="0" dirty="0">
              <a:solidFill>
                <a:srgbClr val="CCCCCC"/>
              </a:solidFill>
              <a:effectLst/>
              <a:latin typeface="Consolas" panose="020B0609020204030204" pitchFamily="49" charset="0"/>
            </a:endParaRPr>
          </a:p>
          <a:p>
            <a:pPr marL="0" indent="0">
              <a:buNone/>
            </a:pPr>
            <a:r>
              <a:rPr lang="en-US" sz="1500" b="0" dirty="0">
                <a:solidFill>
                  <a:srgbClr val="CCCCCC"/>
                </a:solidFill>
                <a:effectLst/>
                <a:latin typeface="Consolas" panose="020B0609020204030204" pitchFamily="49" charset="0"/>
              </a:rPr>
              <a:t>    </a:t>
            </a:r>
            <a:r>
              <a:rPr lang="en-US" sz="1500" b="0" dirty="0">
                <a:solidFill>
                  <a:srgbClr val="569CD6"/>
                </a:solidFill>
                <a:effectLst/>
                <a:latin typeface="Consolas" panose="020B0609020204030204" pitchFamily="49" charset="0"/>
              </a:rPr>
              <a:t>double</a:t>
            </a:r>
            <a:r>
              <a:rPr lang="en-US" sz="1500" b="0" dirty="0">
                <a:solidFill>
                  <a:srgbClr val="CCCCCC"/>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calculateEnergy</a:t>
            </a:r>
            <a:r>
              <a:rPr lang="en-US" sz="1500" b="0" dirty="0">
                <a:solidFill>
                  <a:srgbClr val="CCCCCC"/>
                </a:solidFill>
                <a:effectLst/>
                <a:latin typeface="Consolas" panose="020B0609020204030204" pitchFamily="49" charset="0"/>
              </a:rPr>
              <a:t>() {</a:t>
            </a:r>
          </a:p>
          <a:p>
            <a:pPr marL="0" indent="0">
              <a:buNone/>
            </a:pPr>
            <a:r>
              <a:rPr lang="en-US" sz="1500" b="0" dirty="0">
                <a:solidFill>
                  <a:srgbClr val="CCCCCC"/>
                </a:solidFill>
                <a:effectLst/>
                <a:latin typeface="Consolas" panose="020B0609020204030204" pitchFamily="49" charset="0"/>
              </a:rPr>
              <a:t>        </a:t>
            </a:r>
            <a:r>
              <a:rPr lang="en-US" sz="1500" b="0" dirty="0">
                <a:solidFill>
                  <a:srgbClr val="C586C0"/>
                </a:solidFill>
                <a:effectLst/>
                <a:latin typeface="Consolas" panose="020B0609020204030204" pitchFamily="49" charset="0"/>
              </a:rPr>
              <a:t>return</a:t>
            </a:r>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std</a:t>
            </a:r>
            <a:r>
              <a:rPr lang="en-US" sz="1500" b="0" dirty="0">
                <a:solidFill>
                  <a:srgbClr val="CCCCCC"/>
                </a:solidFill>
                <a:effectLst/>
                <a:latin typeface="Consolas" panose="020B0609020204030204" pitchFamily="49" charset="0"/>
              </a:rPr>
              <a:t>::</a:t>
            </a:r>
            <a:r>
              <a:rPr lang="en-US" sz="1500" b="0" dirty="0">
                <a:solidFill>
                  <a:srgbClr val="DCDCAA"/>
                </a:solidFill>
                <a:effectLst/>
                <a:latin typeface="Consolas" panose="020B0609020204030204" pitchFamily="49" charset="0"/>
              </a:rPr>
              <a:t>sqrt</a:t>
            </a:r>
            <a:r>
              <a:rPr lang="en-US" sz="1500" b="0" dirty="0">
                <a:solidFill>
                  <a:srgbClr val="CCCCCC"/>
                </a:solidFill>
                <a:effectLst/>
                <a:latin typeface="Consolas" panose="020B0609020204030204" pitchFamily="49" charset="0"/>
              </a:rPr>
              <a:t>(</a:t>
            </a:r>
            <a:r>
              <a:rPr lang="en-US" sz="1500" b="0" dirty="0" err="1">
                <a:solidFill>
                  <a:srgbClr val="CCCCCC"/>
                </a:solidFill>
                <a:effectLst/>
                <a:latin typeface="Consolas" panose="020B0609020204030204" pitchFamily="49" charset="0"/>
              </a:rPr>
              <a:t>px</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px</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py</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py</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pz</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err="1">
                <a:solidFill>
                  <a:srgbClr val="CCCCCC"/>
                </a:solidFill>
                <a:effectLst/>
                <a:latin typeface="Consolas" panose="020B0609020204030204" pitchFamily="49" charset="0"/>
              </a:rPr>
              <a:t>pz</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mass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mass);</a:t>
            </a:r>
          </a:p>
          <a:p>
            <a:pPr marL="0" indent="0">
              <a:buNone/>
            </a:pPr>
            <a:r>
              <a:rPr lang="en-US" sz="1500" b="0" dirty="0">
                <a:solidFill>
                  <a:srgbClr val="CCCCCC"/>
                </a:solidFill>
                <a:effectLst/>
                <a:latin typeface="Consolas" panose="020B0609020204030204" pitchFamily="49" charset="0"/>
              </a:rPr>
              <a:t>    }</a:t>
            </a:r>
          </a:p>
          <a:p>
            <a:pPr marL="0" indent="0">
              <a:buNone/>
            </a:pPr>
            <a:br>
              <a:rPr lang="en-US" sz="1500" b="0" dirty="0">
                <a:solidFill>
                  <a:srgbClr val="CCCCCC"/>
                </a:solidFill>
                <a:effectLst/>
                <a:latin typeface="Consolas" panose="020B0609020204030204" pitchFamily="49" charset="0"/>
              </a:rPr>
            </a:br>
            <a:r>
              <a:rPr lang="en-US" sz="1500" b="0" dirty="0">
                <a:solidFill>
                  <a:srgbClr val="CCCCCC"/>
                </a:solidFill>
                <a:effectLst/>
                <a:latin typeface="Consolas" panose="020B0609020204030204" pitchFamily="49" charset="0"/>
              </a:rPr>
              <a:t>};</a:t>
            </a:r>
          </a:p>
          <a:p>
            <a:pPr marL="0" indent="0">
              <a:buNone/>
            </a:pPr>
            <a:endParaRPr lang="en-BE" sz="1500" dirty="0"/>
          </a:p>
        </p:txBody>
      </p:sp>
    </p:spTree>
    <p:extLst>
      <p:ext uri="{BB962C8B-B14F-4D97-AF65-F5344CB8AC3E}">
        <p14:creationId xmlns:p14="http://schemas.microsoft.com/office/powerpoint/2010/main" val="49816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D2E2-D956-D022-63D7-F358B267E266}"/>
              </a:ext>
            </a:extLst>
          </p:cNvPr>
          <p:cNvSpPr>
            <a:spLocks noGrp="1"/>
          </p:cNvSpPr>
          <p:nvPr>
            <p:ph type="title"/>
          </p:nvPr>
        </p:nvSpPr>
        <p:spPr/>
        <p:txBody>
          <a:bodyPr/>
          <a:lstStyle/>
          <a:p>
            <a:r>
              <a:rPr lang="en-US" dirty="0"/>
              <a:t>Python class declaration</a:t>
            </a:r>
            <a:endParaRPr lang="en-BE" dirty="0"/>
          </a:p>
        </p:txBody>
      </p:sp>
      <p:sp>
        <p:nvSpPr>
          <p:cNvPr id="3" name="Content Placeholder 2">
            <a:extLst>
              <a:ext uri="{FF2B5EF4-FFF2-40B4-BE49-F238E27FC236}">
                <a16:creationId xmlns:a16="http://schemas.microsoft.com/office/drawing/2014/main" id="{AC11343C-E853-690D-0989-F6A0D6ECE41D}"/>
              </a:ext>
            </a:extLst>
          </p:cNvPr>
          <p:cNvSpPr>
            <a:spLocks noGrp="1"/>
          </p:cNvSpPr>
          <p:nvPr>
            <p:ph idx="1"/>
          </p:nvPr>
        </p:nvSpPr>
        <p:spPr>
          <a:xfrm>
            <a:off x="677334" y="1378527"/>
            <a:ext cx="8868448" cy="5292437"/>
          </a:xfrm>
        </p:spPr>
        <p:txBody>
          <a:bodyPr>
            <a:noAutofit/>
          </a:bodyPr>
          <a:lstStyle/>
          <a:p>
            <a:pPr marL="0" indent="0">
              <a:buNone/>
            </a:pPr>
            <a:r>
              <a:rPr lang="en-US" sz="1600" b="0" dirty="0">
                <a:solidFill>
                  <a:srgbClr val="569CD6"/>
                </a:solidFill>
                <a:effectLst/>
                <a:latin typeface="Consolas" panose="020B0609020204030204" pitchFamily="49" charset="0"/>
              </a:rPr>
              <a:t>class</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Particle</a:t>
            </a:r>
            <a:r>
              <a:rPr lang="en-US" sz="1600" b="0" dirty="0">
                <a:solidFill>
                  <a:srgbClr val="CCCCCC"/>
                </a:solidFill>
                <a:effectLst/>
                <a:latin typeface="Consolas" panose="020B0609020204030204" pitchFamily="49" charset="0"/>
              </a:rPr>
              <a:t>:</a:t>
            </a:r>
          </a:p>
          <a:p>
            <a:pPr marL="0" indent="0">
              <a:buNone/>
            </a:pP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def</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__</a:t>
            </a:r>
            <a:r>
              <a:rPr lang="en-US" sz="1600" b="0" dirty="0" err="1">
                <a:solidFill>
                  <a:srgbClr val="DCDCAA"/>
                </a:solidFill>
                <a:effectLst/>
                <a:latin typeface="Consolas" panose="020B0609020204030204" pitchFamily="49" charset="0"/>
              </a:rPr>
              <a:t>init</a:t>
            </a:r>
            <a:r>
              <a:rPr lang="en-US" sz="1600" b="0" dirty="0">
                <a:solidFill>
                  <a:srgbClr val="DCDCAA"/>
                </a:solidFill>
                <a:effectLst/>
                <a:latin typeface="Consolas" panose="020B0609020204030204" pitchFamily="49" charset="0"/>
              </a:rPr>
              <a:t>__</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px</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py</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pz</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mass</a:t>
            </a:r>
            <a:r>
              <a:rPr lang="en-US" sz="1600" b="0" dirty="0">
                <a:solidFill>
                  <a:srgbClr val="CCCCCC"/>
                </a:solidFill>
                <a:effectLst/>
                <a:latin typeface="Consolas" panose="020B0609020204030204" pitchFamily="49" charset="0"/>
              </a:rPr>
              <a:t>):</a:t>
            </a:r>
          </a:p>
          <a:p>
            <a:pPr marL="0" indent="0">
              <a:buNone/>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Initialize momentum components (GeV/c) and mass (GeV/c^2)</a:t>
            </a:r>
            <a:endParaRPr lang="en-US" sz="1600" b="0" dirty="0">
              <a:solidFill>
                <a:srgbClr val="CCCCCC"/>
              </a:solidFill>
              <a:effectLst/>
              <a:latin typeface="Consolas" panose="020B0609020204030204" pitchFamily="49" charset="0"/>
            </a:endParaRPr>
          </a:p>
          <a:p>
            <a:pPr marL="0" indent="0">
              <a:buNone/>
            </a:pPr>
            <a:r>
              <a:rPr 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self</a:t>
            </a:r>
            <a:r>
              <a:rPr lang="en-US" sz="1600" b="0" dirty="0" err="1">
                <a:solidFill>
                  <a:srgbClr val="CCCCCC"/>
                </a:solidFill>
                <a:effectLst/>
                <a:latin typeface="Consolas" panose="020B0609020204030204" pitchFamily="49" charset="0"/>
              </a:rPr>
              <a:t>.px</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px</a:t>
            </a:r>
            <a:endParaRPr lang="en-US" sz="1600" b="0" dirty="0">
              <a:solidFill>
                <a:srgbClr val="CCCCCC"/>
              </a:solidFill>
              <a:effectLst/>
              <a:latin typeface="Consolas" panose="020B0609020204030204" pitchFamily="49" charset="0"/>
            </a:endParaRPr>
          </a:p>
          <a:p>
            <a:pPr marL="0" indent="0">
              <a:buNone/>
            </a:pP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.py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py</a:t>
            </a:r>
            <a:endParaRPr lang="en-US" sz="1600" b="0" dirty="0">
              <a:solidFill>
                <a:srgbClr val="CCCCCC"/>
              </a:solidFill>
              <a:effectLst/>
              <a:latin typeface="Consolas" panose="020B0609020204030204" pitchFamily="49" charset="0"/>
            </a:endParaRPr>
          </a:p>
          <a:p>
            <a:pPr marL="0" indent="0">
              <a:buNone/>
            </a:pPr>
            <a:r>
              <a:rPr 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self</a:t>
            </a:r>
            <a:r>
              <a:rPr lang="en-US" sz="1600" b="0" dirty="0" err="1">
                <a:solidFill>
                  <a:srgbClr val="CCCCCC"/>
                </a:solidFill>
                <a:effectLst/>
                <a:latin typeface="Consolas" panose="020B0609020204030204" pitchFamily="49" charset="0"/>
              </a:rPr>
              <a:t>.pz</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pz</a:t>
            </a:r>
            <a:endParaRPr lang="en-US" sz="1600" b="0" dirty="0">
              <a:solidFill>
                <a:srgbClr val="CCCCCC"/>
              </a:solidFill>
              <a:effectLst/>
              <a:latin typeface="Consolas" panose="020B0609020204030204" pitchFamily="49" charset="0"/>
            </a:endParaRPr>
          </a:p>
          <a:p>
            <a:pPr marL="0" indent="0">
              <a:buNone/>
            </a:pPr>
            <a:r>
              <a:rPr 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self</a:t>
            </a:r>
            <a:r>
              <a:rPr lang="en-US" sz="1600" b="0" dirty="0" err="1">
                <a:solidFill>
                  <a:srgbClr val="CCCCCC"/>
                </a:solidFill>
                <a:effectLst/>
                <a:latin typeface="Consolas" panose="020B0609020204030204" pitchFamily="49" charset="0"/>
              </a:rPr>
              <a:t>.mass</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mass</a:t>
            </a:r>
          </a:p>
          <a:p>
            <a:pPr marL="0" indent="0">
              <a:buNone/>
            </a:pPr>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Method to calculate energy from four-momentum vector (E^2 = p^2 + m^2)</a:t>
            </a:r>
            <a:endParaRPr lang="en-US" sz="1600" b="0" dirty="0">
              <a:solidFill>
                <a:srgbClr val="CCCCCC"/>
              </a:solidFill>
              <a:effectLst/>
              <a:latin typeface="Consolas" panose="020B0609020204030204" pitchFamily="49" charset="0"/>
            </a:endParaRPr>
          </a:p>
          <a:p>
            <a:pPr marL="0" indent="0">
              <a:buNone/>
            </a:pP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def</a:t>
            </a:r>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calculate_energy</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a:t>
            </a:r>
          </a:p>
          <a:p>
            <a:pPr marL="0" indent="0">
              <a:buNone/>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math.sqrt</a:t>
            </a:r>
            <a:r>
              <a:rPr lang="en-US" sz="1600" b="0" dirty="0">
                <a:solidFill>
                  <a:srgbClr val="CCCCCC"/>
                </a:solidFill>
                <a:effectLst/>
                <a:latin typeface="Consolas" panose="020B0609020204030204" pitchFamily="49" charset="0"/>
              </a:rPr>
              <a:t>(</a:t>
            </a:r>
            <a:r>
              <a:rPr lang="en-US" sz="1600" b="0" dirty="0" err="1">
                <a:solidFill>
                  <a:srgbClr val="569CD6"/>
                </a:solidFill>
                <a:effectLst/>
                <a:latin typeface="Consolas" panose="020B0609020204030204" pitchFamily="49" charset="0"/>
              </a:rPr>
              <a:t>self</a:t>
            </a:r>
            <a:r>
              <a:rPr lang="en-US" sz="1600" b="0" dirty="0" err="1">
                <a:solidFill>
                  <a:srgbClr val="CCCCCC"/>
                </a:solidFill>
                <a:effectLst/>
                <a:latin typeface="Consolas" panose="020B0609020204030204" pitchFamily="49" charset="0"/>
              </a:rPr>
              <a:t>.px</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.py</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self</a:t>
            </a:r>
            <a:r>
              <a:rPr lang="en-US" sz="1600" b="0" dirty="0" err="1">
                <a:solidFill>
                  <a:srgbClr val="CCCCCC"/>
                </a:solidFill>
                <a:effectLst/>
                <a:latin typeface="Consolas" panose="020B0609020204030204" pitchFamily="49" charset="0"/>
              </a:rPr>
              <a:t>.pz</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self</a:t>
            </a:r>
            <a:r>
              <a:rPr lang="en-US" sz="1600" b="0" dirty="0" err="1">
                <a:solidFill>
                  <a:srgbClr val="CCCCCC"/>
                </a:solidFill>
                <a:effectLst/>
                <a:latin typeface="Consolas" panose="020B0609020204030204" pitchFamily="49" charset="0"/>
              </a:rPr>
              <a:t>.mass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CCCCCC"/>
                </a:solidFill>
                <a:effectLst/>
                <a:latin typeface="Consolas" panose="020B0609020204030204" pitchFamily="49" charset="0"/>
              </a:rPr>
              <a:t>)</a:t>
            </a:r>
          </a:p>
          <a:p>
            <a:pPr marL="0" indent="0">
              <a:buNone/>
            </a:pPr>
            <a:br>
              <a:rPr lang="en-US" sz="1600" b="0" dirty="0">
                <a:solidFill>
                  <a:srgbClr val="CCCCCC"/>
                </a:solidFill>
                <a:effectLst/>
                <a:latin typeface="Consolas" panose="020B0609020204030204" pitchFamily="49" charset="0"/>
              </a:rPr>
            </a:br>
            <a:endParaRPr lang="en-US" sz="1600" b="0" dirty="0">
              <a:solidFill>
                <a:srgbClr val="CCCCCC"/>
              </a:solidFill>
              <a:effectLst/>
              <a:latin typeface="Consolas" panose="020B0609020204030204" pitchFamily="49" charset="0"/>
            </a:endParaRPr>
          </a:p>
          <a:p>
            <a:pPr marL="0" indent="0">
              <a:buNone/>
            </a:pPr>
            <a:endParaRPr lang="en-BE" sz="1500" dirty="0"/>
          </a:p>
        </p:txBody>
      </p:sp>
    </p:spTree>
    <p:extLst>
      <p:ext uri="{BB962C8B-B14F-4D97-AF65-F5344CB8AC3E}">
        <p14:creationId xmlns:p14="http://schemas.microsoft.com/office/powerpoint/2010/main" val="319655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834E-8F93-1657-020B-4E918B78D3C4}"/>
              </a:ext>
            </a:extLst>
          </p:cNvPr>
          <p:cNvSpPr>
            <a:spLocks noGrp="1"/>
          </p:cNvSpPr>
          <p:nvPr>
            <p:ph type="title"/>
          </p:nvPr>
        </p:nvSpPr>
        <p:spPr/>
        <p:txBody>
          <a:bodyPr/>
          <a:lstStyle/>
          <a:p>
            <a:r>
              <a:rPr lang="en-US" dirty="0"/>
              <a:t>Memory management</a:t>
            </a:r>
            <a:endParaRPr lang="en-BE" dirty="0"/>
          </a:p>
        </p:txBody>
      </p:sp>
      <p:sp>
        <p:nvSpPr>
          <p:cNvPr id="3" name="Content Placeholder 2">
            <a:extLst>
              <a:ext uri="{FF2B5EF4-FFF2-40B4-BE49-F238E27FC236}">
                <a16:creationId xmlns:a16="http://schemas.microsoft.com/office/drawing/2014/main" id="{A945146D-70D0-2E3E-0AE5-B6D69FF29FBF}"/>
              </a:ext>
            </a:extLst>
          </p:cNvPr>
          <p:cNvSpPr>
            <a:spLocks noGrp="1"/>
          </p:cNvSpPr>
          <p:nvPr>
            <p:ph idx="1"/>
          </p:nvPr>
        </p:nvSpPr>
        <p:spPr>
          <a:xfrm>
            <a:off x="677334" y="1794165"/>
            <a:ext cx="8596668" cy="4247198"/>
          </a:xfrm>
        </p:spPr>
        <p:txBody>
          <a:bodyPr>
            <a:normAutofit lnSpcReduction="10000"/>
          </a:bodyPr>
          <a:lstStyle/>
          <a:p>
            <a:r>
              <a:rPr lang="en-US" dirty="0"/>
              <a:t>Memory management is a critical aspect of programming, especially in languages like C++ where developers need to manually allocate and free memory. </a:t>
            </a:r>
          </a:p>
          <a:p>
            <a:r>
              <a:rPr lang="en-US" dirty="0"/>
              <a:t>In contrast, Python provides automatic memory management through garbage collection, making it easier for developers to focus on logic without worrying about memory leaks.</a:t>
            </a:r>
          </a:p>
          <a:p>
            <a:r>
              <a:rPr lang="en-US" dirty="0"/>
              <a:t>In C++, dynamic memory is allocated using the </a:t>
            </a:r>
            <a:r>
              <a:rPr lang="en-US" b="1" dirty="0"/>
              <a:t>new</a:t>
            </a:r>
            <a:r>
              <a:rPr lang="en-US" dirty="0"/>
              <a:t> keyword, which reserves space on the heap. The programmer </a:t>
            </a:r>
            <a:r>
              <a:rPr lang="en-US" b="1" dirty="0"/>
              <a:t>must</a:t>
            </a:r>
            <a:r>
              <a:rPr lang="en-US" dirty="0"/>
              <a:t> explicitly free this memory using the </a:t>
            </a:r>
            <a:r>
              <a:rPr lang="en-US" b="1" dirty="0"/>
              <a:t>delete</a:t>
            </a:r>
            <a:r>
              <a:rPr lang="en-US" dirty="0"/>
              <a:t> keyword to prevent memory leaks.</a:t>
            </a:r>
          </a:p>
          <a:p>
            <a:r>
              <a:rPr lang="en-US" dirty="0"/>
              <a:t>Python abstracts away memory management from the user. It uses </a:t>
            </a:r>
            <a:r>
              <a:rPr lang="en-US" b="1" dirty="0"/>
              <a:t>automatic memory management</a:t>
            </a:r>
            <a:r>
              <a:rPr lang="en-US" dirty="0"/>
              <a:t> through a garbage collector, which automatically handles allocation and deallocation of memory. When objects are no longer referenced, Python's garbage collector frees up the memory, preventing memory leaks</a:t>
            </a:r>
            <a:endParaRPr lang="en-BE" dirty="0"/>
          </a:p>
        </p:txBody>
      </p:sp>
    </p:spTree>
    <p:extLst>
      <p:ext uri="{BB962C8B-B14F-4D97-AF65-F5344CB8AC3E}">
        <p14:creationId xmlns:p14="http://schemas.microsoft.com/office/powerpoint/2010/main" val="1872759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20B3-60FB-D185-4023-B5EDEC2A6C94}"/>
              </a:ext>
            </a:extLst>
          </p:cNvPr>
          <p:cNvSpPr>
            <a:spLocks noGrp="1"/>
          </p:cNvSpPr>
          <p:nvPr>
            <p:ph type="title"/>
          </p:nvPr>
        </p:nvSpPr>
        <p:spPr/>
        <p:txBody>
          <a:bodyPr/>
          <a:lstStyle/>
          <a:p>
            <a:r>
              <a:rPr lang="en-US" dirty="0"/>
              <a:t>C++ dynamic memory allocation</a:t>
            </a:r>
            <a:endParaRPr lang="en-BE" dirty="0"/>
          </a:p>
        </p:txBody>
      </p:sp>
      <p:sp>
        <p:nvSpPr>
          <p:cNvPr id="3" name="Content Placeholder 2">
            <a:extLst>
              <a:ext uri="{FF2B5EF4-FFF2-40B4-BE49-F238E27FC236}">
                <a16:creationId xmlns:a16="http://schemas.microsoft.com/office/drawing/2014/main" id="{6D74BC8C-A5CF-ECC1-CAEA-8D763FF7891D}"/>
              </a:ext>
            </a:extLst>
          </p:cNvPr>
          <p:cNvSpPr>
            <a:spLocks noGrp="1"/>
          </p:cNvSpPr>
          <p:nvPr>
            <p:ph idx="1"/>
          </p:nvPr>
        </p:nvSpPr>
        <p:spPr>
          <a:xfrm>
            <a:off x="249383" y="2160589"/>
            <a:ext cx="10584872" cy="3880773"/>
          </a:xfrm>
        </p:spPr>
        <p:txBody>
          <a:bodyPr>
            <a:normAutofit fontScale="92500" lnSpcReduction="20000"/>
          </a:bodyPr>
          <a:lstStyle/>
          <a:p>
            <a:pPr marL="0" indent="0">
              <a:buNone/>
            </a:pP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arr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new</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Dynamically allocate an array of 10 integers</a:t>
            </a:r>
            <a:endParaRPr lang="en-US" b="0" dirty="0">
              <a:solidFill>
                <a:srgbClr val="CCCCCC"/>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 Use the array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delete[]</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arr</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Free the allocated memory</a:t>
            </a:r>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pPr marL="0" indent="0">
              <a:buNone/>
            </a:pPr>
            <a:r>
              <a:rPr lang="en-US" dirty="0"/>
              <a:t>However, there are much better ways of memory management in C++</a:t>
            </a:r>
          </a:p>
          <a:p>
            <a:pPr marL="0" indent="0">
              <a:buNone/>
            </a:pPr>
            <a:r>
              <a:rPr lang="en-US" b="0" dirty="0">
                <a:solidFill>
                  <a:srgbClr val="6A9955"/>
                </a:solidFill>
                <a:effectLst/>
                <a:latin typeface="Consolas" panose="020B0609020204030204" pitchFamily="49" charset="0"/>
              </a:rPr>
              <a:t>// Using std::</a:t>
            </a:r>
            <a:r>
              <a:rPr lang="en-US" b="0" dirty="0" err="1">
                <a:solidFill>
                  <a:srgbClr val="6A9955"/>
                </a:solidFill>
                <a:effectLst/>
                <a:latin typeface="Consolas" panose="020B0609020204030204" pitchFamily="49" charset="0"/>
              </a:rPr>
              <a:t>unique_ptr</a:t>
            </a:r>
            <a:r>
              <a:rPr lang="en-US" b="0" dirty="0">
                <a:solidFill>
                  <a:srgbClr val="6A9955"/>
                </a:solidFill>
                <a:effectLst/>
                <a:latin typeface="Consolas" panose="020B0609020204030204" pitchFamily="49" charset="0"/>
              </a:rPr>
              <a:t> to manage a dynamically allocated array</a:t>
            </a:r>
            <a:endParaRPr lang="en-US" b="0" dirty="0">
              <a:solidFill>
                <a:srgbClr val="CCCCCC"/>
              </a:solidFill>
              <a:effectLst/>
              <a:latin typeface="Consolas" panose="020B0609020204030204" pitchFamily="49" charset="0"/>
            </a:endParaRPr>
          </a:p>
          <a:p>
            <a:pPr marL="0" indent="0">
              <a:buNone/>
            </a:pP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unique_ptr</a:t>
            </a:r>
            <a:r>
              <a:rPr lang="en-US" b="0" dirty="0">
                <a:solidFill>
                  <a:srgbClr val="D4D4D4"/>
                </a:solidFill>
                <a:effectLst/>
                <a:latin typeface="Consolas" panose="020B0609020204030204" pitchFamily="49" charset="0"/>
              </a:rPr>
              <a:t>&lt;</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uniqueArray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make_unique</a:t>
            </a:r>
            <a:r>
              <a:rPr lang="en-US" b="0" dirty="0">
                <a:solidFill>
                  <a:srgbClr val="CCCCCC"/>
                </a:solidFill>
                <a:effectLst/>
                <a:latin typeface="Consolas" panose="020B0609020204030204" pitchFamily="49" charset="0"/>
              </a:rPr>
              <a:t>&lt;</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[]&gt;(</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a:t>
            </a:r>
          </a:p>
          <a:p>
            <a:pPr marL="0" indent="0">
              <a:buNone/>
            </a:pPr>
            <a:r>
              <a:rPr lang="en-US" b="0" dirty="0">
                <a:solidFill>
                  <a:srgbClr val="6A9955"/>
                </a:solidFill>
                <a:effectLst/>
                <a:latin typeface="Consolas" panose="020B0609020204030204" pitchFamily="49" charset="0"/>
              </a:rPr>
              <a:t>// Now create a </a:t>
            </a:r>
            <a:r>
              <a:rPr lang="en-US" b="0" dirty="0" err="1">
                <a:solidFill>
                  <a:srgbClr val="6A9955"/>
                </a:solidFill>
                <a:effectLst/>
                <a:latin typeface="Consolas" panose="020B0609020204030204" pitchFamily="49" charset="0"/>
              </a:rPr>
              <a:t>shared_ptr</a:t>
            </a:r>
            <a:r>
              <a:rPr lang="en-US" b="0" dirty="0">
                <a:solidFill>
                  <a:srgbClr val="6A9955"/>
                </a:solidFill>
                <a:effectLst/>
                <a:latin typeface="Consolas" panose="020B0609020204030204" pitchFamily="49" charset="0"/>
              </a:rPr>
              <a:t> that shares ownership of a different array</a:t>
            </a:r>
            <a:endParaRPr lang="en-US" b="0" dirty="0">
              <a:solidFill>
                <a:srgbClr val="CCCCCC"/>
              </a:solidFill>
              <a:effectLst/>
              <a:latin typeface="Consolas" panose="020B0609020204030204" pitchFamily="49" charset="0"/>
            </a:endParaRPr>
          </a:p>
          <a:p>
            <a:pPr marL="0" indent="0">
              <a:buNone/>
            </a:pP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shared_ptr</a:t>
            </a:r>
            <a:r>
              <a:rPr lang="en-US" b="0" dirty="0">
                <a:solidFill>
                  <a:srgbClr val="CCCCCC"/>
                </a:solidFill>
                <a:effectLst/>
                <a:latin typeface="Consolas" panose="020B0609020204030204" pitchFamily="49" charset="0"/>
              </a:rPr>
              <a:t>&lt;</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[]&gt; </a:t>
            </a:r>
            <a:r>
              <a:rPr lang="en-US" b="0" dirty="0" err="1">
                <a:solidFill>
                  <a:srgbClr val="DCDCAA"/>
                </a:solidFill>
                <a:effectLst/>
                <a:latin typeface="Consolas" panose="020B0609020204030204" pitchFamily="49" charset="0"/>
              </a:rPr>
              <a:t>sharedArray</a:t>
            </a:r>
            <a:r>
              <a:rPr lang="en-US" b="0" dirty="0">
                <a:solidFill>
                  <a:srgbClr val="CCCCCC"/>
                </a:solidFill>
                <a:effectLst/>
                <a:latin typeface="Consolas" panose="020B0609020204030204" pitchFamily="49" charset="0"/>
              </a:rPr>
              <a:t>(</a:t>
            </a:r>
            <a:r>
              <a:rPr lang="en-US" b="0" dirty="0">
                <a:solidFill>
                  <a:srgbClr val="C586C0"/>
                </a:solidFill>
                <a:effectLst/>
                <a:latin typeface="Consolas" panose="020B0609020204030204" pitchFamily="49" charset="0"/>
              </a:rPr>
              <a:t>new</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default_delete</a:t>
            </a:r>
            <a:r>
              <a:rPr lang="en-US" b="0" dirty="0">
                <a:solidFill>
                  <a:srgbClr val="CCCCCC"/>
                </a:solidFill>
                <a:effectLst/>
                <a:latin typeface="Consolas" panose="020B0609020204030204" pitchFamily="49" charset="0"/>
              </a:rPr>
              <a:t>&lt;</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[]&gt;());</a:t>
            </a:r>
          </a:p>
          <a:p>
            <a:pPr marL="0" indent="0">
              <a:buNone/>
            </a:pPr>
            <a:r>
              <a:rPr lang="en-US" b="0" dirty="0">
                <a:solidFill>
                  <a:srgbClr val="6A9955"/>
                </a:solidFill>
                <a:effectLst/>
                <a:latin typeface="Consolas" panose="020B0609020204030204" pitchFamily="49" charset="0"/>
              </a:rPr>
              <a:t>// Create a </a:t>
            </a:r>
            <a:r>
              <a:rPr lang="en-US" b="0" dirty="0" err="1">
                <a:solidFill>
                  <a:srgbClr val="6A9955"/>
                </a:solidFill>
                <a:effectLst/>
                <a:latin typeface="Consolas" panose="020B0609020204030204" pitchFamily="49" charset="0"/>
              </a:rPr>
              <a:t>weak_ptr</a:t>
            </a:r>
            <a:r>
              <a:rPr lang="en-US" b="0" dirty="0">
                <a:solidFill>
                  <a:srgbClr val="6A9955"/>
                </a:solidFill>
                <a:effectLst/>
                <a:latin typeface="Consolas" panose="020B0609020204030204" pitchFamily="49" charset="0"/>
              </a:rPr>
              <a:t> that observes the </a:t>
            </a:r>
            <a:r>
              <a:rPr lang="en-US" b="0" dirty="0" err="1">
                <a:solidFill>
                  <a:srgbClr val="6A9955"/>
                </a:solidFill>
                <a:effectLst/>
                <a:latin typeface="Consolas" panose="020B0609020204030204" pitchFamily="49" charset="0"/>
              </a:rPr>
              <a:t>shared_ptr</a:t>
            </a:r>
            <a:r>
              <a:rPr lang="en-US" b="0" dirty="0">
                <a:solidFill>
                  <a:srgbClr val="6A9955"/>
                </a:solidFill>
                <a:effectLst/>
                <a:latin typeface="Consolas" panose="020B0609020204030204" pitchFamily="49" charset="0"/>
              </a:rPr>
              <a:t> without owning it</a:t>
            </a:r>
            <a:endParaRPr lang="en-US" b="0" dirty="0">
              <a:solidFill>
                <a:srgbClr val="CCCCCC"/>
              </a:solidFill>
              <a:effectLst/>
              <a:latin typeface="Consolas" panose="020B0609020204030204" pitchFamily="49" charset="0"/>
            </a:endParaRPr>
          </a:p>
          <a:p>
            <a:pPr marL="0" indent="0">
              <a:buNone/>
            </a:pPr>
            <a:r>
              <a:rPr lang="en-US" b="0" dirty="0">
                <a:solidFill>
                  <a:srgbClr val="4EC9B0"/>
                </a:solidFill>
                <a:effectLst/>
                <a:latin typeface="Consolas" panose="020B0609020204030204" pitchFamily="49" charset="0"/>
              </a:rPr>
              <a:t>std</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weak_ptr</a:t>
            </a:r>
            <a:r>
              <a:rPr lang="en-US" b="0" dirty="0">
                <a:solidFill>
                  <a:srgbClr val="D4D4D4"/>
                </a:solidFill>
                <a:effectLst/>
                <a:latin typeface="Consolas" panose="020B0609020204030204" pitchFamily="49" charset="0"/>
              </a:rPr>
              <a:t>&lt;</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weakArray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sharedArray</a:t>
            </a:r>
            <a:r>
              <a:rPr lang="en-US" b="0" dirty="0">
                <a:solidFill>
                  <a:srgbClr val="CCCCCC"/>
                </a:solidFill>
                <a:effectLst/>
                <a:latin typeface="Consolas" panose="020B0609020204030204" pitchFamily="49" charset="0"/>
              </a:rPr>
              <a:t>;</a:t>
            </a:r>
          </a:p>
          <a:p>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46235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0BC7-8449-6965-F4FB-42F9653DEC4B}"/>
              </a:ext>
            </a:extLst>
          </p:cNvPr>
          <p:cNvSpPr>
            <a:spLocks noGrp="1"/>
          </p:cNvSpPr>
          <p:nvPr>
            <p:ph type="title"/>
          </p:nvPr>
        </p:nvSpPr>
        <p:spPr/>
        <p:txBody>
          <a:bodyPr/>
          <a:lstStyle/>
          <a:p>
            <a:r>
              <a:rPr lang="en-US" dirty="0"/>
              <a:t>Comparison of smart pointers in </a:t>
            </a:r>
            <a:r>
              <a:rPr lang="en-US" dirty="0" err="1"/>
              <a:t>c++</a:t>
            </a:r>
            <a:endParaRPr lang="en-BE" dirty="0"/>
          </a:p>
        </p:txBody>
      </p:sp>
      <p:graphicFrame>
        <p:nvGraphicFramePr>
          <p:cNvPr id="4" name="Content Placeholder 3">
            <a:extLst>
              <a:ext uri="{FF2B5EF4-FFF2-40B4-BE49-F238E27FC236}">
                <a16:creationId xmlns:a16="http://schemas.microsoft.com/office/drawing/2014/main" id="{849A220E-2030-6E39-B559-7FFCED6BA062}"/>
              </a:ext>
            </a:extLst>
          </p:cNvPr>
          <p:cNvGraphicFramePr>
            <a:graphicFrameLocks noGrp="1"/>
          </p:cNvGraphicFramePr>
          <p:nvPr>
            <p:ph idx="1"/>
            <p:extLst>
              <p:ext uri="{D42A27DB-BD31-4B8C-83A1-F6EECF244321}">
                <p14:modId xmlns:p14="http://schemas.microsoft.com/office/powerpoint/2010/main" val="4004711437"/>
              </p:ext>
            </p:extLst>
          </p:nvPr>
        </p:nvGraphicFramePr>
        <p:xfrm>
          <a:off x="1305289" y="2160588"/>
          <a:ext cx="7727028" cy="3505795"/>
        </p:xfrm>
        <a:graphic>
          <a:graphicData uri="http://schemas.openxmlformats.org/drawingml/2006/table">
            <a:tbl>
              <a:tblPr/>
              <a:tblGrid>
                <a:gridCol w="1542613">
                  <a:extLst>
                    <a:ext uri="{9D8B030D-6E8A-4147-A177-3AD203B41FA5}">
                      <a16:colId xmlns:a16="http://schemas.microsoft.com/office/drawing/2014/main" val="1197870586"/>
                    </a:ext>
                  </a:extLst>
                </a:gridCol>
                <a:gridCol w="1033063">
                  <a:extLst>
                    <a:ext uri="{9D8B030D-6E8A-4147-A177-3AD203B41FA5}">
                      <a16:colId xmlns:a16="http://schemas.microsoft.com/office/drawing/2014/main" val="113922072"/>
                    </a:ext>
                  </a:extLst>
                </a:gridCol>
                <a:gridCol w="1287838">
                  <a:extLst>
                    <a:ext uri="{9D8B030D-6E8A-4147-A177-3AD203B41FA5}">
                      <a16:colId xmlns:a16="http://schemas.microsoft.com/office/drawing/2014/main" val="4259649184"/>
                    </a:ext>
                  </a:extLst>
                </a:gridCol>
                <a:gridCol w="1287838">
                  <a:extLst>
                    <a:ext uri="{9D8B030D-6E8A-4147-A177-3AD203B41FA5}">
                      <a16:colId xmlns:a16="http://schemas.microsoft.com/office/drawing/2014/main" val="3662901275"/>
                    </a:ext>
                  </a:extLst>
                </a:gridCol>
                <a:gridCol w="1287838">
                  <a:extLst>
                    <a:ext uri="{9D8B030D-6E8A-4147-A177-3AD203B41FA5}">
                      <a16:colId xmlns:a16="http://schemas.microsoft.com/office/drawing/2014/main" val="276782412"/>
                    </a:ext>
                  </a:extLst>
                </a:gridCol>
                <a:gridCol w="1287838">
                  <a:extLst>
                    <a:ext uri="{9D8B030D-6E8A-4147-A177-3AD203B41FA5}">
                      <a16:colId xmlns:a16="http://schemas.microsoft.com/office/drawing/2014/main" val="846766290"/>
                    </a:ext>
                  </a:extLst>
                </a:gridCol>
              </a:tblGrid>
              <a:tr h="369507">
                <a:tc>
                  <a:txBody>
                    <a:bodyPr/>
                    <a:lstStyle/>
                    <a:p>
                      <a:r>
                        <a:rPr lang="en-US" sz="1300"/>
                        <a:t>Smart Pointer</a:t>
                      </a:r>
                    </a:p>
                  </a:txBody>
                  <a:tcPr marL="66921" marR="66921" marT="33461" marB="33461" anchor="ctr">
                    <a:lnL>
                      <a:noFill/>
                    </a:lnL>
                    <a:lnR>
                      <a:noFill/>
                    </a:lnR>
                    <a:lnT>
                      <a:noFill/>
                    </a:lnT>
                    <a:lnB>
                      <a:noFill/>
                    </a:lnB>
                    <a:noFill/>
                  </a:tcPr>
                </a:tc>
                <a:tc>
                  <a:txBody>
                    <a:bodyPr/>
                    <a:lstStyle/>
                    <a:p>
                      <a:r>
                        <a:rPr lang="en-US" sz="1300"/>
                        <a:t>Ownership</a:t>
                      </a:r>
                    </a:p>
                  </a:txBody>
                  <a:tcPr marL="66921" marR="66921" marT="33461" marB="33461" anchor="ctr">
                    <a:lnL>
                      <a:noFill/>
                    </a:lnL>
                    <a:lnR>
                      <a:noFill/>
                    </a:lnR>
                    <a:lnT>
                      <a:noFill/>
                    </a:lnT>
                    <a:lnB>
                      <a:noFill/>
                    </a:lnB>
                    <a:noFill/>
                  </a:tcPr>
                </a:tc>
                <a:tc>
                  <a:txBody>
                    <a:bodyPr/>
                    <a:lstStyle/>
                    <a:p>
                      <a:r>
                        <a:rPr lang="en-US" sz="1300"/>
                        <a:t>Copyable</a:t>
                      </a:r>
                    </a:p>
                  </a:txBody>
                  <a:tcPr marL="66921" marR="66921" marT="33461" marB="33461" anchor="ctr">
                    <a:lnL>
                      <a:noFill/>
                    </a:lnL>
                    <a:lnR>
                      <a:noFill/>
                    </a:lnR>
                    <a:lnT>
                      <a:noFill/>
                    </a:lnT>
                    <a:lnB>
                      <a:noFill/>
                    </a:lnB>
                    <a:noFill/>
                  </a:tcPr>
                </a:tc>
                <a:tc>
                  <a:txBody>
                    <a:bodyPr/>
                    <a:lstStyle/>
                    <a:p>
                      <a:r>
                        <a:rPr lang="en-US" sz="1300"/>
                        <a:t>Movable</a:t>
                      </a:r>
                    </a:p>
                  </a:txBody>
                  <a:tcPr marL="66921" marR="66921" marT="33461" marB="33461" anchor="ctr">
                    <a:lnL>
                      <a:noFill/>
                    </a:lnL>
                    <a:lnR>
                      <a:noFill/>
                    </a:lnR>
                    <a:lnT>
                      <a:noFill/>
                    </a:lnT>
                    <a:lnB>
                      <a:noFill/>
                    </a:lnB>
                    <a:noFill/>
                  </a:tcPr>
                </a:tc>
                <a:tc>
                  <a:txBody>
                    <a:bodyPr/>
                    <a:lstStyle/>
                    <a:p>
                      <a:r>
                        <a:rPr lang="en-US" sz="1300"/>
                        <a:t>Thread-Safe</a:t>
                      </a:r>
                    </a:p>
                  </a:txBody>
                  <a:tcPr marL="66921" marR="66921" marT="33461" marB="33461" anchor="ctr">
                    <a:lnL>
                      <a:noFill/>
                    </a:lnL>
                    <a:lnR>
                      <a:noFill/>
                    </a:lnR>
                    <a:lnT>
                      <a:noFill/>
                    </a:lnT>
                    <a:lnB>
                      <a:noFill/>
                    </a:lnB>
                    <a:noFill/>
                  </a:tcPr>
                </a:tc>
                <a:tc>
                  <a:txBody>
                    <a:bodyPr/>
                    <a:lstStyle/>
                    <a:p>
                      <a:r>
                        <a:rPr lang="en-US" sz="1300"/>
                        <a:t>Use Case</a:t>
                      </a:r>
                    </a:p>
                  </a:txBody>
                  <a:tcPr marL="66921" marR="66921" marT="33461" marB="33461" anchor="ctr">
                    <a:lnL>
                      <a:noFill/>
                    </a:lnL>
                    <a:lnR>
                      <a:noFill/>
                    </a:lnR>
                    <a:lnT>
                      <a:noFill/>
                    </a:lnT>
                    <a:lnB>
                      <a:noFill/>
                    </a:lnB>
                    <a:noFill/>
                  </a:tcPr>
                </a:tc>
                <a:extLst>
                  <a:ext uri="{0D108BD9-81ED-4DB2-BD59-A6C34878D82A}">
                    <a16:rowId xmlns:a16="http://schemas.microsoft.com/office/drawing/2014/main" val="3209865866"/>
                  </a:ext>
                </a:extLst>
              </a:tr>
              <a:tr h="686228">
                <a:tc>
                  <a:txBody>
                    <a:bodyPr/>
                    <a:lstStyle/>
                    <a:p>
                      <a:r>
                        <a:rPr lang="en-US" sz="1300"/>
                        <a:t>std::unique_ptr</a:t>
                      </a:r>
                    </a:p>
                  </a:txBody>
                  <a:tcPr marL="66921" marR="66921" marT="33461" marB="33461" anchor="ctr">
                    <a:lnL>
                      <a:noFill/>
                    </a:lnL>
                    <a:lnR>
                      <a:noFill/>
                    </a:lnR>
                    <a:lnT>
                      <a:noFill/>
                    </a:lnT>
                    <a:lnB>
                      <a:noFill/>
                    </a:lnB>
                    <a:noFill/>
                  </a:tcPr>
                </a:tc>
                <a:tc>
                  <a:txBody>
                    <a:bodyPr/>
                    <a:lstStyle/>
                    <a:p>
                      <a:r>
                        <a:rPr lang="en-US" sz="1300" dirty="0"/>
                        <a:t>Exclusive</a:t>
                      </a:r>
                    </a:p>
                  </a:txBody>
                  <a:tcPr marL="66921" marR="66921" marT="33461" marB="33461" anchor="ctr">
                    <a:lnL>
                      <a:noFill/>
                    </a:lnL>
                    <a:lnR>
                      <a:noFill/>
                    </a:lnR>
                    <a:lnT>
                      <a:noFill/>
                    </a:lnT>
                    <a:lnB>
                      <a:noFill/>
                    </a:lnB>
                    <a:noFill/>
                  </a:tcPr>
                </a:tc>
                <a:tc>
                  <a:txBody>
                    <a:bodyPr/>
                    <a:lstStyle/>
                    <a:p>
                      <a:r>
                        <a:rPr lang="en-US" sz="1300"/>
                        <a:t>No</a:t>
                      </a:r>
                    </a:p>
                  </a:txBody>
                  <a:tcPr marL="66921" marR="66921" marT="33461" marB="33461" anchor="ctr">
                    <a:lnL>
                      <a:noFill/>
                    </a:lnL>
                    <a:lnR>
                      <a:noFill/>
                    </a:lnR>
                    <a:lnT>
                      <a:noFill/>
                    </a:lnT>
                    <a:lnB>
                      <a:noFill/>
                    </a:lnB>
                    <a:noFill/>
                  </a:tcPr>
                </a:tc>
                <a:tc>
                  <a:txBody>
                    <a:bodyPr/>
                    <a:lstStyle/>
                    <a:p>
                      <a:r>
                        <a:rPr lang="en-US" sz="1300"/>
                        <a:t>Yes</a:t>
                      </a:r>
                    </a:p>
                  </a:txBody>
                  <a:tcPr marL="66921" marR="66921" marT="33461" marB="33461" anchor="ctr">
                    <a:lnL>
                      <a:noFill/>
                    </a:lnL>
                    <a:lnR>
                      <a:noFill/>
                    </a:lnR>
                    <a:lnT>
                      <a:noFill/>
                    </a:lnT>
                    <a:lnB>
                      <a:noFill/>
                    </a:lnB>
                    <a:noFill/>
                  </a:tcPr>
                </a:tc>
                <a:tc>
                  <a:txBody>
                    <a:bodyPr/>
                    <a:lstStyle/>
                    <a:p>
                      <a:r>
                        <a:rPr lang="en-US" sz="1300"/>
                        <a:t>N/A</a:t>
                      </a:r>
                    </a:p>
                  </a:txBody>
                  <a:tcPr marL="66921" marR="66921" marT="33461" marB="33461" anchor="ctr">
                    <a:lnL>
                      <a:noFill/>
                    </a:lnL>
                    <a:lnR>
                      <a:noFill/>
                    </a:lnR>
                    <a:lnT>
                      <a:noFill/>
                    </a:lnT>
                    <a:lnB>
                      <a:noFill/>
                    </a:lnB>
                    <a:noFill/>
                  </a:tcPr>
                </a:tc>
                <a:tc>
                  <a:txBody>
                    <a:bodyPr/>
                    <a:lstStyle/>
                    <a:p>
                      <a:r>
                        <a:rPr lang="en-US" sz="1300"/>
                        <a:t>Managing a resource with sole ownership</a:t>
                      </a:r>
                    </a:p>
                  </a:txBody>
                  <a:tcPr marL="66921" marR="66921" marT="33461" marB="33461" anchor="ctr">
                    <a:lnL>
                      <a:noFill/>
                    </a:lnL>
                    <a:lnR>
                      <a:noFill/>
                    </a:lnR>
                    <a:lnT>
                      <a:noFill/>
                    </a:lnT>
                    <a:lnB>
                      <a:noFill/>
                    </a:lnB>
                    <a:noFill/>
                  </a:tcPr>
                </a:tc>
                <a:extLst>
                  <a:ext uri="{0D108BD9-81ED-4DB2-BD59-A6C34878D82A}">
                    <a16:rowId xmlns:a16="http://schemas.microsoft.com/office/drawing/2014/main" val="2779899246"/>
                  </a:ext>
                </a:extLst>
              </a:tr>
              <a:tr h="1130390">
                <a:tc>
                  <a:txBody>
                    <a:bodyPr/>
                    <a:lstStyle/>
                    <a:p>
                      <a:r>
                        <a:rPr lang="en-US" sz="1300"/>
                        <a:t>std::shared_ptr</a:t>
                      </a:r>
                    </a:p>
                  </a:txBody>
                  <a:tcPr marL="66921" marR="66921" marT="33461" marB="33461" anchor="ctr">
                    <a:lnL>
                      <a:noFill/>
                    </a:lnL>
                    <a:lnR>
                      <a:noFill/>
                    </a:lnR>
                    <a:lnT>
                      <a:noFill/>
                    </a:lnT>
                    <a:lnB>
                      <a:noFill/>
                    </a:lnB>
                    <a:noFill/>
                  </a:tcPr>
                </a:tc>
                <a:tc>
                  <a:txBody>
                    <a:bodyPr/>
                    <a:lstStyle/>
                    <a:p>
                      <a:r>
                        <a:rPr lang="en-US" sz="1300"/>
                        <a:t>Shared</a:t>
                      </a:r>
                    </a:p>
                  </a:txBody>
                  <a:tcPr marL="66921" marR="66921" marT="33461" marB="33461" anchor="ctr">
                    <a:lnL>
                      <a:noFill/>
                    </a:lnL>
                    <a:lnR>
                      <a:noFill/>
                    </a:lnR>
                    <a:lnT>
                      <a:noFill/>
                    </a:lnT>
                    <a:lnB>
                      <a:noFill/>
                    </a:lnB>
                    <a:noFill/>
                  </a:tcPr>
                </a:tc>
                <a:tc>
                  <a:txBody>
                    <a:bodyPr/>
                    <a:lstStyle/>
                    <a:p>
                      <a:r>
                        <a:rPr lang="en-US" sz="1300"/>
                        <a:t>Yes</a:t>
                      </a:r>
                    </a:p>
                  </a:txBody>
                  <a:tcPr marL="66921" marR="66921" marT="33461" marB="33461" anchor="ctr">
                    <a:lnL>
                      <a:noFill/>
                    </a:lnL>
                    <a:lnR>
                      <a:noFill/>
                    </a:lnR>
                    <a:lnT>
                      <a:noFill/>
                    </a:lnT>
                    <a:lnB>
                      <a:noFill/>
                    </a:lnB>
                    <a:noFill/>
                  </a:tcPr>
                </a:tc>
                <a:tc>
                  <a:txBody>
                    <a:bodyPr/>
                    <a:lstStyle/>
                    <a:p>
                      <a:r>
                        <a:rPr lang="en-US" sz="1300"/>
                        <a:t>Yes</a:t>
                      </a:r>
                    </a:p>
                  </a:txBody>
                  <a:tcPr marL="66921" marR="66921" marT="33461" marB="33461" anchor="ctr">
                    <a:lnL>
                      <a:noFill/>
                    </a:lnL>
                    <a:lnR>
                      <a:noFill/>
                    </a:lnR>
                    <a:lnT>
                      <a:noFill/>
                    </a:lnT>
                    <a:lnB>
                      <a:noFill/>
                    </a:lnB>
                    <a:noFill/>
                  </a:tcPr>
                </a:tc>
                <a:tc>
                  <a:txBody>
                    <a:bodyPr/>
                    <a:lstStyle/>
                    <a:p>
                      <a:r>
                        <a:rPr lang="en-US" sz="1300"/>
                        <a:t>Yes</a:t>
                      </a:r>
                    </a:p>
                  </a:txBody>
                  <a:tcPr marL="66921" marR="66921" marT="33461" marB="33461" anchor="ctr">
                    <a:lnL>
                      <a:noFill/>
                    </a:lnL>
                    <a:lnR>
                      <a:noFill/>
                    </a:lnR>
                    <a:lnT>
                      <a:noFill/>
                    </a:lnT>
                    <a:lnB>
                      <a:noFill/>
                    </a:lnB>
                    <a:noFill/>
                  </a:tcPr>
                </a:tc>
                <a:tc>
                  <a:txBody>
                    <a:bodyPr/>
                    <a:lstStyle/>
                    <a:p>
                      <a:r>
                        <a:rPr lang="en-US" sz="1300"/>
                        <a:t>Sharing ownership of a resource</a:t>
                      </a:r>
                    </a:p>
                  </a:txBody>
                  <a:tcPr marL="66921" marR="66921" marT="33461" marB="33461" anchor="ctr">
                    <a:lnL>
                      <a:noFill/>
                    </a:lnL>
                    <a:lnR>
                      <a:noFill/>
                    </a:lnR>
                    <a:lnT>
                      <a:noFill/>
                    </a:lnT>
                    <a:lnB>
                      <a:noFill/>
                    </a:lnB>
                    <a:noFill/>
                  </a:tcPr>
                </a:tc>
                <a:extLst>
                  <a:ext uri="{0D108BD9-81ED-4DB2-BD59-A6C34878D82A}">
                    <a16:rowId xmlns:a16="http://schemas.microsoft.com/office/drawing/2014/main" val="1752281142"/>
                  </a:ext>
                </a:extLst>
              </a:tr>
              <a:tr h="1319670">
                <a:tc>
                  <a:txBody>
                    <a:bodyPr/>
                    <a:lstStyle/>
                    <a:p>
                      <a:r>
                        <a:rPr lang="en-US" sz="1300"/>
                        <a:t>std::weak_ptr</a:t>
                      </a:r>
                    </a:p>
                  </a:txBody>
                  <a:tcPr marL="66921" marR="66921" marT="33461" marB="33461" anchor="ctr">
                    <a:lnL>
                      <a:noFill/>
                    </a:lnL>
                    <a:lnR>
                      <a:noFill/>
                    </a:lnR>
                    <a:lnT>
                      <a:noFill/>
                    </a:lnT>
                    <a:lnB>
                      <a:noFill/>
                    </a:lnB>
                    <a:noFill/>
                  </a:tcPr>
                </a:tc>
                <a:tc>
                  <a:txBody>
                    <a:bodyPr/>
                    <a:lstStyle/>
                    <a:p>
                      <a:r>
                        <a:rPr lang="en-US" sz="1300"/>
                        <a:t>Non-owning</a:t>
                      </a:r>
                    </a:p>
                  </a:txBody>
                  <a:tcPr marL="66921" marR="66921" marT="33461" marB="33461" anchor="ctr">
                    <a:lnL>
                      <a:noFill/>
                    </a:lnL>
                    <a:lnR>
                      <a:noFill/>
                    </a:lnR>
                    <a:lnT>
                      <a:noFill/>
                    </a:lnT>
                    <a:lnB>
                      <a:noFill/>
                    </a:lnB>
                    <a:noFill/>
                  </a:tcPr>
                </a:tc>
                <a:tc>
                  <a:txBody>
                    <a:bodyPr/>
                    <a:lstStyle/>
                    <a:p>
                      <a:r>
                        <a:rPr lang="en-US" sz="1300"/>
                        <a:t>Yes</a:t>
                      </a:r>
                    </a:p>
                  </a:txBody>
                  <a:tcPr marL="66921" marR="66921" marT="33461" marB="33461" anchor="ctr">
                    <a:lnL>
                      <a:noFill/>
                    </a:lnL>
                    <a:lnR>
                      <a:noFill/>
                    </a:lnR>
                    <a:lnT>
                      <a:noFill/>
                    </a:lnT>
                    <a:lnB>
                      <a:noFill/>
                    </a:lnB>
                    <a:noFill/>
                  </a:tcPr>
                </a:tc>
                <a:tc>
                  <a:txBody>
                    <a:bodyPr/>
                    <a:lstStyle/>
                    <a:p>
                      <a:r>
                        <a:rPr lang="en-US" sz="1300"/>
                        <a:t>Yes</a:t>
                      </a:r>
                    </a:p>
                  </a:txBody>
                  <a:tcPr marL="66921" marR="66921" marT="33461" marB="33461" anchor="ctr">
                    <a:lnL>
                      <a:noFill/>
                    </a:lnL>
                    <a:lnR>
                      <a:noFill/>
                    </a:lnR>
                    <a:lnT>
                      <a:noFill/>
                    </a:lnT>
                    <a:lnB>
                      <a:noFill/>
                    </a:lnB>
                    <a:noFill/>
                  </a:tcPr>
                </a:tc>
                <a:tc>
                  <a:txBody>
                    <a:bodyPr/>
                    <a:lstStyle/>
                    <a:p>
                      <a:r>
                        <a:rPr lang="en-US" sz="1300"/>
                        <a:t>Yes</a:t>
                      </a:r>
                    </a:p>
                  </a:txBody>
                  <a:tcPr marL="66921" marR="66921" marT="33461" marB="33461" anchor="ctr">
                    <a:lnL>
                      <a:noFill/>
                    </a:lnL>
                    <a:lnR>
                      <a:noFill/>
                    </a:lnR>
                    <a:lnT>
                      <a:noFill/>
                    </a:lnT>
                    <a:lnB>
                      <a:noFill/>
                    </a:lnB>
                    <a:noFill/>
                  </a:tcPr>
                </a:tc>
                <a:tc>
                  <a:txBody>
                    <a:bodyPr/>
                    <a:lstStyle/>
                    <a:p>
                      <a:r>
                        <a:rPr lang="en-US" sz="1300" dirty="0"/>
                        <a:t>Non-owning reference to a </a:t>
                      </a:r>
                      <a:r>
                        <a:rPr lang="en-US" sz="1300" dirty="0" err="1"/>
                        <a:t>shared_ptr</a:t>
                      </a:r>
                      <a:r>
                        <a:rPr lang="en-US" sz="1300" dirty="0"/>
                        <a:t> to avoid circular dependencies</a:t>
                      </a:r>
                    </a:p>
                  </a:txBody>
                  <a:tcPr marL="66921" marR="66921" marT="33461" marB="33461" anchor="ctr">
                    <a:lnL>
                      <a:noFill/>
                    </a:lnL>
                    <a:lnR>
                      <a:noFill/>
                    </a:lnR>
                    <a:lnT>
                      <a:noFill/>
                    </a:lnT>
                    <a:lnB>
                      <a:noFill/>
                    </a:lnB>
                    <a:noFill/>
                  </a:tcPr>
                </a:tc>
                <a:extLst>
                  <a:ext uri="{0D108BD9-81ED-4DB2-BD59-A6C34878D82A}">
                    <a16:rowId xmlns:a16="http://schemas.microsoft.com/office/drawing/2014/main" val="1684539108"/>
                  </a:ext>
                </a:extLst>
              </a:tr>
            </a:tbl>
          </a:graphicData>
        </a:graphic>
      </p:graphicFrame>
    </p:spTree>
    <p:extLst>
      <p:ext uri="{BB962C8B-B14F-4D97-AF65-F5344CB8AC3E}">
        <p14:creationId xmlns:p14="http://schemas.microsoft.com/office/powerpoint/2010/main" val="247872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E684-7124-841A-2FB1-AA257D74DD66}"/>
              </a:ext>
            </a:extLst>
          </p:cNvPr>
          <p:cNvSpPr>
            <a:spLocks noGrp="1"/>
          </p:cNvSpPr>
          <p:nvPr>
            <p:ph type="title"/>
          </p:nvPr>
        </p:nvSpPr>
        <p:spPr>
          <a:xfrm>
            <a:off x="584569" y="1802296"/>
            <a:ext cx="8596668" cy="1320800"/>
          </a:xfrm>
        </p:spPr>
        <p:txBody>
          <a:bodyPr>
            <a:noAutofit/>
          </a:bodyPr>
          <a:lstStyle/>
          <a:p>
            <a:r>
              <a:rPr lang="en-US" sz="5600" b="1" dirty="0"/>
              <a:t>Collaborative software development.</a:t>
            </a:r>
            <a:br>
              <a:rPr lang="en-US" sz="5600" b="1" dirty="0"/>
            </a:br>
            <a:r>
              <a:rPr lang="en-US" sz="5600" b="1" dirty="0"/>
              <a:t>Git</a:t>
            </a:r>
            <a:endParaRPr lang="en-BE" sz="5600" b="1" dirty="0"/>
          </a:p>
        </p:txBody>
      </p:sp>
      <p:pic>
        <p:nvPicPr>
          <p:cNvPr id="9218" name="Picture 2" descr="Git logo and symbol, meaning, history, PNG">
            <a:extLst>
              <a:ext uri="{FF2B5EF4-FFF2-40B4-BE49-F238E27FC236}">
                <a16:creationId xmlns:a16="http://schemas.microsoft.com/office/drawing/2014/main" id="{ADE741D0-1210-BD83-96C5-DBD07ECA5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267" y="3123096"/>
            <a:ext cx="6058773" cy="378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461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A9DC-A782-DF3F-E669-5262300B6007}"/>
              </a:ext>
            </a:extLst>
          </p:cNvPr>
          <p:cNvSpPr>
            <a:spLocks noGrp="1"/>
          </p:cNvSpPr>
          <p:nvPr>
            <p:ph type="title"/>
          </p:nvPr>
        </p:nvSpPr>
        <p:spPr/>
        <p:txBody>
          <a:bodyPr/>
          <a:lstStyle/>
          <a:p>
            <a:r>
              <a:rPr lang="en-US" dirty="0"/>
              <a:t>Introduction</a:t>
            </a:r>
            <a:endParaRPr lang="en-BE" dirty="0"/>
          </a:p>
        </p:txBody>
      </p:sp>
      <p:sp>
        <p:nvSpPr>
          <p:cNvPr id="3" name="Content Placeholder 2">
            <a:extLst>
              <a:ext uri="{FF2B5EF4-FFF2-40B4-BE49-F238E27FC236}">
                <a16:creationId xmlns:a16="http://schemas.microsoft.com/office/drawing/2014/main" id="{4E35A905-C75B-13A0-E96F-BAAB1244FB62}"/>
              </a:ext>
            </a:extLst>
          </p:cNvPr>
          <p:cNvSpPr>
            <a:spLocks noGrp="1"/>
          </p:cNvSpPr>
          <p:nvPr>
            <p:ph idx="1"/>
          </p:nvPr>
        </p:nvSpPr>
        <p:spPr/>
        <p:txBody>
          <a:bodyPr/>
          <a:lstStyle/>
          <a:p>
            <a:pPr marR="0" algn="l" rtl="0"/>
            <a:r>
              <a:rPr lang="en-US" dirty="0"/>
              <a:t>Git is a version control system for code/text.</a:t>
            </a:r>
          </a:p>
          <a:p>
            <a:pPr marR="0" algn="l" rtl="0"/>
            <a:endParaRPr lang="en-US" dirty="0"/>
          </a:p>
          <a:p>
            <a:pPr marR="0" algn="l" rtl="0"/>
            <a:r>
              <a:rPr lang="en-US" dirty="0"/>
              <a:t>Git's allows multiple users to work on code simultaneously.</a:t>
            </a:r>
          </a:p>
          <a:p>
            <a:pPr marR="0" algn="l" rtl="0"/>
            <a:endParaRPr lang="en-US" dirty="0"/>
          </a:p>
          <a:p>
            <a:pPr marR="0" algn="l" rtl="0"/>
            <a:r>
              <a:rPr lang="en-US" dirty="0"/>
              <a:t>Tracking modifications in source code ensures traceability, accountability and facilitates incremental development.</a:t>
            </a:r>
          </a:p>
          <a:p>
            <a:pPr marR="0" algn="l" rtl="0"/>
            <a:endParaRPr lang="en-US" dirty="0"/>
          </a:p>
          <a:p>
            <a:pPr marR="0" algn="l" rtl="0"/>
            <a:r>
              <a:rPr lang="en-US" dirty="0"/>
              <a:t>Git streamlines collaborative efforts by allowing branching, merging, and conflict resolution among contributors effectively.</a:t>
            </a:r>
          </a:p>
          <a:p>
            <a:endParaRPr lang="en-BE" dirty="0"/>
          </a:p>
        </p:txBody>
      </p:sp>
    </p:spTree>
    <p:extLst>
      <p:ext uri="{BB962C8B-B14F-4D97-AF65-F5344CB8AC3E}">
        <p14:creationId xmlns:p14="http://schemas.microsoft.com/office/powerpoint/2010/main" val="15678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lose up of glass laboratory equipment">
            <a:extLst>
              <a:ext uri="{FF2B5EF4-FFF2-40B4-BE49-F238E27FC236}">
                <a16:creationId xmlns:a16="http://schemas.microsoft.com/office/drawing/2014/main" id="{4CCB347A-FD62-22D2-FC03-388B9EF984D1}"/>
              </a:ext>
            </a:extLst>
          </p:cNvPr>
          <p:cNvPicPr>
            <a:picLocks noChangeAspect="1"/>
          </p:cNvPicPr>
          <p:nvPr/>
        </p:nvPicPr>
        <p:blipFill>
          <a:blip r:embed="rId2"/>
          <a:srcRect l="19180" r="371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36EAD61-93FF-4074-1745-7CED68B12911}"/>
              </a:ext>
            </a:extLst>
          </p:cNvPr>
          <p:cNvSpPr>
            <a:spLocks noGrp="1"/>
          </p:cNvSpPr>
          <p:nvPr>
            <p:ph type="title"/>
          </p:nvPr>
        </p:nvSpPr>
        <p:spPr>
          <a:xfrm>
            <a:off x="677333" y="609600"/>
            <a:ext cx="3851123" cy="1320800"/>
          </a:xfrm>
        </p:spPr>
        <p:txBody>
          <a:bodyPr>
            <a:normAutofit/>
          </a:bodyPr>
          <a:lstStyle/>
          <a:p>
            <a:r>
              <a:rPr lang="en-US" dirty="0"/>
              <a:t>Introduction to software in HEP</a:t>
            </a:r>
            <a:endParaRPr lang="en-BE" dirty="0"/>
          </a:p>
        </p:txBody>
      </p:sp>
      <p:sp>
        <p:nvSpPr>
          <p:cNvPr id="3" name="Content Placeholder 2">
            <a:extLst>
              <a:ext uri="{FF2B5EF4-FFF2-40B4-BE49-F238E27FC236}">
                <a16:creationId xmlns:a16="http://schemas.microsoft.com/office/drawing/2014/main" id="{B2289310-BC60-1063-0C57-E2837AE72200}"/>
              </a:ext>
            </a:extLst>
          </p:cNvPr>
          <p:cNvSpPr>
            <a:spLocks noGrp="1"/>
          </p:cNvSpPr>
          <p:nvPr>
            <p:ph idx="1"/>
          </p:nvPr>
        </p:nvSpPr>
        <p:spPr>
          <a:xfrm>
            <a:off x="677334" y="2160589"/>
            <a:ext cx="3851122" cy="3880773"/>
          </a:xfrm>
        </p:spPr>
        <p:txBody>
          <a:bodyPr>
            <a:normAutofit/>
          </a:bodyPr>
          <a:lstStyle/>
          <a:p>
            <a:pPr>
              <a:lnSpc>
                <a:spcPct val="90000"/>
              </a:lnSpc>
            </a:pPr>
            <a:r>
              <a:rPr lang="en-US" sz="1500"/>
              <a:t>HEP encompasses the study of fundamental constituents of matter and their interactions</a:t>
            </a:r>
          </a:p>
          <a:p>
            <a:pPr>
              <a:lnSpc>
                <a:spcPct val="90000"/>
              </a:lnSpc>
            </a:pPr>
            <a:r>
              <a:rPr lang="en-US" sz="1500"/>
              <a:t>The research field is mostly focused on three fundamental forces: electromagnetic, weak and strong</a:t>
            </a:r>
          </a:p>
          <a:p>
            <a:pPr>
              <a:lnSpc>
                <a:spcPct val="90000"/>
              </a:lnSpc>
            </a:pPr>
            <a:r>
              <a:rPr lang="en-US" sz="1500"/>
              <a:t>Particle accelerators, such as Large Hadron Collider, enable researchers to study fundamental particles interactions in high-energy collisions.</a:t>
            </a:r>
          </a:p>
          <a:p>
            <a:pPr>
              <a:lnSpc>
                <a:spcPct val="90000"/>
              </a:lnSpc>
            </a:pPr>
            <a:r>
              <a:rPr lang="en-US" sz="1500"/>
              <a:t>Software forms the integral part of all HEP experiments and is used in all aspects, including, data acquisition, analysis and simulations</a:t>
            </a:r>
            <a:endParaRPr lang="en-BE" sz="150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BE"/>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BE"/>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BE"/>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BE"/>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BE"/>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BE"/>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BE"/>
          </a:p>
        </p:txBody>
      </p:sp>
    </p:spTree>
    <p:extLst>
      <p:ext uri="{BB962C8B-B14F-4D97-AF65-F5344CB8AC3E}">
        <p14:creationId xmlns:p14="http://schemas.microsoft.com/office/powerpoint/2010/main" val="2546715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557-D9E6-F7FB-67F2-1EAC7B7966A6}"/>
              </a:ext>
            </a:extLst>
          </p:cNvPr>
          <p:cNvSpPr>
            <a:spLocks noGrp="1"/>
          </p:cNvSpPr>
          <p:nvPr>
            <p:ph type="title"/>
          </p:nvPr>
        </p:nvSpPr>
        <p:spPr/>
        <p:txBody>
          <a:bodyPr/>
          <a:lstStyle/>
          <a:p>
            <a:r>
              <a:rPr lang="en-US" dirty="0"/>
              <a:t>Git </a:t>
            </a:r>
            <a:r>
              <a:rPr lang="en-US" dirty="0" err="1"/>
              <a:t>init</a:t>
            </a:r>
            <a:r>
              <a:rPr lang="en-US" dirty="0"/>
              <a:t>/clone</a:t>
            </a:r>
            <a:endParaRPr lang="en-BE" dirty="0"/>
          </a:p>
        </p:txBody>
      </p:sp>
      <p:sp>
        <p:nvSpPr>
          <p:cNvPr id="3" name="Content Placeholder 2">
            <a:extLst>
              <a:ext uri="{FF2B5EF4-FFF2-40B4-BE49-F238E27FC236}">
                <a16:creationId xmlns:a16="http://schemas.microsoft.com/office/drawing/2014/main" id="{FB89E529-B902-2850-335D-3D745EF28DB4}"/>
              </a:ext>
            </a:extLst>
          </p:cNvPr>
          <p:cNvSpPr>
            <a:spLocks noGrp="1"/>
          </p:cNvSpPr>
          <p:nvPr>
            <p:ph idx="1"/>
          </p:nvPr>
        </p:nvSpPr>
        <p:spPr/>
        <p:txBody>
          <a:bodyPr/>
          <a:lstStyle/>
          <a:p>
            <a:pPr marR="0" algn="l" rtl="0"/>
            <a:r>
              <a:rPr lang="en-US" dirty="0"/>
              <a:t>Initializing a Repository: Executing `git </a:t>
            </a:r>
            <a:r>
              <a:rPr lang="en-US" dirty="0" err="1"/>
              <a:t>init</a:t>
            </a:r>
            <a:r>
              <a:rPr lang="en-US" dirty="0"/>
              <a:t>` prepares a new Git repository, establishing all essential files for tracking.</a:t>
            </a:r>
          </a:p>
          <a:p>
            <a:pPr marR="0" algn="l" rtl="0"/>
            <a:endParaRPr lang="en-US" dirty="0"/>
          </a:p>
          <a:p>
            <a:pPr marR="0" algn="l" rtl="0"/>
            <a:r>
              <a:rPr lang="en-US" dirty="0"/>
              <a:t>Directory Modification: When `git </a:t>
            </a:r>
            <a:r>
              <a:rPr lang="en-US" dirty="0" err="1"/>
              <a:t>init</a:t>
            </a:r>
            <a:r>
              <a:rPr lang="en-US" dirty="0"/>
              <a:t>` is run, the current directory becomes monitored by Git for version control purposes.</a:t>
            </a:r>
          </a:p>
          <a:p>
            <a:pPr marR="0" algn="l" rtl="0"/>
            <a:endParaRPr lang="en-US" dirty="0"/>
          </a:p>
          <a:p>
            <a:pPr marR="0" algn="l" rtl="0"/>
            <a:r>
              <a:rPr lang="en-US" dirty="0"/>
              <a:t>Alternatively, when project code already exists at SCM</a:t>
            </a:r>
            <a:br>
              <a:rPr lang="en-US" dirty="0"/>
            </a:br>
            <a:r>
              <a:rPr lang="en-US" dirty="0"/>
              <a:t>server, the repository can be cloned to the</a:t>
            </a:r>
            <a:br>
              <a:rPr lang="en-US" dirty="0"/>
            </a:br>
            <a:r>
              <a:rPr lang="en-US" dirty="0"/>
              <a:t>development station</a:t>
            </a:r>
            <a:br>
              <a:rPr lang="en-US" dirty="0"/>
            </a:br>
            <a:r>
              <a:rPr lang="en-US" dirty="0"/>
              <a:t>`git clone &lt;</a:t>
            </a:r>
            <a:r>
              <a:rPr lang="en-US" dirty="0" err="1"/>
              <a:t>url</a:t>
            </a:r>
            <a:r>
              <a:rPr lang="en-US" dirty="0"/>
              <a:t>&gt;`</a:t>
            </a:r>
          </a:p>
          <a:p>
            <a:endParaRPr lang="en-BE" dirty="0"/>
          </a:p>
        </p:txBody>
      </p:sp>
      <p:pic>
        <p:nvPicPr>
          <p:cNvPr id="10242" name="Picture 2" descr="a cartoon man is typing on a keyboard in front of a computer monitor that says ' ssh ' on it">
            <a:extLst>
              <a:ext uri="{FF2B5EF4-FFF2-40B4-BE49-F238E27FC236}">
                <a16:creationId xmlns:a16="http://schemas.microsoft.com/office/drawing/2014/main" id="{8D795A91-0FEB-9E8C-9091-ECAE5B40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284" y="3945214"/>
            <a:ext cx="47434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6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557-D9E6-F7FB-67F2-1EAC7B7966A6}"/>
              </a:ext>
            </a:extLst>
          </p:cNvPr>
          <p:cNvSpPr>
            <a:spLocks noGrp="1"/>
          </p:cNvSpPr>
          <p:nvPr>
            <p:ph type="title"/>
          </p:nvPr>
        </p:nvSpPr>
        <p:spPr/>
        <p:txBody>
          <a:bodyPr/>
          <a:lstStyle/>
          <a:p>
            <a:pPr marR="0" algn="l" rtl="0"/>
            <a:r>
              <a:rPr lang="en-US" dirty="0"/>
              <a:t>Git Commit</a:t>
            </a:r>
          </a:p>
        </p:txBody>
      </p:sp>
      <p:sp>
        <p:nvSpPr>
          <p:cNvPr id="3" name="Content Placeholder 2">
            <a:extLst>
              <a:ext uri="{FF2B5EF4-FFF2-40B4-BE49-F238E27FC236}">
                <a16:creationId xmlns:a16="http://schemas.microsoft.com/office/drawing/2014/main" id="{FB89E529-B902-2850-335D-3D745EF28DB4}"/>
              </a:ext>
            </a:extLst>
          </p:cNvPr>
          <p:cNvSpPr>
            <a:spLocks noGrp="1"/>
          </p:cNvSpPr>
          <p:nvPr>
            <p:ph idx="1"/>
          </p:nvPr>
        </p:nvSpPr>
        <p:spPr/>
        <p:txBody>
          <a:bodyPr>
            <a:normAutofit/>
          </a:bodyPr>
          <a:lstStyle/>
          <a:p>
            <a:pPr marR="0" algn="l" rtl="0"/>
            <a:r>
              <a:rPr lang="en-US" dirty="0"/>
              <a:t>Recording Changes: The `git commit` command records changes, storing snapshots of project history within the repository.</a:t>
            </a:r>
          </a:p>
          <a:p>
            <a:pPr marR="0" algn="l" rtl="0"/>
            <a:endParaRPr lang="en-US" dirty="0"/>
          </a:p>
          <a:p>
            <a:r>
              <a:rPr lang="en-US" dirty="0"/>
              <a:t>Descriptive Messages: A meaningful message, provided with `-m`, is crucial for understanding the context of changes made. Typically, WHY code has been</a:t>
            </a:r>
            <a:br>
              <a:rPr lang="en-US" dirty="0"/>
            </a:br>
            <a:r>
              <a:rPr lang="en-US" dirty="0"/>
              <a:t>added or modified.</a:t>
            </a:r>
          </a:p>
          <a:p>
            <a:endParaRPr lang="en-US" dirty="0"/>
          </a:p>
          <a:p>
            <a:pPr marR="0" algn="l" rtl="0"/>
            <a:r>
              <a:rPr lang="en-US" dirty="0"/>
              <a:t>Example Syntax: Use the syntax: </a:t>
            </a:r>
          </a:p>
          <a:p>
            <a:pPr marR="0" algn="l" rtl="0"/>
            <a:r>
              <a:rPr lang="en-US" dirty="0"/>
              <a:t>```bash git commit -m 'Initial commit' ``` </a:t>
            </a:r>
          </a:p>
          <a:p>
            <a:pPr marR="0" algn="l" rtl="0"/>
            <a:r>
              <a:rPr lang="en-US" dirty="0"/>
              <a:t>to initiate your project's first commit.</a:t>
            </a:r>
          </a:p>
          <a:p>
            <a:endParaRPr lang="en-BE" dirty="0"/>
          </a:p>
        </p:txBody>
      </p:sp>
      <p:pic>
        <p:nvPicPr>
          <p:cNvPr id="10242" name="Picture 2" descr="a cartoon man is typing on a keyboard in front of a computer monitor that says ' ssh ' on it">
            <a:extLst>
              <a:ext uri="{FF2B5EF4-FFF2-40B4-BE49-F238E27FC236}">
                <a16:creationId xmlns:a16="http://schemas.microsoft.com/office/drawing/2014/main" id="{8D795A91-0FEB-9E8C-9091-ECAE5B40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284" y="3945214"/>
            <a:ext cx="47434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069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557-D9E6-F7FB-67F2-1EAC7B7966A6}"/>
              </a:ext>
            </a:extLst>
          </p:cNvPr>
          <p:cNvSpPr>
            <a:spLocks noGrp="1"/>
          </p:cNvSpPr>
          <p:nvPr>
            <p:ph type="title"/>
          </p:nvPr>
        </p:nvSpPr>
        <p:spPr/>
        <p:txBody>
          <a:bodyPr/>
          <a:lstStyle/>
          <a:p>
            <a:pPr marR="0" algn="l" rtl="0"/>
            <a:r>
              <a:rPr lang="en-US" dirty="0"/>
              <a:t>Git Branch</a:t>
            </a:r>
          </a:p>
        </p:txBody>
      </p:sp>
      <p:sp>
        <p:nvSpPr>
          <p:cNvPr id="3" name="Content Placeholder 2">
            <a:extLst>
              <a:ext uri="{FF2B5EF4-FFF2-40B4-BE49-F238E27FC236}">
                <a16:creationId xmlns:a16="http://schemas.microsoft.com/office/drawing/2014/main" id="{FB89E529-B902-2850-335D-3D745EF28DB4}"/>
              </a:ext>
            </a:extLst>
          </p:cNvPr>
          <p:cNvSpPr>
            <a:spLocks noGrp="1"/>
          </p:cNvSpPr>
          <p:nvPr>
            <p:ph idx="1"/>
          </p:nvPr>
        </p:nvSpPr>
        <p:spPr/>
        <p:txBody>
          <a:bodyPr>
            <a:normAutofit/>
          </a:bodyPr>
          <a:lstStyle/>
          <a:p>
            <a:pPr marR="0" algn="l" rtl="0"/>
            <a:r>
              <a:rPr lang="en-US" dirty="0"/>
              <a:t>The `git branch` command facilitates the creation, listing, and deletion of branches in repositories.</a:t>
            </a:r>
          </a:p>
          <a:p>
            <a:pPr marR="0" algn="l" rtl="0"/>
            <a:endParaRPr lang="en-US" dirty="0"/>
          </a:p>
          <a:p>
            <a:pPr marR="0" algn="l" rtl="0"/>
            <a:r>
              <a:rPr lang="en-US" dirty="0"/>
              <a:t>Feature Development Isolation: Branches enable developers to work on distinct features independently, preserving the stability of the production codebase.</a:t>
            </a:r>
          </a:p>
          <a:p>
            <a:pPr marR="0" algn="l" rtl="0"/>
            <a:endParaRPr lang="en-US" dirty="0"/>
          </a:p>
          <a:p>
            <a:pPr marR="0" algn="l" rtl="0"/>
            <a:r>
              <a:rPr lang="en-US" dirty="0"/>
              <a:t>For instance, executing </a:t>
            </a:r>
            <a:br>
              <a:rPr lang="en-US" dirty="0"/>
            </a:br>
            <a:r>
              <a:rPr lang="en-US" dirty="0"/>
              <a:t>```bash git branch new-feature ``` </a:t>
            </a:r>
            <a:br>
              <a:rPr lang="en-US" dirty="0"/>
            </a:br>
            <a:r>
              <a:rPr lang="en-US" dirty="0"/>
              <a:t>creates a branch for a new feature development.</a:t>
            </a:r>
          </a:p>
          <a:p>
            <a:endParaRPr lang="en-BE" dirty="0"/>
          </a:p>
        </p:txBody>
      </p:sp>
      <p:pic>
        <p:nvPicPr>
          <p:cNvPr id="10242" name="Picture 2" descr="a cartoon man is typing on a keyboard in front of a computer monitor that says ' ssh ' on it">
            <a:extLst>
              <a:ext uri="{FF2B5EF4-FFF2-40B4-BE49-F238E27FC236}">
                <a16:creationId xmlns:a16="http://schemas.microsoft.com/office/drawing/2014/main" id="{8D795A91-0FEB-9E8C-9091-ECAE5B40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284" y="3945214"/>
            <a:ext cx="47434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512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557-D9E6-F7FB-67F2-1EAC7B7966A6}"/>
              </a:ext>
            </a:extLst>
          </p:cNvPr>
          <p:cNvSpPr>
            <a:spLocks noGrp="1"/>
          </p:cNvSpPr>
          <p:nvPr>
            <p:ph type="title"/>
          </p:nvPr>
        </p:nvSpPr>
        <p:spPr/>
        <p:txBody>
          <a:bodyPr/>
          <a:lstStyle/>
          <a:p>
            <a:pPr marR="0" algn="l" rtl="0"/>
            <a:r>
              <a:rPr lang="en-US" dirty="0"/>
              <a:t>Git Pull</a:t>
            </a:r>
          </a:p>
        </p:txBody>
      </p:sp>
      <p:sp>
        <p:nvSpPr>
          <p:cNvPr id="3" name="Content Placeholder 2">
            <a:extLst>
              <a:ext uri="{FF2B5EF4-FFF2-40B4-BE49-F238E27FC236}">
                <a16:creationId xmlns:a16="http://schemas.microsoft.com/office/drawing/2014/main" id="{FB89E529-B902-2850-335D-3D745EF28DB4}"/>
              </a:ext>
            </a:extLst>
          </p:cNvPr>
          <p:cNvSpPr>
            <a:spLocks noGrp="1"/>
          </p:cNvSpPr>
          <p:nvPr>
            <p:ph idx="1"/>
          </p:nvPr>
        </p:nvSpPr>
        <p:spPr/>
        <p:txBody>
          <a:bodyPr>
            <a:normAutofit/>
          </a:bodyPr>
          <a:lstStyle/>
          <a:p>
            <a:pPr marR="0" algn="l" rtl="0"/>
            <a:r>
              <a:rPr lang="en-US" dirty="0"/>
              <a:t>The `git pull` command updates the local repository by combining fetched changes with local branches.</a:t>
            </a:r>
          </a:p>
          <a:p>
            <a:pPr marL="0" marR="0" indent="0" algn="l" rtl="0">
              <a:buNone/>
            </a:pPr>
            <a:endParaRPr lang="en-US" dirty="0"/>
          </a:p>
          <a:p>
            <a:pPr marR="0" algn="l" rtl="0"/>
            <a:r>
              <a:rPr lang="en-US" dirty="0"/>
              <a:t>Usage Example: To implement, use: ```bash git pull origin main ``` to update the main branch from remote.</a:t>
            </a:r>
          </a:p>
          <a:p>
            <a:endParaRPr lang="en-BE" dirty="0"/>
          </a:p>
        </p:txBody>
      </p:sp>
      <p:pic>
        <p:nvPicPr>
          <p:cNvPr id="10242" name="Picture 2" descr="a cartoon man is typing on a keyboard in front of a computer monitor that says ' ssh ' on it">
            <a:extLst>
              <a:ext uri="{FF2B5EF4-FFF2-40B4-BE49-F238E27FC236}">
                <a16:creationId xmlns:a16="http://schemas.microsoft.com/office/drawing/2014/main" id="{8D795A91-0FEB-9E8C-9091-ECAE5B40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284" y="3945214"/>
            <a:ext cx="47434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70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557-D9E6-F7FB-67F2-1EAC7B7966A6}"/>
              </a:ext>
            </a:extLst>
          </p:cNvPr>
          <p:cNvSpPr>
            <a:spLocks noGrp="1"/>
          </p:cNvSpPr>
          <p:nvPr>
            <p:ph type="title"/>
          </p:nvPr>
        </p:nvSpPr>
        <p:spPr/>
        <p:txBody>
          <a:bodyPr/>
          <a:lstStyle/>
          <a:p>
            <a:pPr marR="0" algn="l" rtl="0"/>
            <a:r>
              <a:rPr lang="en-US" dirty="0"/>
              <a:t>Git Log</a:t>
            </a:r>
          </a:p>
        </p:txBody>
      </p:sp>
      <p:sp>
        <p:nvSpPr>
          <p:cNvPr id="3" name="Content Placeholder 2">
            <a:extLst>
              <a:ext uri="{FF2B5EF4-FFF2-40B4-BE49-F238E27FC236}">
                <a16:creationId xmlns:a16="http://schemas.microsoft.com/office/drawing/2014/main" id="{FB89E529-B902-2850-335D-3D745EF28DB4}"/>
              </a:ext>
            </a:extLst>
          </p:cNvPr>
          <p:cNvSpPr>
            <a:spLocks noGrp="1"/>
          </p:cNvSpPr>
          <p:nvPr>
            <p:ph idx="1"/>
          </p:nvPr>
        </p:nvSpPr>
        <p:spPr/>
        <p:txBody>
          <a:bodyPr>
            <a:normAutofit/>
          </a:bodyPr>
          <a:lstStyle/>
          <a:p>
            <a:pPr marR="0" algn="l" rtl="0"/>
            <a:r>
              <a:rPr lang="en-US" dirty="0"/>
              <a:t>The `git log` command displays comprehensive commit history, including commit IDs, authors, dates, and messages.</a:t>
            </a:r>
          </a:p>
          <a:p>
            <a:pPr marL="0" marR="0" indent="0" algn="l" rtl="0">
              <a:buNone/>
            </a:pPr>
            <a:endParaRPr lang="en-US" dirty="0"/>
          </a:p>
          <a:p>
            <a:r>
              <a:rPr lang="en-US" dirty="0"/>
              <a:t>Usage Example: </a:t>
            </a:r>
            <a:br>
              <a:rPr lang="en-US" dirty="0"/>
            </a:br>
            <a:r>
              <a:rPr lang="en-US" dirty="0"/>
              <a:t>```bash git log```</a:t>
            </a:r>
            <a:br>
              <a:rPr lang="en-US" dirty="0"/>
            </a:br>
            <a:r>
              <a:rPr lang="en-US" dirty="0"/>
              <a:t>to view a detailed timeline of repository commits.</a:t>
            </a:r>
          </a:p>
          <a:p>
            <a:endParaRPr lang="en-US" dirty="0"/>
          </a:p>
          <a:p>
            <a:endParaRPr lang="en-BE" dirty="0"/>
          </a:p>
        </p:txBody>
      </p:sp>
      <p:pic>
        <p:nvPicPr>
          <p:cNvPr id="10242" name="Picture 2" descr="a cartoon man is typing on a keyboard in front of a computer monitor that says ' ssh ' on it">
            <a:extLst>
              <a:ext uri="{FF2B5EF4-FFF2-40B4-BE49-F238E27FC236}">
                <a16:creationId xmlns:a16="http://schemas.microsoft.com/office/drawing/2014/main" id="{8D795A91-0FEB-9E8C-9091-ECAE5B40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284" y="3945214"/>
            <a:ext cx="47434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56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557-D9E6-F7FB-67F2-1EAC7B7966A6}"/>
              </a:ext>
            </a:extLst>
          </p:cNvPr>
          <p:cNvSpPr>
            <a:spLocks noGrp="1"/>
          </p:cNvSpPr>
          <p:nvPr>
            <p:ph type="title"/>
          </p:nvPr>
        </p:nvSpPr>
        <p:spPr/>
        <p:txBody>
          <a:bodyPr/>
          <a:lstStyle/>
          <a:p>
            <a:pPr marR="0" algn="l" rtl="0"/>
            <a:r>
              <a:rPr lang="en-US" dirty="0"/>
              <a:t>Git Push</a:t>
            </a:r>
          </a:p>
        </p:txBody>
      </p:sp>
      <p:sp>
        <p:nvSpPr>
          <p:cNvPr id="3" name="Content Placeholder 2">
            <a:extLst>
              <a:ext uri="{FF2B5EF4-FFF2-40B4-BE49-F238E27FC236}">
                <a16:creationId xmlns:a16="http://schemas.microsoft.com/office/drawing/2014/main" id="{FB89E529-B902-2850-335D-3D745EF28DB4}"/>
              </a:ext>
            </a:extLst>
          </p:cNvPr>
          <p:cNvSpPr>
            <a:spLocks noGrp="1"/>
          </p:cNvSpPr>
          <p:nvPr>
            <p:ph idx="1"/>
          </p:nvPr>
        </p:nvSpPr>
        <p:spPr/>
        <p:txBody>
          <a:bodyPr>
            <a:normAutofit/>
          </a:bodyPr>
          <a:lstStyle/>
          <a:p>
            <a:pPr marR="0" algn="l" rtl="0"/>
            <a:r>
              <a:rPr lang="en-US" dirty="0"/>
              <a:t>The `git push` command transfers local commits to a specified remote repository, enabling collaboration.</a:t>
            </a:r>
          </a:p>
          <a:p>
            <a:pPr marR="0" algn="l" rtl="0"/>
            <a:endParaRPr lang="en-US" dirty="0"/>
          </a:p>
          <a:p>
            <a:pPr marR="0" algn="l" rtl="0"/>
            <a:r>
              <a:rPr lang="en-US" dirty="0"/>
              <a:t>Using `git push` enables contributors to synchronize their changes</a:t>
            </a:r>
          </a:p>
          <a:p>
            <a:pPr marL="0" marR="0" indent="0" algn="l" rtl="0">
              <a:buNone/>
            </a:pPr>
            <a:endParaRPr lang="en-US" dirty="0"/>
          </a:p>
          <a:p>
            <a:pPr marR="0" algn="l" rtl="0"/>
            <a:r>
              <a:rPr lang="en-US" dirty="0"/>
              <a:t>Usage Example: </a:t>
            </a:r>
            <a:br>
              <a:rPr lang="en-US" dirty="0"/>
            </a:br>
            <a:r>
              <a:rPr lang="en-US" dirty="0"/>
              <a:t>```bash git pull origin main ```</a:t>
            </a:r>
            <a:br>
              <a:rPr lang="en-US" dirty="0"/>
            </a:br>
            <a:r>
              <a:rPr lang="en-US" dirty="0"/>
              <a:t>to update the main branch on remote git server</a:t>
            </a:r>
          </a:p>
          <a:p>
            <a:endParaRPr lang="en-BE" dirty="0"/>
          </a:p>
        </p:txBody>
      </p:sp>
      <p:pic>
        <p:nvPicPr>
          <p:cNvPr id="10242" name="Picture 2" descr="a cartoon man is typing on a keyboard in front of a computer monitor that says ' ssh ' on it">
            <a:extLst>
              <a:ext uri="{FF2B5EF4-FFF2-40B4-BE49-F238E27FC236}">
                <a16:creationId xmlns:a16="http://schemas.microsoft.com/office/drawing/2014/main" id="{8D795A91-0FEB-9E8C-9091-ECAE5B40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284" y="3945214"/>
            <a:ext cx="47434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7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AD61-93FF-4074-1745-7CED68B12911}"/>
              </a:ext>
            </a:extLst>
          </p:cNvPr>
          <p:cNvSpPr>
            <a:spLocks noGrp="1"/>
          </p:cNvSpPr>
          <p:nvPr>
            <p:ph type="title"/>
          </p:nvPr>
        </p:nvSpPr>
        <p:spPr>
          <a:xfrm>
            <a:off x="677334" y="609600"/>
            <a:ext cx="8596668" cy="1320800"/>
          </a:xfrm>
        </p:spPr>
        <p:txBody>
          <a:bodyPr>
            <a:normAutofit fontScale="90000"/>
          </a:bodyPr>
          <a:lstStyle/>
          <a:p>
            <a:r>
              <a:rPr lang="en-US" dirty="0"/>
              <a:t>Domains of software development in HEP. Detector control and data acquisition </a:t>
            </a:r>
            <a:endParaRPr lang="en-BE" dirty="0"/>
          </a:p>
        </p:txBody>
      </p:sp>
      <p:sp>
        <p:nvSpPr>
          <p:cNvPr id="3" name="Content Placeholder 2">
            <a:extLst>
              <a:ext uri="{FF2B5EF4-FFF2-40B4-BE49-F238E27FC236}">
                <a16:creationId xmlns:a16="http://schemas.microsoft.com/office/drawing/2014/main" id="{B2289310-BC60-1063-0C57-E2837AE72200}"/>
              </a:ext>
            </a:extLst>
          </p:cNvPr>
          <p:cNvSpPr>
            <a:spLocks noGrp="1"/>
          </p:cNvSpPr>
          <p:nvPr>
            <p:ph idx="1"/>
          </p:nvPr>
        </p:nvSpPr>
        <p:spPr>
          <a:xfrm>
            <a:off x="677334" y="2160589"/>
            <a:ext cx="8596668" cy="3880773"/>
          </a:xfrm>
        </p:spPr>
        <p:txBody>
          <a:bodyPr>
            <a:noAutofit/>
          </a:bodyPr>
          <a:lstStyle/>
          <a:p>
            <a:r>
              <a:rPr lang="en-US" dirty="0"/>
              <a:t>Detectors control (slow and fast): Software enables automated control of multiple detectors comprising detector systems such as CMS/ATLAS</a:t>
            </a:r>
          </a:p>
          <a:p>
            <a:endParaRPr lang="en-US" dirty="0"/>
          </a:p>
          <a:p>
            <a:r>
              <a:rPr lang="en-US" dirty="0"/>
              <a:t>Data management software handles massive influx of the data generated from collisions as well as from simulations</a:t>
            </a:r>
          </a:p>
          <a:p>
            <a:endParaRPr lang="en-US" dirty="0"/>
          </a:p>
          <a:p>
            <a:r>
              <a:rPr lang="en-US" dirty="0"/>
              <a:t>Software plays crucial role in high-level triggers to determine which events to be recorded</a:t>
            </a:r>
            <a:endParaRPr lang="en-BE" dirty="0"/>
          </a:p>
        </p:txBody>
      </p:sp>
    </p:spTree>
    <p:extLst>
      <p:ext uri="{BB962C8B-B14F-4D97-AF65-F5344CB8AC3E}">
        <p14:creationId xmlns:p14="http://schemas.microsoft.com/office/powerpoint/2010/main" val="112518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AD61-93FF-4074-1745-7CED68B12911}"/>
              </a:ext>
            </a:extLst>
          </p:cNvPr>
          <p:cNvSpPr>
            <a:spLocks noGrp="1"/>
          </p:cNvSpPr>
          <p:nvPr>
            <p:ph type="title"/>
          </p:nvPr>
        </p:nvSpPr>
        <p:spPr>
          <a:xfrm>
            <a:off x="677334" y="609600"/>
            <a:ext cx="8596668" cy="1320800"/>
          </a:xfrm>
        </p:spPr>
        <p:txBody>
          <a:bodyPr>
            <a:normAutofit/>
          </a:bodyPr>
          <a:lstStyle/>
          <a:p>
            <a:r>
              <a:rPr lang="en-US" dirty="0"/>
              <a:t>Domains of software development in HEP. Data analysis</a:t>
            </a:r>
            <a:endParaRPr lang="en-BE" dirty="0"/>
          </a:p>
        </p:txBody>
      </p:sp>
      <p:sp>
        <p:nvSpPr>
          <p:cNvPr id="3" name="Content Placeholder 2">
            <a:extLst>
              <a:ext uri="{FF2B5EF4-FFF2-40B4-BE49-F238E27FC236}">
                <a16:creationId xmlns:a16="http://schemas.microsoft.com/office/drawing/2014/main" id="{B2289310-BC60-1063-0C57-E2837AE72200}"/>
              </a:ext>
            </a:extLst>
          </p:cNvPr>
          <p:cNvSpPr>
            <a:spLocks noGrp="1"/>
          </p:cNvSpPr>
          <p:nvPr>
            <p:ph idx="1"/>
          </p:nvPr>
        </p:nvSpPr>
        <p:spPr>
          <a:xfrm>
            <a:off x="677334" y="2160589"/>
            <a:ext cx="8596668" cy="3880773"/>
          </a:xfrm>
        </p:spPr>
        <p:txBody>
          <a:bodyPr>
            <a:noAutofit/>
          </a:bodyPr>
          <a:lstStyle/>
          <a:p>
            <a:r>
              <a:rPr lang="en-US" dirty="0"/>
              <a:t>LHC experiments, CMS and ATLAS generate petabytes of data which require advanced algorithms for efficient handling and analysis.</a:t>
            </a:r>
          </a:p>
          <a:p>
            <a:endParaRPr lang="en-US" dirty="0"/>
          </a:p>
          <a:p>
            <a:r>
              <a:rPr lang="en-US" dirty="0"/>
              <a:t>State-of-the-art technics and software frameworks are used to extract physically significant information from massive amount of data.</a:t>
            </a:r>
          </a:p>
          <a:p>
            <a:endParaRPr lang="en-US" dirty="0"/>
          </a:p>
          <a:p>
            <a:r>
              <a:rPr lang="en-US" dirty="0"/>
              <a:t>Multiple detectors outputs must be combined using efficient algorithms to obtain as complete as possible information about high-energy collisions.</a:t>
            </a:r>
            <a:endParaRPr lang="en-BE" dirty="0"/>
          </a:p>
        </p:txBody>
      </p:sp>
    </p:spTree>
    <p:extLst>
      <p:ext uri="{BB962C8B-B14F-4D97-AF65-F5344CB8AC3E}">
        <p14:creationId xmlns:p14="http://schemas.microsoft.com/office/powerpoint/2010/main" val="392442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AD61-93FF-4074-1745-7CED68B12911}"/>
              </a:ext>
            </a:extLst>
          </p:cNvPr>
          <p:cNvSpPr>
            <a:spLocks noGrp="1"/>
          </p:cNvSpPr>
          <p:nvPr>
            <p:ph type="title"/>
          </p:nvPr>
        </p:nvSpPr>
        <p:spPr>
          <a:xfrm>
            <a:off x="677334" y="609600"/>
            <a:ext cx="8596668" cy="1320800"/>
          </a:xfrm>
        </p:spPr>
        <p:txBody>
          <a:bodyPr>
            <a:normAutofit/>
          </a:bodyPr>
          <a:lstStyle/>
          <a:p>
            <a:r>
              <a:rPr lang="en-US" dirty="0"/>
              <a:t>Domains of software development in HEP. Simulations</a:t>
            </a:r>
            <a:endParaRPr lang="en-BE" dirty="0"/>
          </a:p>
        </p:txBody>
      </p:sp>
      <p:sp>
        <p:nvSpPr>
          <p:cNvPr id="3" name="Content Placeholder 2">
            <a:extLst>
              <a:ext uri="{FF2B5EF4-FFF2-40B4-BE49-F238E27FC236}">
                <a16:creationId xmlns:a16="http://schemas.microsoft.com/office/drawing/2014/main" id="{B2289310-BC60-1063-0C57-E2837AE72200}"/>
              </a:ext>
            </a:extLst>
          </p:cNvPr>
          <p:cNvSpPr>
            <a:spLocks noGrp="1"/>
          </p:cNvSpPr>
          <p:nvPr>
            <p:ph idx="1"/>
          </p:nvPr>
        </p:nvSpPr>
        <p:spPr>
          <a:xfrm>
            <a:off x="677334" y="2160589"/>
            <a:ext cx="8596668" cy="3880773"/>
          </a:xfrm>
        </p:spPr>
        <p:txBody>
          <a:bodyPr>
            <a:noAutofit/>
          </a:bodyPr>
          <a:lstStyle/>
          <a:p>
            <a:r>
              <a:rPr lang="en-US" dirty="0"/>
              <a:t>Simulation software holds a pivotal role in High-Energy Physics to unfold underlying physics.</a:t>
            </a:r>
          </a:p>
          <a:p>
            <a:endParaRPr lang="en-US" dirty="0"/>
          </a:p>
          <a:p>
            <a:r>
              <a:rPr lang="en-US" dirty="0"/>
              <a:t>Often Monte Carlo methods are used to simulate both hard collisions and interactions of the collision products with detectors.</a:t>
            </a:r>
          </a:p>
          <a:p>
            <a:endParaRPr lang="en-US" dirty="0"/>
          </a:p>
          <a:p>
            <a:r>
              <a:rPr lang="en-US" dirty="0"/>
              <a:t>Simulations are also typically the only source of the information for estimating uncertainties in experimental results.</a:t>
            </a:r>
            <a:endParaRPr lang="en-BE" dirty="0"/>
          </a:p>
        </p:txBody>
      </p:sp>
    </p:spTree>
    <p:extLst>
      <p:ext uri="{BB962C8B-B14F-4D97-AF65-F5344CB8AC3E}">
        <p14:creationId xmlns:p14="http://schemas.microsoft.com/office/powerpoint/2010/main" val="280601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02D2-18B1-FF39-C452-FBA7683DBD2C}"/>
              </a:ext>
            </a:extLst>
          </p:cNvPr>
          <p:cNvSpPr>
            <a:spLocks noGrp="1"/>
          </p:cNvSpPr>
          <p:nvPr>
            <p:ph type="title"/>
          </p:nvPr>
        </p:nvSpPr>
        <p:spPr>
          <a:xfrm>
            <a:off x="677334" y="156238"/>
            <a:ext cx="8596668" cy="1320800"/>
          </a:xfrm>
        </p:spPr>
        <p:txBody>
          <a:bodyPr/>
          <a:lstStyle/>
          <a:p>
            <a:r>
              <a:rPr lang="en-US" dirty="0"/>
              <a:t>History of the software in HEP</a:t>
            </a:r>
            <a:endParaRPr lang="en-BE" dirty="0"/>
          </a:p>
        </p:txBody>
      </p:sp>
      <p:sp>
        <p:nvSpPr>
          <p:cNvPr id="3" name="Content Placeholder 2">
            <a:extLst>
              <a:ext uri="{FF2B5EF4-FFF2-40B4-BE49-F238E27FC236}">
                <a16:creationId xmlns:a16="http://schemas.microsoft.com/office/drawing/2014/main" id="{F86D6C06-C00A-BB56-E88A-1CF4C7E3B250}"/>
              </a:ext>
            </a:extLst>
          </p:cNvPr>
          <p:cNvSpPr>
            <a:spLocks noGrp="1"/>
          </p:cNvSpPr>
          <p:nvPr>
            <p:ph idx="1"/>
          </p:nvPr>
        </p:nvSpPr>
        <p:spPr>
          <a:xfrm>
            <a:off x="677334" y="1278835"/>
            <a:ext cx="8596668" cy="5579165"/>
          </a:xfrm>
        </p:spPr>
        <p:txBody>
          <a:bodyPr>
            <a:normAutofit fontScale="77500" lnSpcReduction="20000"/>
          </a:bodyPr>
          <a:lstStyle/>
          <a:p>
            <a:r>
              <a:rPr lang="en-US" dirty="0"/>
              <a:t>The history of software in HEP is closely tied to the evolution of computing technologies</a:t>
            </a:r>
          </a:p>
          <a:p>
            <a:endParaRPr lang="en-US" dirty="0"/>
          </a:p>
          <a:p>
            <a:pPr algn="just" rtl="0">
              <a:lnSpc>
                <a:spcPct val="115000"/>
              </a:lnSpc>
              <a:spcAft>
                <a:spcPts val="720"/>
              </a:spcAft>
            </a:pPr>
            <a:r>
              <a:rPr lang="en-US" b="1" dirty="0"/>
              <a:t>1960s-1970s: The Birth of HEP Software</a:t>
            </a:r>
          </a:p>
          <a:p>
            <a:pPr lvl="1" algn="just">
              <a:lnSpc>
                <a:spcPct val="115000"/>
              </a:lnSpc>
              <a:spcAft>
                <a:spcPts val="720"/>
              </a:spcAft>
            </a:pPr>
            <a:r>
              <a:rPr lang="en-US" dirty="0"/>
              <a:t>The 1960s saw the introduction of the first digital computers in HEP. FORTRAN (Formula Translation) was the dominant programming language, due to its efficiency in handling numerical calculations. The simulations, implemented in FORTRAN, allowed physicists to model particle interactions and detector responses, providing a critical tool for interpreting experimental results.</a:t>
            </a:r>
          </a:p>
          <a:p>
            <a:pPr algn="just" rtl="0">
              <a:lnSpc>
                <a:spcPct val="100000"/>
              </a:lnSpc>
              <a:spcAft>
                <a:spcPts val="0"/>
              </a:spcAft>
            </a:pPr>
            <a:r>
              <a:rPr lang="en-US" b="1" dirty="0"/>
              <a:t>1980s-1990s: The Rise of General-Purpose Software Frameworks</a:t>
            </a:r>
          </a:p>
          <a:p>
            <a:pPr lvl="1" algn="just"/>
            <a:r>
              <a:rPr lang="en-US" dirty="0"/>
              <a:t>The 1990s witnessed the emergence of object-oriented programming languages, particularly C++. This shift was driven by the need for more modular and maintainable code in increasingly complex HEP experiments. During this period, the ROOT data analysis framework was developed at CERN, providing an object-oriented replacement for older FORTRAN-based tools. ROOT, written in C++, became the standard for data analysis in HEP and remains widely used today.</a:t>
            </a:r>
          </a:p>
          <a:p>
            <a:pPr lvl="1" algn="just"/>
            <a:endParaRPr lang="en-US" dirty="0"/>
          </a:p>
          <a:p>
            <a:pPr algn="just" rtl="0">
              <a:lnSpc>
                <a:spcPct val="115000"/>
              </a:lnSpc>
              <a:spcAft>
                <a:spcPts val="720"/>
              </a:spcAft>
            </a:pPr>
            <a:r>
              <a:rPr lang="en-US" b="1" dirty="0"/>
              <a:t>2000s-Present: Modern Software Challenges</a:t>
            </a:r>
          </a:p>
          <a:p>
            <a:pPr lvl="1" algn="just">
              <a:lnSpc>
                <a:spcPct val="115000"/>
              </a:lnSpc>
              <a:spcAft>
                <a:spcPts val="720"/>
              </a:spcAft>
            </a:pPr>
            <a:r>
              <a:rPr lang="en-US" dirty="0">
                <a:effectLst/>
              </a:rPr>
              <a:t>As experiments like the LHC at CERN generated unprecedented amounts of data. This necessitated advancements in data management, parallel computing, and grid computing. The Worldwide LHC Computing Grid (WLCG) was established to provide the necessary computational resources, involving a global network of data centers.</a:t>
            </a:r>
          </a:p>
          <a:p>
            <a:pPr lvl="1" algn="just">
              <a:lnSpc>
                <a:spcPct val="115000"/>
              </a:lnSpc>
              <a:spcAft>
                <a:spcPts val="720"/>
              </a:spcAft>
            </a:pPr>
            <a:r>
              <a:rPr lang="en-US" dirty="0">
                <a:effectLst/>
              </a:rPr>
              <a:t>In recent years, Python has gained popularity in HEP for its ease of use and extensive ecosystem of scientific libraries. While C++ remains dominant in performance-critical applications, Python is increasingly used for prototyping, data analysis, and scripting.</a:t>
            </a:r>
          </a:p>
          <a:p>
            <a:pPr lvl="1" algn="just"/>
            <a:endParaRPr lang="en-US" dirty="0"/>
          </a:p>
          <a:p>
            <a:pPr algn="just">
              <a:lnSpc>
                <a:spcPct val="115000"/>
              </a:lnSpc>
              <a:spcAft>
                <a:spcPts val="720"/>
              </a:spcAft>
            </a:pPr>
            <a:endParaRPr lang="en-US" dirty="0"/>
          </a:p>
          <a:p>
            <a:pPr lvl="1" algn="just">
              <a:lnSpc>
                <a:spcPct val="115000"/>
              </a:lnSpc>
              <a:spcAft>
                <a:spcPts val="720"/>
              </a:spcAft>
            </a:pPr>
            <a:endParaRPr lang="en-US" dirty="0"/>
          </a:p>
          <a:p>
            <a:endParaRPr lang="en-BE" dirty="0"/>
          </a:p>
        </p:txBody>
      </p:sp>
    </p:spTree>
    <p:extLst>
      <p:ext uri="{BB962C8B-B14F-4D97-AF65-F5344CB8AC3E}">
        <p14:creationId xmlns:p14="http://schemas.microsoft.com/office/powerpoint/2010/main" val="200899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E684-7124-841A-2FB1-AA257D74DD66}"/>
              </a:ext>
            </a:extLst>
          </p:cNvPr>
          <p:cNvSpPr>
            <a:spLocks noGrp="1"/>
          </p:cNvSpPr>
          <p:nvPr>
            <p:ph type="title"/>
          </p:nvPr>
        </p:nvSpPr>
        <p:spPr>
          <a:xfrm>
            <a:off x="472886" y="866955"/>
            <a:ext cx="8596668" cy="1320800"/>
          </a:xfrm>
        </p:spPr>
        <p:txBody>
          <a:bodyPr>
            <a:noAutofit/>
          </a:bodyPr>
          <a:lstStyle/>
          <a:p>
            <a:r>
              <a:rPr lang="en-US" sz="5600" b="1" dirty="0"/>
              <a:t>C++ and Python crash- course</a:t>
            </a:r>
            <a:endParaRPr lang="en-BE" sz="5600" b="1" dirty="0"/>
          </a:p>
        </p:txBody>
      </p:sp>
      <p:pic>
        <p:nvPicPr>
          <p:cNvPr id="8194" name="Picture 2" descr="Hi-Res C++ Logo Download | Logos - NUMI">
            <a:extLst>
              <a:ext uri="{FF2B5EF4-FFF2-40B4-BE49-F238E27FC236}">
                <a16:creationId xmlns:a16="http://schemas.microsoft.com/office/drawing/2014/main" id="{169E68D8-68C7-CE3A-CEDA-F32947F6E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122" y="2582075"/>
            <a:ext cx="3940878" cy="394087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Logo - PNG and Vector - Logo Download">
            <a:extLst>
              <a:ext uri="{FF2B5EF4-FFF2-40B4-BE49-F238E27FC236}">
                <a16:creationId xmlns:a16="http://schemas.microsoft.com/office/drawing/2014/main" id="{9BC434E1-C9D3-2C33-F88B-35881D976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360" y="2582075"/>
            <a:ext cx="3544966" cy="3940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2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3C2B-BF69-F577-9FCF-DC003DB58CA3}"/>
              </a:ext>
            </a:extLst>
          </p:cNvPr>
          <p:cNvSpPr>
            <a:spLocks noGrp="1"/>
          </p:cNvSpPr>
          <p:nvPr>
            <p:ph type="title"/>
          </p:nvPr>
        </p:nvSpPr>
        <p:spPr>
          <a:xfrm>
            <a:off x="643467" y="816638"/>
            <a:ext cx="3367359" cy="5224724"/>
          </a:xfrm>
        </p:spPr>
        <p:txBody>
          <a:bodyPr anchor="ctr">
            <a:normAutofit/>
          </a:bodyPr>
          <a:lstStyle/>
          <a:p>
            <a:r>
              <a:rPr lang="en-US"/>
              <a:t>C++ and python. Common programming languages in HEP</a:t>
            </a:r>
            <a:endParaRPr lang="en-BE" dirty="0"/>
          </a:p>
        </p:txBody>
      </p:sp>
      <p:sp>
        <p:nvSpPr>
          <p:cNvPr id="3" name="Content Placeholder 2">
            <a:extLst>
              <a:ext uri="{FF2B5EF4-FFF2-40B4-BE49-F238E27FC236}">
                <a16:creationId xmlns:a16="http://schemas.microsoft.com/office/drawing/2014/main" id="{B5F72A35-4092-ECA6-2179-F6E1A64E1AD1}"/>
              </a:ext>
            </a:extLst>
          </p:cNvPr>
          <p:cNvSpPr>
            <a:spLocks noGrp="1"/>
          </p:cNvSpPr>
          <p:nvPr>
            <p:ph idx="1"/>
          </p:nvPr>
        </p:nvSpPr>
        <p:spPr>
          <a:xfrm>
            <a:off x="4654295" y="816638"/>
            <a:ext cx="4619706" cy="5224724"/>
          </a:xfrm>
        </p:spPr>
        <p:txBody>
          <a:bodyPr anchor="ctr">
            <a:normAutofit fontScale="92500" lnSpcReduction="10000"/>
          </a:bodyPr>
          <a:lstStyle/>
          <a:p>
            <a:r>
              <a:rPr lang="en-US" b="1"/>
              <a:t>Common Applications: </a:t>
            </a:r>
            <a:endParaRPr lang="en-BE"/>
          </a:p>
          <a:p>
            <a:pPr lvl="1"/>
            <a:r>
              <a:rPr lang="en-US"/>
              <a:t>C++ is most often used in high-performance computing, while python is predominant as scripting language for data analysis.</a:t>
            </a:r>
          </a:p>
          <a:p>
            <a:endParaRPr lang="en-US"/>
          </a:p>
          <a:p>
            <a:pPr lvl="1"/>
            <a:r>
              <a:rPr lang="en-US"/>
              <a:t>C++ typically offers superior performance for resource-intensive tasks, whereas Python prioritizes rapid development.</a:t>
            </a:r>
          </a:p>
          <a:p>
            <a:pPr marR="0" algn="l" rtl="0"/>
            <a:endParaRPr lang="en-BE" sz="1800" b="0" i="0" u="none" strike="noStrike">
              <a:solidFill>
                <a:srgbClr val="666666"/>
              </a:solidFill>
              <a:latin typeface="DejaVu Sans" panose="020B0603030804020204" pitchFamily="34" charset="0"/>
            </a:endParaRPr>
          </a:p>
          <a:p>
            <a:pPr marR="0" algn="l" rtl="0"/>
            <a:r>
              <a:rPr lang="en-US" b="1"/>
              <a:t>Syntax: </a:t>
            </a:r>
          </a:p>
          <a:p>
            <a:pPr lvl="1"/>
            <a:r>
              <a:rPr lang="en-US"/>
              <a:t>C++ features a more complex syntax requiring explicit memory management compared to Python's intuitive simplicity.</a:t>
            </a:r>
          </a:p>
          <a:p>
            <a:pPr lvl="1"/>
            <a:r>
              <a:rPr lang="en-US"/>
              <a:t>C++ uses braces and semicolon ; as statements/instructions delimiters</a:t>
            </a:r>
          </a:p>
          <a:p>
            <a:pPr lvl="1"/>
            <a:r>
              <a:rPr lang="en-US"/>
              <a:t>Python relies on proper indentation in control structures</a:t>
            </a:r>
          </a:p>
          <a:p>
            <a:pPr lvl="1"/>
            <a:endParaRPr lang="en-US"/>
          </a:p>
          <a:p>
            <a:endParaRPr lang="en-US"/>
          </a:p>
          <a:p>
            <a:endParaRPr lang="en-BE" dirty="0"/>
          </a:p>
        </p:txBody>
      </p:sp>
    </p:spTree>
    <p:extLst>
      <p:ext uri="{BB962C8B-B14F-4D97-AF65-F5344CB8AC3E}">
        <p14:creationId xmlns:p14="http://schemas.microsoft.com/office/powerpoint/2010/main" val="151531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384</TotalTime>
  <Words>2810</Words>
  <Application>Microsoft Office PowerPoint</Application>
  <PresentationFormat>Widescreen</PresentationFormat>
  <Paragraphs>316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DejaVu Sans</vt:lpstr>
      <vt:lpstr>Lucida Sans</vt:lpstr>
      <vt:lpstr>Trebuchet MS</vt:lpstr>
      <vt:lpstr>Wingdings 3</vt:lpstr>
      <vt:lpstr>Facet</vt:lpstr>
      <vt:lpstr>Програмні коди для фізики високих енергій</vt:lpstr>
      <vt:lpstr>Зміст лекції</vt:lpstr>
      <vt:lpstr>Introduction to software in HEP</vt:lpstr>
      <vt:lpstr>Domains of software development in HEP. Detector control and data acquisition </vt:lpstr>
      <vt:lpstr>Domains of software development in HEP. Data analysis</vt:lpstr>
      <vt:lpstr>Domains of software development in HEP. Simulations</vt:lpstr>
      <vt:lpstr>History of the software in HEP</vt:lpstr>
      <vt:lpstr>C++ and Python crash- course</vt:lpstr>
      <vt:lpstr>C++ and python. Common programming languages in HEP</vt:lpstr>
      <vt:lpstr>Basic Syntax Comparison </vt:lpstr>
      <vt:lpstr>Variables and Data Types</vt:lpstr>
      <vt:lpstr>Variables and Data Types</vt:lpstr>
      <vt:lpstr>C++ control structures (conditionals): If-Else</vt:lpstr>
      <vt:lpstr>C++ control structures (conditionals): Switch</vt:lpstr>
      <vt:lpstr>Python control structures (conditionals): If-elif</vt:lpstr>
      <vt:lpstr>C++ control structures (loops):</vt:lpstr>
      <vt:lpstr>C++ control structures (loops):</vt:lpstr>
      <vt:lpstr>C++ control structures (loops):</vt:lpstr>
      <vt:lpstr>Python control structures (loops):</vt:lpstr>
      <vt:lpstr>Python control structures (loops):</vt:lpstr>
      <vt:lpstr>Functions declaration</vt:lpstr>
      <vt:lpstr>Elementary object-oriented programming</vt:lpstr>
      <vt:lpstr>C++ class declaration</vt:lpstr>
      <vt:lpstr>Python class declaration</vt:lpstr>
      <vt:lpstr>Memory management</vt:lpstr>
      <vt:lpstr>C++ dynamic memory allocation</vt:lpstr>
      <vt:lpstr>Comparison of smart pointers in c++</vt:lpstr>
      <vt:lpstr>Collaborative software development. Git</vt:lpstr>
      <vt:lpstr>Introduction</vt:lpstr>
      <vt:lpstr>Git init/clone</vt:lpstr>
      <vt:lpstr>Git Commit</vt:lpstr>
      <vt:lpstr>Git Branch</vt:lpstr>
      <vt:lpstr>Git Pull</vt:lpstr>
      <vt:lpstr>Git Log</vt:lpstr>
      <vt:lpstr>Git Push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Denys Lontkovskyi</dc:creator>
  <cp:lastModifiedBy>Denys Lontkovskyi</cp:lastModifiedBy>
  <cp:revision>1</cp:revision>
  <dcterms:created xsi:type="dcterms:W3CDTF">2024-09-04T18:42:18Z</dcterms:created>
  <dcterms:modified xsi:type="dcterms:W3CDTF">2024-09-05T01:06:25Z</dcterms:modified>
</cp:coreProperties>
</file>