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71" r:id="rId9"/>
    <p:sldId id="267" r:id="rId10"/>
    <p:sldId id="268" r:id="rId11"/>
    <p:sldId id="269" r:id="rId12"/>
    <p:sldId id="270" r:id="rId13"/>
    <p:sldId id="259" r:id="rId14"/>
    <p:sldId id="27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E92A-F8E4-4EA7-9402-B1B803F7CC1B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7" y="1918759"/>
            <a:ext cx="3255763" cy="4328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5732"/>
            <a:ext cx="7772400" cy="842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Axisymmetric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53105"/>
            <a:ext cx="6858000" cy="1655762"/>
          </a:xfrm>
        </p:spPr>
        <p:txBody>
          <a:bodyPr/>
          <a:lstStyle/>
          <a:p>
            <a:r>
              <a:rPr lang="en-US" dirty="0" smtClean="0"/>
              <a:t>Derek Lontine</a:t>
            </a:r>
          </a:p>
          <a:p>
            <a:r>
              <a:rPr lang="en-US" dirty="0" smtClean="0"/>
              <a:t>Stuart Childs</a:t>
            </a:r>
          </a:p>
          <a:p>
            <a:r>
              <a:rPr lang="en-US" dirty="0" smtClean="0"/>
              <a:t>Alex Bailey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43" y="2212974"/>
            <a:ext cx="3192905" cy="36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7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Analytical Solution: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669" y="1589089"/>
            <a:ext cx="3383531" cy="2559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589089"/>
            <a:ext cx="3442719" cy="2614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49" y="4148735"/>
            <a:ext cx="3442719" cy="2545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668" y="4203606"/>
            <a:ext cx="3383532" cy="24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problem:</a:t>
            </a:r>
            <a:endParaRPr lang="en-US" dirty="0"/>
          </a:p>
        </p:txBody>
      </p:sp>
      <p:pic>
        <p:nvPicPr>
          <p:cNvPr id="1026" name="Picture 2" descr="http://www.f-106deltadart.com/nasa/Airbreathing%20Propulsion/F-106%20Non-axisymmetric%20Nozzle%20Flight%20Research-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89" y="1825625"/>
            <a:ext cx="68314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5411626" cy="533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233362"/>
            <a:ext cx="4371975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4" y="2932112"/>
            <a:ext cx="2238375" cy="2847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3" y="5668962"/>
            <a:ext cx="1590675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1933" y="6070600"/>
            <a:ext cx="3819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*Roark’s Formulas for Stress and Strain</a:t>
            </a:r>
          </a:p>
          <a:p>
            <a:r>
              <a:rPr lang="en-US" dirty="0" smtClean="0"/>
              <a:t>Young, </a:t>
            </a:r>
            <a:r>
              <a:rPr lang="en-US" dirty="0" err="1" smtClean="0"/>
              <a:t>Budynas</a:t>
            </a:r>
            <a:r>
              <a:rPr lang="en-US" dirty="0" smtClean="0"/>
              <a:t> 2002 (1989)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Solve: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Variables: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 smtClean="0"/>
              <a:t>order/element type </a:t>
            </a:r>
            <a:r>
              <a:rPr lang="en-US" dirty="0" smtClean="0"/>
              <a:t>(#of GP)</a:t>
            </a:r>
          </a:p>
          <a:p>
            <a:pPr lvl="1"/>
            <a:r>
              <a:rPr lang="en-US" dirty="0" smtClean="0"/>
              <a:t>Formulation type (Santos/</a:t>
            </a:r>
            <a:r>
              <a:rPr lang="en-US" dirty="0" err="1" smtClean="0"/>
              <a:t>Fellipa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Hourglass </a:t>
            </a:r>
            <a:r>
              <a:rPr lang="en-US" dirty="0" smtClean="0"/>
              <a:t>Control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Problem Parameters:</a:t>
            </a:r>
          </a:p>
          <a:p>
            <a:pPr lvl="1"/>
            <a:r>
              <a:rPr lang="en-US" dirty="0"/>
              <a:t>E, v</a:t>
            </a:r>
          </a:p>
          <a:p>
            <a:pPr lvl="1"/>
            <a:r>
              <a:rPr lang="en-US" dirty="0"/>
              <a:t>[ID], OD, </a:t>
            </a:r>
            <a:r>
              <a:rPr lang="en-US" dirty="0" smtClean="0"/>
              <a:t>thickness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Types:</a:t>
            </a:r>
          </a:p>
          <a:p>
            <a:pPr lvl="1"/>
            <a:r>
              <a:rPr lang="en-US" dirty="0" smtClean="0"/>
              <a:t>Pinned vs fixed boundary</a:t>
            </a:r>
          </a:p>
          <a:p>
            <a:pPr lvl="1"/>
            <a:r>
              <a:rPr lang="en-US" dirty="0" smtClean="0"/>
              <a:t>Concentrated vs distributed load</a:t>
            </a:r>
          </a:p>
          <a:p>
            <a:pPr lvl="1"/>
            <a:r>
              <a:rPr lang="en-US" dirty="0" smtClean="0"/>
              <a:t>Plate vs washer geometry</a:t>
            </a:r>
          </a:p>
          <a:p>
            <a:pPr lvl="1"/>
            <a:r>
              <a:rPr lang="en-US" dirty="0" smtClean="0"/>
              <a:t>8 total tests</a:t>
            </a:r>
          </a:p>
        </p:txBody>
      </p:sp>
    </p:spTree>
    <p:extLst>
      <p:ext uri="{BB962C8B-B14F-4D97-AF65-F5344CB8AC3E}">
        <p14:creationId xmlns:p14="http://schemas.microsoft.com/office/powerpoint/2010/main" val="41220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Deformations</a:t>
            </a:r>
            <a:endParaRPr lang="en-US" dirty="0"/>
          </a:p>
        </p:txBody>
      </p:sp>
      <p:pic>
        <p:nvPicPr>
          <p:cNvPr id="5" name="Picture 4" descr="Hourgla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4" y="1434492"/>
            <a:ext cx="8982256" cy="1476065"/>
          </a:xfrm>
          <a:prstGeom prst="rect">
            <a:avLst/>
          </a:prstGeom>
        </p:spPr>
      </p:pic>
      <p:pic>
        <p:nvPicPr>
          <p:cNvPr id="6" name="Picture 5" descr="Hourglassin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4" y="2889773"/>
            <a:ext cx="8985016" cy="1455481"/>
          </a:xfrm>
          <a:prstGeom prst="rect">
            <a:avLst/>
          </a:prstGeom>
        </p:spPr>
      </p:pic>
      <p:pic>
        <p:nvPicPr>
          <p:cNvPr id="7" name="Picture 6" descr="Hourglassing_Fix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3" y="4241861"/>
            <a:ext cx="9007937" cy="16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19074"/>
            <a:ext cx="7886700" cy="1325563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" y="877888"/>
            <a:ext cx="4417220" cy="29448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" y="3822700"/>
            <a:ext cx="4417220" cy="2944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10" y="3822701"/>
            <a:ext cx="4417219" cy="2944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10" y="877888"/>
            <a:ext cx="4417219" cy="294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330" y="1683544"/>
            <a:ext cx="219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1930241"/>
            <a:ext cx="2972039" cy="198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3911600"/>
            <a:ext cx="2972039" cy="1981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1930241"/>
            <a:ext cx="3108011" cy="2072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4002248"/>
            <a:ext cx="2972039" cy="1981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40" y="3911600"/>
            <a:ext cx="3108012" cy="2072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64" y="1915376"/>
            <a:ext cx="2994336" cy="1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Axisymmetric Quad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Analytical Formulation</a:t>
            </a:r>
            <a:endParaRPr lang="en-US" dirty="0" smtClean="0"/>
          </a:p>
          <a:p>
            <a:r>
              <a:rPr lang="en-US" dirty="0" smtClean="0"/>
              <a:t>Computational Implementation</a:t>
            </a:r>
          </a:p>
          <a:p>
            <a:r>
              <a:rPr lang="en-US" dirty="0" smtClean="0"/>
              <a:t>Verification Testing</a:t>
            </a:r>
          </a:p>
          <a:p>
            <a:pPr lvl="1"/>
            <a:r>
              <a:rPr lang="en-US" dirty="0" smtClean="0"/>
              <a:t>Loading Schemes &amp; Analytical Solutions</a:t>
            </a:r>
          </a:p>
          <a:p>
            <a:pPr lvl="1"/>
            <a:r>
              <a:rPr lang="en-US" dirty="0" smtClean="0"/>
              <a:t>FEM Solutions </a:t>
            </a:r>
          </a:p>
          <a:p>
            <a:pPr lvl="1"/>
            <a:r>
              <a:rPr lang="en-US" dirty="0" smtClean="0"/>
              <a:t>Error Analysis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90689"/>
            <a:ext cx="24574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511427"/>
            <a:ext cx="2628900" cy="100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6026148"/>
            <a:ext cx="753427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625975"/>
            <a:ext cx="6029325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16337"/>
            <a:ext cx="5876925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10" y="324907"/>
            <a:ext cx="3192905" cy="36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Formulation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7" y="1471618"/>
            <a:ext cx="8225368" cy="160178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97" y="4438754"/>
            <a:ext cx="5765730" cy="2383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9057" y="3292558"/>
            <a:ext cx="2547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[K]{u}={f}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10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CSDAX4F:</a:t>
            </a:r>
            <a:br>
              <a:rPr lang="en-US" dirty="0" smtClean="0"/>
            </a:br>
            <a:r>
              <a:rPr lang="en-US" sz="3600" dirty="0" smtClean="0"/>
              <a:t>Continuum Stress-Displacement, Axisymmetric Quad 4, Full Integration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88" y="1918762"/>
            <a:ext cx="7452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CSDAX4R:</a:t>
            </a:r>
            <a:br>
              <a:rPr lang="en-US" dirty="0" smtClean="0"/>
            </a:br>
            <a:r>
              <a:rPr lang="en-US" sz="3600" dirty="0" smtClean="0"/>
              <a:t>Continuum Stress-Displacement, Axisymmetric Quad 4, Reduced Integration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17" y="1825625"/>
            <a:ext cx="6143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Stiffness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93" y="1877748"/>
            <a:ext cx="4578946" cy="154781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80" y="2865174"/>
            <a:ext cx="357187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32" y="3696494"/>
            <a:ext cx="4588468" cy="1720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6733" y="2508925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Fellipa</a:t>
            </a:r>
            <a:r>
              <a:rPr lang="en-US" dirty="0" smtClean="0"/>
              <a:t> Formulation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9566" y="5516034"/>
            <a:ext cx="422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did similar addition of r for hourglass control, selective reduced integration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Testing Process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30706" y="1680185"/>
            <a:ext cx="1481560" cy="164049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Specific Value From a Given Stress Displacement Problem </a:t>
            </a:r>
            <a:endParaRPr lang="en-US" dirty="0"/>
          </a:p>
        </p:txBody>
      </p:sp>
      <p:sp>
        <p:nvSpPr>
          <p:cNvPr id="6" name="Decision 5"/>
          <p:cNvSpPr/>
          <p:nvPr/>
        </p:nvSpPr>
        <p:spPr>
          <a:xfrm>
            <a:off x="2367849" y="1666953"/>
            <a:ext cx="2037146" cy="55565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1812266" y="1944779"/>
            <a:ext cx="555583" cy="555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lternate Process 15"/>
          <p:cNvSpPr/>
          <p:nvPr/>
        </p:nvSpPr>
        <p:spPr>
          <a:xfrm>
            <a:off x="3082170" y="2659191"/>
            <a:ext cx="1084713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Solution</a:t>
            </a:r>
          </a:p>
        </p:txBody>
      </p:sp>
      <p:sp>
        <p:nvSpPr>
          <p:cNvPr id="17" name="Alternate Process 16"/>
          <p:cNvSpPr/>
          <p:nvPr/>
        </p:nvSpPr>
        <p:spPr>
          <a:xfrm>
            <a:off x="5357424" y="1799253"/>
            <a:ext cx="1084713" cy="83347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Element Solution</a:t>
            </a:r>
          </a:p>
        </p:txBody>
      </p:sp>
      <p:cxnSp>
        <p:nvCxnSpPr>
          <p:cNvPr id="19" name="Elbow Connector 18"/>
          <p:cNvCxnSpPr>
            <a:stCxn id="6" idx="2"/>
            <a:endCxn id="16" idx="1"/>
          </p:cNvCxnSpPr>
          <p:nvPr/>
        </p:nvCxnSpPr>
        <p:spPr>
          <a:xfrm rot="5400000">
            <a:off x="2862841" y="2441933"/>
            <a:ext cx="742911" cy="304252"/>
          </a:xfrm>
          <a:prstGeom prst="bentConnector4">
            <a:avLst>
              <a:gd name="adj1" fmla="val 29383"/>
              <a:gd name="adj2" fmla="val 1751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3"/>
            <a:endCxn id="17" idx="1"/>
          </p:cNvCxnSpPr>
          <p:nvPr/>
        </p:nvCxnSpPr>
        <p:spPr>
          <a:xfrm>
            <a:off x="4404995" y="1944779"/>
            <a:ext cx="952429" cy="2712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xtract 29"/>
          <p:cNvSpPr/>
          <p:nvPr/>
        </p:nvSpPr>
        <p:spPr>
          <a:xfrm>
            <a:off x="2566272" y="3532359"/>
            <a:ext cx="2037143" cy="1375899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Answer</a:t>
            </a:r>
            <a:endParaRPr lang="en-US" dirty="0"/>
          </a:p>
        </p:txBody>
      </p:sp>
      <p:cxnSp>
        <p:nvCxnSpPr>
          <p:cNvPr id="32" name="Elbow Connector 31"/>
          <p:cNvCxnSpPr>
            <a:stCxn id="16" idx="2"/>
            <a:endCxn id="30" idx="1"/>
          </p:cNvCxnSpPr>
          <p:nvPr/>
        </p:nvCxnSpPr>
        <p:spPr>
          <a:xfrm rot="5400000">
            <a:off x="2875808" y="3471590"/>
            <a:ext cx="948470" cy="548969"/>
          </a:xfrm>
          <a:prstGeom prst="bentConnector4">
            <a:avLst>
              <a:gd name="adj1" fmla="val 13734"/>
              <a:gd name="adj2" fmla="val 1416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xtract 35"/>
          <p:cNvSpPr/>
          <p:nvPr/>
        </p:nvSpPr>
        <p:spPr>
          <a:xfrm>
            <a:off x="5039949" y="3082546"/>
            <a:ext cx="2037143" cy="1375899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 Answer</a:t>
            </a:r>
            <a:endParaRPr lang="en-US" dirty="0"/>
          </a:p>
        </p:txBody>
      </p:sp>
      <p:cxnSp>
        <p:nvCxnSpPr>
          <p:cNvPr id="38" name="Elbow Connector 37"/>
          <p:cNvCxnSpPr>
            <a:stCxn id="17" idx="2"/>
            <a:endCxn id="36" idx="1"/>
          </p:cNvCxnSpPr>
          <p:nvPr/>
        </p:nvCxnSpPr>
        <p:spPr>
          <a:xfrm rot="5400000">
            <a:off x="5155626" y="3026341"/>
            <a:ext cx="1137764" cy="350546"/>
          </a:xfrm>
          <a:prstGeom prst="bentConnector4">
            <a:avLst>
              <a:gd name="adj1" fmla="val 19767"/>
              <a:gd name="adj2" fmla="val 1652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Data 58"/>
          <p:cNvSpPr/>
          <p:nvPr/>
        </p:nvSpPr>
        <p:spPr>
          <a:xfrm>
            <a:off x="3836180" y="5318381"/>
            <a:ext cx="1693211" cy="612648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Obtain Error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30" idx="2"/>
            <a:endCxn id="59" idx="1"/>
          </p:cNvCxnSpPr>
          <p:nvPr/>
        </p:nvCxnSpPr>
        <p:spPr>
          <a:xfrm>
            <a:off x="3584844" y="4908258"/>
            <a:ext cx="1097942" cy="410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2"/>
            <a:endCxn id="59" idx="0"/>
          </p:cNvCxnSpPr>
          <p:nvPr/>
        </p:nvCxnSpPr>
        <p:spPr>
          <a:xfrm flipH="1">
            <a:off x="4852107" y="4458445"/>
            <a:ext cx="1206414" cy="859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lternate Process 69"/>
          <p:cNvSpPr/>
          <p:nvPr/>
        </p:nvSpPr>
        <p:spPr>
          <a:xfrm>
            <a:off x="7884013" y="3175153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Refine Mesh</a:t>
            </a:r>
            <a:endParaRPr lang="en-US" dirty="0"/>
          </a:p>
        </p:txBody>
      </p:sp>
      <p:sp>
        <p:nvSpPr>
          <p:cNvPr id="71" name="Snip Diagonal Corner Rectangle 70"/>
          <p:cNvSpPr/>
          <p:nvPr/>
        </p:nvSpPr>
        <p:spPr>
          <a:xfrm>
            <a:off x="3889094" y="6115588"/>
            <a:ext cx="1602267" cy="353786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Appropriate?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9" idx="4"/>
            <a:endCxn id="71" idx="3"/>
          </p:cNvCxnSpPr>
          <p:nvPr/>
        </p:nvCxnSpPr>
        <p:spPr>
          <a:xfrm>
            <a:off x="4682786" y="5931029"/>
            <a:ext cx="7442" cy="184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Decision 74"/>
          <p:cNvSpPr/>
          <p:nvPr/>
        </p:nvSpPr>
        <p:spPr>
          <a:xfrm>
            <a:off x="2156198" y="6098940"/>
            <a:ext cx="113928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1" idx="2"/>
            <a:endCxn id="75" idx="3"/>
          </p:cNvCxnSpPr>
          <p:nvPr/>
        </p:nvCxnSpPr>
        <p:spPr>
          <a:xfrm flipH="1">
            <a:off x="3295478" y="6292481"/>
            <a:ext cx="593616" cy="11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rminator 79"/>
          <p:cNvSpPr/>
          <p:nvPr/>
        </p:nvSpPr>
        <p:spPr>
          <a:xfrm>
            <a:off x="489444" y="5119935"/>
            <a:ext cx="1377387" cy="447279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Converged</a:t>
            </a:r>
            <a:endParaRPr lang="en-US" dirty="0"/>
          </a:p>
        </p:txBody>
      </p:sp>
      <p:cxnSp>
        <p:nvCxnSpPr>
          <p:cNvPr id="82" name="Elbow Connector 81"/>
          <p:cNvCxnSpPr>
            <a:stCxn id="75" idx="1"/>
            <a:endCxn id="80" idx="2"/>
          </p:cNvCxnSpPr>
          <p:nvPr/>
        </p:nvCxnSpPr>
        <p:spPr>
          <a:xfrm rot="10800000">
            <a:off x="1178138" y="5567214"/>
            <a:ext cx="978060" cy="8380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5965922" y="6098939"/>
            <a:ext cx="113928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71" idx="0"/>
            <a:endCxn id="86" idx="1"/>
          </p:cNvCxnSpPr>
          <p:nvPr/>
        </p:nvCxnSpPr>
        <p:spPr>
          <a:xfrm>
            <a:off x="5491361" y="6292481"/>
            <a:ext cx="474561" cy="112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6" idx="3"/>
            <a:endCxn id="70" idx="2"/>
          </p:cNvCxnSpPr>
          <p:nvPr/>
        </p:nvCxnSpPr>
        <p:spPr>
          <a:xfrm flipV="1">
            <a:off x="7105202" y="3787801"/>
            <a:ext cx="1236011" cy="26174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0" idx="0"/>
          </p:cNvCxnSpPr>
          <p:nvPr/>
        </p:nvCxnSpPr>
        <p:spPr>
          <a:xfrm flipH="1" flipV="1">
            <a:off x="8333772" y="1468508"/>
            <a:ext cx="7441" cy="1706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17" idx="0"/>
          </p:cNvCxnSpPr>
          <p:nvPr/>
        </p:nvCxnSpPr>
        <p:spPr>
          <a:xfrm rot="10800000" flipV="1">
            <a:off x="5899782" y="1468507"/>
            <a:ext cx="2433991" cy="3307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Analytical Solution: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1" y="1539724"/>
            <a:ext cx="3568700" cy="2608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1" y="4166023"/>
            <a:ext cx="3568698" cy="2576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35537"/>
            <a:ext cx="3803650" cy="2814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899" y="4093522"/>
            <a:ext cx="3623359" cy="27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177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Axisymmetric project</vt:lpstr>
      <vt:lpstr>Axisymmetric Quad Elements</vt:lpstr>
      <vt:lpstr>Analytical Formulation</vt:lpstr>
      <vt:lpstr>Analytical Formulation</vt:lpstr>
      <vt:lpstr>CSDAX4F: Continuum Stress-Displacement, Axisymmetric Quad 4, Full Integration</vt:lpstr>
      <vt:lpstr>CSDAX4R: Continuum Stress-Displacement, Axisymmetric Quad 4, Reduced Integration</vt:lpstr>
      <vt:lpstr>Modify the Stiffness</vt:lpstr>
      <vt:lpstr>Verification Testing Process</vt:lpstr>
      <vt:lpstr>Problems with Analytical Solution:</vt:lpstr>
      <vt:lpstr>Problems with Analytical Solution:</vt:lpstr>
      <vt:lpstr>One last problem:</vt:lpstr>
      <vt:lpstr>PowerPoint Presentation</vt:lpstr>
      <vt:lpstr>Parameters to Solve:</vt:lpstr>
      <vt:lpstr>Mesh Deformations</vt:lpstr>
      <vt:lpstr>Error Analysis</vt:lpstr>
      <vt:lpstr>Error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Lontine</dc:creator>
  <cp:lastModifiedBy>Derek Lontine</cp:lastModifiedBy>
  <cp:revision>45</cp:revision>
  <dcterms:created xsi:type="dcterms:W3CDTF">2016-04-14T20:08:53Z</dcterms:created>
  <dcterms:modified xsi:type="dcterms:W3CDTF">2016-04-28T21:42:10Z</dcterms:modified>
</cp:coreProperties>
</file>