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89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89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alexa.chinaz.com/?domain=hznu.edu.cn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261440" y="2226240"/>
            <a:ext cx="7699680" cy="2434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5400"/>
              <a:t>网站云端配置与估价</a:t>
            </a:r>
            <a:endParaRPr/>
          </a:p>
          <a:p>
            <a:pPr algn="ctr"/>
            <a:r>
              <a:rPr lang="en-US" sz="5400"/>
              <a:t>          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5400"/>
              <a:t>        </a:t>
            </a:r>
            <a:r>
              <a:rPr lang="en-US" sz="3000"/>
              <a:t>jun.xiong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理论依据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718920" y="1371600"/>
            <a:ext cx="8607960" cy="4206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>
                <a:solidFill>
                  <a:srgbClr val="000000"/>
                </a:solidFill>
                <a:latin typeface="Arial"/>
                <a:ea typeface="WenQuanYi Zen Hei"/>
              </a:rPr>
              <a:t>综合浏览量（</a:t>
            </a:r>
            <a:r>
              <a:rPr lang="en-US" sz="1600">
                <a:solidFill>
                  <a:srgbClr val="000000"/>
                </a:solidFill>
                <a:latin typeface="Arial"/>
                <a:ea typeface="WenQuanYi Zen Hei"/>
              </a:rPr>
              <a:t>PV</a:t>
            </a:r>
            <a:r>
              <a:rPr lang="en-US" sz="1600">
                <a:solidFill>
                  <a:srgbClr val="000000"/>
                </a:solidFill>
                <a:latin typeface="Arial"/>
                <a:ea typeface="WenQuanYi Zen Hei"/>
              </a:rPr>
              <a:t>）：即</a:t>
            </a:r>
            <a:r>
              <a:rPr lang="en-US" sz="1600">
                <a:solidFill>
                  <a:srgbClr val="000000"/>
                </a:solidFill>
                <a:latin typeface="Arial"/>
                <a:ea typeface="WenQuanYi Zen Hei"/>
              </a:rPr>
              <a:t>Page View, </a:t>
            </a:r>
            <a:r>
              <a:rPr lang="en-US" sz="1600">
                <a:solidFill>
                  <a:srgbClr val="000000"/>
                </a:solidFill>
                <a:latin typeface="Arial"/>
                <a:ea typeface="WenQuanYi Zen Hei"/>
              </a:rPr>
              <a:t>即页面浏览量或点击量，用户每次刷新即被计算一次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WenQuanYi Zen Hei"/>
              </a:rPr>
              <a:t>关注两个指标：峰值流量和页面的平均大小</a:t>
            </a:r>
            <a:endParaRPr/>
          </a:p>
          <a:p>
            <a:endParaRPr/>
          </a:p>
          <a:p>
            <a:r>
              <a:rPr b="1" lang="en-US" sz="2000">
                <a:solidFill>
                  <a:srgbClr val="804c19"/>
                </a:solidFill>
                <a:latin typeface="Arial"/>
                <a:ea typeface="WenQuanYi Zen Hei"/>
              </a:rPr>
              <a:t>单点的角度网站最低带宽需求假设</a:t>
            </a:r>
            <a:r>
              <a:rPr lang="en-US" sz="1600">
                <a:solidFill>
                  <a:srgbClr val="000000"/>
                </a:solidFill>
                <a:latin typeface="Arial"/>
                <a:ea typeface="WenQuanYi Zen Hei"/>
              </a:rPr>
              <a:t>(http://xdeng.cn/?p=1109)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WenQuanYi Zen Hei"/>
              </a:rPr>
              <a:t>       </a:t>
            </a:r>
            <a:r>
              <a:rPr lang="en-US">
                <a:solidFill>
                  <a:srgbClr val="000000"/>
                </a:solidFill>
              </a:rPr>
              <a:t>假设网站同一时间只有一个用户访问，要 在</a:t>
            </a:r>
            <a:r>
              <a:rPr lang="en-US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秒内完全打开一个</a:t>
            </a:r>
            <a:r>
              <a:rPr lang="en-US">
                <a:solidFill>
                  <a:srgbClr val="000000"/>
                </a:solidFill>
              </a:rPr>
              <a:t>100KB</a:t>
            </a:r>
            <a:r>
              <a:rPr lang="en-US">
                <a:solidFill>
                  <a:srgbClr val="000000"/>
                </a:solidFill>
              </a:rPr>
              <a:t>的页面，主机至少需要</a:t>
            </a:r>
            <a:r>
              <a:rPr lang="en-US">
                <a:solidFill>
                  <a:srgbClr val="000000"/>
                </a:solidFill>
              </a:rPr>
              <a:t>50KBps</a:t>
            </a:r>
            <a:r>
              <a:rPr lang="en-US">
                <a:solidFill>
                  <a:srgbClr val="000000"/>
                </a:solidFill>
              </a:rPr>
              <a:t>的带宽，</a:t>
            </a:r>
            <a:r>
              <a:rPr lang="en-US">
                <a:solidFill>
                  <a:srgbClr val="000000"/>
                </a:solidFill>
              </a:rPr>
              <a:t>3</a:t>
            </a:r>
            <a:r>
              <a:rPr lang="en-US">
                <a:solidFill>
                  <a:srgbClr val="000000"/>
                </a:solidFill>
              </a:rPr>
              <a:t>秒则需要最低</a:t>
            </a:r>
            <a:r>
              <a:rPr lang="en-US">
                <a:solidFill>
                  <a:srgbClr val="000000"/>
                </a:solidFill>
              </a:rPr>
              <a:t>34KBps</a:t>
            </a:r>
            <a:r>
              <a:rPr lang="en-US">
                <a:solidFill>
                  <a:srgbClr val="000000"/>
                </a:solidFill>
              </a:rPr>
              <a:t>的带宽，以此类推。完全打开是指页面的所有内容下 载完毕，实际上可能下载了</a:t>
            </a:r>
            <a:r>
              <a:rPr lang="en-US">
                <a:solidFill>
                  <a:srgbClr val="000000"/>
                </a:solidFill>
              </a:rPr>
              <a:t>70%</a:t>
            </a:r>
            <a:r>
              <a:rPr lang="en-US">
                <a:solidFill>
                  <a:srgbClr val="000000"/>
                </a:solidFill>
              </a:rPr>
              <a:t>就可以看到内容了</a:t>
            </a:r>
            <a:r>
              <a:rPr lang="en-US" sz="1600">
                <a:solidFill>
                  <a:srgbClr val="000000"/>
                </a:solidFill>
                <a:latin typeface="Arial"/>
                <a:ea typeface="WenQuanYi Zen Hei"/>
              </a:rPr>
              <a:t>。</a:t>
            </a:r>
            <a:endParaRPr/>
          </a:p>
          <a:p>
            <a:endParaRPr/>
          </a:p>
          <a:p>
            <a:r>
              <a:rPr b="1" lang="en-US" sz="2000">
                <a:solidFill>
                  <a:srgbClr val="804c19"/>
                </a:solidFill>
                <a:latin typeface="Arial"/>
                <a:ea typeface="WenQuanYi Zen Hei"/>
              </a:rPr>
              <a:t>并发最低带宽需求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WenQuanYi Zen Hei"/>
              </a:rPr>
              <a:t>1) </a:t>
            </a:r>
            <a:r>
              <a:rPr lang="en-US">
                <a:solidFill>
                  <a:srgbClr val="000000"/>
                </a:solidFill>
              </a:rPr>
              <a:t>一天当中，网站的访问情况有忙时和闲时之分</a:t>
            </a:r>
            <a:r>
              <a:rPr lang="en-US">
                <a:solidFill>
                  <a:srgbClr val="000000"/>
                </a:solidFill>
              </a:rPr>
              <a:t>.</a:t>
            </a:r>
            <a:endParaRPr/>
          </a:p>
          <a:p>
            <a:r>
              <a:rPr lang="en-US">
                <a:solidFill>
                  <a:srgbClr val="000000"/>
                </a:solidFill>
              </a:rPr>
              <a:t>2) </a:t>
            </a:r>
            <a:r>
              <a:rPr lang="en-US">
                <a:solidFill>
                  <a:srgbClr val="000000"/>
                </a:solidFill>
              </a:rPr>
              <a:t>一般来讲</a:t>
            </a:r>
            <a:r>
              <a:rPr lang="en-US">
                <a:solidFill>
                  <a:srgbClr val="000000"/>
                </a:solidFill>
              </a:rPr>
              <a:t>8:00-23:00</a:t>
            </a:r>
            <a:r>
              <a:rPr lang="en-US">
                <a:solidFill>
                  <a:srgbClr val="000000"/>
                </a:solidFill>
              </a:rPr>
              <a:t>为忙时访问人数较多，假设占日</a:t>
            </a:r>
            <a:r>
              <a:rPr lang="en-US">
                <a:solidFill>
                  <a:srgbClr val="000000"/>
                </a:solidFill>
              </a:rPr>
              <a:t>PV</a:t>
            </a:r>
            <a:r>
              <a:rPr lang="en-US">
                <a:solidFill>
                  <a:srgbClr val="000000"/>
                </a:solidFill>
              </a:rPr>
              <a:t>的</a:t>
            </a:r>
            <a:r>
              <a:rPr lang="en-US">
                <a:solidFill>
                  <a:srgbClr val="000000"/>
                </a:solidFill>
              </a:rPr>
              <a:t>90%</a:t>
            </a:r>
            <a:r>
              <a:rPr lang="en-US">
                <a:solidFill>
                  <a:srgbClr val="000000"/>
                </a:solidFill>
              </a:rPr>
              <a:t>，其它时段为闲时占日</a:t>
            </a:r>
            <a:r>
              <a:rPr lang="en-US">
                <a:solidFill>
                  <a:srgbClr val="000000"/>
                </a:solidFill>
              </a:rPr>
              <a:t>PV</a:t>
            </a:r>
            <a:r>
              <a:rPr lang="en-US">
                <a:solidFill>
                  <a:srgbClr val="000000"/>
                </a:solidFill>
              </a:rPr>
              <a:t>的</a:t>
            </a:r>
            <a:r>
              <a:rPr lang="en-US">
                <a:solidFill>
                  <a:srgbClr val="000000"/>
                </a:solidFill>
              </a:rPr>
              <a:t>10%</a:t>
            </a:r>
            <a:r>
              <a:rPr lang="en-US">
                <a:solidFill>
                  <a:srgbClr val="000000"/>
                </a:solidFill>
              </a:rPr>
              <a:t>。其中忙时又可以根据访问情况再次细分为不同时段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计算数据依据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1062360" y="1807200"/>
            <a:ext cx="7807320" cy="517068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4c19"/>
                </a:solidFill>
              </a:rPr>
              <a:t>杭师大官网</a:t>
            </a:r>
            <a:r>
              <a:rPr lang="en-US" sz="2400">
                <a:solidFill>
                  <a:srgbClr val="804c19"/>
                </a:solidFill>
              </a:rPr>
              <a:t>(www.hznu.edu.cn):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000000"/>
                </a:solidFill>
              </a:rPr>
              <a:t>日</a:t>
            </a:r>
            <a:r>
              <a:rPr lang="en-US">
                <a:solidFill>
                  <a:srgbClr val="000000"/>
                </a:solidFill>
              </a:rPr>
              <a:t>PV9600 (</a:t>
            </a:r>
            <a:r>
              <a:rPr lang="en-US">
                <a:solidFill>
                  <a:srgbClr val="000000"/>
                </a:solidFill>
              </a:rPr>
              <a:t>约</a:t>
            </a:r>
            <a:r>
              <a:rPr lang="en-US">
                <a:solidFill>
                  <a:srgbClr val="000000"/>
                </a:solidFill>
              </a:rPr>
              <a:t>10000PV)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000000"/>
                </a:solidFill>
              </a:rPr>
              <a:t>人均页面浏览量 </a:t>
            </a:r>
            <a:r>
              <a:rPr lang="en-US">
                <a:solidFill>
                  <a:srgbClr val="000000"/>
                </a:solidFill>
              </a:rPr>
              <a:t>1.7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000000"/>
                </a:solidFill>
              </a:rPr>
              <a:t>日上线人数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rgbClr val="000000"/>
                </a:solidFill>
              </a:rPr>
              <a:t>非同时在线人数</a:t>
            </a:r>
            <a:r>
              <a:rPr lang="en-US">
                <a:solidFill>
                  <a:srgbClr val="000000"/>
                </a:solidFill>
              </a:rPr>
              <a:t>): 9600/1.7=5647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     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rgbClr val="000000"/>
                </a:solidFill>
              </a:rPr>
              <a:t>数据来自</a:t>
            </a:r>
            <a:r>
              <a:rPr lang="en-US">
                <a:solidFill>
                  <a:srgbClr val="000000"/>
                </a:solidFill>
              </a:rPr>
              <a:t>: </a:t>
            </a:r>
            <a:r>
              <a:rPr lang="en-US" u="sng">
                <a:solidFill>
                  <a:srgbClr val="000000"/>
                </a:solidFill>
                <a:hlinkClick r:id="rId1"/>
              </a:rPr>
              <a:t>http://alexa.chinaz.com/?domain=hznu.edu.cn</a:t>
            </a:r>
            <a:r>
              <a:rPr lang="en-US">
                <a:solidFill>
                  <a:srgbClr val="000000"/>
                </a:solidFill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lang="en-US" sz="2400">
                <a:solidFill>
                  <a:srgbClr val="804c19"/>
                </a:solidFill>
              </a:rPr>
              <a:t>校园社区</a:t>
            </a:r>
            <a:r>
              <a:rPr lang="en-US" sz="2400">
                <a:solidFill>
                  <a:srgbClr val="804c19"/>
                </a:solidFill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000000"/>
                </a:solidFill>
              </a:rPr>
              <a:t>主功能</a:t>
            </a:r>
            <a:r>
              <a:rPr lang="en-US">
                <a:solidFill>
                  <a:srgbClr val="000000"/>
                </a:solidFill>
              </a:rPr>
              <a:t>:</a:t>
            </a:r>
            <a:r>
              <a:rPr lang="en-US">
                <a:solidFill>
                  <a:srgbClr val="000000"/>
                </a:solidFill>
              </a:rPr>
              <a:t>地图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>
                <a:solidFill>
                  <a:srgbClr val="000000"/>
                </a:solidFill>
              </a:rPr>
              <a:t>生活服务</a:t>
            </a:r>
            <a:r>
              <a:rPr lang="en-US">
                <a:solidFill>
                  <a:srgbClr val="000000"/>
                </a:solidFill>
              </a:rPr>
              <a:t>,</a:t>
            </a:r>
            <a:r>
              <a:rPr lang="en-US">
                <a:solidFill>
                  <a:srgbClr val="000000"/>
                </a:solidFill>
              </a:rPr>
              <a:t>购买服务等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000000"/>
                </a:solidFill>
              </a:rPr>
              <a:t>页面大小</a:t>
            </a:r>
            <a:r>
              <a:rPr lang="en-US">
                <a:solidFill>
                  <a:srgbClr val="000000"/>
                </a:solidFill>
              </a:rPr>
              <a:t>:&lt;60KB/Page, 5pages/</a:t>
            </a:r>
            <a:r>
              <a:rPr lang="en-US">
                <a:solidFill>
                  <a:srgbClr val="000000"/>
                </a:solidFill>
              </a:rPr>
              <a:t>人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000000"/>
                </a:solidFill>
              </a:rPr>
              <a:t>高峰时段</a:t>
            </a:r>
            <a:r>
              <a:rPr lang="en-US">
                <a:solidFill>
                  <a:srgbClr val="000000"/>
                </a:solidFill>
              </a:rPr>
              <a:t>: 17:00-19:00 3000 onlines, 22:00-24:00 1000 onlines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lang="en-US" sz="2400">
                <a:solidFill>
                  <a:srgbClr val="804c19"/>
                </a:solidFill>
              </a:rPr>
              <a:t>移动门户</a:t>
            </a:r>
            <a:r>
              <a:rPr lang="en-US" sz="2400">
                <a:solidFill>
                  <a:srgbClr val="804c19"/>
                </a:solidFill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000000"/>
                </a:solidFill>
              </a:rPr>
              <a:t>主功能</a:t>
            </a:r>
            <a:r>
              <a:rPr lang="en-US">
                <a:solidFill>
                  <a:srgbClr val="000000"/>
                </a:solidFill>
              </a:rPr>
              <a:t>:</a:t>
            </a:r>
            <a:r>
              <a:rPr lang="en-US">
                <a:solidFill>
                  <a:srgbClr val="000000"/>
                </a:solidFill>
              </a:rPr>
              <a:t>新生入学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rgbClr val="000000"/>
                </a:solidFill>
              </a:rPr>
              <a:t>下载</a:t>
            </a:r>
            <a:r>
              <a:rPr lang="en-US">
                <a:solidFill>
                  <a:srgbClr val="000000"/>
                </a:solidFill>
              </a:rPr>
              <a:t>,</a:t>
            </a:r>
            <a:r>
              <a:rPr lang="en-US">
                <a:solidFill>
                  <a:srgbClr val="000000"/>
                </a:solidFill>
              </a:rPr>
              <a:t>打开</a:t>
            </a:r>
            <a:r>
              <a:rPr lang="en-US">
                <a:solidFill>
                  <a:srgbClr val="000000"/>
                </a:solidFill>
              </a:rPr>
              <a:t>), </a:t>
            </a:r>
            <a:r>
              <a:rPr lang="en-US">
                <a:solidFill>
                  <a:srgbClr val="000000"/>
                </a:solidFill>
              </a:rPr>
              <a:t>报到引导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>
                <a:solidFill>
                  <a:srgbClr val="000000"/>
                </a:solidFill>
              </a:rPr>
              <a:t>校内新闻</a:t>
            </a:r>
            <a:r>
              <a:rPr lang="en-US">
                <a:solidFill>
                  <a:srgbClr val="000000"/>
                </a:solidFill>
              </a:rPr>
              <a:t>,</a:t>
            </a:r>
            <a:r>
              <a:rPr lang="en-US">
                <a:solidFill>
                  <a:srgbClr val="000000"/>
                </a:solidFill>
              </a:rPr>
              <a:t>通讯录等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000000"/>
                </a:solidFill>
              </a:rPr>
              <a:t>高峰时段</a:t>
            </a:r>
            <a:r>
              <a:rPr lang="en-US">
                <a:solidFill>
                  <a:srgbClr val="000000"/>
                </a:solidFill>
              </a:rPr>
              <a:t>:</a:t>
            </a:r>
            <a:r>
              <a:rPr lang="en-US">
                <a:solidFill>
                  <a:srgbClr val="000000"/>
                </a:solidFill>
              </a:rPr>
              <a:t>报到</a:t>
            </a:r>
            <a:r>
              <a:rPr lang="en-US">
                <a:solidFill>
                  <a:srgbClr val="000000"/>
                </a:solidFill>
              </a:rPr>
              <a:t>3</a:t>
            </a:r>
            <a:r>
              <a:rPr lang="en-US">
                <a:solidFill>
                  <a:srgbClr val="000000"/>
                </a:solidFill>
              </a:rPr>
              <a:t>小时内</a:t>
            </a:r>
            <a:r>
              <a:rPr lang="en-US">
                <a:solidFill>
                  <a:srgbClr val="000000"/>
                </a:solidFill>
              </a:rPr>
              <a:t>, 6-8k</a:t>
            </a:r>
            <a:r>
              <a:rPr lang="en-US">
                <a:solidFill>
                  <a:srgbClr val="000000"/>
                </a:solidFill>
              </a:rPr>
              <a:t>人</a:t>
            </a:r>
            <a:r>
              <a:rPr lang="en-US">
                <a:solidFill>
                  <a:srgbClr val="000000"/>
                </a:solidFill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000000"/>
                </a:solidFill>
              </a:rPr>
              <a:t>页面大小</a:t>
            </a:r>
            <a:r>
              <a:rPr lang="en-US">
                <a:solidFill>
                  <a:srgbClr val="000000"/>
                </a:solidFill>
              </a:rPr>
              <a:t>: &lt;60KB/Page, 3pages/</a:t>
            </a:r>
            <a:r>
              <a:rPr lang="en-US">
                <a:solidFill>
                  <a:srgbClr val="000000"/>
                </a:solidFill>
              </a:rPr>
              <a:t>人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站点访问</a:t>
            </a:r>
            <a:r>
              <a:rPr lang="en-US"/>
              <a:t>PV</a:t>
            </a:r>
            <a:r>
              <a:rPr lang="en-US"/>
              <a:t>分布</a:t>
            </a:r>
            <a:endParaRPr/>
          </a:p>
        </p:txBody>
      </p:sp>
      <p:graphicFrame>
        <p:nvGraphicFramePr>
          <p:cNvPr id="74" name="Table 2"/>
          <p:cNvGraphicFramePr/>
          <p:nvPr/>
        </p:nvGraphicFramePr>
        <p:xfrm>
          <a:off x="1347120" y="1740960"/>
          <a:ext cx="7796880" cy="7091640"/>
        </p:xfrm>
        <a:graphic>
          <a:graphicData uri="http://schemas.openxmlformats.org/drawingml/2006/table">
            <a:tbl>
              <a:tblPr/>
              <a:tblGrid>
                <a:gridCol w="1259280"/>
                <a:gridCol w="1147680"/>
                <a:gridCol w="1147680"/>
                <a:gridCol w="936720"/>
                <a:gridCol w="936360"/>
                <a:gridCol w="942480"/>
                <a:gridCol w="942480"/>
                <a:gridCol w="595800"/>
              </a:tblGrid>
              <a:tr h="43848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忙</a:t>
                      </a:r>
                      <a:r>
                        <a:rPr lang="en-US"/>
                        <a:t>/</a:t>
                      </a:r>
                      <a:r>
                        <a:rPr lang="en-US"/>
                        <a:t>闲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细分时段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时段长</a:t>
                      </a:r>
                      <a:r>
                        <a:rPr lang="en-US"/>
                        <a:t>(s)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日</a:t>
                      </a:r>
                      <a:r>
                        <a:rPr lang="en-US"/>
                        <a:t>10000PV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日</a:t>
                      </a:r>
                      <a:r>
                        <a:rPr lang="en-US"/>
                        <a:t>20000PV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4308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PV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PV/</a:t>
                      </a:r>
                      <a:r>
                        <a:rPr lang="en-US"/>
                        <a:t>秒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PV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PV/</a:t>
                      </a:r>
                      <a:r>
                        <a:rPr lang="en-US"/>
                        <a:t>秒</a:t>
                      </a:r>
                      <a:endParaRPr/>
                    </a:p>
                  </a:txBody>
                  <a:tcPr/>
                </a:tc>
              </a:tr>
              <a:tr h="5626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忙</a:t>
                      </a:r>
                      <a:r>
                        <a:rPr lang="en-US"/>
                        <a:t>(95%PV)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r>
                        <a:rPr lang="en-US"/>
                        <a:t>小时</a:t>
                      </a:r>
                      <a:r>
                        <a:rPr lang="en-US"/>
                        <a:t>(80%PV)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10800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8000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0.741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16000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1.482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移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动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门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户</a:t>
                      </a:r>
                      <a:endParaRPr/>
                    </a:p>
                  </a:txBody>
                  <a:tcPr/>
                </a:tc>
              </a:tr>
              <a:tr h="56268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r>
                        <a:rPr lang="en-US"/>
                        <a:t>小时</a:t>
                      </a:r>
                      <a:r>
                        <a:rPr lang="en-US"/>
                        <a:t>(15%PV)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7200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1500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0.208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3000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0.416</a:t>
                      </a:r>
                      <a:endParaRPr/>
                    </a:p>
                  </a:txBody>
                  <a:tcPr/>
                </a:tc>
              </a:tr>
              <a:tr h="5626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闲</a:t>
                      </a:r>
                      <a:r>
                        <a:rPr lang="en-US"/>
                        <a:t>(5%PV)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19</a:t>
                      </a:r>
                      <a:r>
                        <a:rPr lang="en-US"/>
                        <a:t>小时</a:t>
                      </a:r>
                      <a:r>
                        <a:rPr lang="en-US"/>
                        <a:t>(5%PV)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68400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0.007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0.014</a:t>
                      </a:r>
                      <a:endParaRPr/>
                    </a:p>
                  </a:txBody>
                  <a:tcPr/>
                </a:tc>
              </a:tr>
              <a:tr h="5626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忙</a:t>
                      </a:r>
                      <a:r>
                        <a:rPr lang="en-US"/>
                        <a:t>(90%PV)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r>
                        <a:rPr lang="en-US"/>
                        <a:t>小时</a:t>
                      </a:r>
                      <a:r>
                        <a:rPr lang="en-US"/>
                        <a:t>(67%PV)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7200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6700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0.931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13400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1.861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b="1" lang="en-US" sz="1500"/>
                        <a:t>校</a:t>
                      </a:r>
                      <a:endParaRPr/>
                    </a:p>
                    <a:p>
                      <a:pPr algn="ctr"/>
                      <a:r>
                        <a:rPr b="1" lang="en-US" sz="1500"/>
                        <a:t>园</a:t>
                      </a:r>
                      <a:endParaRPr/>
                    </a:p>
                    <a:p>
                      <a:pPr algn="ctr"/>
                      <a:r>
                        <a:rPr b="1" lang="en-US" sz="1500"/>
                        <a:t>社</a:t>
                      </a:r>
                      <a:endParaRPr/>
                    </a:p>
                    <a:p>
                      <a:pPr algn="ctr"/>
                      <a:r>
                        <a:rPr b="1" lang="en-US" sz="1500"/>
                        <a:t>区</a:t>
                      </a:r>
                      <a:endParaRPr/>
                    </a:p>
                  </a:txBody>
                  <a:tcPr/>
                </a:tc>
              </a:tr>
              <a:tr h="56268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r>
                        <a:rPr lang="en-US"/>
                        <a:t>小时</a:t>
                      </a:r>
                      <a:r>
                        <a:rPr lang="en-US"/>
                        <a:t>(23%PV)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7200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2300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0.320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4600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0.640</a:t>
                      </a:r>
                      <a:endParaRPr/>
                    </a:p>
                  </a:txBody>
                  <a:tcPr/>
                </a:tc>
              </a:tr>
              <a:tr h="5626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闲</a:t>
                      </a:r>
                      <a:r>
                        <a:rPr lang="en-US"/>
                        <a:t>(10%PV)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20</a:t>
                      </a:r>
                      <a:r>
                        <a:rPr lang="en-US"/>
                        <a:t>小时</a:t>
                      </a:r>
                      <a:r>
                        <a:rPr lang="en-US"/>
                        <a:t>(5%PV)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72000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0.007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0.014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TextShape 3"/>
          <p:cNvSpPr txBox="1"/>
          <p:nvPr/>
        </p:nvSpPr>
        <p:spPr>
          <a:xfrm>
            <a:off x="1280160" y="6172920"/>
            <a:ext cx="8398440" cy="13251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600"/>
              <a:t>每秒平均访问量</a:t>
            </a:r>
            <a:r>
              <a:rPr lang="en-US" sz="1600"/>
              <a:t>=</a:t>
            </a:r>
            <a:r>
              <a:rPr lang="en-US" sz="1600"/>
              <a:t>日</a:t>
            </a:r>
            <a:r>
              <a:rPr lang="en-US" sz="1600"/>
              <a:t>PV/</a:t>
            </a:r>
            <a:r>
              <a:rPr lang="en-US" sz="1600"/>
              <a:t>日时间</a:t>
            </a:r>
            <a:r>
              <a:rPr lang="en-US" sz="1600"/>
              <a:t>(s)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/>
              <a:t>移动门户</a:t>
            </a:r>
            <a:r>
              <a:rPr lang="en-US" sz="1600"/>
              <a:t>: 0.741/s (1w)   1.482/s (2w)   (</a:t>
            </a:r>
            <a:r>
              <a:rPr lang="en-US" sz="1600"/>
              <a:t>代入下页进行计算</a:t>
            </a:r>
            <a:r>
              <a:rPr lang="en-US" sz="1600"/>
              <a:t>)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/>
              <a:t>校园社区</a:t>
            </a:r>
            <a:r>
              <a:rPr lang="en-US" sz="1600"/>
              <a:t>: 0.931/s (1w)   1.861/s (2w)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280" cy="1161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带宽计算</a:t>
            </a:r>
            <a:endParaRPr/>
          </a:p>
        </p:txBody>
      </p:sp>
      <p:graphicFrame>
        <p:nvGraphicFramePr>
          <p:cNvPr id="77" name="Table 2"/>
          <p:cNvGraphicFramePr/>
          <p:nvPr/>
        </p:nvGraphicFramePr>
        <p:xfrm>
          <a:off x="656640" y="1649880"/>
          <a:ext cx="8487360" cy="3537720"/>
        </p:xfrm>
        <a:graphic>
          <a:graphicData uri="http://schemas.openxmlformats.org/drawingml/2006/table">
            <a:tbl>
              <a:tblPr/>
              <a:tblGrid>
                <a:gridCol w="1752120"/>
                <a:gridCol w="1609560"/>
                <a:gridCol w="1320120"/>
                <a:gridCol w="1617840"/>
                <a:gridCol w="1499760"/>
                <a:gridCol w="687960"/>
              </a:tblGrid>
              <a:tr h="304200">
                <a:tc>
                  <a:tcPr/>
                </a:tc>
                <a:tc>
                  <a:txBody>
                    <a:bodyPr wrap="none"/>
                    <a:p>
                      <a:r>
                        <a:rPr lang="en-US"/>
                        <a:t>单点最低带宽</a:t>
                      </a:r>
                      <a:r>
                        <a:rPr lang="en-US"/>
                        <a:t>(Mbps)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en-US"/>
                        <a:t>并发平均最低带宽</a:t>
                      </a:r>
                      <a:r>
                        <a:rPr lang="en-US"/>
                        <a:t>(Mbps)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04200">
                <a:tc>
                  <a:txBody>
                    <a:bodyPr bIns="0" lIns="0" rIns="0" tIns="0" wrap="none"/>
                    <a:p>
                      <a:pPr algn="ctr"/>
                      <a:r>
                        <a:rPr lang="en-US"/>
                        <a:t>10000PV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pPr algn="ctr"/>
                      <a:r>
                        <a:rPr lang="en-US"/>
                        <a:t>20000PV</a:t>
                      </a:r>
                      <a:endParaRPr/>
                    </a:p>
                  </a:txBody>
                  <a:tcPr/>
                </a:tc>
              </a:tr>
              <a:tr h="638640">
                <a:tc>
                  <a:txBody>
                    <a:bodyPr wrap="none"/>
                    <a:p>
                      <a:r>
                        <a:rPr lang="en-US"/>
                        <a:t>60KB/Page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2</a:t>
                      </a:r>
                      <a:r>
                        <a:rPr lang="en-US"/>
                        <a:t>秒载入</a:t>
                      </a:r>
                      <a:endParaRPr/>
                    </a:p>
                    <a:p>
                      <a:pPr algn="ctr"/>
                      <a:r>
                        <a:rPr lang="en-US"/>
                        <a:t>0.24Mb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3</a:t>
                      </a:r>
                      <a:r>
                        <a:rPr lang="en-US"/>
                        <a:t>秒载入</a:t>
                      </a:r>
                      <a:endParaRPr/>
                    </a:p>
                    <a:p>
                      <a:pPr algn="ctr"/>
                      <a:r>
                        <a:rPr lang="en-US"/>
                        <a:t>0.16Mb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/>
                        <a:t>0.35Mb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/>
                        <a:t>0.70Mb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b="1" lang="en-US"/>
                        <a:t>移</a:t>
                      </a:r>
                      <a:endParaRPr/>
                    </a:p>
                    <a:p>
                      <a:r>
                        <a:rPr b="1" lang="en-US"/>
                        <a:t>动</a:t>
                      </a:r>
                      <a:endParaRPr/>
                    </a:p>
                    <a:p>
                      <a:r>
                        <a:rPr b="1" lang="en-US"/>
                        <a:t>门</a:t>
                      </a:r>
                      <a:endParaRPr/>
                    </a:p>
                    <a:p>
                      <a:r>
                        <a:rPr b="1" lang="en-US"/>
                        <a:t>户</a:t>
                      </a:r>
                      <a:endParaRPr/>
                    </a:p>
                  </a:txBody>
                  <a:tcPr/>
                </a:tc>
              </a:tr>
              <a:tr h="655560">
                <a:tc>
                  <a:txBody>
                    <a:bodyPr wrap="none"/>
                    <a:p>
                      <a:r>
                        <a:rPr lang="en-US"/>
                        <a:t>100KB/Page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2</a:t>
                      </a:r>
                      <a:r>
                        <a:rPr lang="en-US"/>
                        <a:t>秒载入</a:t>
                      </a:r>
                      <a:endParaRPr/>
                    </a:p>
                    <a:p>
                      <a:pPr algn="ctr"/>
                      <a:r>
                        <a:rPr lang="en-US"/>
                        <a:t>0.40Mb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3</a:t>
                      </a:r>
                      <a:r>
                        <a:rPr lang="en-US"/>
                        <a:t>秒载入</a:t>
                      </a:r>
                      <a:endParaRPr/>
                    </a:p>
                    <a:p>
                      <a:pPr algn="ctr"/>
                      <a:r>
                        <a:rPr lang="en-US"/>
                        <a:t>0.27Mb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/>
                        <a:t>0.58Mb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/>
                        <a:t>1.06Mb</a:t>
                      </a:r>
                      <a:endParaRPr/>
                    </a:p>
                  </a:txBody>
                  <a:tcPr/>
                </a:tc>
              </a:tr>
              <a:tr h="774360">
                <a:tc>
                  <a:txBody>
                    <a:bodyPr wrap="none"/>
                    <a:p>
                      <a:r>
                        <a:rPr lang="en-US"/>
                        <a:t>60KB/Page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2</a:t>
                      </a:r>
                      <a:r>
                        <a:rPr lang="en-US"/>
                        <a:t>秒载入</a:t>
                      </a:r>
                      <a:endParaRPr/>
                    </a:p>
                    <a:p>
                      <a:pPr algn="ctr"/>
                      <a:r>
                        <a:rPr lang="en-US"/>
                        <a:t>0.24Mb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3</a:t>
                      </a:r>
                      <a:r>
                        <a:rPr lang="en-US"/>
                        <a:t>秒载入</a:t>
                      </a:r>
                      <a:endParaRPr/>
                    </a:p>
                    <a:p>
                      <a:pPr algn="ctr"/>
                      <a:r>
                        <a:rPr lang="en-US"/>
                        <a:t>0.16Mb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/>
                        <a:t>0.44Mb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/>
                        <a:t>0.88Mb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b="1" lang="en-US"/>
                        <a:t>校</a:t>
                      </a:r>
                      <a:endParaRPr/>
                    </a:p>
                    <a:p>
                      <a:r>
                        <a:rPr b="1" lang="en-US"/>
                        <a:t>园</a:t>
                      </a:r>
                      <a:endParaRPr/>
                    </a:p>
                    <a:p>
                      <a:r>
                        <a:rPr b="1" lang="en-US"/>
                        <a:t>社</a:t>
                      </a:r>
                      <a:endParaRPr/>
                    </a:p>
                    <a:p>
                      <a:r>
                        <a:rPr b="1" lang="en-US"/>
                        <a:t>区</a:t>
                      </a:r>
                      <a:endParaRPr/>
                    </a:p>
                  </a:txBody>
                  <a:tcPr/>
                </a:tc>
              </a:tr>
              <a:tr h="655560">
                <a:tc>
                  <a:txBody>
                    <a:bodyPr wrap="none"/>
                    <a:p>
                      <a:r>
                        <a:rPr lang="en-US"/>
                        <a:t>100KB/Page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2</a:t>
                      </a:r>
                      <a:r>
                        <a:rPr lang="en-US"/>
                        <a:t>秒载入</a:t>
                      </a:r>
                      <a:endParaRPr/>
                    </a:p>
                    <a:p>
                      <a:pPr algn="ctr"/>
                      <a:r>
                        <a:rPr lang="en-US"/>
                        <a:t>0.40Mb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3</a:t>
                      </a:r>
                      <a:r>
                        <a:rPr lang="en-US"/>
                        <a:t>秒载入</a:t>
                      </a:r>
                      <a:endParaRPr/>
                    </a:p>
                    <a:p>
                      <a:pPr algn="ctr"/>
                      <a:r>
                        <a:rPr lang="en-US"/>
                        <a:t>0.27Mb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/>
                        <a:t>0.73Mb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/>
                        <a:t>1.46Mb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CustomShape 3"/>
          <p:cNvSpPr/>
          <p:nvPr/>
        </p:nvSpPr>
        <p:spPr>
          <a:xfrm>
            <a:off x="640080" y="5303520"/>
            <a:ext cx="8869680" cy="12182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2000"/>
              <a:t>单点最低带宽</a:t>
            </a:r>
            <a:r>
              <a:rPr lang="en-US" sz="2000"/>
              <a:t>=</a:t>
            </a:r>
            <a:r>
              <a:rPr lang="en-US" sz="2000"/>
              <a:t>平均页面大小</a:t>
            </a:r>
            <a:r>
              <a:rPr lang="en-US" sz="2000"/>
              <a:t>/</a:t>
            </a:r>
            <a:r>
              <a:rPr lang="en-US" sz="2000"/>
              <a:t>容忍载入时间</a:t>
            </a:r>
            <a:r>
              <a:rPr lang="en-US" sz="2000"/>
              <a:t>*8/1024</a:t>
            </a:r>
            <a:endParaRPr/>
          </a:p>
          <a:p>
            <a:pPr>
              <a:lnSpc>
                <a:spcPct val="100000"/>
              </a:lnSpc>
            </a:pPr>
            <a:r>
              <a:rPr lang="en-US" sz="2000"/>
              <a:t>     </a:t>
            </a:r>
            <a:r>
              <a:rPr lang="en-US" sz="2000"/>
              <a:t>(</a:t>
            </a:r>
            <a:r>
              <a:rPr lang="en-US" sz="2000"/>
              <a:t>例</a:t>
            </a:r>
            <a:r>
              <a:rPr lang="en-US" sz="2000"/>
              <a:t>60KB/2s*8/1024=0.24Mb)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/>
              <a:t>并发平均带宽</a:t>
            </a:r>
            <a:r>
              <a:rPr lang="en-US" sz="2000"/>
              <a:t>=</a:t>
            </a:r>
            <a:r>
              <a:rPr lang="en-US" sz="2000"/>
              <a:t>每秒平均</a:t>
            </a:r>
            <a:r>
              <a:rPr lang="en-US" sz="2000"/>
              <a:t>PV*</a:t>
            </a:r>
            <a:r>
              <a:rPr lang="en-US" sz="2000"/>
              <a:t>平均页面大小</a:t>
            </a:r>
            <a:r>
              <a:rPr lang="en-US" sz="2000"/>
              <a:t>(KB)*8 / 1024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8870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000"/>
              <a:t>云提供商报价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640080" y="4663440"/>
            <a:ext cx="8869680" cy="2011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792360" y="1019880"/>
            <a:ext cx="4031280" cy="344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2000"/>
              <a:t>盛大云</a:t>
            </a:r>
            <a:r>
              <a:rPr lang="en-US" sz="2000"/>
              <a:t>(</a:t>
            </a:r>
            <a:r>
              <a:rPr lang="en-US" sz="2000"/>
              <a:t>带宽价目</a:t>
            </a:r>
            <a:r>
              <a:rPr lang="en-US" sz="2000"/>
              <a:t>)</a:t>
            </a:r>
            <a:endParaRPr/>
          </a:p>
        </p:txBody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96160" y="4533480"/>
            <a:ext cx="6622920" cy="2559960"/>
          </a:xfrm>
          <a:prstGeom prst="rect">
            <a:avLst/>
          </a:prstGeom>
        </p:spPr>
      </p:pic>
      <p:sp>
        <p:nvSpPr>
          <p:cNvPr id="83" name="CustomShape 4"/>
          <p:cNvSpPr/>
          <p:nvPr/>
        </p:nvSpPr>
        <p:spPr>
          <a:xfrm>
            <a:off x="978480" y="3984480"/>
            <a:ext cx="4031280" cy="344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2000"/>
              <a:t>阿里云</a:t>
            </a:r>
            <a:r>
              <a:rPr lang="en-US" sz="2000"/>
              <a:t>(</a:t>
            </a:r>
            <a:r>
              <a:rPr lang="en-US" sz="2000"/>
              <a:t>套餐费用</a:t>
            </a:r>
            <a:r>
              <a:rPr lang="en-US" sz="2000"/>
              <a:t>)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69280" y="1464480"/>
            <a:ext cx="7534080" cy="252000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161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/>
              <a:t>配置推荐与价格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</a:rPr>
              <a:t>以下为移动门户与校园社区的参考配置</a:t>
            </a:r>
            <a:r>
              <a:rPr lang="en-US">
                <a:solidFill>
                  <a:srgbClr val="000000"/>
                </a:solidFill>
              </a:rPr>
              <a:t>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solidFill>
                  <a:srgbClr val="804c19"/>
                </a:solidFill>
              </a:rPr>
              <a:t>阿里云推荐配置</a:t>
            </a:r>
            <a:r>
              <a:rPr b="1" lang="en-US">
                <a:solidFill>
                  <a:srgbClr val="804c19"/>
                </a:solidFill>
              </a:rPr>
              <a:t>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</a:rPr>
              <a:t>标准</a:t>
            </a:r>
            <a:r>
              <a:rPr lang="en-US">
                <a:solidFill>
                  <a:srgbClr val="000000"/>
                </a:solidFill>
              </a:rPr>
              <a:t>B</a:t>
            </a:r>
            <a:r>
              <a:rPr lang="en-US">
                <a:solidFill>
                  <a:srgbClr val="000000"/>
                </a:solidFill>
              </a:rPr>
              <a:t>型</a:t>
            </a:r>
            <a:r>
              <a:rPr lang="en-US">
                <a:solidFill>
                  <a:srgbClr val="000000"/>
                </a:solidFill>
              </a:rPr>
              <a:t>: 2</a:t>
            </a:r>
            <a:r>
              <a:rPr lang="en-US">
                <a:solidFill>
                  <a:srgbClr val="000000"/>
                </a:solidFill>
              </a:rPr>
              <a:t>核</a:t>
            </a:r>
            <a:r>
              <a:rPr lang="en-US">
                <a:solidFill>
                  <a:srgbClr val="000000"/>
                </a:solidFill>
              </a:rPr>
              <a:t>Xeon 2.26GHz(CPU)  / 2.5GB(MEM)  / 230GB(DISK) / 5Mbps(</a:t>
            </a:r>
            <a:r>
              <a:rPr lang="en-US">
                <a:solidFill>
                  <a:srgbClr val="000000"/>
                </a:solidFill>
              </a:rPr>
              <a:t>带宽</a:t>
            </a:r>
            <a:r>
              <a:rPr lang="en-US">
                <a:solidFill>
                  <a:srgbClr val="000000"/>
                </a:solidFill>
              </a:rPr>
              <a:t>)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</a:rPr>
              <a:t>总费用</a:t>
            </a:r>
            <a:r>
              <a:rPr lang="en-US">
                <a:solidFill>
                  <a:srgbClr val="000000"/>
                </a:solidFill>
              </a:rPr>
              <a:t>: 500</a:t>
            </a:r>
            <a:r>
              <a:rPr lang="en-US">
                <a:solidFill>
                  <a:srgbClr val="000000"/>
                </a:solidFill>
              </a:rPr>
              <a:t>元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rgbClr val="000000"/>
                </a:solidFill>
              </a:rPr>
              <a:t>月费</a:t>
            </a:r>
            <a:r>
              <a:rPr lang="en-US">
                <a:solidFill>
                  <a:srgbClr val="000000"/>
                </a:solidFill>
              </a:rPr>
              <a:t>) </a:t>
            </a: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000000"/>
                </a:solidFill>
              </a:rPr>
              <a:t>5000</a:t>
            </a:r>
            <a:r>
              <a:rPr lang="en-US">
                <a:solidFill>
                  <a:srgbClr val="000000"/>
                </a:solidFill>
              </a:rPr>
              <a:t>元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rgbClr val="000000"/>
                </a:solidFill>
              </a:rPr>
              <a:t>年费</a:t>
            </a:r>
            <a:r>
              <a:rPr lang="en-US">
                <a:solidFill>
                  <a:srgbClr val="000000"/>
                </a:solidFill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buSzPct val="45000"/>
              <a:buFont typeface="StarSymbol"/>
              <a:buChar char="l"/>
            </a:pPr>
            <a:r>
              <a:rPr b="1" lang="en-US" sz="2400">
                <a:solidFill>
                  <a:srgbClr val="804c19"/>
                </a:solidFill>
              </a:rPr>
              <a:t>盛大云推荐配置</a:t>
            </a:r>
            <a:r>
              <a:rPr b="1" lang="en-US" sz="2400">
                <a:solidFill>
                  <a:srgbClr val="804c19"/>
                </a:solidFill>
              </a:rPr>
              <a:t>:</a:t>
            </a:r>
            <a:endParaRPr/>
          </a:p>
          <a:p>
            <a:pPr lvl="1">
              <a:buSzPct val="7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</a:rPr>
              <a:t>云主机套餐标准型</a:t>
            </a:r>
            <a:r>
              <a:rPr lang="en-US">
                <a:solidFill>
                  <a:srgbClr val="000000"/>
                </a:solidFill>
              </a:rPr>
              <a:t>:</a:t>
            </a:r>
            <a:endParaRPr/>
          </a:p>
          <a:p>
            <a:pPr lvl="1">
              <a:buSzPct val="7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</a:rPr>
              <a:t>       </a:t>
            </a:r>
            <a:r>
              <a:rPr lang="en-US">
                <a:solidFill>
                  <a:srgbClr val="000000"/>
                </a:solidFill>
              </a:rPr>
              <a:t>2core(CPU) / 4G(MEM) / 60G(DISK)     440</a:t>
            </a:r>
            <a:r>
              <a:rPr lang="en-US">
                <a:solidFill>
                  <a:srgbClr val="000000"/>
                </a:solidFill>
              </a:rPr>
              <a:t>元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rgbClr val="000000"/>
                </a:solidFill>
              </a:rPr>
              <a:t>月费</a:t>
            </a:r>
            <a:r>
              <a:rPr lang="en-US">
                <a:solidFill>
                  <a:srgbClr val="000000"/>
                </a:solidFill>
              </a:rPr>
              <a:t>)  4400(</a:t>
            </a:r>
            <a:r>
              <a:rPr lang="en-US">
                <a:solidFill>
                  <a:srgbClr val="000000"/>
                </a:solidFill>
              </a:rPr>
              <a:t>年费</a:t>
            </a:r>
            <a:r>
              <a:rPr lang="en-US">
                <a:solidFill>
                  <a:srgbClr val="000000"/>
                </a:solidFill>
              </a:rPr>
              <a:t>)</a:t>
            </a:r>
            <a:endParaRPr/>
          </a:p>
          <a:p>
            <a:pPr lvl="1">
              <a:buSzPct val="75000"/>
              <a:buFont typeface="StarSymbol"/>
              <a:buChar char="l"/>
            </a:pPr>
            <a:endParaRPr/>
          </a:p>
          <a:p>
            <a:pPr lvl="1">
              <a:buSzPct val="7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</a:rPr>
              <a:t>5Mbps(</a:t>
            </a:r>
            <a:r>
              <a:rPr lang="en-US">
                <a:solidFill>
                  <a:srgbClr val="000000"/>
                </a:solidFill>
              </a:rPr>
              <a:t>双线带宽</a:t>
            </a:r>
            <a:r>
              <a:rPr lang="en-US">
                <a:solidFill>
                  <a:srgbClr val="000000"/>
                </a:solidFill>
              </a:rPr>
              <a:t>)  360</a:t>
            </a:r>
            <a:r>
              <a:rPr lang="en-US">
                <a:solidFill>
                  <a:srgbClr val="000000"/>
                </a:solidFill>
              </a:rPr>
              <a:t>元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rgbClr val="000000"/>
                </a:solidFill>
              </a:rPr>
              <a:t>月费</a:t>
            </a:r>
            <a:r>
              <a:rPr lang="en-US">
                <a:solidFill>
                  <a:srgbClr val="000000"/>
                </a:solidFill>
              </a:rPr>
              <a:t>)  3720(</a:t>
            </a:r>
            <a:r>
              <a:rPr lang="en-US">
                <a:solidFill>
                  <a:srgbClr val="000000"/>
                </a:solidFill>
              </a:rPr>
              <a:t>年费</a:t>
            </a:r>
            <a:r>
              <a:rPr lang="en-US">
                <a:solidFill>
                  <a:srgbClr val="000000"/>
                </a:solidFill>
              </a:rPr>
              <a:t>) </a:t>
            </a:r>
            <a:endParaRPr/>
          </a:p>
          <a:p>
            <a:pPr lvl="1">
              <a:buSzPct val="75000"/>
              <a:buFont typeface="StarSymbol"/>
              <a:buChar char="l"/>
            </a:pPr>
            <a:endParaRPr/>
          </a:p>
          <a:p>
            <a:pPr lvl="1">
              <a:buSzPct val="7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</a:rPr>
              <a:t>总费用</a:t>
            </a:r>
            <a:r>
              <a:rPr lang="en-US">
                <a:solidFill>
                  <a:srgbClr val="000000"/>
                </a:solidFill>
              </a:rPr>
              <a:t>: 800</a:t>
            </a:r>
            <a:r>
              <a:rPr lang="en-US">
                <a:solidFill>
                  <a:srgbClr val="000000"/>
                </a:solidFill>
              </a:rPr>
              <a:t>元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rgbClr val="000000"/>
                </a:solidFill>
              </a:rPr>
              <a:t>月费</a:t>
            </a:r>
            <a:r>
              <a:rPr lang="en-US">
                <a:solidFill>
                  <a:srgbClr val="000000"/>
                </a:solidFill>
              </a:rPr>
              <a:t>)   8120(</a:t>
            </a:r>
            <a:r>
              <a:rPr lang="en-US">
                <a:solidFill>
                  <a:srgbClr val="000000"/>
                </a:solidFill>
              </a:rPr>
              <a:t>年费</a:t>
            </a:r>
            <a:r>
              <a:rPr lang="en-US">
                <a:solidFill>
                  <a:srgbClr val="000000"/>
                </a:solidFill>
              </a:rPr>
              <a:t>) 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老客户维持系统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72040" y="1308960"/>
            <a:ext cx="8749080" cy="5104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>
                <a:solidFill>
                  <a:srgbClr val="804c19"/>
                </a:solidFill>
              </a:rPr>
              <a:t>数据依据</a:t>
            </a:r>
            <a:r>
              <a:rPr lang="en-US" sz="2800"/>
              <a:t>:</a:t>
            </a:r>
            <a:endParaRPr/>
          </a:p>
          <a:p>
            <a:r>
              <a:rPr lang="en-US" sz="2000"/>
              <a:t>   </a:t>
            </a:r>
            <a:r>
              <a:rPr lang="en-US" sz="2000"/>
              <a:t>主要功能</a:t>
            </a:r>
            <a:r>
              <a:rPr lang="en-US" sz="2000"/>
              <a:t>: </a:t>
            </a:r>
            <a:endParaRPr/>
          </a:p>
          <a:p>
            <a:r>
              <a:rPr lang="en-US" sz="2000"/>
              <a:t>       </a:t>
            </a:r>
            <a:r>
              <a:rPr lang="en-US" sz="2000"/>
              <a:t>商户</a:t>
            </a:r>
            <a:r>
              <a:rPr lang="en-US" sz="2000"/>
              <a:t>PC</a:t>
            </a:r>
            <a:r>
              <a:rPr lang="en-US" sz="2000"/>
              <a:t>端录入客户资料</a:t>
            </a:r>
            <a:r>
              <a:rPr lang="en-US" sz="2000"/>
              <a:t>,</a:t>
            </a:r>
            <a:r>
              <a:rPr lang="en-US" sz="2000"/>
              <a:t>商户发布信息</a:t>
            </a:r>
            <a:r>
              <a:rPr lang="en-US" sz="2000"/>
              <a:t>,</a:t>
            </a:r>
            <a:r>
              <a:rPr lang="en-US" sz="2000"/>
              <a:t>客户分享及阅览等</a:t>
            </a:r>
            <a:endParaRPr/>
          </a:p>
          <a:p>
            <a:r>
              <a:rPr lang="en-US" sz="2000"/>
              <a:t>    </a:t>
            </a:r>
            <a:r>
              <a:rPr lang="en-US" sz="2000"/>
              <a:t>一个商户</a:t>
            </a:r>
            <a:r>
              <a:rPr lang="en-US" sz="2000"/>
              <a:t>, 500</a:t>
            </a:r>
            <a:r>
              <a:rPr lang="en-US" sz="2000"/>
              <a:t>个老客户</a:t>
            </a:r>
            <a:r>
              <a:rPr lang="en-US" sz="2000"/>
              <a:t>,100</a:t>
            </a:r>
            <a:r>
              <a:rPr lang="en-US" sz="2000"/>
              <a:t>个同时在线</a:t>
            </a:r>
            <a:endParaRPr/>
          </a:p>
          <a:p>
            <a:endParaRPr/>
          </a:p>
          <a:p>
            <a:r>
              <a:rPr b="1" lang="en-US" sz="2400">
                <a:solidFill>
                  <a:srgbClr val="804c19"/>
                </a:solidFill>
              </a:rPr>
              <a:t>配置推荐</a:t>
            </a:r>
            <a:r>
              <a:rPr b="1" lang="en-US" sz="2400">
                <a:solidFill>
                  <a:srgbClr val="804c19"/>
                </a:solidFill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/>
              <a:t>	</a:t>
            </a:r>
            <a:r>
              <a:rPr lang="en-US" sz="2000"/>
              <a:t>盛大云主机套餐标准型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/>
              <a:t>  </a:t>
            </a:r>
            <a:r>
              <a:rPr lang="en-US" sz="2000"/>
              <a:t>	</a:t>
            </a:r>
            <a:r>
              <a:rPr lang="en-US" sz="2000"/>
              <a:t>	</a:t>
            </a:r>
            <a:r>
              <a:rPr lang="en-US" sz="2000"/>
              <a:t>1core(CPU)/1G(MEM)/15G(DISK)  110</a:t>
            </a:r>
            <a:r>
              <a:rPr lang="en-US" sz="2000"/>
              <a:t>元</a:t>
            </a:r>
            <a:r>
              <a:rPr lang="en-US" sz="2000"/>
              <a:t>(</a:t>
            </a:r>
            <a:r>
              <a:rPr lang="en-US" sz="2000"/>
              <a:t>月费</a:t>
            </a:r>
            <a:r>
              <a:rPr lang="en-US" sz="2000"/>
              <a:t>) 1100(</a:t>
            </a:r>
            <a:r>
              <a:rPr lang="en-US" sz="2000"/>
              <a:t>年费</a:t>
            </a:r>
            <a:r>
              <a:rPr lang="en-US" sz="2000"/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/>
              <a:t>	</a:t>
            </a:r>
            <a:r>
              <a:rPr lang="en-US" sz="2000"/>
              <a:t>	</a:t>
            </a:r>
            <a:r>
              <a:rPr lang="en-US" sz="2000"/>
              <a:t>2Mbps(</a:t>
            </a:r>
            <a:r>
              <a:rPr lang="en-US" sz="2000"/>
              <a:t>双线带宽</a:t>
            </a:r>
            <a:r>
              <a:rPr lang="en-US" sz="2000"/>
              <a:t>)  180</a:t>
            </a:r>
            <a:r>
              <a:rPr lang="en-US" sz="2000"/>
              <a:t>元</a:t>
            </a:r>
            <a:r>
              <a:rPr lang="en-US" sz="2000"/>
              <a:t>(</a:t>
            </a:r>
            <a:r>
              <a:rPr lang="en-US" sz="2000"/>
              <a:t>月费</a:t>
            </a:r>
            <a:r>
              <a:rPr lang="en-US" sz="2000"/>
              <a:t>)  1920(</a:t>
            </a:r>
            <a:r>
              <a:rPr lang="en-US" sz="2000"/>
              <a:t>年费</a:t>
            </a:r>
            <a:r>
              <a:rPr lang="en-US" sz="2000"/>
              <a:t>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/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/>
              <a:t>	</a:t>
            </a:r>
            <a:r>
              <a:rPr lang="en-US" sz="2000"/>
              <a:t>总费用</a:t>
            </a:r>
            <a:r>
              <a:rPr lang="en-US" sz="2000"/>
              <a:t>: 290</a:t>
            </a:r>
            <a:r>
              <a:rPr lang="en-US" sz="2000"/>
              <a:t>元</a:t>
            </a:r>
            <a:r>
              <a:rPr lang="en-US" sz="2000"/>
              <a:t>(</a:t>
            </a:r>
            <a:r>
              <a:rPr lang="en-US" sz="2000"/>
              <a:t>月费</a:t>
            </a:r>
            <a:r>
              <a:rPr lang="en-US" sz="2000"/>
              <a:t>)    3020(</a:t>
            </a:r>
            <a:r>
              <a:rPr lang="en-US" sz="2000"/>
              <a:t>年费</a:t>
            </a:r>
            <a:r>
              <a:rPr lang="en-US" sz="2000"/>
              <a:t>)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