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7"/>
  </p:notesMasterIdLst>
  <p:sldIdLst>
    <p:sldId id="256" r:id="rId2"/>
    <p:sldId id="257" r:id="rId3"/>
    <p:sldId id="263" r:id="rId4"/>
    <p:sldId id="283" r:id="rId5"/>
    <p:sldId id="274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1800" b="1" dirty="0"/>
            <a:t>Criterios de segmentación del mercado</a:t>
          </a:r>
          <a:endParaRPr lang="es-ES" sz="1800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Geográficos</a:t>
          </a:r>
          <a:endParaRPr lang="es-ES" sz="20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2B6E8293-BED0-4F3F-8FBA-F6F96FA7E5C6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Demográficos</a:t>
          </a:r>
        </a:p>
      </dgm:t>
    </dgm:pt>
    <dgm:pt modelId="{67867E74-FD39-41D3-814F-04575D7A2BF4}" type="parTrans" cxnId="{A6475787-836F-4454-80BD-9C2926A4C24A}">
      <dgm:prSet/>
      <dgm:spPr/>
      <dgm:t>
        <a:bodyPr/>
        <a:lstStyle/>
        <a:p>
          <a:endParaRPr lang="es-ES"/>
        </a:p>
      </dgm:t>
    </dgm:pt>
    <dgm:pt modelId="{395664F9-63A3-41E6-9FE2-2E43622DD4E4}" type="sibTrans" cxnId="{A6475787-836F-4454-80BD-9C2926A4C24A}">
      <dgm:prSet/>
      <dgm:spPr/>
      <dgm:t>
        <a:bodyPr/>
        <a:lstStyle/>
        <a:p>
          <a:endParaRPr lang="es-ES"/>
        </a:p>
      </dgm:t>
    </dgm:pt>
    <dgm:pt modelId="{ED08D634-BC50-477C-BD9D-0C4552AD2BB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Económicos</a:t>
          </a:r>
          <a:endParaRPr lang="es-ES" sz="2000" b="1" dirty="0">
            <a:solidFill>
              <a:schemeClr val="tx2"/>
            </a:solidFill>
          </a:endParaRPr>
        </a:p>
      </dgm:t>
    </dgm:pt>
    <dgm:pt modelId="{FC82DE27-753B-45E7-86A1-2AC6C2601B4F}" type="parTrans" cxnId="{27288744-A2CE-44EA-8A63-1D258249BA43}">
      <dgm:prSet/>
      <dgm:spPr/>
      <dgm:t>
        <a:bodyPr/>
        <a:lstStyle/>
        <a:p>
          <a:endParaRPr lang="es-ES"/>
        </a:p>
      </dgm:t>
    </dgm:pt>
    <dgm:pt modelId="{7B7FC7B1-D33A-447D-B605-5B146965A05F}" type="sibTrans" cxnId="{27288744-A2CE-44EA-8A63-1D258249BA43}">
      <dgm:prSet/>
      <dgm:spPr/>
      <dgm:t>
        <a:bodyPr/>
        <a:lstStyle/>
        <a:p>
          <a:endParaRPr lang="es-ES"/>
        </a:p>
      </dgm:t>
    </dgm:pt>
    <dgm:pt modelId="{A77E5D3E-9064-4B58-8259-2D8B61C6F2F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Profesión</a:t>
          </a:r>
          <a:endParaRPr lang="es-ES" sz="2000" b="1" dirty="0">
            <a:solidFill>
              <a:schemeClr val="tx2"/>
            </a:solidFill>
          </a:endParaRPr>
        </a:p>
      </dgm:t>
    </dgm:pt>
    <dgm:pt modelId="{0C39793F-CA49-4362-A21D-F5C1FDD2203D}" type="parTrans" cxnId="{A9907DBF-B601-49CE-97E8-051C16024280}">
      <dgm:prSet/>
      <dgm:spPr/>
      <dgm:t>
        <a:bodyPr/>
        <a:lstStyle/>
        <a:p>
          <a:endParaRPr lang="es-ES"/>
        </a:p>
      </dgm:t>
    </dgm:pt>
    <dgm:pt modelId="{5E7ED7AA-5B60-48C9-91F9-C94F9F27592E}" type="sibTrans" cxnId="{A9907DBF-B601-49CE-97E8-051C16024280}">
      <dgm:prSet/>
      <dgm:spPr/>
      <dgm:t>
        <a:bodyPr/>
        <a:lstStyle/>
        <a:p>
          <a:endParaRPr lang="es-ES"/>
        </a:p>
      </dgm:t>
    </dgm:pt>
    <dgm:pt modelId="{1ED62123-E3C1-400D-ABC1-5AC9D56D3D1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Psicológicos</a:t>
          </a:r>
          <a:endParaRPr lang="es-ES" sz="2000" b="1" dirty="0">
            <a:solidFill>
              <a:schemeClr val="tx2"/>
            </a:solidFill>
          </a:endParaRPr>
        </a:p>
      </dgm:t>
    </dgm:pt>
    <dgm:pt modelId="{D52B87D4-DFD7-4626-AF0F-A02758A36CED}" type="parTrans" cxnId="{F7F2C522-67EA-4261-8DBD-2B748B12C1D9}">
      <dgm:prSet/>
      <dgm:spPr/>
      <dgm:t>
        <a:bodyPr/>
        <a:lstStyle/>
        <a:p>
          <a:endParaRPr lang="es-ES"/>
        </a:p>
      </dgm:t>
    </dgm:pt>
    <dgm:pt modelId="{3D07D0D6-737B-4A78-9CFB-102232CDC4C4}" type="sibTrans" cxnId="{F7F2C522-67EA-4261-8DBD-2B748B12C1D9}">
      <dgm:prSet/>
      <dgm:spPr/>
      <dgm:t>
        <a:bodyPr/>
        <a:lstStyle/>
        <a:p>
          <a:endParaRPr lang="es-ES"/>
        </a:p>
      </dgm:t>
    </dgm:pt>
    <dgm:pt modelId="{747FFA44-8EE2-4034-88D2-8B71A0A4AD9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Gustos</a:t>
          </a:r>
          <a:endParaRPr lang="es-ES" sz="2000" b="1" dirty="0">
            <a:solidFill>
              <a:schemeClr val="tx2"/>
            </a:solidFill>
          </a:endParaRPr>
        </a:p>
      </dgm:t>
    </dgm:pt>
    <dgm:pt modelId="{7C87FDE8-E87D-471F-81CC-854A21960090}" type="parTrans" cxnId="{1474F5F1-9772-412C-A7AF-606385892162}">
      <dgm:prSet/>
      <dgm:spPr/>
      <dgm:t>
        <a:bodyPr/>
        <a:lstStyle/>
        <a:p>
          <a:endParaRPr lang="es-ES"/>
        </a:p>
      </dgm:t>
    </dgm:pt>
    <dgm:pt modelId="{53E308B8-2204-41C0-AE6D-E63551ED4A70}" type="sibTrans" cxnId="{1474F5F1-9772-412C-A7AF-606385892162}">
      <dgm:prSet/>
      <dgm:spPr/>
      <dgm:t>
        <a:bodyPr/>
        <a:lstStyle/>
        <a:p>
          <a:endParaRPr lang="es-ES"/>
        </a:p>
      </dgm:t>
    </dgm:pt>
    <dgm:pt modelId="{B434BC2F-67D7-4451-8103-F1390F2A89C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Empresa</a:t>
          </a:r>
          <a:endParaRPr lang="es-ES" sz="2000" b="1" dirty="0">
            <a:solidFill>
              <a:schemeClr val="tx2"/>
            </a:solidFill>
          </a:endParaRPr>
        </a:p>
      </dgm:t>
    </dgm:pt>
    <dgm:pt modelId="{C163A023-C730-4CFA-B01D-E8B4B61C78C1}" type="parTrans" cxnId="{72C03771-B952-44D3-9B3F-377B346AE90E}">
      <dgm:prSet/>
      <dgm:spPr/>
      <dgm:t>
        <a:bodyPr/>
        <a:lstStyle/>
        <a:p>
          <a:endParaRPr lang="es-ES"/>
        </a:p>
      </dgm:t>
    </dgm:pt>
    <dgm:pt modelId="{3FF4F9C2-D5A9-498E-8D99-2ED7F2B0FD80}" type="sibTrans" cxnId="{72C03771-B952-44D3-9B3F-377B346AE90E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25F7C319-B8D2-45BF-BAB3-3C04DE6DD803}" type="pres">
      <dgm:prSet presAssocID="{ED2B4624-7341-43E5-B4B2-09A70E7847B3}" presName="centerShape" presStyleLbl="vennNode1" presStyleIdx="0" presStyleCnt="8" custScaleX="166195" custScaleY="119040" custLinFactNeighborX="35" custLinFactNeighborY="-13084"/>
      <dgm:spPr/>
    </dgm:pt>
    <dgm:pt modelId="{AF411819-B58E-4FD4-9EE5-2623AA8BBF37}" type="pres">
      <dgm:prSet presAssocID="{6F43B42A-71AC-474D-85DD-AE1BDDBD8C68}" presName="node" presStyleLbl="vennNode1" presStyleIdx="1" presStyleCnt="8" custScaleX="332390" custScaleY="72632" custRadScaleRad="96093" custRadScaleInc="347161">
        <dgm:presLayoutVars>
          <dgm:bulletEnabled val="1"/>
        </dgm:presLayoutVars>
      </dgm:prSet>
      <dgm:spPr/>
    </dgm:pt>
    <dgm:pt modelId="{E5BAAAA9-52C2-4E91-A9A7-8B6AF296F61B}" type="pres">
      <dgm:prSet presAssocID="{2B6E8293-BED0-4F3F-8FBA-F6F96FA7E5C6}" presName="node" presStyleLbl="vennNode1" presStyleIdx="2" presStyleCnt="8" custScaleX="347124" custScaleY="72867" custRadScaleRad="243936" custRadScaleInc="29343">
        <dgm:presLayoutVars>
          <dgm:bulletEnabled val="1"/>
        </dgm:presLayoutVars>
      </dgm:prSet>
      <dgm:spPr/>
    </dgm:pt>
    <dgm:pt modelId="{42D7EF66-2A05-47BB-A0C0-AE1BC7175C92}" type="pres">
      <dgm:prSet presAssocID="{ED08D634-BC50-477C-BD9D-0C4552AD2BB4}" presName="node" presStyleLbl="vennNode1" presStyleIdx="3" presStyleCnt="8" custScaleX="326373" custScaleY="72650" custRadScaleRad="257363" custRadScaleInc="-37369">
        <dgm:presLayoutVars>
          <dgm:bulletEnabled val="1"/>
        </dgm:presLayoutVars>
      </dgm:prSet>
      <dgm:spPr/>
    </dgm:pt>
    <dgm:pt modelId="{5933F40E-2C7C-40F8-A97F-20A93F4CAC2C}" type="pres">
      <dgm:prSet presAssocID="{A77E5D3E-9064-4B58-8259-2D8B61C6F2FD}" presName="node" presStyleLbl="vennNode1" presStyleIdx="4" presStyleCnt="8" custScaleX="344848" custScaleY="75048" custRadScaleRad="230747" custRadScaleInc="-105016">
        <dgm:presLayoutVars>
          <dgm:bulletEnabled val="1"/>
        </dgm:presLayoutVars>
      </dgm:prSet>
      <dgm:spPr/>
    </dgm:pt>
    <dgm:pt modelId="{9CB082E1-761D-4D66-8320-6722D39E1446}" type="pres">
      <dgm:prSet presAssocID="{1ED62123-E3C1-400D-ABC1-5AC9D56D3D1B}" presName="node" presStyleLbl="vennNode1" presStyleIdx="5" presStyleCnt="8" custScaleX="346942" custScaleY="74115" custRadScaleRad="235180" custRadScaleInc="105569">
        <dgm:presLayoutVars>
          <dgm:bulletEnabled val="1"/>
        </dgm:presLayoutVars>
      </dgm:prSet>
      <dgm:spPr/>
    </dgm:pt>
    <dgm:pt modelId="{01DBBD10-EC99-4CA3-9D68-0B12A955F2B6}" type="pres">
      <dgm:prSet presAssocID="{747FFA44-8EE2-4034-88D2-8B71A0A4AD9C}" presName="node" presStyleLbl="vennNode1" presStyleIdx="6" presStyleCnt="8" custScaleX="325861" custScaleY="80248" custRadScaleRad="257398" custRadScaleInc="41745">
        <dgm:presLayoutVars>
          <dgm:bulletEnabled val="1"/>
        </dgm:presLayoutVars>
      </dgm:prSet>
      <dgm:spPr/>
    </dgm:pt>
    <dgm:pt modelId="{3A33AB6C-90BF-4D69-BD96-FA6FF42757B5}" type="pres">
      <dgm:prSet presAssocID="{B434BC2F-67D7-4451-8103-F1390F2A89CC}" presName="node" presStyleLbl="vennNode1" presStyleIdx="7" presStyleCnt="8" custScaleX="303937" custScaleY="70433" custRadScaleRad="223747" custRadScaleInc="-20146">
        <dgm:presLayoutVars>
          <dgm:bulletEnabled val="1"/>
        </dgm:presLayoutVars>
      </dgm:prSet>
      <dgm:spPr/>
    </dgm:pt>
  </dgm:ptLst>
  <dgm:cxnLst>
    <dgm:cxn modelId="{F7F2C522-67EA-4261-8DBD-2B748B12C1D9}" srcId="{ED2B4624-7341-43E5-B4B2-09A70E7847B3}" destId="{1ED62123-E3C1-400D-ABC1-5AC9D56D3D1B}" srcOrd="4" destOrd="0" parTransId="{D52B87D4-DFD7-4626-AF0F-A02758A36CED}" sibTransId="{3D07D0D6-737B-4A78-9CFB-102232CDC4C4}"/>
    <dgm:cxn modelId="{43F5D733-53B6-4F4B-92E5-CB8C6DFF230D}" type="presOf" srcId="{ED2B4624-7341-43E5-B4B2-09A70E7847B3}" destId="{25F7C319-B8D2-45BF-BAB3-3C04DE6DD803}" srcOrd="0" destOrd="0" presId="urn:microsoft.com/office/officeart/2005/8/layout/radial3"/>
    <dgm:cxn modelId="{27288744-A2CE-44EA-8A63-1D258249BA43}" srcId="{ED2B4624-7341-43E5-B4B2-09A70E7847B3}" destId="{ED08D634-BC50-477C-BD9D-0C4552AD2BB4}" srcOrd="2" destOrd="0" parTransId="{FC82DE27-753B-45E7-86A1-2AC6C2601B4F}" sibTransId="{7B7FC7B1-D33A-447D-B605-5B146965A05F}"/>
    <dgm:cxn modelId="{58EBB148-C8DD-4D3E-837F-141E5D38F81B}" type="presOf" srcId="{B434BC2F-67D7-4451-8103-F1390F2A89CC}" destId="{3A33AB6C-90BF-4D69-BD96-FA6FF42757B5}" srcOrd="0" destOrd="0" presId="urn:microsoft.com/office/officeart/2005/8/layout/radial3"/>
    <dgm:cxn modelId="{23600551-2706-4BB0-8AB3-5F63980DF5FE}" srcId="{ED2B4624-7341-43E5-B4B2-09A70E7847B3}" destId="{6F43B42A-71AC-474D-85DD-AE1BDDBD8C68}" srcOrd="0" destOrd="0" parTransId="{30EFEDF0-9914-448A-956B-0DAC7DF97A4A}" sibTransId="{BA93C95D-0012-4D1C-959A-C3D690C8C7B3}"/>
    <dgm:cxn modelId="{72C03771-B952-44D3-9B3F-377B346AE90E}" srcId="{ED2B4624-7341-43E5-B4B2-09A70E7847B3}" destId="{B434BC2F-67D7-4451-8103-F1390F2A89CC}" srcOrd="6" destOrd="0" parTransId="{C163A023-C730-4CFA-B01D-E8B4B61C78C1}" sibTransId="{3FF4F9C2-D5A9-498E-8D99-2ED7F2B0FD80}"/>
    <dgm:cxn modelId="{22A6D077-BF9E-44D3-AE1D-A7BAFF2E7E7F}" type="presOf" srcId="{2B6E8293-BED0-4F3F-8FBA-F6F96FA7E5C6}" destId="{E5BAAAA9-52C2-4E91-A9A7-8B6AF296F61B}" srcOrd="0" destOrd="0" presId="urn:microsoft.com/office/officeart/2005/8/layout/radial3"/>
    <dgm:cxn modelId="{A6475787-836F-4454-80BD-9C2926A4C24A}" srcId="{ED2B4624-7341-43E5-B4B2-09A70E7847B3}" destId="{2B6E8293-BED0-4F3F-8FBA-F6F96FA7E5C6}" srcOrd="1" destOrd="0" parTransId="{67867E74-FD39-41D3-814F-04575D7A2BF4}" sibTransId="{395664F9-63A3-41E6-9FE2-2E43622DD4E4}"/>
    <dgm:cxn modelId="{C779DDB1-BD8E-4879-A392-EED3DDF6B617}" type="presOf" srcId="{A77E5D3E-9064-4B58-8259-2D8B61C6F2FD}" destId="{5933F40E-2C7C-40F8-A97F-20A93F4CAC2C}" srcOrd="0" destOrd="0" presId="urn:microsoft.com/office/officeart/2005/8/layout/radial3"/>
    <dgm:cxn modelId="{A9907DBF-B601-49CE-97E8-051C16024280}" srcId="{ED2B4624-7341-43E5-B4B2-09A70E7847B3}" destId="{A77E5D3E-9064-4B58-8259-2D8B61C6F2FD}" srcOrd="3" destOrd="0" parTransId="{0C39793F-CA49-4362-A21D-F5C1FDD2203D}" sibTransId="{5E7ED7AA-5B60-48C9-91F9-C94F9F27592E}"/>
    <dgm:cxn modelId="{EDFA4CC4-DC50-49B0-BBA9-67B3C502DC99}" type="presOf" srcId="{A97A05A3-14D9-44A5-B768-02F08550772E}" destId="{A39BE283-9FAD-47E6-AC51-206C1A91E69D}" srcOrd="0" destOrd="0" presId="urn:microsoft.com/office/officeart/2005/8/layout/radial3"/>
    <dgm:cxn modelId="{1909E2CE-8B3C-40A3-9B8F-5E3A6F489532}" type="presOf" srcId="{ED08D634-BC50-477C-BD9D-0C4552AD2BB4}" destId="{42D7EF66-2A05-47BB-A0C0-AE1BC7175C92}" srcOrd="0" destOrd="0" presId="urn:microsoft.com/office/officeart/2005/8/layout/radial3"/>
    <dgm:cxn modelId="{C40800D9-B570-4F77-95D1-4ABD431CC551}" type="presOf" srcId="{747FFA44-8EE2-4034-88D2-8B71A0A4AD9C}" destId="{01DBBD10-EC99-4CA3-9D68-0B12A955F2B6}" srcOrd="0" destOrd="0" presId="urn:microsoft.com/office/officeart/2005/8/layout/radial3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01E4DDEB-EEE8-4000-91DA-77E169EDC67F}" type="presOf" srcId="{6F43B42A-71AC-474D-85DD-AE1BDDBD8C68}" destId="{AF411819-B58E-4FD4-9EE5-2623AA8BBF37}" srcOrd="0" destOrd="0" presId="urn:microsoft.com/office/officeart/2005/8/layout/radial3"/>
    <dgm:cxn modelId="{B507B9F0-8392-4CC4-8FBF-0126EB4368AC}" type="presOf" srcId="{1ED62123-E3C1-400D-ABC1-5AC9D56D3D1B}" destId="{9CB082E1-761D-4D66-8320-6722D39E1446}" srcOrd="0" destOrd="0" presId="urn:microsoft.com/office/officeart/2005/8/layout/radial3"/>
    <dgm:cxn modelId="{1474F5F1-9772-412C-A7AF-606385892162}" srcId="{ED2B4624-7341-43E5-B4B2-09A70E7847B3}" destId="{747FFA44-8EE2-4034-88D2-8B71A0A4AD9C}" srcOrd="5" destOrd="0" parTransId="{7C87FDE8-E87D-471F-81CC-854A21960090}" sibTransId="{53E308B8-2204-41C0-AE6D-E63551ED4A70}"/>
    <dgm:cxn modelId="{E60A6B97-2F47-4418-9E76-86EA7959C8B4}" type="presParOf" srcId="{A39BE283-9FAD-47E6-AC51-206C1A91E69D}" destId="{EC439966-727C-4807-A236-D4E3CE9950C7}" srcOrd="0" destOrd="0" presId="urn:microsoft.com/office/officeart/2005/8/layout/radial3"/>
    <dgm:cxn modelId="{BFD519BC-0D79-4F2A-98B0-35408A618883}" type="presParOf" srcId="{EC439966-727C-4807-A236-D4E3CE9950C7}" destId="{25F7C319-B8D2-45BF-BAB3-3C04DE6DD803}" srcOrd="0" destOrd="0" presId="urn:microsoft.com/office/officeart/2005/8/layout/radial3"/>
    <dgm:cxn modelId="{7ECD48E5-4E04-46CC-86D4-725AFBE3DE79}" type="presParOf" srcId="{EC439966-727C-4807-A236-D4E3CE9950C7}" destId="{AF411819-B58E-4FD4-9EE5-2623AA8BBF37}" srcOrd="1" destOrd="0" presId="urn:microsoft.com/office/officeart/2005/8/layout/radial3"/>
    <dgm:cxn modelId="{A0378DDF-CA91-4D80-BBBD-48A050E0FBD4}" type="presParOf" srcId="{EC439966-727C-4807-A236-D4E3CE9950C7}" destId="{E5BAAAA9-52C2-4E91-A9A7-8B6AF296F61B}" srcOrd="2" destOrd="0" presId="urn:microsoft.com/office/officeart/2005/8/layout/radial3"/>
    <dgm:cxn modelId="{7CD08841-C160-414C-AE04-0A11851203B8}" type="presParOf" srcId="{EC439966-727C-4807-A236-D4E3CE9950C7}" destId="{42D7EF66-2A05-47BB-A0C0-AE1BC7175C92}" srcOrd="3" destOrd="0" presId="urn:microsoft.com/office/officeart/2005/8/layout/radial3"/>
    <dgm:cxn modelId="{9036BE39-6F42-4CB8-9EEA-61D56FF42215}" type="presParOf" srcId="{EC439966-727C-4807-A236-D4E3CE9950C7}" destId="{5933F40E-2C7C-40F8-A97F-20A93F4CAC2C}" srcOrd="4" destOrd="0" presId="urn:microsoft.com/office/officeart/2005/8/layout/radial3"/>
    <dgm:cxn modelId="{8823F3DD-2F89-463C-B2B6-4B4057148729}" type="presParOf" srcId="{EC439966-727C-4807-A236-D4E3CE9950C7}" destId="{9CB082E1-761D-4D66-8320-6722D39E1446}" srcOrd="5" destOrd="0" presId="urn:microsoft.com/office/officeart/2005/8/layout/radial3"/>
    <dgm:cxn modelId="{A13D254D-3EE1-42D3-B057-411D169543B4}" type="presParOf" srcId="{EC439966-727C-4807-A236-D4E3CE9950C7}" destId="{01DBBD10-EC99-4CA3-9D68-0B12A955F2B6}" srcOrd="6" destOrd="0" presId="urn:microsoft.com/office/officeart/2005/8/layout/radial3"/>
    <dgm:cxn modelId="{AF46782F-7295-48D2-BE85-458A02E2EADF}" type="presParOf" srcId="{EC439966-727C-4807-A236-D4E3CE9950C7}" destId="{3A33AB6C-90BF-4D69-BD96-FA6FF42757B5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C319-B8D2-45BF-BAB3-3C04DE6DD803}">
      <dsp:nvSpPr>
        <dsp:cNvPr id="0" name=""/>
        <dsp:cNvSpPr/>
      </dsp:nvSpPr>
      <dsp:spPr>
        <a:xfrm>
          <a:off x="3280369" y="216015"/>
          <a:ext cx="2403835" cy="1721788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Criterios de segmentación del mercado</a:t>
          </a:r>
          <a:endParaRPr lang="es-ES" sz="1800" b="1" kern="1200" dirty="0"/>
        </a:p>
      </dsp:txBody>
      <dsp:txXfrm>
        <a:off x="3632402" y="468165"/>
        <a:ext cx="1699769" cy="1217488"/>
      </dsp:txXfrm>
    </dsp:sp>
    <dsp:sp modelId="{AF411819-B58E-4FD4-9EE5-2623AA8BBF37}">
      <dsp:nvSpPr>
        <dsp:cNvPr id="0" name=""/>
        <dsp:cNvSpPr/>
      </dsp:nvSpPr>
      <dsp:spPr>
        <a:xfrm>
          <a:off x="3302785" y="1966248"/>
          <a:ext cx="2403835" cy="5252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Geográficos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654818" y="2043172"/>
        <a:ext cx="1699769" cy="371424"/>
      </dsp:txXfrm>
    </dsp:sp>
    <dsp:sp modelId="{E5BAAAA9-52C2-4E91-A9A7-8B6AF296F61B}">
      <dsp:nvSpPr>
        <dsp:cNvPr id="0" name=""/>
        <dsp:cNvSpPr/>
      </dsp:nvSpPr>
      <dsp:spPr>
        <a:xfrm>
          <a:off x="5335075" y="144025"/>
          <a:ext cx="2510391" cy="5269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Demográficos</a:t>
          </a:r>
        </a:p>
      </dsp:txBody>
      <dsp:txXfrm>
        <a:off x="5702713" y="221198"/>
        <a:ext cx="1775115" cy="372626"/>
      </dsp:txXfrm>
    </dsp:sp>
    <dsp:sp modelId="{42D7EF66-2A05-47BB-A0C0-AE1BC7175C92}">
      <dsp:nvSpPr>
        <dsp:cNvPr id="0" name=""/>
        <dsp:cNvSpPr/>
      </dsp:nvSpPr>
      <dsp:spPr>
        <a:xfrm>
          <a:off x="5712094" y="792090"/>
          <a:ext cx="2360320" cy="52540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Económicos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6057755" y="869033"/>
        <a:ext cx="1668998" cy="371516"/>
      </dsp:txXfrm>
    </dsp:sp>
    <dsp:sp modelId="{5933F40E-2C7C-40F8-A97F-20A93F4CAC2C}">
      <dsp:nvSpPr>
        <dsp:cNvPr id="0" name=""/>
        <dsp:cNvSpPr/>
      </dsp:nvSpPr>
      <dsp:spPr>
        <a:xfrm>
          <a:off x="5374483" y="1440164"/>
          <a:ext cx="2493931" cy="54274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Profesión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739711" y="1519647"/>
        <a:ext cx="1763475" cy="383779"/>
      </dsp:txXfrm>
    </dsp:sp>
    <dsp:sp modelId="{9CB082E1-761D-4D66-8320-6722D39E1446}">
      <dsp:nvSpPr>
        <dsp:cNvPr id="0" name=""/>
        <dsp:cNvSpPr/>
      </dsp:nvSpPr>
      <dsp:spPr>
        <a:xfrm>
          <a:off x="1044222" y="1440162"/>
          <a:ext cx="2509075" cy="53599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Psicológicos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411668" y="1518657"/>
        <a:ext cx="1774183" cy="379007"/>
      </dsp:txXfrm>
    </dsp:sp>
    <dsp:sp modelId="{01DBBD10-EC99-4CA3-9D68-0B12A955F2B6}">
      <dsp:nvSpPr>
        <dsp:cNvPr id="0" name=""/>
        <dsp:cNvSpPr/>
      </dsp:nvSpPr>
      <dsp:spPr>
        <a:xfrm>
          <a:off x="904776" y="670111"/>
          <a:ext cx="2356618" cy="580351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Gustos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249895" y="755101"/>
        <a:ext cx="1666380" cy="410371"/>
      </dsp:txXfrm>
    </dsp:sp>
    <dsp:sp modelId="{3A33AB6C-90BF-4D69-BD96-FA6FF42757B5}">
      <dsp:nvSpPr>
        <dsp:cNvPr id="0" name=""/>
        <dsp:cNvSpPr/>
      </dsp:nvSpPr>
      <dsp:spPr>
        <a:xfrm>
          <a:off x="1524338" y="72017"/>
          <a:ext cx="2198064" cy="509369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Empresa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846237" y="146612"/>
        <a:ext cx="1554266" cy="360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14/10/2024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14/10/2024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3982"/>
            <a:ext cx="6768752" cy="3888983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8"/>
            <a:ext cx="7094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ANALISIS DEL ENTORNO: Público objetivo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BUSCANDO CLIENTES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segmento de mercado</a:t>
            </a:r>
          </a:p>
        </p:txBody>
      </p:sp>
      <p:sp>
        <p:nvSpPr>
          <p:cNvPr id="6" name="5 Rectángulo">
            <a:hlinkClick r:id="rId2" action="ppaction://hlinksldjump"/>
          </p:cNvPr>
          <p:cNvSpPr/>
          <p:nvPr/>
        </p:nvSpPr>
        <p:spPr>
          <a:xfrm>
            <a:off x="681172" y="3068959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El cliente objetivo o target</a:t>
            </a:r>
          </a:p>
        </p:txBody>
      </p:sp>
      <p:sp>
        <p:nvSpPr>
          <p:cNvPr id="10" name="9 Rectángulo">
            <a:hlinkClick r:id="rId3" action="ppaction://hlinksldjump"/>
          </p:cNvPr>
          <p:cNvSpPr/>
          <p:nvPr/>
        </p:nvSpPr>
        <p:spPr>
          <a:xfrm>
            <a:off x="681172" y="2237825"/>
            <a:ext cx="7888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Los tipos de clientes: curva difusión innovación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509158" y="1511237"/>
            <a:ext cx="8371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Ajustarse a las necesidades y gustos de cada grupo (segmento):</a:t>
            </a:r>
          </a:p>
          <a:p>
            <a:pPr algn="ctr"/>
            <a:r>
              <a:rPr lang="es-ES_tradnl" sz="1600" dirty="0"/>
              <a:t>(Ejemplo mercado de coches)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Jóvenes con renta media				</a:t>
            </a:r>
            <a:r>
              <a:rPr lang="es-ES_tradnl" sz="1600" dirty="0">
                <a:sym typeface="Wingdings" panose="05000000000000000000" pitchFamily="2" charset="2"/>
              </a:rPr>
              <a:t> Utilitario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Jóvenes con renta alta 				</a:t>
            </a:r>
            <a:r>
              <a:rPr lang="es-ES_tradnl" sz="1600" dirty="0">
                <a:sym typeface="Wingdings" panose="05000000000000000000" pitchFamily="2" charset="2"/>
              </a:rPr>
              <a:t> Deportivo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Familias con varios hijos 				</a:t>
            </a:r>
            <a:r>
              <a:rPr lang="es-ES_tradnl" sz="1600" dirty="0">
                <a:sym typeface="Wingdings" panose="05000000000000000000" pitchFamily="2" charset="2"/>
              </a:rPr>
              <a:t> Monovolumen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Mayor de 45 años con renta alta 			</a:t>
            </a:r>
            <a:r>
              <a:rPr lang="es-ES_tradnl" sz="1600" dirty="0">
                <a:sym typeface="Wingdings" panose="05000000000000000000" pitchFamily="2" charset="2"/>
              </a:rPr>
              <a:t> Berlinga alta gama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Empresario que maneja gran cantidad de Kg 		</a:t>
            </a:r>
            <a:r>
              <a:rPr lang="es-ES_tradnl" sz="1600" dirty="0">
                <a:sym typeface="Wingdings" panose="05000000000000000000" pitchFamily="2" charset="2"/>
              </a:rPr>
              <a:t> Furgoneta</a:t>
            </a:r>
            <a:endParaRPr lang="es-ES_tradnl" sz="1600" dirty="0"/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El segmento del mercado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976170" y="806077"/>
            <a:ext cx="719897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Segmentar el Mercado</a:t>
            </a:r>
            <a:r>
              <a:rPr lang="es-ES_tradn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Dividir el mercado en tipos de clientes Segmento = grupo de clientes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52121736"/>
              </p:ext>
            </p:extLst>
          </p:nvPr>
        </p:nvGraphicFramePr>
        <p:xfrm>
          <a:off x="287293" y="3501008"/>
          <a:ext cx="8965106" cy="2562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38418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800" b="1" dirty="0"/>
              <a:t>2. Los tipos de clientes: curva difusión de la innovación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894650" y="841006"/>
            <a:ext cx="472534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CURVA DE DIFUSIÓN DE LA INNOVACIÓN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7BF322-22C2-40C4-91E5-997A39F9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1" y="1381947"/>
            <a:ext cx="6736138" cy="4870847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B301EF7E-E204-4129-B152-9E899B185367}"/>
              </a:ext>
            </a:extLst>
          </p:cNvPr>
          <p:cNvGrpSpPr/>
          <p:nvPr/>
        </p:nvGrpSpPr>
        <p:grpSpPr>
          <a:xfrm>
            <a:off x="614546" y="3767199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963189B-6D4C-4EDA-98B0-74AA6F5E1A44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Elipse 4">
              <a:extLst>
                <a:ext uri="{FF2B5EF4-FFF2-40B4-BE49-F238E27FC236}">
                  <a16:creationId xmlns:a16="http://schemas.microsoft.com/office/drawing/2014/main" id="{8B0ACA26-5680-4CAC-B7AA-B3B31939A28D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Lo último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4AB5635-883E-4110-8772-140C4777C3B8}"/>
              </a:ext>
            </a:extLst>
          </p:cNvPr>
          <p:cNvGrpSpPr/>
          <p:nvPr/>
        </p:nvGrpSpPr>
        <p:grpSpPr>
          <a:xfrm>
            <a:off x="1867282" y="2628116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87EE1E6-0DB8-4F57-8E53-B491F5AB0AEF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Elipse 4">
              <a:extLst>
                <a:ext uri="{FF2B5EF4-FFF2-40B4-BE49-F238E27FC236}">
                  <a16:creationId xmlns:a16="http://schemas.microsoft.com/office/drawing/2014/main" id="{7E72E963-2C7B-4F4E-86FC-074B6E638B2D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Solucionar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problema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2E00AC0-87E8-473A-8B27-8141EB35AE8E}"/>
              </a:ext>
            </a:extLst>
          </p:cNvPr>
          <p:cNvGrpSpPr/>
          <p:nvPr/>
        </p:nvGrpSpPr>
        <p:grpSpPr>
          <a:xfrm>
            <a:off x="3374177" y="3819925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DB8B4A8-4F5E-4740-92D1-A52C6A2DC58E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Elipse 4">
              <a:extLst>
                <a:ext uri="{FF2B5EF4-FFF2-40B4-BE49-F238E27FC236}">
                  <a16:creationId xmlns:a16="http://schemas.microsoft.com/office/drawing/2014/main" id="{561361AA-0D07-4F1E-826E-441173AC6E09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Prácticos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9B5CEDA-8A7B-4D52-B618-6EA58629FF8D}"/>
              </a:ext>
            </a:extLst>
          </p:cNvPr>
          <p:cNvGrpSpPr/>
          <p:nvPr/>
        </p:nvGrpSpPr>
        <p:grpSpPr>
          <a:xfrm>
            <a:off x="4932040" y="3077344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026B9C-BE7E-4425-9E00-B5EFD3063762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3" name="Elipse 4">
              <a:extLst>
                <a:ext uri="{FF2B5EF4-FFF2-40B4-BE49-F238E27FC236}">
                  <a16:creationId xmlns:a16="http://schemas.microsoft.com/office/drawing/2014/main" id="{88DF6C68-46FD-4AEF-9D53-3347718163D5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Se quedan atrás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9234BCF-D288-4257-8B07-C5A2EC3FE3C9}"/>
              </a:ext>
            </a:extLst>
          </p:cNvPr>
          <p:cNvGrpSpPr/>
          <p:nvPr/>
        </p:nvGrpSpPr>
        <p:grpSpPr>
          <a:xfrm>
            <a:off x="6575794" y="3612873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A9681F3-26DC-4161-897F-221265EADFF4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6" name="Elipse 4">
              <a:extLst>
                <a:ext uri="{FF2B5EF4-FFF2-40B4-BE49-F238E27FC236}">
                  <a16:creationId xmlns:a16="http://schemas.microsoft.com/office/drawing/2014/main" id="{59235FE8-399D-461A-B642-B8C643D9E30A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Ponen pegas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4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3</a:t>
            </a:r>
            <a:r>
              <a:rPr lang="es-ES_tradnl" sz="3700" b="1"/>
              <a:t>. </a:t>
            </a:r>
            <a:r>
              <a:rPr lang="es-ES_tradnl" sz="3700" b="1" dirty="0"/>
              <a:t>El cliente objetivo o “target”</a:t>
            </a:r>
          </a:p>
        </p:txBody>
      </p:sp>
      <p:sp>
        <p:nvSpPr>
          <p:cNvPr id="8" name="7 Flecha izquierda">
            <a:hlinkClick r:id="" action="ppaction://noaction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30095" y="1044864"/>
            <a:ext cx="452458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b="1" dirty="0"/>
              <a:t>Análisis de nuestro cliente objetivo o “target”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30096" y="1531977"/>
            <a:ext cx="888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Conocer al cliente y los aspectos influyentes en su compra </a:t>
            </a:r>
            <a:r>
              <a:rPr lang="es-ES_tradnl" sz="1600" dirty="0">
                <a:sym typeface="Wingdings" panose="05000000000000000000" pitchFamily="2" charset="2"/>
              </a:rPr>
              <a:t> permite ofrecerle el producto que necesita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09158" y="2448500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Datos básicos</a:t>
            </a:r>
          </a:p>
          <a:p>
            <a:pPr algn="ctr"/>
            <a:r>
              <a:rPr lang="es-ES_tradnl" dirty="0"/>
              <a:t>(edad, sexo, nacionalidad,…)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139952" y="4202667"/>
            <a:ext cx="4447927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¿Por qué lo compra?</a:t>
            </a:r>
          </a:p>
          <a:p>
            <a:pPr algn="ctr"/>
            <a:r>
              <a:rPr lang="es-ES_tradnl" dirty="0"/>
              <a:t>(precio, seguridad, marca, costumbre, experiencia, modas, imitación, impulso,…)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979141" y="4202750"/>
            <a:ext cx="2617700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Hábitos de compra</a:t>
            </a:r>
          </a:p>
          <a:p>
            <a:pPr algn="ctr"/>
            <a:r>
              <a:rPr lang="es-ES_tradnl" dirty="0"/>
              <a:t>(Quién compra, dónde, cuándo, cuánto,…)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429914" y="2454575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Datos económicos</a:t>
            </a:r>
          </a:p>
          <a:p>
            <a:pPr algn="ctr"/>
            <a:r>
              <a:rPr lang="es-ES_tradnl" dirty="0"/>
              <a:t>(Renta, disposición a pagar…)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64957" y="2586999"/>
            <a:ext cx="2206898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Gustos y preferencias</a:t>
            </a:r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264</Words>
  <Application>Microsoft Office PowerPoint</Application>
  <PresentationFormat>Presentación en pantalla (4:3)</PresentationFormat>
  <Paragraphs>49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CONTENIDOS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USUARIO</cp:lastModifiedBy>
  <cp:revision>239</cp:revision>
  <dcterms:created xsi:type="dcterms:W3CDTF">2013-09-12T06:29:10Z</dcterms:created>
  <dcterms:modified xsi:type="dcterms:W3CDTF">2024-10-14T16:28:55Z</dcterms:modified>
</cp:coreProperties>
</file>