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1" r:id="rId5"/>
    <p:sldId id="357" r:id="rId6"/>
    <p:sldId id="358" r:id="rId7"/>
    <p:sldId id="359" r:id="rId8"/>
    <p:sldId id="364" r:id="rId9"/>
    <p:sldId id="368" r:id="rId10"/>
    <p:sldId id="369" r:id="rId11"/>
    <p:sldId id="365" r:id="rId12"/>
    <p:sldId id="367" r:id="rId13"/>
    <p:sldId id="366" r:id="rId14"/>
    <p:sldId id="3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leena Bandelow" initials="EB" lastIdx="1" clrIdx="0">
    <p:extLst>
      <p:ext uri="{19B8F6BF-5375-455C-9EA6-DF929625EA0E}">
        <p15:presenceInfo xmlns:p15="http://schemas.microsoft.com/office/powerpoint/2012/main" userId="Eileena Bandelo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9"/>
    <a:srgbClr val="E34B2E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3" autoAdjust="0"/>
    <p:restoredTop sz="96257" autoAdjust="0"/>
  </p:normalViewPr>
  <p:slideViewPr>
    <p:cSldViewPr showGuides="1">
      <p:cViewPr varScale="1">
        <p:scale>
          <a:sx n="124" d="100"/>
          <a:sy n="124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94"/>
    </p:cViewPr>
  </p:sorterViewPr>
  <p:notesViewPr>
    <p:cSldViewPr showGuides="1">
      <p:cViewPr>
        <p:scale>
          <a:sx n="80" d="100"/>
          <a:sy n="80" d="100"/>
        </p:scale>
        <p:origin x="3918" y="2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09528" y="251520"/>
            <a:ext cx="29718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908800" y="8676456"/>
            <a:ext cx="72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5320D358-F853-4E66-A71E-3A9A01236113}" type="datetimeFigureOut">
              <a:rPr lang="de-DE" sz="1000" smtClean="0"/>
              <a:pPr algn="l"/>
              <a:t>12.03.20</a:t>
            </a:fld>
            <a:endParaRPr lang="de-DE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701328" y="8676456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76672" y="8685213"/>
            <a:ext cx="3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E5BBCCF6-F8A8-4C49-BF3D-CA1AA74CA975}" type="slidenum">
              <a:rPr lang="de-DE" sz="1000" smtClean="0"/>
              <a:pPr algn="l"/>
              <a:t>‹#›</a:t>
            </a:fld>
            <a:endParaRPr lang="de-DE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D4223-8A2D-4163-820B-908A21E709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76672" y="251520"/>
            <a:ext cx="342000" cy="4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119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6672" y="611560"/>
            <a:ext cx="5904000" cy="3321000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6672" y="4139952"/>
            <a:ext cx="5904000" cy="432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51520"/>
            <a:ext cx="29718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908800" y="8676456"/>
            <a:ext cx="72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fld id="{5320D358-F853-4E66-A71E-3A9A01236113}" type="datetimeFigureOut">
              <a:rPr lang="de-DE" sz="1000" smtClean="0"/>
              <a:pPr/>
              <a:t>12.03.20</a:t>
            </a:fld>
            <a:endParaRPr lang="de-DE" sz="100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1700808" y="8676456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476672" y="8685213"/>
            <a:ext cx="3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fld id="{E5BBCCF6-F8A8-4C49-BF3D-CA1AA74CA975}" type="slidenum">
              <a:rPr lang="de-DE" sz="1000" smtClean="0"/>
              <a:pPr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4619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spcBef>
        <a:spcPts val="400"/>
      </a:spcBef>
      <a:spcAft>
        <a:spcPts val="400"/>
      </a:spcAft>
      <a:defRPr sz="1200" b="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3031695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|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3716610"/>
            <a:ext cx="5112000" cy="26651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0"/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8" y="2348880"/>
            <a:ext cx="5112000" cy="1223714"/>
          </a:xfrm>
        </p:spPr>
        <p:txBody>
          <a:bodyPr bIns="28800" anchor="b"/>
          <a:lstStyle>
            <a:lvl1pPr>
              <a:lnSpc>
                <a:spcPct val="90000"/>
              </a:lnSpc>
              <a:defRPr sz="3200" spc="-50" baseline="0"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61ED10A-0495-4A89-BA52-79C00234B56E}"/>
              </a:ext>
            </a:extLst>
          </p:cNvPr>
          <p:cNvSpPr>
            <a:spLocks noGrp="1"/>
          </p:cNvSpPr>
          <p:nvPr>
            <p:ph idx="16" hasCustomPrompt="1"/>
          </p:nvPr>
        </p:nvSpPr>
        <p:spPr bwMode="gray">
          <a:xfrm>
            <a:off x="6600825" y="0"/>
            <a:ext cx="5591175" cy="6858000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51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47EBF"/>
          </p15:clr>
        </p15:guide>
        <p15:guide id="2" pos="3976" userDrawn="1">
          <p15:clr>
            <a:srgbClr val="547EBF"/>
          </p15:clr>
        </p15:guide>
        <p15:guide id="3" pos="4158" userDrawn="1">
          <p15:clr>
            <a:srgbClr val="547EBF"/>
          </p15:clr>
        </p15:guide>
        <p15:guide id="4" orient="horz" pos="233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|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>
            <a:extLst>
              <a:ext uri="{FF2B5EF4-FFF2-40B4-BE49-F238E27FC236}">
                <a16:creationId xmlns:a16="http://schemas.microsoft.com/office/drawing/2014/main" id="{2E310726-F0F9-435D-B724-F278EC7290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199456" y="0"/>
            <a:ext cx="4536504" cy="6858000"/>
          </a:xfrm>
          <a:solidFill>
            <a:srgbClr val="DDE3E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6600056" y="3716610"/>
            <a:ext cx="5112000" cy="26651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6600057" y="2348880"/>
            <a:ext cx="5112000" cy="1223714"/>
          </a:xfrm>
        </p:spPr>
        <p:txBody>
          <a:bodyPr bIns="28800" anchor="b"/>
          <a:lstStyle>
            <a:lvl1pPr>
              <a:lnSpc>
                <a:spcPct val="90000"/>
              </a:lnSpc>
              <a:defRPr sz="3200" spc="-50" baseline="0"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46646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547EBF"/>
          </p15:clr>
        </p15:guide>
        <p15:guide id="2" pos="4158" userDrawn="1">
          <p15:clr>
            <a:srgbClr val="547EBF"/>
          </p15:clr>
        </p15:guide>
        <p15:guide id="3" pos="3613">
          <p15:clr>
            <a:srgbClr val="547EBF"/>
          </p15:clr>
        </p15:guide>
        <p15:guide id="4" orient="horz" pos="2341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solidFill>
            <a:srgbClr val="DDE3E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C7B15AF-35F6-4342-BFFD-60CEF2991A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5600" y="360000"/>
            <a:ext cx="342000" cy="4608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0A1EC-77F3-4323-93F3-DA7A757DE2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933056"/>
            <a:ext cx="5183882" cy="1656000"/>
          </a:xfrm>
        </p:spPr>
        <p:txBody>
          <a:bodyPr tIns="0"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8451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">
            <a:extLst>
              <a:ext uri="{FF2B5EF4-FFF2-40B4-BE49-F238E27FC236}">
                <a16:creationId xmlns:a16="http://schemas.microsoft.com/office/drawing/2014/main" id="{31CCA9A7-7392-474F-A97C-4FFD1536D6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28" r="-3007"/>
          <a:stretch/>
        </p:blipFill>
        <p:spPr>
          <a:xfrm>
            <a:off x="1203657" y="0"/>
            <a:ext cx="4640315" cy="6858000"/>
          </a:xfrm>
          <a:prstGeom prst="rect">
            <a:avLst/>
          </a:prstGeom>
          <a:ln>
            <a:noFill/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D46F054-5B83-4656-A174-AFA2194CA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1199456" y="1484313"/>
            <a:ext cx="5112000" cy="4897437"/>
          </a:xfrm>
        </p:spPr>
        <p:txBody>
          <a:bodyPr lIns="21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1812349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|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2BFDC-25B3-4B53-8F94-0FA71FB9C7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BEA9E-AA8A-4009-9F77-9A844B1639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199456" y="1484313"/>
            <a:ext cx="5112000" cy="4897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744BB-555F-45E2-92B2-3298A462DB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600" y="360000"/>
            <a:ext cx="342000" cy="4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44407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|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2BFDC-25B3-4B53-8F94-0FA71FB9C7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E6DB4-7ADC-4B55-8AD8-3BA360268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F3D12-0829-4466-A8F8-35405B4F1E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600" y="360000"/>
            <a:ext cx="342000" cy="4621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94C8E0-E39E-40CF-9F7E-CFC728D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551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|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2BFDC-25B3-4B53-8F94-0FA71FB9C7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5E00E-D6FB-4E33-8601-E8BA89784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42036-1C04-47BC-98AD-23710B5C3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600" y="360000"/>
            <a:ext cx="342000" cy="4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166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272100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1DE48AB-B208-4189-8089-DC7BC55579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2869934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C4B535-EC52-4CF4-B9BE-3BC9700663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3279" y="1484313"/>
            <a:ext cx="810929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113FC-C0DE-475B-B48F-F341EA6D3B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68689" y="5122052"/>
            <a:ext cx="234000" cy="12592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1199456" y="333375"/>
            <a:ext cx="8208000" cy="323892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9456" y="3716313"/>
            <a:ext cx="8208912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  <a:p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88788FE-2FC8-4F5B-B883-59F33B86B1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237082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932D0D-2845-4C0F-8A35-71A52A42FF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2000" y="936000"/>
            <a:ext cx="9900000" cy="556875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1484313"/>
            <a:ext cx="8208000" cy="2160711"/>
          </a:xfrm>
        </p:spPr>
        <p:txBody>
          <a:bodyPr lIns="0" tIns="0" bIns="50400" anchor="b"/>
          <a:lstStyle>
            <a:lvl1pPr>
              <a:lnSpc>
                <a:spcPct val="90000"/>
              </a:lnSpc>
              <a:defRPr sz="4400" b="1" spc="-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 dirty="0"/>
              <a:t>Divider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 bwMode="black">
          <a:xfrm>
            <a:off x="1200026" y="3717032"/>
            <a:ext cx="8208000" cy="1872556"/>
          </a:xfrm>
        </p:spPr>
        <p:txBody>
          <a:bodyPr l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GB" dirty="0"/>
              <a:t>Optional short description of the current chapter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 rot="16200000">
            <a:off x="-1645334" y="3392999"/>
            <a:ext cx="4105278" cy="2879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20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|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2BFDC-25B3-4B53-8F94-0FA71FB9C7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199456" y="1484313"/>
            <a:ext cx="8208000" cy="2160711"/>
          </a:xfrm>
        </p:spPr>
        <p:txBody>
          <a:bodyPr tIns="0" bIns="50400" anchor="b"/>
          <a:lstStyle>
            <a:lvl1pPr>
              <a:lnSpc>
                <a:spcPct val="90000"/>
              </a:lnSpc>
              <a:defRPr sz="4400" b="1" spc="-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Divider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00026" y="3717032"/>
            <a:ext cx="8208000" cy="1872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Optional short description of the current chapter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5E948-0429-4BA5-BE6A-0FB567FE17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600" y="360000"/>
            <a:ext cx="342000" cy="4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ing |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51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6772B1F-B86A-452C-8BEE-2355B59EA550}"/>
              </a:ext>
            </a:extLst>
          </p:cNvPr>
          <p:cNvSpPr>
            <a:spLocks noGrp="1"/>
          </p:cNvSpPr>
          <p:nvPr>
            <p:ph idx="16" hasCustomPrompt="1"/>
          </p:nvPr>
        </p:nvSpPr>
        <p:spPr bwMode="black">
          <a:xfrm>
            <a:off x="6600056" y="1484784"/>
            <a:ext cx="51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1234876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547EBF"/>
          </p15:clr>
        </p15:guide>
        <p15:guide id="2" pos="4158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ing |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3940"/>
            <a:ext cx="51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5112000" cy="720000"/>
          </a:xfrm>
        </p:spPr>
        <p:txBody>
          <a:bodyPr tIns="28800"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09E298D1-1B8A-48BA-B429-C8DD2EAF64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600825" y="0"/>
            <a:ext cx="5591175" cy="6858000"/>
          </a:xfrm>
          <a:solidFill>
            <a:srgbClr val="DDE3E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869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547EBF"/>
          </p15:clr>
        </p15:guide>
        <p15:guide id="3" pos="4158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5" y="3716610"/>
            <a:ext cx="10512000" cy="26651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4"/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2348880"/>
            <a:ext cx="10512000" cy="1224136"/>
          </a:xfrm>
        </p:spPr>
        <p:txBody>
          <a:bodyPr bIns="28800" anchor="b"/>
          <a:lstStyle>
            <a:lvl1pPr>
              <a:lnSpc>
                <a:spcPct val="90000"/>
              </a:lnSpc>
              <a:defRPr sz="3200" spc="-50" baseline="0"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85509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47EBF"/>
          </p15:clr>
        </p15:guide>
        <p15:guide id="2" orient="horz" pos="2341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1200150" y="332656"/>
            <a:ext cx="10512000" cy="720000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/>
          <a:p>
            <a:r>
              <a:rPr lang="en-GB" dirty="0"/>
              <a:t>Click to edit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black">
          <a:xfrm>
            <a:off x="1200150" y="1484015"/>
            <a:ext cx="10512000" cy="4897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black">
          <a:xfrm rot="16200000">
            <a:off x="-1645271" y="3392999"/>
            <a:ext cx="4105278" cy="28790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 flipH="1">
            <a:off x="191344" y="6093336"/>
            <a:ext cx="432048" cy="360000"/>
          </a:xfrm>
          <a:prstGeom prst="rect">
            <a:avLst/>
          </a:prstGeom>
        </p:spPr>
        <p:txBody>
          <a:bodyPr vert="horz" lIns="0" tIns="0" rIns="0" bIns="14400" rtlCol="0" anchor="b">
            <a:noAutofit/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8FF9B0DE-3FEB-4AA0-B465-B80EF7C1333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EAD1F8-D385-4F7B-B8F3-539267025C3B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600" y="360000"/>
            <a:ext cx="342000" cy="462162"/>
          </a:xfrm>
          <a:prstGeom prst="rect">
            <a:avLst/>
          </a:prstGeom>
        </p:spPr>
      </p:pic>
      <p:grpSp>
        <p:nvGrpSpPr>
          <p:cNvPr id="22" name="Gruppieren 24">
            <a:extLst>
              <a:ext uri="{FF2B5EF4-FFF2-40B4-BE49-F238E27FC236}">
                <a16:creationId xmlns:a16="http://schemas.microsoft.com/office/drawing/2014/main" id="{312B57C8-CC79-40AA-8AA4-6CB66F54872B}"/>
              </a:ext>
            </a:extLst>
          </p:cNvPr>
          <p:cNvGrpSpPr/>
          <p:nvPr userDrawn="1"/>
        </p:nvGrpSpPr>
        <p:grpSpPr bwMode="gray">
          <a:xfrm>
            <a:off x="-168688" y="404664"/>
            <a:ext cx="72000" cy="5976664"/>
            <a:chOff x="-456728" y="404664"/>
            <a:chExt cx="216000" cy="5976664"/>
          </a:xfrm>
        </p:grpSpPr>
        <p:cxnSp>
          <p:nvCxnSpPr>
            <p:cNvPr id="26" name="Gerader Verbinder 22">
              <a:extLst>
                <a:ext uri="{FF2B5EF4-FFF2-40B4-BE49-F238E27FC236}">
                  <a16:creationId xmlns:a16="http://schemas.microsoft.com/office/drawing/2014/main" id="{CA530E4D-6A1D-440A-A92A-58B79E86CAA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-456728" y="404664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3">
              <a:extLst>
                <a:ext uri="{FF2B5EF4-FFF2-40B4-BE49-F238E27FC236}">
                  <a16:creationId xmlns:a16="http://schemas.microsoft.com/office/drawing/2014/main" id="{41000BC1-4CED-4E84-B948-0C3FBB61C61C}"/>
                </a:ext>
              </a:extLst>
            </p:cNvPr>
            <p:cNvCxnSpPr/>
            <p:nvPr userDrawn="1"/>
          </p:nvCxnSpPr>
          <p:spPr bwMode="gray">
            <a:xfrm>
              <a:off x="-456728" y="6381328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2">
              <a:extLst>
                <a:ext uri="{FF2B5EF4-FFF2-40B4-BE49-F238E27FC236}">
                  <a16:creationId xmlns:a16="http://schemas.microsoft.com/office/drawing/2014/main" id="{A5C6A947-9107-449C-B734-B1EBC6B4597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-456728" y="1484784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0">
            <a:extLst>
              <a:ext uri="{FF2B5EF4-FFF2-40B4-BE49-F238E27FC236}">
                <a16:creationId xmlns:a16="http://schemas.microsoft.com/office/drawing/2014/main" id="{C68B8BB5-A052-4302-8C36-A7347B54D093}"/>
              </a:ext>
            </a:extLst>
          </p:cNvPr>
          <p:cNvGrpSpPr/>
          <p:nvPr userDrawn="1"/>
        </p:nvGrpSpPr>
        <p:grpSpPr bwMode="black">
          <a:xfrm>
            <a:off x="1199456" y="-171400"/>
            <a:ext cx="10513168" cy="72000"/>
            <a:chOff x="1199456" y="-243408"/>
            <a:chExt cx="10513168" cy="216000"/>
          </a:xfrm>
        </p:grpSpPr>
        <p:cxnSp>
          <p:nvCxnSpPr>
            <p:cNvPr id="31" name="Gerader Verbinder 12">
              <a:extLst>
                <a:ext uri="{FF2B5EF4-FFF2-40B4-BE49-F238E27FC236}">
                  <a16:creationId xmlns:a16="http://schemas.microsoft.com/office/drawing/2014/main" id="{0BBDD4DC-2F5E-4921-A28A-16256894A83A}"/>
                </a:ext>
              </a:extLst>
            </p:cNvPr>
            <p:cNvCxnSpPr/>
            <p:nvPr userDrawn="1"/>
          </p:nvCxnSpPr>
          <p:spPr bwMode="black">
            <a:xfrm>
              <a:off x="1199456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13">
              <a:extLst>
                <a:ext uri="{FF2B5EF4-FFF2-40B4-BE49-F238E27FC236}">
                  <a16:creationId xmlns:a16="http://schemas.microsoft.com/office/drawing/2014/main" id="{387E5392-44DA-4D9C-9F10-E50075FC9154}"/>
                </a:ext>
              </a:extLst>
            </p:cNvPr>
            <p:cNvCxnSpPr/>
            <p:nvPr userDrawn="1"/>
          </p:nvCxnSpPr>
          <p:spPr bwMode="black">
            <a:xfrm>
              <a:off x="4511824" y="-243408"/>
              <a:ext cx="0" cy="216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14">
              <a:extLst>
                <a:ext uri="{FF2B5EF4-FFF2-40B4-BE49-F238E27FC236}">
                  <a16:creationId xmlns:a16="http://schemas.microsoft.com/office/drawing/2014/main" id="{038593D0-2B60-40E3-93F2-262F8CC888AA}"/>
                </a:ext>
              </a:extLst>
            </p:cNvPr>
            <p:cNvCxnSpPr/>
            <p:nvPr userDrawn="1"/>
          </p:nvCxnSpPr>
          <p:spPr bwMode="black">
            <a:xfrm>
              <a:off x="4799856" y="-243408"/>
              <a:ext cx="0" cy="216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15">
              <a:extLst>
                <a:ext uri="{FF2B5EF4-FFF2-40B4-BE49-F238E27FC236}">
                  <a16:creationId xmlns:a16="http://schemas.microsoft.com/office/drawing/2014/main" id="{8953402E-258F-4450-AB76-4174CBC5B640}"/>
                </a:ext>
              </a:extLst>
            </p:cNvPr>
            <p:cNvCxnSpPr/>
            <p:nvPr userDrawn="1"/>
          </p:nvCxnSpPr>
          <p:spPr bwMode="black">
            <a:xfrm>
              <a:off x="6312024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16">
              <a:extLst>
                <a:ext uri="{FF2B5EF4-FFF2-40B4-BE49-F238E27FC236}">
                  <a16:creationId xmlns:a16="http://schemas.microsoft.com/office/drawing/2014/main" id="{E0A7F052-1C09-4A7C-9370-039CD8902FFA}"/>
                </a:ext>
              </a:extLst>
            </p:cNvPr>
            <p:cNvCxnSpPr/>
            <p:nvPr userDrawn="1"/>
          </p:nvCxnSpPr>
          <p:spPr bwMode="black">
            <a:xfrm>
              <a:off x="6600056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17">
              <a:extLst>
                <a:ext uri="{FF2B5EF4-FFF2-40B4-BE49-F238E27FC236}">
                  <a16:creationId xmlns:a16="http://schemas.microsoft.com/office/drawing/2014/main" id="{CAC11A3C-8D30-4CD1-A9F1-01713888DC5B}"/>
                </a:ext>
              </a:extLst>
            </p:cNvPr>
            <p:cNvCxnSpPr/>
            <p:nvPr userDrawn="1"/>
          </p:nvCxnSpPr>
          <p:spPr bwMode="black">
            <a:xfrm>
              <a:off x="8112224" y="-243408"/>
              <a:ext cx="0" cy="216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18">
              <a:extLst>
                <a:ext uri="{FF2B5EF4-FFF2-40B4-BE49-F238E27FC236}">
                  <a16:creationId xmlns:a16="http://schemas.microsoft.com/office/drawing/2014/main" id="{1561F3C7-9D7D-4E3B-BD9E-A0E0CCC1BB4D}"/>
                </a:ext>
              </a:extLst>
            </p:cNvPr>
            <p:cNvCxnSpPr/>
            <p:nvPr userDrawn="1"/>
          </p:nvCxnSpPr>
          <p:spPr bwMode="black">
            <a:xfrm>
              <a:off x="8400256" y="-243408"/>
              <a:ext cx="0" cy="216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19">
              <a:extLst>
                <a:ext uri="{FF2B5EF4-FFF2-40B4-BE49-F238E27FC236}">
                  <a16:creationId xmlns:a16="http://schemas.microsoft.com/office/drawing/2014/main" id="{3DB0CF6B-3782-471C-855D-AC7156B1FC4C}"/>
                </a:ext>
              </a:extLst>
            </p:cNvPr>
            <p:cNvCxnSpPr/>
            <p:nvPr userDrawn="1"/>
          </p:nvCxnSpPr>
          <p:spPr bwMode="black">
            <a:xfrm>
              <a:off x="11712624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13">
              <a:extLst>
                <a:ext uri="{FF2B5EF4-FFF2-40B4-BE49-F238E27FC236}">
                  <a16:creationId xmlns:a16="http://schemas.microsoft.com/office/drawing/2014/main" id="{2E9AEC7D-A7E2-4653-9EA9-1D23D8079F01}"/>
                </a:ext>
              </a:extLst>
            </p:cNvPr>
            <p:cNvCxnSpPr/>
            <p:nvPr userDrawn="1"/>
          </p:nvCxnSpPr>
          <p:spPr bwMode="black">
            <a:xfrm>
              <a:off x="3611724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14">
              <a:extLst>
                <a:ext uri="{FF2B5EF4-FFF2-40B4-BE49-F238E27FC236}">
                  <a16:creationId xmlns:a16="http://schemas.microsoft.com/office/drawing/2014/main" id="{8E8724AC-A11A-4D85-9E2A-D4FF98B41AEB}"/>
                </a:ext>
              </a:extLst>
            </p:cNvPr>
            <p:cNvCxnSpPr/>
            <p:nvPr userDrawn="1"/>
          </p:nvCxnSpPr>
          <p:spPr bwMode="black">
            <a:xfrm>
              <a:off x="3899756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17">
              <a:extLst>
                <a:ext uri="{FF2B5EF4-FFF2-40B4-BE49-F238E27FC236}">
                  <a16:creationId xmlns:a16="http://schemas.microsoft.com/office/drawing/2014/main" id="{EA29EE29-0A4A-4211-91D5-77203B3EF25D}"/>
                </a:ext>
              </a:extLst>
            </p:cNvPr>
            <p:cNvCxnSpPr/>
            <p:nvPr userDrawn="1"/>
          </p:nvCxnSpPr>
          <p:spPr bwMode="black">
            <a:xfrm>
              <a:off x="9012324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18">
              <a:extLst>
                <a:ext uri="{FF2B5EF4-FFF2-40B4-BE49-F238E27FC236}">
                  <a16:creationId xmlns:a16="http://schemas.microsoft.com/office/drawing/2014/main" id="{64CF9FB5-CE38-42DD-A4E5-AD6CCCFD7CE3}"/>
                </a:ext>
              </a:extLst>
            </p:cNvPr>
            <p:cNvCxnSpPr/>
            <p:nvPr userDrawn="1"/>
          </p:nvCxnSpPr>
          <p:spPr bwMode="black">
            <a:xfrm>
              <a:off x="9300356" y="-243408"/>
              <a:ext cx="0" cy="2160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8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4" r:id="rId2"/>
    <p:sldLayoutId id="2147483712" r:id="rId3"/>
    <p:sldLayoutId id="2147483664" r:id="rId4"/>
    <p:sldLayoutId id="2147483707" r:id="rId5"/>
    <p:sldLayoutId id="2147483684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82" r:id="rId14"/>
    <p:sldLayoutId id="2147483693" r:id="rId15"/>
    <p:sldLayoutId id="2147483667" r:id="rId16"/>
    <p:sldLayoutId id="2147483695" r:id="rId17"/>
    <p:sldLayoutId id="2147483694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TheSans Swisscom Light" panose="020B030004030306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TheSans Swisscom Light" panose="020B030004030306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TheSans Swisscom Light" panose="020B030004030306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TheSans Swisscom Light" panose="020B030004030306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TheSans Swisscom Light" panose="020B030004030306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TheSans Swisscom Light" panose="020B030004030306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Font typeface="TheSans Swisscom Light" panose="020B030004030306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6" userDrawn="1">
          <p15:clr>
            <a:srgbClr val="547EBF"/>
          </p15:clr>
        </p15:guide>
        <p15:guide id="5" pos="7378" userDrawn="1">
          <p15:clr>
            <a:srgbClr val="547EBF"/>
          </p15:clr>
        </p15:guide>
        <p15:guide id="11" orient="horz" pos="4020" userDrawn="1">
          <p15:clr>
            <a:srgbClr val="547EBF"/>
          </p15:clr>
        </p15:guide>
        <p15:guide id="14" orient="horz" pos="935" userDrawn="1">
          <p15:clr>
            <a:srgbClr val="547EBF"/>
          </p15:clr>
        </p15:guide>
        <p15:guide id="15" orient="horz" pos="25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nativeday.ch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landing.devopsdays.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-DE/ninetechtalkthursday/events/26798625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-DE/ninetechtalkthursday/events/267986254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-DE/ninetechtalkthursday/events/267986254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-DE/ninetechtalkthursday/events/267986254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8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412777"/>
            <a:ext cx="8208000" cy="2304255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Prometheus Operators</a:t>
            </a:r>
            <a:br>
              <a:rPr lang="de-DE" dirty="0"/>
            </a:br>
            <a:r>
              <a:rPr lang="de-DE" sz="3600" b="0" dirty="0"/>
              <a:t>(a </a:t>
            </a:r>
            <a:r>
              <a:rPr lang="de-DE" sz="3600" b="0" dirty="0" err="1"/>
              <a:t>beginner‘s</a:t>
            </a:r>
            <a:r>
              <a:rPr lang="de-DE" sz="3600" b="0" dirty="0"/>
              <a:t> </a:t>
            </a:r>
            <a:r>
              <a:rPr lang="de-DE" sz="3600" b="0" dirty="0" err="1"/>
              <a:t>point</a:t>
            </a:r>
            <a:r>
              <a:rPr lang="de-DE" sz="3600" b="0" dirty="0"/>
              <a:t> </a:t>
            </a:r>
            <a:r>
              <a:rPr lang="de-DE" sz="3600" b="0" dirty="0" err="1"/>
              <a:t>of</a:t>
            </a:r>
            <a:r>
              <a:rPr lang="de-DE" sz="3600" b="0" dirty="0"/>
              <a:t> </a:t>
            </a:r>
            <a:r>
              <a:rPr lang="de-DE" sz="3600" b="0" dirty="0" err="1"/>
              <a:t>view</a:t>
            </a:r>
            <a:r>
              <a:rPr lang="de-DE" sz="3600" b="0" dirty="0"/>
              <a:t>)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B5D0C42-9EB4-4422-BD11-9E7C0057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396" y="4221088"/>
            <a:ext cx="8208000" cy="1944216"/>
          </a:xfrm>
        </p:spPr>
        <p:txBody>
          <a:bodyPr/>
          <a:lstStyle/>
          <a:p>
            <a:r>
              <a:rPr lang="en-GB" sz="36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3600" u="sng" dirty="0"/>
          </a:p>
          <a:p>
            <a:r>
              <a:rPr lang="de-DE" sz="3600" dirty="0"/>
              <a:t>12.03.2020</a:t>
            </a:r>
            <a:endParaRPr lang="en-GB" sz="3600" u="sng" dirty="0"/>
          </a:p>
          <a:p>
            <a:r>
              <a:rPr lang="de-DE" sz="3600" dirty="0"/>
              <a:t>Daniel Lorch, </a:t>
            </a:r>
            <a:r>
              <a:rPr lang="de-DE" sz="3600" dirty="0" err="1"/>
              <a:t>Enabling</a:t>
            </a:r>
            <a:r>
              <a:rPr lang="de-DE" sz="3600" dirty="0"/>
              <a:t> Services (Swisscom)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7EAD6-8327-7346-9A4A-13FA775A7D6C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3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5400" dirty="0">
              <a:solidFill>
                <a:schemeClr val="bg1"/>
              </a:solidFill>
            </a:endParaRPr>
          </a:p>
          <a:p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4488E-7C0D-A946-87B2-DF9074192EAC}"/>
              </a:ext>
            </a:extLst>
          </p:cNvPr>
          <p:cNvSpPr txBox="1"/>
          <p:nvPr/>
        </p:nvSpPr>
        <p:spPr bwMode="gray">
          <a:xfrm>
            <a:off x="7744360" y="3212976"/>
            <a:ext cx="720080" cy="2563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E00D-0E41-4449-A4C2-74508987204D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4A52AE1B-CDED-A949-9E7B-237BA1F45C54}"/>
              </a:ext>
            </a:extLst>
          </p:cNvPr>
          <p:cNvSpPr txBox="1">
            <a:spLocks/>
          </p:cNvSpPr>
          <p:nvPr/>
        </p:nvSpPr>
        <p:spPr bwMode="black">
          <a:xfrm>
            <a:off x="1351856" y="1565177"/>
            <a:ext cx="88486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u="sng" dirty="0">
                <a:solidFill>
                  <a:schemeClr val="bg1"/>
                </a:solidFill>
              </a:rPr>
              <a:t>Summary</a:t>
            </a:r>
            <a:r>
              <a:rPr lang="de-DE" sz="4400" dirty="0">
                <a:solidFill>
                  <a:schemeClr val="bg1"/>
                </a:solidFill>
              </a:rPr>
              <a:t>: The Prometheus Operator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bg1"/>
                </a:solidFill>
              </a:rPr>
              <a:t>Managed Prometheus setups for Kubernetes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400" dirty="0" err="1">
                <a:solidFill>
                  <a:schemeClr val="bg1"/>
                </a:solidFill>
              </a:rPr>
              <a:t>Customizeable</a:t>
            </a:r>
            <a:endParaRPr lang="en-GB" sz="440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400">
                <a:solidFill>
                  <a:schemeClr val="bg1"/>
                </a:solidFill>
              </a:rPr>
              <a:t>Grafana </a:t>
            </a:r>
            <a:r>
              <a:rPr lang="en-GB" sz="4400" dirty="0">
                <a:solidFill>
                  <a:schemeClr val="bg1"/>
                </a:solidFill>
              </a:rPr>
              <a:t>Dashboards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4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 dirty="0">
              <a:solidFill>
                <a:schemeClr val="bg1"/>
              </a:solidFill>
            </a:endParaRPr>
          </a:p>
          <a:p>
            <a:endParaRPr lang="de-D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4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5400" dirty="0">
              <a:solidFill>
                <a:schemeClr val="bg1"/>
              </a:solidFill>
            </a:endParaRPr>
          </a:p>
          <a:p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4488E-7C0D-A946-87B2-DF9074192EAC}"/>
              </a:ext>
            </a:extLst>
          </p:cNvPr>
          <p:cNvSpPr txBox="1"/>
          <p:nvPr/>
        </p:nvSpPr>
        <p:spPr bwMode="gray">
          <a:xfrm>
            <a:off x="7744360" y="3212976"/>
            <a:ext cx="720080" cy="2563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E00D-0E41-4449-A4C2-74508987204D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Keine alternative Textbeschreibung für dieses Bild vorhanden">
            <a:extLst>
              <a:ext uri="{FF2B5EF4-FFF2-40B4-BE49-F238E27FC236}">
                <a16:creationId xmlns:a16="http://schemas.microsoft.com/office/drawing/2014/main" id="{6962CEBF-23A6-D443-B7C8-3363458D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56" y="832604"/>
            <a:ext cx="4684628" cy="46846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1887CB-74B6-C645-920A-ABEE44C7951B}"/>
              </a:ext>
            </a:extLst>
          </p:cNvPr>
          <p:cNvSpPr txBox="1"/>
          <p:nvPr/>
        </p:nvSpPr>
        <p:spPr bwMode="gray">
          <a:xfrm>
            <a:off x="1343472" y="5733256"/>
            <a:ext cx="4536504" cy="571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1600" dirty="0" err="1">
                <a:solidFill>
                  <a:schemeClr val="bg1"/>
                </a:solidFill>
              </a:rPr>
              <a:t>DevOpsDays</a:t>
            </a:r>
            <a:r>
              <a:rPr lang="en-GB" sz="1600" dirty="0">
                <a:solidFill>
                  <a:schemeClr val="bg1"/>
                </a:solidFill>
              </a:rPr>
              <a:t> Zurich – September 8</a:t>
            </a:r>
            <a:r>
              <a:rPr lang="en-GB" sz="1600" baseline="30000" dirty="0">
                <a:solidFill>
                  <a:schemeClr val="bg1"/>
                </a:solidFill>
              </a:rPr>
              <a:t>th</a:t>
            </a:r>
            <a:r>
              <a:rPr lang="en-GB" sz="1600" dirty="0">
                <a:solidFill>
                  <a:schemeClr val="bg1"/>
                </a:solidFill>
              </a:rPr>
              <a:t> and 9</a:t>
            </a:r>
            <a:r>
              <a:rPr lang="en-GB" sz="1600" baseline="30000" dirty="0">
                <a:solidFill>
                  <a:schemeClr val="bg1"/>
                </a:solidFill>
              </a:rPr>
              <a:t>th</a:t>
            </a:r>
            <a:r>
              <a:rPr lang="en-GB" sz="1600" dirty="0">
                <a:solidFill>
                  <a:schemeClr val="bg1"/>
                </a:solidFill>
              </a:rPr>
              <a:t> 2020</a:t>
            </a:r>
          </a:p>
          <a:p>
            <a:pPr algn="ctr">
              <a:lnSpc>
                <a:spcPct val="110000"/>
              </a:lnSpc>
            </a:pPr>
            <a:r>
              <a:rPr lang="en-GB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https://landing.devopsdays.ch/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A3461-D063-214A-B4DA-4C9FA1E1667A}"/>
              </a:ext>
            </a:extLst>
          </p:cNvPr>
          <p:cNvGrpSpPr/>
          <p:nvPr/>
        </p:nvGrpSpPr>
        <p:grpSpPr>
          <a:xfrm>
            <a:off x="6304552" y="832604"/>
            <a:ext cx="4684628" cy="4684628"/>
            <a:chOff x="6304552" y="832604"/>
            <a:chExt cx="4684628" cy="46846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3E941D-3303-694A-80B8-6793FCA7BE09}"/>
                </a:ext>
              </a:extLst>
            </p:cNvPr>
            <p:cNvSpPr/>
            <p:nvPr/>
          </p:nvSpPr>
          <p:spPr bwMode="gray">
            <a:xfrm>
              <a:off x="6304552" y="832604"/>
              <a:ext cx="4684628" cy="468462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CH" sz="160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7E7D11-C1D9-5F41-8D9F-C77AE643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2120" y="2328238"/>
              <a:ext cx="4248472" cy="176947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78D6A9-8599-9741-8BF8-29845B3810B0}"/>
              </a:ext>
            </a:extLst>
          </p:cNvPr>
          <p:cNvSpPr txBox="1"/>
          <p:nvPr/>
        </p:nvSpPr>
        <p:spPr bwMode="gray">
          <a:xfrm>
            <a:off x="6378614" y="5733256"/>
            <a:ext cx="4536504" cy="571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1600" dirty="0">
                <a:solidFill>
                  <a:schemeClr val="bg1"/>
                </a:solidFill>
              </a:rPr>
              <a:t>Cloud Native Day – September 10</a:t>
            </a:r>
            <a:r>
              <a:rPr lang="en-GB" sz="1600" baseline="30000" dirty="0">
                <a:solidFill>
                  <a:schemeClr val="bg1"/>
                </a:solidFill>
              </a:rPr>
              <a:t>th</a:t>
            </a:r>
            <a:r>
              <a:rPr lang="en-GB" sz="1600" dirty="0">
                <a:solidFill>
                  <a:schemeClr val="bg1"/>
                </a:solidFill>
              </a:rPr>
              <a:t> 2020</a:t>
            </a:r>
          </a:p>
          <a:p>
            <a:pPr algn="ctr">
              <a:lnSpc>
                <a:spcPct val="110000"/>
              </a:lnSpc>
            </a:pPr>
            <a:r>
              <a:rPr lang="en-GB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https://cloudnativeday.ch/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7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err="1">
                <a:solidFill>
                  <a:schemeClr val="bg1"/>
                </a:solidFill>
              </a:rPr>
              <a:t>DevOps</a:t>
            </a:r>
            <a:r>
              <a:rPr lang="de-DE" sz="5400" dirty="0">
                <a:solidFill>
                  <a:schemeClr val="bg1"/>
                </a:solidFill>
              </a:rPr>
              <a:t>: The </a:t>
            </a:r>
            <a:r>
              <a:rPr lang="de-DE" sz="5400" dirty="0" err="1">
                <a:solidFill>
                  <a:schemeClr val="bg1"/>
                </a:solidFill>
              </a:rPr>
              <a:t>Three</a:t>
            </a:r>
            <a:r>
              <a:rPr lang="de-DE" sz="5400" dirty="0">
                <a:solidFill>
                  <a:schemeClr val="bg1"/>
                </a:solidFill>
              </a:rPr>
              <a:t> </a:t>
            </a:r>
            <a:r>
              <a:rPr lang="de-DE" sz="5400" dirty="0" err="1">
                <a:solidFill>
                  <a:schemeClr val="bg1"/>
                </a:solidFill>
              </a:rPr>
              <a:t>Ways</a:t>
            </a:r>
            <a:r>
              <a:rPr lang="de-DE" sz="5400" dirty="0">
                <a:solidFill>
                  <a:schemeClr val="bg1"/>
                </a:solidFill>
              </a:rPr>
              <a:t> (Gene Kim)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>
                <a:solidFill>
                  <a:schemeClr val="bg1"/>
                </a:solidFill>
              </a:rPr>
              <a:t>Flow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>
                <a:solidFill>
                  <a:schemeClr val="bg1"/>
                </a:solidFill>
              </a:rPr>
              <a:t>Feedback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 err="1">
                <a:solidFill>
                  <a:schemeClr val="bg1"/>
                </a:solidFill>
              </a:rPr>
              <a:t>Continual</a:t>
            </a:r>
            <a:r>
              <a:rPr lang="de-DE" sz="5400" dirty="0">
                <a:solidFill>
                  <a:schemeClr val="bg1"/>
                </a:solidFill>
              </a:rPr>
              <a:t> Learning</a:t>
            </a:r>
          </a:p>
          <a:p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CD15D-7D4C-1741-9292-EC242DA38AAC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err="1">
                <a:solidFill>
                  <a:schemeClr val="bg1"/>
                </a:solidFill>
              </a:rPr>
              <a:t>DevOps</a:t>
            </a:r>
            <a:r>
              <a:rPr lang="de-DE" sz="5400" dirty="0">
                <a:solidFill>
                  <a:schemeClr val="bg1"/>
                </a:solidFill>
              </a:rPr>
              <a:t>: The </a:t>
            </a:r>
            <a:r>
              <a:rPr lang="de-DE" sz="5400" dirty="0" err="1">
                <a:solidFill>
                  <a:schemeClr val="bg1"/>
                </a:solidFill>
              </a:rPr>
              <a:t>Three</a:t>
            </a:r>
            <a:r>
              <a:rPr lang="de-DE" sz="5400" dirty="0">
                <a:solidFill>
                  <a:schemeClr val="bg1"/>
                </a:solidFill>
              </a:rPr>
              <a:t> </a:t>
            </a:r>
            <a:r>
              <a:rPr lang="de-DE" sz="5400" dirty="0" err="1">
                <a:solidFill>
                  <a:schemeClr val="bg1"/>
                </a:solidFill>
              </a:rPr>
              <a:t>Ways</a:t>
            </a:r>
            <a:r>
              <a:rPr lang="de-DE" sz="5400" dirty="0">
                <a:solidFill>
                  <a:schemeClr val="bg1"/>
                </a:solidFill>
              </a:rPr>
              <a:t> (Gene Kim)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>
                <a:solidFill>
                  <a:schemeClr val="bg1"/>
                </a:solidFill>
              </a:rPr>
              <a:t>Flow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>
                <a:solidFill>
                  <a:schemeClr val="bg1"/>
                </a:solidFill>
              </a:rPr>
              <a:t>Feedback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 err="1">
                <a:solidFill>
                  <a:schemeClr val="bg1"/>
                </a:solidFill>
              </a:rPr>
              <a:t>Continual</a:t>
            </a:r>
            <a:r>
              <a:rPr lang="de-DE" sz="5400" dirty="0">
                <a:solidFill>
                  <a:schemeClr val="bg1"/>
                </a:solidFill>
              </a:rPr>
              <a:t> Learning</a:t>
            </a:r>
          </a:p>
          <a:p>
            <a:endParaRPr lang="de-DE" sz="6600" dirty="0">
              <a:solidFill>
                <a:schemeClr val="bg1"/>
              </a:solidFill>
            </a:endParaRPr>
          </a:p>
        </p:txBody>
      </p:sp>
      <p:pic>
        <p:nvPicPr>
          <p:cNvPr id="5" name="Picture 2" descr="The Phoenix Project: A Novel about IT, DevOps, and Helping ...">
            <a:extLst>
              <a:ext uri="{FF2B5EF4-FFF2-40B4-BE49-F238E27FC236}">
                <a16:creationId xmlns:a16="http://schemas.microsoft.com/office/drawing/2014/main" id="{6814ED50-5FDA-A04B-9DE8-D8C6BFF58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636912"/>
            <a:ext cx="2173874" cy="3242071"/>
          </a:xfrm>
          <a:prstGeom prst="rect">
            <a:avLst/>
          </a:prstGeom>
          <a:noFill/>
          <a:effectLst>
            <a:reflection stA="23000" endPos="20000" dist="177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DFFEBD-E34E-3F4E-A963-AE5FAD8817AB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err="1">
                <a:solidFill>
                  <a:schemeClr val="bg1"/>
                </a:solidFill>
              </a:rPr>
              <a:t>DevOps</a:t>
            </a:r>
            <a:r>
              <a:rPr lang="de-DE" sz="5400" dirty="0">
                <a:solidFill>
                  <a:schemeClr val="bg1"/>
                </a:solidFill>
              </a:rPr>
              <a:t>: The </a:t>
            </a:r>
            <a:r>
              <a:rPr lang="de-DE" sz="5400" dirty="0" err="1">
                <a:solidFill>
                  <a:schemeClr val="bg1"/>
                </a:solidFill>
              </a:rPr>
              <a:t>Three</a:t>
            </a:r>
            <a:r>
              <a:rPr lang="de-DE" sz="5400" dirty="0">
                <a:solidFill>
                  <a:schemeClr val="bg1"/>
                </a:solidFill>
              </a:rPr>
              <a:t> </a:t>
            </a:r>
            <a:r>
              <a:rPr lang="de-DE" sz="5400" dirty="0" err="1">
                <a:solidFill>
                  <a:schemeClr val="bg1"/>
                </a:solidFill>
              </a:rPr>
              <a:t>Ways</a:t>
            </a:r>
            <a:r>
              <a:rPr lang="de-DE" sz="5400" dirty="0">
                <a:solidFill>
                  <a:schemeClr val="bg1"/>
                </a:solidFill>
              </a:rPr>
              <a:t> (Gene Kim)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>
                <a:solidFill>
                  <a:schemeClr val="bg1"/>
                </a:solidFill>
              </a:rPr>
              <a:t>Flow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u="sng" dirty="0">
                <a:solidFill>
                  <a:schemeClr val="bg1"/>
                </a:solidFill>
              </a:rPr>
              <a:t>Feedback</a:t>
            </a:r>
          </a:p>
          <a:p>
            <a:pPr marL="914400" indent="-914400">
              <a:buFont typeface="+mj-lt"/>
              <a:buAutoNum type="arabicPeriod"/>
            </a:pPr>
            <a:r>
              <a:rPr lang="de-DE" sz="5400" dirty="0" err="1">
                <a:solidFill>
                  <a:schemeClr val="bg1"/>
                </a:solidFill>
              </a:rPr>
              <a:t>Continual</a:t>
            </a:r>
            <a:r>
              <a:rPr lang="de-DE" sz="5400" dirty="0">
                <a:solidFill>
                  <a:schemeClr val="bg1"/>
                </a:solidFill>
              </a:rPr>
              <a:t> Learning</a:t>
            </a:r>
          </a:p>
          <a:p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36DDA-496D-6F4E-B173-BA313110CD6B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31E941-98CA-C548-A4D4-5B84C709DCF7}"/>
              </a:ext>
            </a:extLst>
          </p:cNvPr>
          <p:cNvSpPr/>
          <p:nvPr/>
        </p:nvSpPr>
        <p:spPr bwMode="gray">
          <a:xfrm>
            <a:off x="0" y="0"/>
            <a:ext cx="12192000" cy="25596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5400" dirty="0">
              <a:solidFill>
                <a:schemeClr val="bg1"/>
              </a:solidFill>
            </a:endParaRPr>
          </a:p>
          <a:p>
            <a:endParaRPr lang="de-DE" sz="5400" dirty="0">
              <a:solidFill>
                <a:schemeClr val="bg1"/>
              </a:solidFill>
            </a:endParaRP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3DAA9831-AB0E-2F48-A3D2-A590FF08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10" y="366145"/>
            <a:ext cx="2267071" cy="209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4488E-7C0D-A946-87B2-DF9074192EAC}"/>
              </a:ext>
            </a:extLst>
          </p:cNvPr>
          <p:cNvSpPr txBox="1"/>
          <p:nvPr/>
        </p:nvSpPr>
        <p:spPr bwMode="gray">
          <a:xfrm>
            <a:off x="7744360" y="3212976"/>
            <a:ext cx="720080" cy="2563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E00D-0E41-4449-A4C2-74508987204D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6" name="Titel 7">
            <a:extLst>
              <a:ext uri="{FF2B5EF4-FFF2-40B4-BE49-F238E27FC236}">
                <a16:creationId xmlns:a16="http://schemas.microsoft.com/office/drawing/2014/main" id="{D0BC0556-C4F3-6240-8F9F-3E8177318014}"/>
              </a:ext>
            </a:extLst>
          </p:cNvPr>
          <p:cNvSpPr txBox="1">
            <a:spLocks/>
          </p:cNvSpPr>
          <p:nvPr/>
        </p:nvSpPr>
        <p:spPr bwMode="black">
          <a:xfrm>
            <a:off x="1614557" y="2865756"/>
            <a:ext cx="3910175" cy="185251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Monitoring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Alerting</a:t>
            </a:r>
            <a:endParaRPr lang="de-DE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Add </a:t>
            </a:r>
            <a:r>
              <a:rPr lang="de-DE" dirty="0" err="1">
                <a:solidFill>
                  <a:schemeClr val="bg1"/>
                </a:solidFill>
              </a:rPr>
              <a:t>instrumentation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code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exporter</a:t>
            </a:r>
            <a:endParaRPr lang="de-DE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Scrape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metrics</a:t>
            </a:r>
            <a:r>
              <a:rPr lang="de-DE" dirty="0">
                <a:solidFill>
                  <a:schemeClr val="bg1"/>
                </a:solidFill>
              </a:rPr>
              <a:t> (HTTP)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Time Series Database</a:t>
            </a:r>
          </a:p>
        </p:txBody>
      </p:sp>
    </p:spTree>
    <p:extLst>
      <p:ext uri="{BB962C8B-B14F-4D97-AF65-F5344CB8AC3E}">
        <p14:creationId xmlns:p14="http://schemas.microsoft.com/office/powerpoint/2010/main" val="24502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31E941-98CA-C548-A4D4-5B84C709DCF7}"/>
              </a:ext>
            </a:extLst>
          </p:cNvPr>
          <p:cNvSpPr/>
          <p:nvPr/>
        </p:nvSpPr>
        <p:spPr bwMode="gray">
          <a:xfrm>
            <a:off x="0" y="0"/>
            <a:ext cx="12192000" cy="25596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5400" dirty="0">
              <a:solidFill>
                <a:schemeClr val="bg1"/>
              </a:solidFill>
            </a:endParaRPr>
          </a:p>
          <a:p>
            <a:endParaRPr lang="de-DE" sz="5400" dirty="0">
              <a:solidFill>
                <a:schemeClr val="bg1"/>
              </a:solidFill>
            </a:endParaRP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3DAA9831-AB0E-2F48-A3D2-A590FF08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10" y="366145"/>
            <a:ext cx="2267071" cy="209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4488E-7C0D-A946-87B2-DF9074192EAC}"/>
              </a:ext>
            </a:extLst>
          </p:cNvPr>
          <p:cNvSpPr txBox="1"/>
          <p:nvPr/>
        </p:nvSpPr>
        <p:spPr bwMode="gray">
          <a:xfrm>
            <a:off x="7744360" y="3212976"/>
            <a:ext cx="720080" cy="2563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E00D-0E41-4449-A4C2-74508987204D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5138" name="Picture 18" descr="Kubernetes Operator">
            <a:extLst>
              <a:ext uri="{FF2B5EF4-FFF2-40B4-BE49-F238E27FC236}">
                <a16:creationId xmlns:a16="http://schemas.microsoft.com/office/drawing/2014/main" id="{241E84D9-8AAB-9445-8CEC-94740CE7F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84"/>
          <a:stretch/>
        </p:blipFill>
        <p:spPr bwMode="auto">
          <a:xfrm>
            <a:off x="7074852" y="620848"/>
            <a:ext cx="2989158" cy="16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7">
            <a:extLst>
              <a:ext uri="{FF2B5EF4-FFF2-40B4-BE49-F238E27FC236}">
                <a16:creationId xmlns:a16="http://schemas.microsoft.com/office/drawing/2014/main" id="{CE58F383-01F6-5440-A665-81F37555C8AE}"/>
              </a:ext>
            </a:extLst>
          </p:cNvPr>
          <p:cNvSpPr txBox="1">
            <a:spLocks/>
          </p:cNvSpPr>
          <p:nvPr/>
        </p:nvSpPr>
        <p:spPr bwMode="black">
          <a:xfrm>
            <a:off x="6667270" y="2874665"/>
            <a:ext cx="4126145" cy="1922487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„An Operator </a:t>
            </a:r>
            <a:r>
              <a:rPr lang="de-DE" dirty="0" err="1">
                <a:solidFill>
                  <a:schemeClr val="bg1"/>
                </a:solidFill>
              </a:rPr>
              <a:t>represents</a:t>
            </a:r>
            <a:r>
              <a:rPr lang="de-DE" dirty="0">
                <a:solidFill>
                  <a:schemeClr val="bg1"/>
                </a:solidFill>
              </a:rPr>
              <a:t> human operational </a:t>
            </a:r>
            <a:r>
              <a:rPr lang="de-DE" dirty="0" err="1">
                <a:solidFill>
                  <a:schemeClr val="bg1"/>
                </a:solidFill>
              </a:rPr>
              <a:t>knowledge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software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reliably</a:t>
            </a:r>
            <a:r>
              <a:rPr lang="de-DE" dirty="0">
                <a:solidFill>
                  <a:schemeClr val="bg1"/>
                </a:solidFill>
              </a:rPr>
              <a:t> manage an </a:t>
            </a:r>
            <a:r>
              <a:rPr lang="de-DE" dirty="0" err="1">
                <a:solidFill>
                  <a:schemeClr val="bg1"/>
                </a:solidFill>
              </a:rPr>
              <a:t>application</a:t>
            </a:r>
            <a:r>
              <a:rPr lang="de-DE" dirty="0">
                <a:solidFill>
                  <a:schemeClr val="bg1"/>
                </a:solidFill>
              </a:rPr>
              <a:t>“—Brandon Philips (</a:t>
            </a:r>
            <a:r>
              <a:rPr lang="de-DE" dirty="0" err="1">
                <a:solidFill>
                  <a:schemeClr val="bg1"/>
                </a:solidFill>
              </a:rPr>
              <a:t>CoreOS</a:t>
            </a:r>
            <a:r>
              <a:rPr lang="de-DE" dirty="0">
                <a:solidFill>
                  <a:schemeClr val="bg1"/>
                </a:solidFill>
              </a:rPr>
              <a:t>, 2016)</a:t>
            </a:r>
          </a:p>
        </p:txBody>
      </p:sp>
      <p:sp>
        <p:nvSpPr>
          <p:cNvPr id="16" name="Titel 7">
            <a:extLst>
              <a:ext uri="{FF2B5EF4-FFF2-40B4-BE49-F238E27FC236}">
                <a16:creationId xmlns:a16="http://schemas.microsoft.com/office/drawing/2014/main" id="{D0BC0556-C4F3-6240-8F9F-3E8177318014}"/>
              </a:ext>
            </a:extLst>
          </p:cNvPr>
          <p:cNvSpPr txBox="1">
            <a:spLocks/>
          </p:cNvSpPr>
          <p:nvPr/>
        </p:nvSpPr>
        <p:spPr bwMode="black">
          <a:xfrm>
            <a:off x="1614557" y="2865756"/>
            <a:ext cx="3910175" cy="1931396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Monitoring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Alerting</a:t>
            </a:r>
            <a:endParaRPr lang="de-DE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Add </a:t>
            </a:r>
            <a:r>
              <a:rPr lang="de-DE" dirty="0" err="1">
                <a:solidFill>
                  <a:schemeClr val="bg1"/>
                </a:solidFill>
              </a:rPr>
              <a:t>instrumentation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code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exporter</a:t>
            </a:r>
            <a:endParaRPr lang="de-DE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Scrape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metrics</a:t>
            </a:r>
            <a:r>
              <a:rPr lang="de-DE" dirty="0">
                <a:solidFill>
                  <a:schemeClr val="bg1"/>
                </a:solidFill>
              </a:rPr>
              <a:t> (HTTP)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Time Series Database</a:t>
            </a:r>
          </a:p>
        </p:txBody>
      </p:sp>
    </p:spTree>
    <p:extLst>
      <p:ext uri="{BB962C8B-B14F-4D97-AF65-F5344CB8AC3E}">
        <p14:creationId xmlns:p14="http://schemas.microsoft.com/office/powerpoint/2010/main" val="284230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31E941-98CA-C548-A4D4-5B84C709DCF7}"/>
              </a:ext>
            </a:extLst>
          </p:cNvPr>
          <p:cNvSpPr/>
          <p:nvPr/>
        </p:nvSpPr>
        <p:spPr bwMode="gray">
          <a:xfrm>
            <a:off x="0" y="0"/>
            <a:ext cx="12192000" cy="25596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5400" dirty="0">
              <a:solidFill>
                <a:schemeClr val="bg1"/>
              </a:solidFill>
            </a:endParaRPr>
          </a:p>
          <a:p>
            <a:endParaRPr lang="de-DE" sz="5400" dirty="0">
              <a:solidFill>
                <a:schemeClr val="bg1"/>
              </a:solidFill>
            </a:endParaRP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3DAA9831-AB0E-2F48-A3D2-A590FF08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10" y="366145"/>
            <a:ext cx="2267071" cy="209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4488E-7C0D-A946-87B2-DF9074192EAC}"/>
              </a:ext>
            </a:extLst>
          </p:cNvPr>
          <p:cNvSpPr txBox="1"/>
          <p:nvPr/>
        </p:nvSpPr>
        <p:spPr bwMode="gray">
          <a:xfrm>
            <a:off x="7744360" y="3212976"/>
            <a:ext cx="720080" cy="2563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E00D-0E41-4449-A4C2-74508987204D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5138" name="Picture 18" descr="Kubernetes Operator">
            <a:extLst>
              <a:ext uri="{FF2B5EF4-FFF2-40B4-BE49-F238E27FC236}">
                <a16:creationId xmlns:a16="http://schemas.microsoft.com/office/drawing/2014/main" id="{241E84D9-8AAB-9445-8CEC-94740CE7F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84"/>
          <a:stretch/>
        </p:blipFill>
        <p:spPr bwMode="auto">
          <a:xfrm>
            <a:off x="7074852" y="620848"/>
            <a:ext cx="2989158" cy="16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7">
            <a:extLst>
              <a:ext uri="{FF2B5EF4-FFF2-40B4-BE49-F238E27FC236}">
                <a16:creationId xmlns:a16="http://schemas.microsoft.com/office/drawing/2014/main" id="{CE58F383-01F6-5440-A665-81F37555C8AE}"/>
              </a:ext>
            </a:extLst>
          </p:cNvPr>
          <p:cNvSpPr txBox="1">
            <a:spLocks/>
          </p:cNvSpPr>
          <p:nvPr/>
        </p:nvSpPr>
        <p:spPr bwMode="black">
          <a:xfrm>
            <a:off x="6667270" y="2874665"/>
            <a:ext cx="4126145" cy="185251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„An Operator </a:t>
            </a:r>
            <a:r>
              <a:rPr lang="de-DE" dirty="0" err="1">
                <a:solidFill>
                  <a:schemeClr val="bg1"/>
                </a:solidFill>
              </a:rPr>
              <a:t>represents</a:t>
            </a:r>
            <a:r>
              <a:rPr lang="de-DE" dirty="0">
                <a:solidFill>
                  <a:schemeClr val="bg1"/>
                </a:solidFill>
              </a:rPr>
              <a:t> human operational </a:t>
            </a:r>
            <a:r>
              <a:rPr lang="de-DE" dirty="0" err="1">
                <a:solidFill>
                  <a:schemeClr val="bg1"/>
                </a:solidFill>
              </a:rPr>
              <a:t>knowledge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software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reliably</a:t>
            </a:r>
            <a:r>
              <a:rPr lang="de-DE" dirty="0">
                <a:solidFill>
                  <a:schemeClr val="bg1"/>
                </a:solidFill>
              </a:rPr>
              <a:t> manage an </a:t>
            </a:r>
            <a:r>
              <a:rPr lang="de-DE" dirty="0" err="1">
                <a:solidFill>
                  <a:schemeClr val="bg1"/>
                </a:solidFill>
              </a:rPr>
              <a:t>application</a:t>
            </a:r>
            <a:r>
              <a:rPr lang="de-DE" dirty="0">
                <a:solidFill>
                  <a:schemeClr val="bg1"/>
                </a:solidFill>
              </a:rPr>
              <a:t>“—Brandon Philips (</a:t>
            </a:r>
            <a:r>
              <a:rPr lang="de-DE" dirty="0" err="1">
                <a:solidFill>
                  <a:schemeClr val="bg1"/>
                </a:solidFill>
              </a:rPr>
              <a:t>CoreOS</a:t>
            </a:r>
            <a:r>
              <a:rPr lang="de-DE" dirty="0">
                <a:solidFill>
                  <a:schemeClr val="bg1"/>
                </a:solidFill>
              </a:rPr>
              <a:t>, 2016)</a:t>
            </a:r>
          </a:p>
        </p:txBody>
      </p:sp>
      <p:sp>
        <p:nvSpPr>
          <p:cNvPr id="15" name="Titel 7">
            <a:extLst>
              <a:ext uri="{FF2B5EF4-FFF2-40B4-BE49-F238E27FC236}">
                <a16:creationId xmlns:a16="http://schemas.microsoft.com/office/drawing/2014/main" id="{5F7D5DD8-D861-8A45-AD5F-1407F17F7EE6}"/>
              </a:ext>
            </a:extLst>
          </p:cNvPr>
          <p:cNvSpPr txBox="1">
            <a:spLocks/>
          </p:cNvSpPr>
          <p:nvPr/>
        </p:nvSpPr>
        <p:spPr bwMode="black">
          <a:xfrm>
            <a:off x="1834469" y="5265663"/>
            <a:ext cx="8523062" cy="1272936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u="sng" dirty="0">
                <a:solidFill>
                  <a:schemeClr val="bg1"/>
                </a:solidFill>
              </a:rPr>
              <a:t>The Prometheus Operator</a:t>
            </a:r>
            <a:r>
              <a:rPr lang="en-GB" sz="3600" dirty="0">
                <a:solidFill>
                  <a:schemeClr val="bg1"/>
                </a:solidFill>
              </a:rPr>
              <a:t>: Managed Prometheus setups for Kubernetes</a:t>
            </a:r>
          </a:p>
        </p:txBody>
      </p:sp>
      <p:sp>
        <p:nvSpPr>
          <p:cNvPr id="16" name="Titel 7">
            <a:extLst>
              <a:ext uri="{FF2B5EF4-FFF2-40B4-BE49-F238E27FC236}">
                <a16:creationId xmlns:a16="http://schemas.microsoft.com/office/drawing/2014/main" id="{D0BC0556-C4F3-6240-8F9F-3E8177318014}"/>
              </a:ext>
            </a:extLst>
          </p:cNvPr>
          <p:cNvSpPr txBox="1">
            <a:spLocks/>
          </p:cNvSpPr>
          <p:nvPr/>
        </p:nvSpPr>
        <p:spPr bwMode="black">
          <a:xfrm>
            <a:off x="1614557" y="2865756"/>
            <a:ext cx="3910175" cy="185251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Monitoring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Alerting</a:t>
            </a:r>
            <a:endParaRPr lang="de-DE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Add </a:t>
            </a:r>
            <a:r>
              <a:rPr lang="de-DE" dirty="0" err="1">
                <a:solidFill>
                  <a:schemeClr val="bg1"/>
                </a:solidFill>
              </a:rPr>
              <a:t>instrumentation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code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exporter</a:t>
            </a:r>
            <a:endParaRPr lang="de-DE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Scrape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metrics</a:t>
            </a:r>
            <a:r>
              <a:rPr lang="de-DE" dirty="0">
                <a:solidFill>
                  <a:schemeClr val="bg1"/>
                </a:solidFill>
              </a:rPr>
              <a:t> (HTTP)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Time Series Database</a:t>
            </a:r>
          </a:p>
        </p:txBody>
      </p:sp>
    </p:spTree>
    <p:extLst>
      <p:ext uri="{BB962C8B-B14F-4D97-AF65-F5344CB8AC3E}">
        <p14:creationId xmlns:p14="http://schemas.microsoft.com/office/powerpoint/2010/main" val="347489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5400" dirty="0">
              <a:solidFill>
                <a:schemeClr val="bg1"/>
              </a:solidFill>
            </a:endParaRPr>
          </a:p>
          <a:p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4488E-7C0D-A946-87B2-DF9074192EAC}"/>
              </a:ext>
            </a:extLst>
          </p:cNvPr>
          <p:cNvSpPr txBox="1"/>
          <p:nvPr/>
        </p:nvSpPr>
        <p:spPr bwMode="gray">
          <a:xfrm>
            <a:off x="7744360" y="3212976"/>
            <a:ext cx="720080" cy="2563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E00D-0E41-4449-A4C2-74508987204D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11266" name="Picture 2" descr="Operator workflow and relationships">
            <a:extLst>
              <a:ext uri="{FF2B5EF4-FFF2-40B4-BE49-F238E27FC236}">
                <a16:creationId xmlns:a16="http://schemas.microsoft.com/office/drawing/2014/main" id="{E0D3218B-D66A-8447-B348-EBBAB705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6" y="839414"/>
            <a:ext cx="9060824" cy="527357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FA47C-D1FB-994E-9D23-1B38B23ADCD1}"/>
              </a:ext>
            </a:extLst>
          </p:cNvPr>
          <p:cNvSpPr txBox="1"/>
          <p:nvPr/>
        </p:nvSpPr>
        <p:spPr bwMode="gray">
          <a:xfrm>
            <a:off x="4427880" y="6288022"/>
            <a:ext cx="3384376" cy="23732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600" dirty="0">
                <a:solidFill>
                  <a:schemeClr val="bg1"/>
                </a:solidFill>
              </a:rPr>
              <a:t>Operator workflow and relationships</a:t>
            </a:r>
            <a:endParaRPr lang="en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A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973FEBD-00D1-4A34-AA7D-095385594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371979-423B-457A-9896-09B21E8FF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4D386A7-8D7C-8346-ADDA-E6074974D1E6}"/>
              </a:ext>
            </a:extLst>
          </p:cNvPr>
          <p:cNvSpPr txBox="1">
            <a:spLocks/>
          </p:cNvSpPr>
          <p:nvPr/>
        </p:nvSpPr>
        <p:spPr bwMode="black">
          <a:xfrm>
            <a:off x="1199456" y="1412777"/>
            <a:ext cx="82080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5400" dirty="0">
              <a:solidFill>
                <a:schemeClr val="bg1"/>
              </a:solidFill>
            </a:endParaRPr>
          </a:p>
          <a:p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4488E-7C0D-A946-87B2-DF9074192EAC}"/>
              </a:ext>
            </a:extLst>
          </p:cNvPr>
          <p:cNvSpPr txBox="1"/>
          <p:nvPr/>
        </p:nvSpPr>
        <p:spPr bwMode="gray">
          <a:xfrm>
            <a:off x="7744360" y="3212976"/>
            <a:ext cx="720080" cy="2563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E00D-0E41-4449-A4C2-74508987204D}"/>
              </a:ext>
            </a:extLst>
          </p:cNvPr>
          <p:cNvSpPr/>
          <p:nvPr/>
        </p:nvSpPr>
        <p:spPr>
          <a:xfrm rot="16200000">
            <a:off x="10415478" y="4935855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4A52AE1B-CDED-A949-9E7B-237BA1F45C54}"/>
              </a:ext>
            </a:extLst>
          </p:cNvPr>
          <p:cNvSpPr txBox="1">
            <a:spLocks/>
          </p:cNvSpPr>
          <p:nvPr/>
        </p:nvSpPr>
        <p:spPr bwMode="black">
          <a:xfrm>
            <a:off x="1351856" y="1565177"/>
            <a:ext cx="8848600" cy="4320479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u="sng" dirty="0">
                <a:solidFill>
                  <a:schemeClr val="bg1"/>
                </a:solidFill>
              </a:rPr>
              <a:t>Demo</a:t>
            </a:r>
          </a:p>
          <a:p>
            <a:endParaRPr lang="de-CH" sz="4800" u="sng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$ </a:t>
            </a:r>
          </a:p>
          <a:p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9E10F3-E6B4-2249-A1E6-9AE8365D954B}"/>
              </a:ext>
            </a:extLst>
          </p:cNvPr>
          <p:cNvSpPr/>
          <p:nvPr/>
        </p:nvSpPr>
        <p:spPr bwMode="gray">
          <a:xfrm>
            <a:off x="1847528" y="3140968"/>
            <a:ext cx="344216" cy="5760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C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wisscom Master 16:9">
  <a:themeElements>
    <a:clrScheme name="Swisscom Office">
      <a:dk1>
        <a:srgbClr val="333333"/>
      </a:dk1>
      <a:lt1>
        <a:sysClr val="window" lastClr="FFFFFF"/>
      </a:lt1>
      <a:dk2>
        <a:srgbClr val="DD1122"/>
      </a:dk2>
      <a:lt2>
        <a:srgbClr val="001155"/>
      </a:lt2>
      <a:accent1>
        <a:srgbClr val="001155"/>
      </a:accent1>
      <a:accent2>
        <a:srgbClr val="11AAFF"/>
      </a:accent2>
      <a:accent3>
        <a:srgbClr val="0851DA"/>
      </a:accent3>
      <a:accent4>
        <a:srgbClr val="5C5C5C"/>
      </a:accent4>
      <a:accent5>
        <a:srgbClr val="858585"/>
      </a:accent5>
      <a:accent6>
        <a:srgbClr val="C1C1C1"/>
      </a:accent6>
      <a:hlink>
        <a:srgbClr val="11AAFF"/>
      </a:hlink>
      <a:folHlink>
        <a:srgbClr val="333333"/>
      </a:folHlink>
    </a:clrScheme>
    <a:fontScheme name="Benutzerdefiniert 6">
      <a:majorFont>
        <a:latin typeface="TheSans Swisscom Light"/>
        <a:ea typeface=""/>
        <a:cs typeface=""/>
      </a:majorFont>
      <a:minorFont>
        <a:latin typeface="TheSans Swissco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wrap="none" lIns="0" tIns="0" rIns="0" bIns="0" rtlCol="0">
        <a:noAutofit/>
      </a:bodyPr>
      <a:lstStyle>
        <a:defPPr marL="180000" indent="-180000" algn="l">
          <a:lnSpc>
            <a:spcPct val="110000"/>
          </a:lnSpc>
          <a:buFont typeface="Arial" panose="020B0604020202020204" pitchFamily="34" charset="0"/>
          <a:buChar char="•"/>
          <a:defRPr sz="1600" dirty="0"/>
        </a:defPPr>
      </a:lstStyle>
    </a:txDef>
  </a:objectDefaults>
  <a:extraClrSchemeLst/>
  <a:custClrLst>
    <a:custClr name="Pink">
      <a:srgbClr val="E61E64"/>
    </a:custClr>
    <a:custClr name="Orchid">
      <a:srgbClr val="A63297"/>
    </a:custClr>
    <a:custClr name="Iris">
      <a:srgbClr val="5944C6"/>
    </a:custClr>
    <a:custClr name="Dark Blue">
      <a:srgbClr val="1781E3"/>
    </a:custClr>
    <a:custClr name="Turquoise">
      <a:srgbClr val="0EABA9"/>
    </a:custClr>
    <a:custClr name="Aluminium">
      <a:srgbClr val="DDE3E7"/>
    </a:custClr>
    <a:custClr name="Horizon">
      <a:srgbClr val="EEF3F6"/>
    </a:custClr>
  </a:custClrLst>
  <a:extLst>
    <a:ext uri="{05A4C25C-085E-4340-85A3-A5531E510DB2}">
      <thm15:themeFamily xmlns:thm15="http://schemas.microsoft.com/office/thememl/2012/main" name="Introduction_Prometheus_Operators-Daniel_Lorch-20200311" id="{C8A9FD8E-6133-0A40-AD59-750ED937D602}" vid="{A33C796C-990D-3B45-821D-04A21E4C8D8D}"/>
    </a:ext>
  </a:extLst>
</a:theme>
</file>

<file path=ppt/theme/theme2.xml><?xml version="1.0" encoding="utf-8"?>
<a:theme xmlns:a="http://schemas.openxmlformats.org/drawingml/2006/main" name="Office">
  <a:themeElements>
    <a:clrScheme name="Swisscom Office">
      <a:dk1>
        <a:srgbClr val="333333"/>
      </a:dk1>
      <a:lt1>
        <a:sysClr val="window" lastClr="FFFFFF"/>
      </a:lt1>
      <a:dk2>
        <a:srgbClr val="DD1122"/>
      </a:dk2>
      <a:lt2>
        <a:srgbClr val="001155"/>
      </a:lt2>
      <a:accent1>
        <a:srgbClr val="001155"/>
      </a:accent1>
      <a:accent2>
        <a:srgbClr val="11AAFF"/>
      </a:accent2>
      <a:accent3>
        <a:srgbClr val="0851DA"/>
      </a:accent3>
      <a:accent4>
        <a:srgbClr val="5C5C5C"/>
      </a:accent4>
      <a:accent5>
        <a:srgbClr val="858585"/>
      </a:accent5>
      <a:accent6>
        <a:srgbClr val="C1C1C1"/>
      </a:accent6>
      <a:hlink>
        <a:srgbClr val="11AAFF"/>
      </a:hlink>
      <a:folHlink>
        <a:srgbClr val="333333"/>
      </a:folHlink>
    </a:clrScheme>
    <a:fontScheme name="Swisscom">
      <a:majorFont>
        <a:latin typeface="TheSans Swisscom"/>
        <a:ea typeface=""/>
        <a:cs typeface=""/>
      </a:majorFont>
      <a:minorFont>
        <a:latin typeface="TheSans Swissco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wisscom Office">
      <a:dk1>
        <a:srgbClr val="333333"/>
      </a:dk1>
      <a:lt1>
        <a:sysClr val="window" lastClr="FFFFFF"/>
      </a:lt1>
      <a:dk2>
        <a:srgbClr val="DD1122"/>
      </a:dk2>
      <a:lt2>
        <a:srgbClr val="001155"/>
      </a:lt2>
      <a:accent1>
        <a:srgbClr val="001155"/>
      </a:accent1>
      <a:accent2>
        <a:srgbClr val="1781E3"/>
      </a:accent2>
      <a:accent3>
        <a:srgbClr val="11AAFF"/>
      </a:accent3>
      <a:accent4>
        <a:srgbClr val="5C5C5C"/>
      </a:accent4>
      <a:accent5>
        <a:srgbClr val="858585"/>
      </a:accent5>
      <a:accent6>
        <a:srgbClr val="C1C1C1"/>
      </a:accent6>
      <a:hlink>
        <a:srgbClr val="11AAFF"/>
      </a:hlink>
      <a:folHlink>
        <a:srgbClr val="333333"/>
      </a:folHlink>
    </a:clrScheme>
    <a:fontScheme name="Swisscom">
      <a:majorFont>
        <a:latin typeface="TheSans Swisscom"/>
        <a:ea typeface=""/>
        <a:cs typeface=""/>
      </a:majorFont>
      <a:minorFont>
        <a:latin typeface="TheSans Swissco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esch_x00e4_ftsbereich xmlns="69439e43-afc8-4ec6-ab7b-052a6a676487" xsi:nil="true"/>
    <Sprache xmlns="69439e43-afc8-4ec6-ab7b-052a6a67648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C5700BE01FDF4C89645B0BF14905FA" ma:contentTypeVersion="6" ma:contentTypeDescription="Ein neues Dokument erstellen." ma:contentTypeScope="" ma:versionID="d176e7bf3394d1efba7919ad0ba5a7d1">
  <xsd:schema xmlns:xsd="http://www.w3.org/2001/XMLSchema" xmlns:xs="http://www.w3.org/2001/XMLSchema" xmlns:p="http://schemas.microsoft.com/office/2006/metadata/properties" xmlns:ns2="69439e43-afc8-4ec6-ab7b-052a6a676487" xmlns:ns3="ccb3d7fd-25f2-4554-ae72-fc3c763a9cca" targetNamespace="http://schemas.microsoft.com/office/2006/metadata/properties" ma:root="true" ma:fieldsID="abe480fc4ce461debc37d995bc59fc28" ns2:_="" ns3:_="">
    <xsd:import namespace="69439e43-afc8-4ec6-ab7b-052a6a676487"/>
    <xsd:import namespace="ccb3d7fd-25f2-4554-ae72-fc3c763a9cca"/>
    <xsd:element name="properties">
      <xsd:complexType>
        <xsd:sequence>
          <xsd:element name="documentManagement">
            <xsd:complexType>
              <xsd:all>
                <xsd:element ref="ns2:Sprache" minOccurs="0"/>
                <xsd:element ref="ns2:Gesch_x00e4_ftsbereich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9e43-afc8-4ec6-ab7b-052a6a676487" elementFormDefault="qualified">
    <xsd:import namespace="http://schemas.microsoft.com/office/2006/documentManagement/types"/>
    <xsd:import namespace="http://schemas.microsoft.com/office/infopath/2007/PartnerControls"/>
    <xsd:element name="Sprache" ma:index="8" nillable="true" ma:displayName="Sprache" ma:format="Dropdown" ma:internalName="Sprache">
      <xsd:simpleType>
        <xsd:restriction base="dms:Choice">
          <xsd:enumeration value="DE"/>
          <xsd:enumeration value="EN"/>
          <xsd:enumeration value="FR"/>
          <xsd:enumeration value="IT"/>
        </xsd:restriction>
      </xsd:simpleType>
    </xsd:element>
    <xsd:element name="Gesch_x00e4_ftsbereich" ma:index="9" nillable="true" ma:displayName="Geschäftsbereich" ma:format="Dropdown" ma:internalName="Gesch_x00e4_ftsbereich">
      <xsd:simpleType>
        <xsd:restriction base="dms:Choice">
          <xsd:enumeration value="Billag"/>
          <xsd:enumeration value="Broadcast"/>
          <xsd:enumeration value="Cablex"/>
          <xsd:enumeration value="Directories"/>
          <xsd:enumeration value="Sicap"/>
          <xsd:enumeration value="Swisscom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3d7fd-25f2-4554-ae72-fc3c763a9c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2A415-166D-44C2-8D5E-9DE165A7DEAD}">
  <ds:schemaRefs>
    <ds:schemaRef ds:uri="http://schemas.microsoft.com/office/2006/metadata/properties"/>
    <ds:schemaRef ds:uri="http://schemas.microsoft.com/office/infopath/2007/PartnerControls"/>
    <ds:schemaRef ds:uri="69439e43-afc8-4ec6-ab7b-052a6a676487"/>
  </ds:schemaRefs>
</ds:datastoreItem>
</file>

<file path=customXml/itemProps2.xml><?xml version="1.0" encoding="utf-8"?>
<ds:datastoreItem xmlns:ds="http://schemas.openxmlformats.org/officeDocument/2006/customXml" ds:itemID="{76DAD4AF-EABA-4472-8913-8A6D5696CF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BAE228-44FD-4B84-AE31-0B0934026D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39e43-afc8-4ec6-ab7b-052a6a676487"/>
    <ds:schemaRef ds:uri="ccb3d7fd-25f2-4554-ae72-fc3c763a9c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Swisscom Master 16:9</Template>
  <TotalTime>93</TotalTime>
  <Words>258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Symbol</vt:lpstr>
      <vt:lpstr>TheSans Swisscom Light</vt:lpstr>
      <vt:lpstr>Swisscom Master 16:9</vt:lpstr>
      <vt:lpstr>Introduction to Prometheus Operators (a beginner‘s point of 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Prometheus Operators (a beginner‘s point of view)</dc:title>
  <dc:creator>Lorch Daniel, INI-DOS-FDN-ENB</dc:creator>
  <dc:description>Office 2016</dc:description>
  <cp:lastModifiedBy>Lorch Daniel, INI-DOS-FDN-ENB</cp:lastModifiedBy>
  <cp:revision>28</cp:revision>
  <dcterms:created xsi:type="dcterms:W3CDTF">2020-03-11T23:25:34Z</dcterms:created>
  <dcterms:modified xsi:type="dcterms:W3CDTF">2020-03-12T10:53:27Z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SetDate">
    <vt:lpwstr>2018-11-22T16:50:35.8209526Z</vt:lpwstr>
  </property>
  <property fmtid="{D5CDD505-2E9C-101B-9397-08002B2CF9AE}" pid="3" name="MSIP_Label_2e1fccfb-80ca-4fe1-a574-1516544edb53_Name">
    <vt:lpwstr>C2 Internal</vt:lpwstr>
  </property>
  <property fmtid="{D5CDD505-2E9C-101B-9397-08002B2CF9AE}" pid="4" name="Sensitivity">
    <vt:lpwstr>C2 Internal</vt:lpwstr>
  </property>
  <property fmtid="{D5CDD505-2E9C-101B-9397-08002B2CF9AE}" pid="5" name="ContentTypeId">
    <vt:lpwstr>0x01010050C5700BE01FDF4C89645B0BF14905FA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Extended_MSFT_Method">
    <vt:lpwstr>Automatic</vt:lpwstr>
  </property>
  <property fmtid="{D5CDD505-2E9C-101B-9397-08002B2CF9AE}" pid="8" name="MSIP_Label_2e1fccfb-80ca-4fe1-a574-1516544edb53_Application">
    <vt:lpwstr>Microsoft Azure Information Protection</vt:lpwstr>
  </property>
  <property fmtid="{D5CDD505-2E9C-101B-9397-08002B2CF9AE}" pid="9" name="MSIP_Label_2e1fccfb-80ca-4fe1-a574-1516544edb53_Enabled">
    <vt:lpwstr>True</vt:lpwstr>
  </property>
  <property fmtid="{D5CDD505-2E9C-101B-9397-08002B2CF9AE}" pid="10" name="MSIP_Label_2e1fccfb-80ca-4fe1-a574-1516544edb53_Owner">
    <vt:lpwstr>Patrizia.Gruenenfelder@swisscom.com</vt:lpwstr>
  </property>
</Properties>
</file>