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1" r:id="rId2"/>
    <p:sldId id="302" r:id="rId3"/>
    <p:sldId id="303" r:id="rId4"/>
    <p:sldId id="304" r:id="rId5"/>
    <p:sldId id="305" r:id="rId6"/>
    <p:sldId id="308" r:id="rId7"/>
    <p:sldId id="320" r:id="rId8"/>
    <p:sldId id="310" r:id="rId9"/>
    <p:sldId id="312" r:id="rId10"/>
    <p:sldId id="314" r:id="rId11"/>
    <p:sldId id="316" r:id="rId12"/>
    <p:sldId id="322" r:id="rId13"/>
    <p:sldId id="323" r:id="rId14"/>
    <p:sldId id="318" r:id="rId15"/>
    <p:sldId id="321" r:id="rId1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8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4B0E"/>
    <a:srgbClr val="532378"/>
    <a:srgbClr val="7030A0"/>
    <a:srgbClr val="3E6228"/>
    <a:srgbClr val="C68C63"/>
    <a:srgbClr val="DB6313"/>
    <a:srgbClr val="841201"/>
    <a:srgbClr val="6E320B"/>
    <a:srgbClr val="254278"/>
    <a:srgbClr val="2E7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23"/>
    <p:restoredTop sz="95721"/>
  </p:normalViewPr>
  <p:slideViewPr>
    <p:cSldViewPr snapToGrid="0" snapToObjects="1" showGuides="1">
      <p:cViewPr varScale="1">
        <p:scale>
          <a:sx n="115" d="100"/>
          <a:sy n="115" d="100"/>
        </p:scale>
        <p:origin x="216" y="896"/>
      </p:cViewPr>
      <p:guideLst>
        <p:guide orient="horz" pos="2160"/>
        <p:guide pos="8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E0E5-8363-4D4E-9B5C-8C2EDFD0C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3D536-E0B6-884F-9E98-A431E1157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3928-08A5-7D45-B25B-2F897DF1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22.07.20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71E0C-18CA-3E45-80C3-C97F8BAF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DC194-663A-BC49-8718-AB239BCE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8842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FB10-CFFC-A143-AA86-B689646E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E7B0B-053A-634E-8B0C-F69286B36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78C1A-F866-FC41-BBBC-576DC37B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22.07.20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65B10-94CB-C04E-AB1C-CC19F78E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1FE4E-DFD6-F943-ADC2-94E9768E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3549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3E84E-C220-A74F-9051-F670EBC12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C12BD-335D-734A-B8F7-F09135EFA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25736-6A5E-2846-B099-66F2FADD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22.07.20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5896D-B241-3F48-A33D-86CAAC3C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23A2A-DC5A-BF4D-A726-73FC93D1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3277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 | Neg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>
            <a:extLst>
              <a:ext uri="{FF2B5EF4-FFF2-40B4-BE49-F238E27FC236}">
                <a16:creationId xmlns:a16="http://schemas.microsoft.com/office/drawing/2014/main" id="{4CAA1A37-9204-4A25-9054-31917E4255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1999" cy="6858000"/>
          </a:xfrm>
          <a:solidFill>
            <a:srgbClr val="DDE3E7"/>
          </a:solidFill>
        </p:spPr>
        <p:txBody>
          <a:bodyPr lIns="9432000" rIns="504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GB" dirty="0"/>
              <a:t>To add a picture, please right click the image placeholder and bring it to front.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You can now insert a picture by clicking on the placeholder image icon. Then click the Reset button on the Home menu tab to send the picture to background.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DB9E957-3F55-4CEB-ABFA-916F4BB161AA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 bwMode="gray">
          <a:xfrm>
            <a:off x="263352" y="5120522"/>
            <a:ext cx="234000" cy="1260806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1199456" y="333375"/>
            <a:ext cx="8208000" cy="3239002"/>
          </a:xfrm>
        </p:spPr>
        <p:txBody>
          <a:bodyPr tIns="0" bIns="0" anchor="b"/>
          <a:lstStyle>
            <a:lvl1pPr algn="l">
              <a:lnSpc>
                <a:spcPct val="90000"/>
              </a:lnSpc>
              <a:defRPr sz="6600" b="1" i="0" spc="-15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199456" y="3716313"/>
            <a:ext cx="8208000" cy="72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GB" dirty="0"/>
              <a:t>Click to edit subline</a:t>
            </a:r>
          </a:p>
          <a:p>
            <a:pPr lvl="1"/>
            <a:r>
              <a:rPr lang="en-GB" dirty="0"/>
              <a:t>Level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2FBF00-184A-445D-86C9-C33582C676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5600" y="360000"/>
            <a:ext cx="342000" cy="460800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6E9A991-EE31-4DB7-89CA-2351FF7823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99456" y="5697252"/>
            <a:ext cx="8208912" cy="684076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r>
              <a:rPr lang="en-GB" dirty="0"/>
              <a:t>Security classification | C2 internal</a:t>
            </a:r>
          </a:p>
        </p:txBody>
      </p:sp>
    </p:spTree>
    <p:extLst>
      <p:ext uri="{BB962C8B-B14F-4D97-AF65-F5344CB8AC3E}">
        <p14:creationId xmlns:p14="http://schemas.microsoft.com/office/powerpoint/2010/main" val="1634521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EA1A-B9B1-5841-B969-7000BCF9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77267-2B22-0C4A-9990-6AA0675CF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986C9-3659-F048-BC8B-1C3373B6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22.07.20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3FECC-4309-144A-A6E9-C97337EA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755EA-7CE8-4A49-93D6-860396BD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4374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74AC-6E41-244D-A70B-13365FD09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C866B-FB0F-8147-82B5-1096CE60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9E8C2-E922-AC46-9A27-4A30F0E7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22.07.20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08DA1-8774-784D-9835-6622BCF1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100F4-513C-4348-94A9-4BD938A1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1465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0080-77B7-F84A-8BB1-049E94F4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F22-99CC-714C-A417-E3793C9DE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889C8-DD8B-A242-A22C-C5FF4FD09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E3DDB-DA41-804D-B00B-1676177F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22.07.20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08A91-4302-7448-9755-C6AB248E6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9D738-33E8-3343-9D6A-D6827637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588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63A8-4281-0545-94E2-DB2341ABF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EC2DE-5889-7D49-9FA1-6F21C8C73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D3E23-2E8F-764D-BEB2-DE40190AD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29E3D-EC9A-4C42-B6C5-1723FE58E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7A7EE-C756-E04E-A45E-DE4546445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184BF-96BE-9941-9985-3AB3F338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22.07.20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6606C-D908-C748-A213-AC166C7B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57BAC-378B-0548-9A35-26372202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4193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5E112-00D2-5D4A-9E0A-4CF8A4F0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2F4FC-5E1D-2848-AB9D-8F55C334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22.07.20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D259B-8092-BD42-BF4D-DF831008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AEE2C-D5C5-C343-B9CA-95D1BBFC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8464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6A2B3-154E-0549-A8A2-C0DC19EC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22.07.20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0E07F-5669-E242-B7EC-5E12E85F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5FA67-4D19-7142-81E0-EEA13C83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3328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F413-5E32-0742-A12B-1A76DE56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3A87E-B52A-AF44-A8B6-7AA1AE649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A1A41-6056-274E-ABC9-9B1150A7A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11E53-4948-4D46-99ED-14B0F321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22.07.20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3B83D-E123-7348-BD8D-BFF14AC9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999FE-BA0A-B54F-B75B-40FC211A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5015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57FB-DF81-AE41-AE30-9065B181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993265-9E84-324B-A98A-F8AB7198A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F31CF-2C4F-9D4B-8814-84CF467C8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7D2F5-8F1C-BC47-8930-D6DA888C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22.07.20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11058-1000-CA42-A326-AC26DBC8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1F20E-E17F-524F-8F39-0CF9416F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683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69B615-01C6-4F44-A294-F24F28337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0E95E-BD02-D44D-8A8A-6D18C84C2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AC82A-4C21-8142-A9F2-C0744B09D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473A2-485E-584D-9CD0-95F7D5A4A647}" type="datetimeFigureOut">
              <a:rPr lang="en-CH" smtClean="0"/>
              <a:t>22.07.20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59381-FAC4-B541-B758-173614A28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08E0D-B8C1-5247-8642-AEE5A0D2F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60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coursera.org/learn/site-reliability-engineering-slo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D89276F0-8D31-4CEF-A6D0-F1BAB651D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2550" y="1137532"/>
            <a:ext cx="9570823" cy="2816631"/>
          </a:xfrm>
        </p:spPr>
        <p:txBody>
          <a:bodyPr>
            <a:noAutofit/>
          </a:bodyPr>
          <a:lstStyle/>
          <a:p>
            <a:r>
              <a:rPr lang="en-GB" sz="48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Site Reliability Engineering:</a:t>
            </a:r>
            <a:br>
              <a:rPr lang="en-GB" sz="4800" dirty="0">
                <a:latin typeface="Corbel" panose="020B0503020204020204" pitchFamily="34" charset="0"/>
                <a:cs typeface="Futura Medium" panose="020B0602020204020303" pitchFamily="34" charset="-79"/>
              </a:rPr>
            </a:br>
            <a:r>
              <a:rPr lang="en-GB" sz="4800" dirty="0">
                <a:latin typeface="Corbel" panose="020B0503020204020204" pitchFamily="34" charset="0"/>
                <a:cs typeface="Futura Medium" panose="020B0602020204020303" pitchFamily="34" charset="-79"/>
              </a:rPr>
              <a:t>What you need to know about Service Level Indicators (SLIs), Service Level Objectives (SLOs) and Error Budgets</a:t>
            </a:r>
            <a:endParaRPr lang="de-DE" sz="4800" b="0" dirty="0">
              <a:latin typeface="Corbel" panose="020B0503020204020204" pitchFamily="34" charset="0"/>
              <a:ea typeface="Geneva" panose="020B0503030404040204" pitchFamily="34" charset="0"/>
              <a:cs typeface="Futura Medium" panose="020B0602020204020303" pitchFamily="34" charset="-79"/>
            </a:endParaRP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AB5D0C42-9EB4-4422-BD11-9E7C00570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2550" y="4703805"/>
            <a:ext cx="8286750" cy="1304988"/>
          </a:xfrm>
        </p:spPr>
        <p:txBody>
          <a:bodyPr>
            <a:normAutofit/>
          </a:bodyPr>
          <a:lstStyle/>
          <a:p>
            <a:r>
              <a:rPr lang="de-DE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TechTalkThursday@nine</a:t>
            </a:r>
            <a:endParaRPr lang="de-DE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22.07.2020</a:t>
            </a:r>
            <a:endParaRPr lang="en-GB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Daniel Lorch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47EAD6-8327-7346-9A4A-13FA775A7D6C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7B9893-3F81-F04D-AB87-31E33433C154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6A8A44-2647-2C42-8342-9D6054D67581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254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B5F9CD-2629-E643-9BEF-E4F9059E282F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1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665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3E6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638429" y="141889"/>
            <a:ext cx="3898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10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34356F-E357-734C-BDC0-B10FC1001337}"/>
              </a:ext>
            </a:extLst>
          </p:cNvPr>
          <p:cNvSpPr/>
          <p:nvPr/>
        </p:nvSpPr>
        <p:spPr>
          <a:xfrm>
            <a:off x="1416050" y="277595"/>
            <a:ext cx="9570197" cy="59248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C56216-5D84-9348-9D0C-0ECAF78B8DA9}"/>
              </a:ext>
            </a:extLst>
          </p:cNvPr>
          <p:cNvSpPr/>
          <p:nvPr/>
        </p:nvSpPr>
        <p:spPr>
          <a:xfrm>
            <a:off x="3552950" y="6257241"/>
            <a:ext cx="54080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Source: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 The Art of SLOs by Google 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1500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27" name="Google Shape;862;p75">
            <a:extLst>
              <a:ext uri="{FF2B5EF4-FFF2-40B4-BE49-F238E27FC236}">
                <a16:creationId xmlns:a16="http://schemas.microsoft.com/office/drawing/2014/main" id="{A098A66E-B688-E540-BCB6-1C5306CECEB0}"/>
              </a:ext>
            </a:extLst>
          </p:cNvPr>
          <p:cNvSpPr/>
          <p:nvPr/>
        </p:nvSpPr>
        <p:spPr>
          <a:xfrm>
            <a:off x="2672516" y="1022863"/>
            <a:ext cx="7308630" cy="4619846"/>
          </a:xfrm>
          <a:prstGeom prst="flowChartDocument">
            <a:avLst/>
          </a:prstGeom>
          <a:solidFill>
            <a:srgbClr val="EFEFE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28" name="Google Shape;863;p75">
            <a:extLst>
              <a:ext uri="{FF2B5EF4-FFF2-40B4-BE49-F238E27FC236}">
                <a16:creationId xmlns:a16="http://schemas.microsoft.com/office/drawing/2014/main" id="{25605C1A-CB5A-774A-BE83-5E5A5D4D58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5982424"/>
              </p:ext>
            </p:extLst>
          </p:nvPr>
        </p:nvGraphicFramePr>
        <p:xfrm>
          <a:off x="4270241" y="1785226"/>
          <a:ext cx="4854600" cy="30174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2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Request / Response</a:t>
                      </a:r>
                      <a:endParaRPr b="1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Availability</a:t>
                      </a:r>
                      <a:endParaRPr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Latency</a:t>
                      </a:r>
                      <a:endParaRPr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Quality</a:t>
                      </a:r>
                      <a:endParaRPr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Processing</a:t>
                      </a:r>
                      <a:endParaRPr b="1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Coverage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Correctness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Freshness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Throughput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Storage</a:t>
                      </a:r>
                      <a:endParaRPr b="1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Throughput</a:t>
                      </a:r>
                      <a:endParaRPr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Latency</a:t>
                      </a:r>
                      <a:endParaRPr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Google Shape;864;p75">
            <a:extLst>
              <a:ext uri="{FF2B5EF4-FFF2-40B4-BE49-F238E27FC236}">
                <a16:creationId xmlns:a16="http://schemas.microsoft.com/office/drawing/2014/main" id="{667473BE-5C63-EC46-B19C-5C29DE7FFCD7}"/>
              </a:ext>
            </a:extLst>
          </p:cNvPr>
          <p:cNvSpPr txBox="1"/>
          <p:nvPr/>
        </p:nvSpPr>
        <p:spPr>
          <a:xfrm>
            <a:off x="3403418" y="1094267"/>
            <a:ext cx="31653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3600" kern="0">
                <a:solidFill>
                  <a:srgbClr val="0072B2"/>
                </a:solidFill>
                <a:latin typeface="Lobster"/>
                <a:ea typeface="Lobster"/>
                <a:cs typeface="Lobster"/>
                <a:sym typeface="Lobster"/>
              </a:rPr>
              <a:t>SLI Menu</a:t>
            </a:r>
            <a:endParaRPr sz="3600" kern="0">
              <a:solidFill>
                <a:srgbClr val="0072B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cxnSp>
        <p:nvCxnSpPr>
          <p:cNvPr id="30" name="Google Shape;865;p75">
            <a:extLst>
              <a:ext uri="{FF2B5EF4-FFF2-40B4-BE49-F238E27FC236}">
                <a16:creationId xmlns:a16="http://schemas.microsoft.com/office/drawing/2014/main" id="{B76776B0-A7CE-7E40-A518-75B309735814}"/>
              </a:ext>
            </a:extLst>
          </p:cNvPr>
          <p:cNvCxnSpPr/>
          <p:nvPr/>
        </p:nvCxnSpPr>
        <p:spPr>
          <a:xfrm>
            <a:off x="3515991" y="2812450"/>
            <a:ext cx="56217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866;p75">
            <a:extLst>
              <a:ext uri="{FF2B5EF4-FFF2-40B4-BE49-F238E27FC236}">
                <a16:creationId xmlns:a16="http://schemas.microsoft.com/office/drawing/2014/main" id="{A7480794-F832-FA48-8BD3-C7D1C6C49199}"/>
              </a:ext>
            </a:extLst>
          </p:cNvPr>
          <p:cNvCxnSpPr/>
          <p:nvPr/>
        </p:nvCxnSpPr>
        <p:spPr>
          <a:xfrm>
            <a:off x="3515991" y="1804031"/>
            <a:ext cx="56217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867;p75">
            <a:extLst>
              <a:ext uri="{FF2B5EF4-FFF2-40B4-BE49-F238E27FC236}">
                <a16:creationId xmlns:a16="http://schemas.microsoft.com/office/drawing/2014/main" id="{2A24190D-1441-4546-A67A-40C0A100DBD0}"/>
              </a:ext>
            </a:extLst>
          </p:cNvPr>
          <p:cNvCxnSpPr/>
          <p:nvPr/>
        </p:nvCxnSpPr>
        <p:spPr>
          <a:xfrm>
            <a:off x="3515991" y="4056149"/>
            <a:ext cx="56217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868;p75">
            <a:extLst>
              <a:ext uri="{FF2B5EF4-FFF2-40B4-BE49-F238E27FC236}">
                <a16:creationId xmlns:a16="http://schemas.microsoft.com/office/drawing/2014/main" id="{45A01EE1-B4DD-7A4E-8B4E-0667F754BBF7}"/>
              </a:ext>
            </a:extLst>
          </p:cNvPr>
          <p:cNvSpPr/>
          <p:nvPr/>
        </p:nvSpPr>
        <p:spPr>
          <a:xfrm>
            <a:off x="2822479" y="1171191"/>
            <a:ext cx="619500" cy="573449"/>
          </a:xfrm>
          <a:custGeom>
            <a:avLst/>
            <a:gdLst/>
            <a:ahLst/>
            <a:cxnLst/>
            <a:rect l="l" t="t" r="r" b="b"/>
            <a:pathLst>
              <a:path w="1065" h="989" extrusionOk="0">
                <a:moveTo>
                  <a:pt x="305" y="570"/>
                </a:moveTo>
                <a:lnTo>
                  <a:pt x="82" y="347"/>
                </a:lnTo>
                <a:cubicBezTo>
                  <a:pt x="0" y="266"/>
                  <a:pt x="0" y="130"/>
                  <a:pt x="82" y="48"/>
                </a:cubicBezTo>
                <a:lnTo>
                  <a:pt x="455" y="421"/>
                </a:lnTo>
                <a:lnTo>
                  <a:pt x="305" y="570"/>
                </a:lnTo>
                <a:close/>
                <a:moveTo>
                  <a:pt x="664" y="474"/>
                </a:moveTo>
                <a:cubicBezTo>
                  <a:pt x="664" y="474"/>
                  <a:pt x="587" y="553"/>
                  <a:pt x="582" y="551"/>
                </a:cubicBezTo>
                <a:lnTo>
                  <a:pt x="946" y="915"/>
                </a:lnTo>
                <a:lnTo>
                  <a:pt x="872" y="988"/>
                </a:lnTo>
                <a:lnTo>
                  <a:pt x="508" y="624"/>
                </a:lnTo>
                <a:lnTo>
                  <a:pt x="144" y="988"/>
                </a:lnTo>
                <a:lnTo>
                  <a:pt x="71" y="915"/>
                </a:lnTo>
                <a:lnTo>
                  <a:pt x="587" y="398"/>
                </a:lnTo>
                <a:cubicBezTo>
                  <a:pt x="551" y="316"/>
                  <a:pt x="576" y="204"/>
                  <a:pt x="661" y="119"/>
                </a:cubicBezTo>
                <a:cubicBezTo>
                  <a:pt x="762" y="17"/>
                  <a:pt x="909" y="0"/>
                  <a:pt x="985" y="77"/>
                </a:cubicBezTo>
                <a:cubicBezTo>
                  <a:pt x="1064" y="156"/>
                  <a:pt x="1044" y="300"/>
                  <a:pt x="943" y="401"/>
                </a:cubicBezTo>
                <a:cubicBezTo>
                  <a:pt x="858" y="486"/>
                  <a:pt x="745" y="511"/>
                  <a:pt x="664" y="474"/>
                </a:cubicBezTo>
                <a:close/>
              </a:path>
            </a:pathLst>
          </a:custGeom>
          <a:solidFill>
            <a:srgbClr val="0072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869;p75">
            <a:extLst>
              <a:ext uri="{FF2B5EF4-FFF2-40B4-BE49-F238E27FC236}">
                <a16:creationId xmlns:a16="http://schemas.microsoft.com/office/drawing/2014/main" id="{412DA61C-75F1-CF41-8D23-424D854F6F48}"/>
              </a:ext>
            </a:extLst>
          </p:cNvPr>
          <p:cNvSpPr/>
          <p:nvPr/>
        </p:nvSpPr>
        <p:spPr>
          <a:xfrm>
            <a:off x="3571110" y="1904182"/>
            <a:ext cx="622130" cy="555449"/>
          </a:xfrm>
          <a:custGeom>
            <a:avLst/>
            <a:gdLst/>
            <a:ahLst/>
            <a:cxnLst/>
            <a:rect l="l" t="t" r="r" b="b"/>
            <a:pathLst>
              <a:path w="941" h="735" extrusionOk="0">
                <a:moveTo>
                  <a:pt x="209" y="316"/>
                </a:moveTo>
                <a:lnTo>
                  <a:pt x="0" y="525"/>
                </a:lnTo>
                <a:lnTo>
                  <a:pt x="209" y="734"/>
                </a:lnTo>
                <a:lnTo>
                  <a:pt x="209" y="576"/>
                </a:lnTo>
                <a:lnTo>
                  <a:pt x="576" y="576"/>
                </a:lnTo>
                <a:lnTo>
                  <a:pt x="576" y="471"/>
                </a:lnTo>
                <a:lnTo>
                  <a:pt x="209" y="471"/>
                </a:lnTo>
                <a:lnTo>
                  <a:pt x="209" y="316"/>
                </a:lnTo>
                <a:close/>
                <a:moveTo>
                  <a:pt x="940" y="209"/>
                </a:moveTo>
                <a:lnTo>
                  <a:pt x="731" y="0"/>
                </a:lnTo>
                <a:lnTo>
                  <a:pt x="731" y="158"/>
                </a:lnTo>
                <a:lnTo>
                  <a:pt x="364" y="158"/>
                </a:lnTo>
                <a:lnTo>
                  <a:pt x="364" y="263"/>
                </a:lnTo>
                <a:lnTo>
                  <a:pt x="731" y="263"/>
                </a:lnTo>
                <a:lnTo>
                  <a:pt x="731" y="421"/>
                </a:lnTo>
                <a:lnTo>
                  <a:pt x="940" y="209"/>
                </a:lnTo>
                <a:close/>
              </a:path>
            </a:pathLst>
          </a:custGeom>
          <a:solidFill>
            <a:srgbClr val="D55E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870;p75">
            <a:extLst>
              <a:ext uri="{FF2B5EF4-FFF2-40B4-BE49-F238E27FC236}">
                <a16:creationId xmlns:a16="http://schemas.microsoft.com/office/drawing/2014/main" id="{0407E8B4-988D-E246-8F0D-7B64E67952B5}"/>
              </a:ext>
            </a:extLst>
          </p:cNvPr>
          <p:cNvSpPr/>
          <p:nvPr/>
        </p:nvSpPr>
        <p:spPr>
          <a:xfrm flipH="1">
            <a:off x="3599473" y="2922998"/>
            <a:ext cx="636077" cy="533400"/>
          </a:xfrm>
          <a:custGeom>
            <a:avLst/>
            <a:gdLst/>
            <a:ahLst/>
            <a:cxnLst/>
            <a:rect l="l" t="t" r="r" b="b"/>
            <a:pathLst>
              <a:path w="1105" h="944" extrusionOk="0">
                <a:moveTo>
                  <a:pt x="629" y="0"/>
                </a:moveTo>
                <a:cubicBezTo>
                  <a:pt x="370" y="0"/>
                  <a:pt x="158" y="212"/>
                  <a:pt x="158" y="471"/>
                </a:cubicBezTo>
                <a:lnTo>
                  <a:pt x="0" y="471"/>
                </a:lnTo>
                <a:lnTo>
                  <a:pt x="203" y="675"/>
                </a:lnTo>
                <a:lnTo>
                  <a:pt x="206" y="683"/>
                </a:lnTo>
                <a:lnTo>
                  <a:pt x="418" y="471"/>
                </a:lnTo>
                <a:lnTo>
                  <a:pt x="265" y="471"/>
                </a:lnTo>
                <a:cubicBezTo>
                  <a:pt x="265" y="268"/>
                  <a:pt x="429" y="105"/>
                  <a:pt x="632" y="105"/>
                </a:cubicBezTo>
                <a:cubicBezTo>
                  <a:pt x="835" y="105"/>
                  <a:pt x="999" y="267"/>
                  <a:pt x="999" y="471"/>
                </a:cubicBezTo>
                <a:cubicBezTo>
                  <a:pt x="999" y="674"/>
                  <a:pt x="835" y="838"/>
                  <a:pt x="632" y="838"/>
                </a:cubicBezTo>
                <a:cubicBezTo>
                  <a:pt x="531" y="838"/>
                  <a:pt x="440" y="796"/>
                  <a:pt x="373" y="731"/>
                </a:cubicBezTo>
                <a:lnTo>
                  <a:pt x="299" y="804"/>
                </a:lnTo>
                <a:cubicBezTo>
                  <a:pt x="384" y="889"/>
                  <a:pt x="502" y="943"/>
                  <a:pt x="632" y="943"/>
                </a:cubicBezTo>
                <a:cubicBezTo>
                  <a:pt x="892" y="943"/>
                  <a:pt x="1104" y="730"/>
                  <a:pt x="1104" y="471"/>
                </a:cubicBezTo>
                <a:cubicBezTo>
                  <a:pt x="1104" y="211"/>
                  <a:pt x="889" y="0"/>
                  <a:pt x="629" y="0"/>
                </a:cubicBezTo>
                <a:close/>
                <a:moveTo>
                  <a:pt x="579" y="263"/>
                </a:moveTo>
                <a:lnTo>
                  <a:pt x="579" y="525"/>
                </a:lnTo>
                <a:lnTo>
                  <a:pt x="802" y="658"/>
                </a:lnTo>
                <a:lnTo>
                  <a:pt x="838" y="596"/>
                </a:lnTo>
                <a:lnTo>
                  <a:pt x="655" y="486"/>
                </a:lnTo>
                <a:lnTo>
                  <a:pt x="655" y="263"/>
                </a:lnTo>
                <a:lnTo>
                  <a:pt x="579" y="263"/>
                </a:lnTo>
                <a:close/>
              </a:path>
            </a:pathLst>
          </a:custGeom>
          <a:solidFill>
            <a:srgbClr val="D55E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871;p75">
            <a:extLst>
              <a:ext uri="{FF2B5EF4-FFF2-40B4-BE49-F238E27FC236}">
                <a16:creationId xmlns:a16="http://schemas.microsoft.com/office/drawing/2014/main" id="{635EEC76-349B-714D-AC3F-2ED1BF3C99A6}"/>
              </a:ext>
            </a:extLst>
          </p:cNvPr>
          <p:cNvSpPr/>
          <p:nvPr/>
        </p:nvSpPr>
        <p:spPr>
          <a:xfrm>
            <a:off x="3626417" y="4189731"/>
            <a:ext cx="533399" cy="533400"/>
          </a:xfrm>
          <a:custGeom>
            <a:avLst/>
            <a:gdLst/>
            <a:ahLst/>
            <a:cxnLst/>
            <a:rect l="l" t="t" r="r" b="b"/>
            <a:pathLst>
              <a:path w="951" h="946" extrusionOk="0">
                <a:moveTo>
                  <a:pt x="925" y="116"/>
                </a:moveTo>
                <a:lnTo>
                  <a:pt x="851" y="28"/>
                </a:lnTo>
                <a:cubicBezTo>
                  <a:pt x="837" y="11"/>
                  <a:pt x="815" y="0"/>
                  <a:pt x="792" y="0"/>
                </a:cubicBezTo>
                <a:lnTo>
                  <a:pt x="161" y="0"/>
                </a:lnTo>
                <a:cubicBezTo>
                  <a:pt x="136" y="0"/>
                  <a:pt x="116" y="11"/>
                  <a:pt x="99" y="28"/>
                </a:cubicBezTo>
                <a:lnTo>
                  <a:pt x="26" y="116"/>
                </a:lnTo>
                <a:cubicBezTo>
                  <a:pt x="11" y="133"/>
                  <a:pt x="0" y="158"/>
                  <a:pt x="0" y="183"/>
                </a:cubicBezTo>
                <a:lnTo>
                  <a:pt x="0" y="841"/>
                </a:lnTo>
                <a:cubicBezTo>
                  <a:pt x="0" y="900"/>
                  <a:pt x="48" y="945"/>
                  <a:pt x="105" y="945"/>
                </a:cubicBezTo>
                <a:lnTo>
                  <a:pt x="840" y="945"/>
                </a:lnTo>
                <a:cubicBezTo>
                  <a:pt x="899" y="945"/>
                  <a:pt x="945" y="897"/>
                  <a:pt x="945" y="841"/>
                </a:cubicBezTo>
                <a:lnTo>
                  <a:pt x="945" y="183"/>
                </a:lnTo>
                <a:cubicBezTo>
                  <a:pt x="950" y="158"/>
                  <a:pt x="942" y="133"/>
                  <a:pt x="925" y="116"/>
                </a:cubicBezTo>
                <a:close/>
                <a:moveTo>
                  <a:pt x="477" y="762"/>
                </a:moveTo>
                <a:lnTo>
                  <a:pt x="186" y="471"/>
                </a:lnTo>
                <a:lnTo>
                  <a:pt x="370" y="471"/>
                </a:lnTo>
                <a:lnTo>
                  <a:pt x="370" y="367"/>
                </a:lnTo>
                <a:lnTo>
                  <a:pt x="582" y="367"/>
                </a:lnTo>
                <a:lnTo>
                  <a:pt x="582" y="471"/>
                </a:lnTo>
                <a:lnTo>
                  <a:pt x="764" y="471"/>
                </a:lnTo>
                <a:lnTo>
                  <a:pt x="477" y="762"/>
                </a:lnTo>
                <a:close/>
                <a:moveTo>
                  <a:pt x="116" y="104"/>
                </a:moveTo>
                <a:lnTo>
                  <a:pt x="158" y="51"/>
                </a:lnTo>
                <a:lnTo>
                  <a:pt x="789" y="51"/>
                </a:lnTo>
                <a:lnTo>
                  <a:pt x="840" y="104"/>
                </a:lnTo>
                <a:lnTo>
                  <a:pt x="116" y="104"/>
                </a:lnTo>
                <a:close/>
              </a:path>
            </a:pathLst>
          </a:custGeom>
          <a:solidFill>
            <a:srgbClr val="D55E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776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3E6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638429" y="141889"/>
            <a:ext cx="3898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11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34356F-E357-734C-BDC0-B10FC1001337}"/>
              </a:ext>
            </a:extLst>
          </p:cNvPr>
          <p:cNvSpPr/>
          <p:nvPr/>
        </p:nvSpPr>
        <p:spPr>
          <a:xfrm>
            <a:off x="1416050" y="913944"/>
            <a:ext cx="9570197" cy="5288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C56216-5D84-9348-9D0C-0ECAF78B8DA9}"/>
              </a:ext>
            </a:extLst>
          </p:cNvPr>
          <p:cNvSpPr/>
          <p:nvPr/>
        </p:nvSpPr>
        <p:spPr>
          <a:xfrm>
            <a:off x="3552950" y="6257241"/>
            <a:ext cx="54080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Source: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 The Art of SLOs by Google 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1500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50" name="Google Shape;794;p73">
            <a:extLst>
              <a:ext uri="{FF2B5EF4-FFF2-40B4-BE49-F238E27FC236}">
                <a16:creationId xmlns:a16="http://schemas.microsoft.com/office/drawing/2014/main" id="{9963C095-DED7-7641-A07F-2DD212E84019}"/>
              </a:ext>
            </a:extLst>
          </p:cNvPr>
          <p:cNvSpPr/>
          <p:nvPr/>
        </p:nvSpPr>
        <p:spPr>
          <a:xfrm>
            <a:off x="1703862" y="1914775"/>
            <a:ext cx="5300694" cy="3612089"/>
          </a:xfrm>
          <a:prstGeom prst="flowChartDocument">
            <a:avLst/>
          </a:prstGeom>
          <a:solidFill>
            <a:srgbClr val="EFEFE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Google Shape;795;p73">
            <a:extLst>
              <a:ext uri="{FF2B5EF4-FFF2-40B4-BE49-F238E27FC236}">
                <a16:creationId xmlns:a16="http://schemas.microsoft.com/office/drawing/2014/main" id="{FCB202BC-2952-754B-A481-108C3972D60E}"/>
              </a:ext>
            </a:extLst>
          </p:cNvPr>
          <p:cNvSpPr/>
          <p:nvPr/>
        </p:nvSpPr>
        <p:spPr>
          <a:xfrm>
            <a:off x="1885237" y="2074151"/>
            <a:ext cx="1335300" cy="1335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2" name="Google Shape;796;p73">
            <a:extLst>
              <a:ext uri="{FF2B5EF4-FFF2-40B4-BE49-F238E27FC236}">
                <a16:creationId xmlns:a16="http://schemas.microsoft.com/office/drawing/2014/main" id="{DB2971EA-B3F0-8D4B-AEE5-5D99A4AA17F2}"/>
              </a:ext>
            </a:extLst>
          </p:cNvPr>
          <p:cNvSpPr txBox="1"/>
          <p:nvPr/>
        </p:nvSpPr>
        <p:spPr>
          <a:xfrm>
            <a:off x="3367462" y="2074151"/>
            <a:ext cx="34086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b="1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SomeUser's Profile</a:t>
            </a:r>
            <a:endParaRPr sz="2400" b="1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3" name="Google Shape;797;p73">
            <a:extLst>
              <a:ext uri="{FF2B5EF4-FFF2-40B4-BE49-F238E27FC236}">
                <a16:creationId xmlns:a16="http://schemas.microsoft.com/office/drawing/2014/main" id="{88396C76-A090-0A4C-A352-CA594163C493}"/>
              </a:ext>
            </a:extLst>
          </p:cNvPr>
          <p:cNvSpPr txBox="1"/>
          <p:nvPr/>
        </p:nvSpPr>
        <p:spPr>
          <a:xfrm>
            <a:off x="1896335" y="3340480"/>
            <a:ext cx="13242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D55E00"/>
                </a:solidFill>
                <a:latin typeface="Google Sans"/>
                <a:ea typeface="Google Sans"/>
                <a:cs typeface="Google Sans"/>
                <a:sym typeface="Google Sans"/>
              </a:rPr>
              <a:t>SomeUser</a:t>
            </a:r>
            <a:endParaRPr sz="1400" kern="0">
              <a:solidFill>
                <a:srgbClr val="D55E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Tribe of Frog</a:t>
            </a:r>
            <a:br>
              <a:rPr lang="en" sz="14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9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Faction Score: </a:t>
            </a:r>
            <a:r>
              <a:rPr lang="en" sz="900" b="1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31337</a:t>
            </a:r>
            <a:endParaRPr sz="900" b="1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000" i="1" u="sng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Midwest Canyon</a:t>
            </a:r>
            <a:endParaRPr sz="1000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" name="Google Shape;798;p73">
            <a:extLst>
              <a:ext uri="{FF2B5EF4-FFF2-40B4-BE49-F238E27FC236}">
                <a16:creationId xmlns:a16="http://schemas.microsoft.com/office/drawing/2014/main" id="{27C811A2-B8A5-9249-B945-4222DADF6E2F}"/>
              </a:ext>
            </a:extLst>
          </p:cNvPr>
          <p:cNvSpPr/>
          <p:nvPr/>
        </p:nvSpPr>
        <p:spPr>
          <a:xfrm>
            <a:off x="1747837" y="1624276"/>
            <a:ext cx="5205000" cy="2286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" name="Google Shape;799;p73">
            <a:extLst>
              <a:ext uri="{FF2B5EF4-FFF2-40B4-BE49-F238E27FC236}">
                <a16:creationId xmlns:a16="http://schemas.microsoft.com/office/drawing/2014/main" id="{A76EF7C1-32C4-AC43-A9CA-F3AA3693FB62}"/>
              </a:ext>
            </a:extLst>
          </p:cNvPr>
          <p:cNvSpPr txBox="1"/>
          <p:nvPr/>
        </p:nvSpPr>
        <p:spPr>
          <a:xfrm>
            <a:off x="1883037" y="1555982"/>
            <a:ext cx="463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200" kern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https://fangfactiongame.com/profile/someuser</a:t>
            </a:r>
            <a:endParaRPr sz="1200" kern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" name="Google Shape;800;p73">
            <a:extLst>
              <a:ext uri="{FF2B5EF4-FFF2-40B4-BE49-F238E27FC236}">
                <a16:creationId xmlns:a16="http://schemas.microsoft.com/office/drawing/2014/main" id="{D97B1270-B764-4041-B7E2-4D68FB606FDF}"/>
              </a:ext>
            </a:extLst>
          </p:cNvPr>
          <p:cNvSpPr/>
          <p:nvPr/>
        </p:nvSpPr>
        <p:spPr>
          <a:xfrm>
            <a:off x="2058243" y="2248257"/>
            <a:ext cx="990600" cy="990600"/>
          </a:xfrm>
          <a:prstGeom prst="ellipse">
            <a:avLst/>
          </a:prstGeom>
          <a:solidFill>
            <a:srgbClr val="9C7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57" name="Google Shape;801;p73">
            <a:extLst>
              <a:ext uri="{FF2B5EF4-FFF2-40B4-BE49-F238E27FC236}">
                <a16:creationId xmlns:a16="http://schemas.microsoft.com/office/drawing/2014/main" id="{C5D69CF5-776A-A24E-B17A-DA5C86F86E76}"/>
              </a:ext>
            </a:extLst>
          </p:cNvPr>
          <p:cNvGrpSpPr/>
          <p:nvPr/>
        </p:nvGrpSpPr>
        <p:grpSpPr>
          <a:xfrm>
            <a:off x="2354360" y="2716061"/>
            <a:ext cx="393354" cy="330872"/>
            <a:chOff x="4477183" y="1362711"/>
            <a:chExt cx="143638" cy="120818"/>
          </a:xfrm>
        </p:grpSpPr>
        <p:sp>
          <p:nvSpPr>
            <p:cNvPr id="58" name="Google Shape;802;p73">
              <a:extLst>
                <a:ext uri="{FF2B5EF4-FFF2-40B4-BE49-F238E27FC236}">
                  <a16:creationId xmlns:a16="http://schemas.microsoft.com/office/drawing/2014/main" id="{8E18CE10-B836-DC49-94B1-5D1BF91C45F8}"/>
                </a:ext>
              </a:extLst>
            </p:cNvPr>
            <p:cNvSpPr/>
            <p:nvPr/>
          </p:nvSpPr>
          <p:spPr>
            <a:xfrm>
              <a:off x="4493292" y="1449968"/>
              <a:ext cx="112763" cy="33561"/>
            </a:xfrm>
            <a:custGeom>
              <a:avLst/>
              <a:gdLst/>
              <a:ahLst/>
              <a:cxnLst/>
              <a:rect l="l" t="t" r="r" b="b"/>
              <a:pathLst>
                <a:path w="372" h="111" extrusionOk="0">
                  <a:moveTo>
                    <a:pt x="326" y="8"/>
                  </a:moveTo>
                  <a:cubicBezTo>
                    <a:pt x="287" y="39"/>
                    <a:pt x="240" y="56"/>
                    <a:pt x="186" y="56"/>
                  </a:cubicBezTo>
                  <a:cubicBezTo>
                    <a:pt x="132" y="56"/>
                    <a:pt x="84" y="39"/>
                    <a:pt x="45" y="8"/>
                  </a:cubicBezTo>
                  <a:cubicBezTo>
                    <a:pt x="34" y="0"/>
                    <a:pt x="17" y="3"/>
                    <a:pt x="8" y="14"/>
                  </a:cubicBezTo>
                  <a:cubicBezTo>
                    <a:pt x="0" y="25"/>
                    <a:pt x="3" y="42"/>
                    <a:pt x="14" y="51"/>
                  </a:cubicBezTo>
                  <a:cubicBezTo>
                    <a:pt x="62" y="87"/>
                    <a:pt x="124" y="110"/>
                    <a:pt x="186" y="110"/>
                  </a:cubicBezTo>
                  <a:cubicBezTo>
                    <a:pt x="248" y="110"/>
                    <a:pt x="309" y="90"/>
                    <a:pt x="357" y="53"/>
                  </a:cubicBezTo>
                  <a:cubicBezTo>
                    <a:pt x="368" y="45"/>
                    <a:pt x="371" y="28"/>
                    <a:pt x="363" y="17"/>
                  </a:cubicBezTo>
                  <a:cubicBezTo>
                    <a:pt x="354" y="3"/>
                    <a:pt x="337" y="0"/>
                    <a:pt x="326" y="8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803;p73">
              <a:extLst>
                <a:ext uri="{FF2B5EF4-FFF2-40B4-BE49-F238E27FC236}">
                  <a16:creationId xmlns:a16="http://schemas.microsoft.com/office/drawing/2014/main" id="{7DDD62D6-095E-BE40-BF84-F1ACD8CB9CBC}"/>
                </a:ext>
              </a:extLst>
            </p:cNvPr>
            <p:cNvSpPr/>
            <p:nvPr/>
          </p:nvSpPr>
          <p:spPr>
            <a:xfrm>
              <a:off x="4477183" y="1362711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8" y="95"/>
                    <a:pt x="80" y="100"/>
                  </a:cubicBezTo>
                  <a:cubicBezTo>
                    <a:pt x="71" y="105"/>
                    <a:pt x="63" y="107"/>
                    <a:pt x="54" y="107"/>
                  </a:cubicBezTo>
                  <a:cubicBezTo>
                    <a:pt x="44" y="107"/>
                    <a:pt x="35" y="105"/>
                    <a:pt x="27" y="100"/>
                  </a:cubicBezTo>
                  <a:cubicBezTo>
                    <a:pt x="18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8" y="12"/>
                    <a:pt x="27" y="7"/>
                  </a:cubicBezTo>
                  <a:cubicBezTo>
                    <a:pt x="35" y="2"/>
                    <a:pt x="44" y="0"/>
                    <a:pt x="54" y="0"/>
                  </a:cubicBezTo>
                  <a:cubicBezTo>
                    <a:pt x="63" y="0"/>
                    <a:pt x="71" y="2"/>
                    <a:pt x="80" y="7"/>
                  </a:cubicBezTo>
                  <a:cubicBezTo>
                    <a:pt x="88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04;p73">
              <a:extLst>
                <a:ext uri="{FF2B5EF4-FFF2-40B4-BE49-F238E27FC236}">
                  <a16:creationId xmlns:a16="http://schemas.microsoft.com/office/drawing/2014/main" id="{7F3723DF-F3FD-F243-BA89-A8C65CEE9478}"/>
                </a:ext>
              </a:extLst>
            </p:cNvPr>
            <p:cNvSpPr/>
            <p:nvPr/>
          </p:nvSpPr>
          <p:spPr>
            <a:xfrm>
              <a:off x="4588603" y="1362711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9" y="95"/>
                    <a:pt x="80" y="100"/>
                  </a:cubicBezTo>
                  <a:cubicBezTo>
                    <a:pt x="72" y="105"/>
                    <a:pt x="63" y="107"/>
                    <a:pt x="53" y="107"/>
                  </a:cubicBezTo>
                  <a:cubicBezTo>
                    <a:pt x="44" y="107"/>
                    <a:pt x="36" y="105"/>
                    <a:pt x="27" y="100"/>
                  </a:cubicBezTo>
                  <a:cubicBezTo>
                    <a:pt x="19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9" y="12"/>
                    <a:pt x="27" y="7"/>
                  </a:cubicBezTo>
                  <a:cubicBezTo>
                    <a:pt x="36" y="2"/>
                    <a:pt x="44" y="0"/>
                    <a:pt x="53" y="0"/>
                  </a:cubicBezTo>
                  <a:cubicBezTo>
                    <a:pt x="63" y="0"/>
                    <a:pt x="72" y="2"/>
                    <a:pt x="80" y="7"/>
                  </a:cubicBezTo>
                  <a:cubicBezTo>
                    <a:pt x="89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805;p73">
            <a:extLst>
              <a:ext uri="{FF2B5EF4-FFF2-40B4-BE49-F238E27FC236}">
                <a16:creationId xmlns:a16="http://schemas.microsoft.com/office/drawing/2014/main" id="{47E92FF8-0DCE-C340-B562-F57AAD9B0B2A}"/>
              </a:ext>
            </a:extLst>
          </p:cNvPr>
          <p:cNvSpPr/>
          <p:nvPr/>
        </p:nvSpPr>
        <p:spPr>
          <a:xfrm>
            <a:off x="1810137" y="1660475"/>
            <a:ext cx="106225" cy="138450"/>
          </a:xfrm>
          <a:custGeom>
            <a:avLst/>
            <a:gdLst/>
            <a:ahLst/>
            <a:cxnLst/>
            <a:rect l="l" t="t" r="r" b="b"/>
            <a:pathLst>
              <a:path w="842" h="1098" extrusionOk="0">
                <a:moveTo>
                  <a:pt x="737" y="367"/>
                </a:moveTo>
                <a:lnTo>
                  <a:pt x="683" y="367"/>
                </a:lnTo>
                <a:lnTo>
                  <a:pt x="683" y="263"/>
                </a:lnTo>
                <a:cubicBezTo>
                  <a:pt x="683" y="119"/>
                  <a:pt x="568" y="0"/>
                  <a:pt x="421" y="0"/>
                </a:cubicBezTo>
                <a:cubicBezTo>
                  <a:pt x="274" y="0"/>
                  <a:pt x="158" y="116"/>
                  <a:pt x="158" y="263"/>
                </a:cubicBezTo>
                <a:lnTo>
                  <a:pt x="158" y="367"/>
                </a:lnTo>
                <a:lnTo>
                  <a:pt x="105" y="367"/>
                </a:lnTo>
                <a:cubicBezTo>
                  <a:pt x="48" y="367"/>
                  <a:pt x="0" y="415"/>
                  <a:pt x="0" y="471"/>
                </a:cubicBezTo>
                <a:lnTo>
                  <a:pt x="0" y="992"/>
                </a:lnTo>
                <a:cubicBezTo>
                  <a:pt x="0" y="1049"/>
                  <a:pt x="48" y="1097"/>
                  <a:pt x="105" y="1097"/>
                </a:cubicBezTo>
                <a:lnTo>
                  <a:pt x="731" y="1097"/>
                </a:lnTo>
                <a:cubicBezTo>
                  <a:pt x="788" y="1097"/>
                  <a:pt x="836" y="1049"/>
                  <a:pt x="836" y="992"/>
                </a:cubicBezTo>
                <a:lnTo>
                  <a:pt x="836" y="471"/>
                </a:lnTo>
                <a:cubicBezTo>
                  <a:pt x="841" y="412"/>
                  <a:pt x="796" y="367"/>
                  <a:pt x="737" y="367"/>
                </a:cubicBezTo>
                <a:close/>
                <a:moveTo>
                  <a:pt x="424" y="834"/>
                </a:moveTo>
                <a:cubicBezTo>
                  <a:pt x="367" y="834"/>
                  <a:pt x="319" y="786"/>
                  <a:pt x="319" y="731"/>
                </a:cubicBezTo>
                <a:cubicBezTo>
                  <a:pt x="319" y="675"/>
                  <a:pt x="368" y="627"/>
                  <a:pt x="424" y="627"/>
                </a:cubicBezTo>
                <a:cubicBezTo>
                  <a:pt x="481" y="627"/>
                  <a:pt x="528" y="675"/>
                  <a:pt x="528" y="731"/>
                </a:cubicBezTo>
                <a:cubicBezTo>
                  <a:pt x="528" y="786"/>
                  <a:pt x="483" y="834"/>
                  <a:pt x="424" y="834"/>
                </a:cubicBezTo>
                <a:close/>
                <a:moveTo>
                  <a:pt x="263" y="367"/>
                </a:moveTo>
                <a:lnTo>
                  <a:pt x="263" y="263"/>
                </a:lnTo>
                <a:cubicBezTo>
                  <a:pt x="263" y="172"/>
                  <a:pt x="337" y="102"/>
                  <a:pt x="424" y="102"/>
                </a:cubicBezTo>
                <a:cubicBezTo>
                  <a:pt x="512" y="102"/>
                  <a:pt x="585" y="175"/>
                  <a:pt x="585" y="263"/>
                </a:cubicBezTo>
                <a:lnTo>
                  <a:pt x="585" y="367"/>
                </a:lnTo>
                <a:lnTo>
                  <a:pt x="263" y="367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806;p73">
            <a:extLst>
              <a:ext uri="{FF2B5EF4-FFF2-40B4-BE49-F238E27FC236}">
                <a16:creationId xmlns:a16="http://schemas.microsoft.com/office/drawing/2014/main" id="{169E2BED-4A23-CB49-9B31-E28C9FFA88DE}"/>
              </a:ext>
            </a:extLst>
          </p:cNvPr>
          <p:cNvSpPr/>
          <p:nvPr/>
        </p:nvSpPr>
        <p:spPr>
          <a:xfrm>
            <a:off x="2028904" y="2217816"/>
            <a:ext cx="1047960" cy="1047960"/>
          </a:xfrm>
          <a:custGeom>
            <a:avLst/>
            <a:gdLst/>
            <a:ahLst/>
            <a:cxnLst/>
            <a:rect l="l" t="t" r="r" b="b"/>
            <a:pathLst>
              <a:path w="2911" h="2911" extrusionOk="0">
                <a:moveTo>
                  <a:pt x="1457" y="0"/>
                </a:moveTo>
                <a:lnTo>
                  <a:pt x="1457" y="0"/>
                </a:lnTo>
                <a:cubicBezTo>
                  <a:pt x="650" y="0"/>
                  <a:pt x="0" y="650"/>
                  <a:pt x="0" y="1457"/>
                </a:cubicBezTo>
                <a:lnTo>
                  <a:pt x="0" y="1457"/>
                </a:lnTo>
                <a:cubicBezTo>
                  <a:pt x="0" y="2260"/>
                  <a:pt x="650" y="2910"/>
                  <a:pt x="1457" y="2910"/>
                </a:cubicBezTo>
                <a:lnTo>
                  <a:pt x="1457" y="2910"/>
                </a:lnTo>
                <a:cubicBezTo>
                  <a:pt x="2258" y="2910"/>
                  <a:pt x="2910" y="2260"/>
                  <a:pt x="2910" y="1457"/>
                </a:cubicBezTo>
                <a:lnTo>
                  <a:pt x="2910" y="1457"/>
                </a:lnTo>
                <a:cubicBezTo>
                  <a:pt x="2910" y="650"/>
                  <a:pt x="2258" y="0"/>
                  <a:pt x="1457" y="0"/>
                </a:cubicBezTo>
                <a:moveTo>
                  <a:pt x="2423" y="1796"/>
                </a:moveTo>
                <a:lnTo>
                  <a:pt x="2423" y="1796"/>
                </a:lnTo>
                <a:cubicBezTo>
                  <a:pt x="2292" y="2247"/>
                  <a:pt x="1904" y="2582"/>
                  <a:pt x="1448" y="2582"/>
                </a:cubicBezTo>
                <a:lnTo>
                  <a:pt x="1448" y="2582"/>
                </a:lnTo>
                <a:cubicBezTo>
                  <a:pt x="989" y="2582"/>
                  <a:pt x="604" y="2254"/>
                  <a:pt x="472" y="1796"/>
                </a:cubicBezTo>
                <a:lnTo>
                  <a:pt x="472" y="1796"/>
                </a:lnTo>
                <a:cubicBezTo>
                  <a:pt x="328" y="1782"/>
                  <a:pt x="218" y="1652"/>
                  <a:pt x="218" y="1487"/>
                </a:cubicBezTo>
                <a:lnTo>
                  <a:pt x="218" y="1487"/>
                </a:lnTo>
                <a:cubicBezTo>
                  <a:pt x="218" y="1330"/>
                  <a:pt x="350" y="1211"/>
                  <a:pt x="477" y="1190"/>
                </a:cubicBezTo>
                <a:lnTo>
                  <a:pt x="477" y="1190"/>
                </a:lnTo>
                <a:cubicBezTo>
                  <a:pt x="496" y="1023"/>
                  <a:pt x="714" y="625"/>
                  <a:pt x="925" y="608"/>
                </a:cubicBezTo>
                <a:lnTo>
                  <a:pt x="925" y="608"/>
                </a:lnTo>
                <a:cubicBezTo>
                  <a:pt x="1031" y="599"/>
                  <a:pt x="1084" y="661"/>
                  <a:pt x="1084" y="661"/>
                </a:cubicBezTo>
                <a:lnTo>
                  <a:pt x="1084" y="661"/>
                </a:lnTo>
                <a:cubicBezTo>
                  <a:pt x="1084" y="661"/>
                  <a:pt x="1188" y="557"/>
                  <a:pt x="1268" y="555"/>
                </a:cubicBezTo>
                <a:lnTo>
                  <a:pt x="1268" y="555"/>
                </a:lnTo>
                <a:cubicBezTo>
                  <a:pt x="1347" y="555"/>
                  <a:pt x="1454" y="661"/>
                  <a:pt x="1454" y="661"/>
                </a:cubicBezTo>
                <a:lnTo>
                  <a:pt x="1454" y="661"/>
                </a:lnTo>
                <a:cubicBezTo>
                  <a:pt x="1454" y="661"/>
                  <a:pt x="1561" y="555"/>
                  <a:pt x="1640" y="555"/>
                </a:cubicBezTo>
                <a:lnTo>
                  <a:pt x="1640" y="555"/>
                </a:lnTo>
                <a:cubicBezTo>
                  <a:pt x="1720" y="553"/>
                  <a:pt x="1824" y="661"/>
                  <a:pt x="1824" y="661"/>
                </a:cubicBezTo>
                <a:lnTo>
                  <a:pt x="1824" y="661"/>
                </a:lnTo>
                <a:cubicBezTo>
                  <a:pt x="1824" y="661"/>
                  <a:pt x="1881" y="601"/>
                  <a:pt x="1985" y="610"/>
                </a:cubicBezTo>
                <a:lnTo>
                  <a:pt x="1985" y="610"/>
                </a:lnTo>
                <a:cubicBezTo>
                  <a:pt x="2192" y="627"/>
                  <a:pt x="2421" y="1078"/>
                  <a:pt x="2433" y="1190"/>
                </a:cubicBezTo>
                <a:lnTo>
                  <a:pt x="2433" y="1190"/>
                </a:lnTo>
                <a:cubicBezTo>
                  <a:pt x="2588" y="1190"/>
                  <a:pt x="2709" y="1319"/>
                  <a:pt x="2704" y="1487"/>
                </a:cubicBezTo>
                <a:lnTo>
                  <a:pt x="2704" y="1487"/>
                </a:lnTo>
                <a:cubicBezTo>
                  <a:pt x="2700" y="1657"/>
                  <a:pt x="2573" y="1796"/>
                  <a:pt x="2423" y="1796"/>
                </a:cubicBezTo>
              </a:path>
            </a:pathLst>
          </a:custGeom>
          <a:solidFill>
            <a:srgbClr val="D55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63" name="Google Shape;807;p73">
            <a:extLst>
              <a:ext uri="{FF2B5EF4-FFF2-40B4-BE49-F238E27FC236}">
                <a16:creationId xmlns:a16="http://schemas.microsoft.com/office/drawing/2014/main" id="{C3EAFD42-F37F-2F40-B469-72534CD51DA4}"/>
              </a:ext>
            </a:extLst>
          </p:cNvPr>
          <p:cNvCxnSpPr>
            <a:cxnSpLocks/>
          </p:cNvCxnSpPr>
          <p:nvPr/>
        </p:nvCxnSpPr>
        <p:spPr>
          <a:xfrm>
            <a:off x="3437584" y="2588995"/>
            <a:ext cx="3115878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809;p73">
            <a:extLst>
              <a:ext uri="{FF2B5EF4-FFF2-40B4-BE49-F238E27FC236}">
                <a16:creationId xmlns:a16="http://schemas.microsoft.com/office/drawing/2014/main" id="{834BBD02-94B6-5B46-A8D9-FCDF668567B9}"/>
              </a:ext>
            </a:extLst>
          </p:cNvPr>
          <p:cNvSpPr/>
          <p:nvPr/>
        </p:nvSpPr>
        <p:spPr>
          <a:xfrm>
            <a:off x="4919360" y="2816001"/>
            <a:ext cx="1627500" cy="2694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6" name="Google Shape;810;p73">
            <a:extLst>
              <a:ext uri="{FF2B5EF4-FFF2-40B4-BE49-F238E27FC236}">
                <a16:creationId xmlns:a16="http://schemas.microsoft.com/office/drawing/2014/main" id="{FD01B141-B6CF-034A-BADF-014DF3EC01B8}"/>
              </a:ext>
            </a:extLst>
          </p:cNvPr>
          <p:cNvSpPr/>
          <p:nvPr/>
        </p:nvSpPr>
        <p:spPr>
          <a:xfrm>
            <a:off x="4911805" y="3218708"/>
            <a:ext cx="1627500" cy="2694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7" name="Google Shape;811;p73">
            <a:extLst>
              <a:ext uri="{FF2B5EF4-FFF2-40B4-BE49-F238E27FC236}">
                <a16:creationId xmlns:a16="http://schemas.microsoft.com/office/drawing/2014/main" id="{8C9CD52D-A6C6-3A47-8821-9D388CFA8424}"/>
              </a:ext>
            </a:extLst>
          </p:cNvPr>
          <p:cNvSpPr/>
          <p:nvPr/>
        </p:nvSpPr>
        <p:spPr>
          <a:xfrm>
            <a:off x="4919360" y="3614691"/>
            <a:ext cx="1627500" cy="2694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9" name="Google Shape;813;p73">
            <a:extLst>
              <a:ext uri="{FF2B5EF4-FFF2-40B4-BE49-F238E27FC236}">
                <a16:creationId xmlns:a16="http://schemas.microsoft.com/office/drawing/2014/main" id="{42710D42-ACEA-7643-AE89-9938E3EDE20E}"/>
              </a:ext>
            </a:extLst>
          </p:cNvPr>
          <p:cNvSpPr/>
          <p:nvPr/>
        </p:nvSpPr>
        <p:spPr>
          <a:xfrm>
            <a:off x="5598260" y="4157582"/>
            <a:ext cx="948600" cy="269400"/>
          </a:xfrm>
          <a:prstGeom prst="roundRect">
            <a:avLst>
              <a:gd name="adj" fmla="val 16667"/>
            </a:avLst>
          </a:prstGeom>
          <a:solidFill>
            <a:srgbClr val="007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Google Sans"/>
                <a:ea typeface="Google Sans"/>
                <a:cs typeface="Google Sans"/>
                <a:sym typeface="Google Sans"/>
              </a:rPr>
              <a:t>Update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814;p73">
            <a:extLst>
              <a:ext uri="{FF2B5EF4-FFF2-40B4-BE49-F238E27FC236}">
                <a16:creationId xmlns:a16="http://schemas.microsoft.com/office/drawing/2014/main" id="{E148CB8C-8614-D049-9158-3BAD421CAD0A}"/>
              </a:ext>
            </a:extLst>
          </p:cNvPr>
          <p:cNvSpPr txBox="1"/>
          <p:nvPr/>
        </p:nvSpPr>
        <p:spPr>
          <a:xfrm>
            <a:off x="1810135" y="4089101"/>
            <a:ext cx="290100" cy="12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1.</a:t>
            </a:r>
            <a:endParaRPr sz="1000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2.</a:t>
            </a:r>
            <a:endParaRPr sz="1000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3.</a:t>
            </a:r>
            <a:endParaRPr sz="1000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4.</a:t>
            </a:r>
            <a:endParaRPr sz="1000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5.</a:t>
            </a:r>
            <a:endParaRPr sz="1000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6.</a:t>
            </a:r>
            <a:endParaRPr sz="1000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815;p73">
            <a:extLst>
              <a:ext uri="{FF2B5EF4-FFF2-40B4-BE49-F238E27FC236}">
                <a16:creationId xmlns:a16="http://schemas.microsoft.com/office/drawing/2014/main" id="{21D16C9C-D968-404D-B7F0-ED7F03C021AB}"/>
              </a:ext>
            </a:extLst>
          </p:cNvPr>
          <p:cNvSpPr txBox="1"/>
          <p:nvPr/>
        </p:nvSpPr>
        <p:spPr>
          <a:xfrm>
            <a:off x="1932892" y="4089101"/>
            <a:ext cx="1578300" cy="12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Tri-Bool		</a:t>
            </a:r>
            <a:r>
              <a:rPr lang="en" sz="1000" b="1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65535</a:t>
            </a:r>
            <a:endParaRPr sz="1000" b="1" kern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Tri Repetae	</a:t>
            </a:r>
            <a:r>
              <a:rPr lang="en" sz="1000" b="1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61995</a:t>
            </a:r>
            <a:endParaRPr sz="1000" b="1" kern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Triassic Five	</a:t>
            </a:r>
            <a:r>
              <a:rPr lang="en" sz="1000" b="1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52391</a:t>
            </a:r>
            <a:endParaRPr sz="1000" b="1" kern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Tricksy Hobbits	</a:t>
            </a:r>
            <a:r>
              <a:rPr lang="en" sz="1000" b="1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37164</a:t>
            </a:r>
            <a:endParaRPr sz="1000" b="1" kern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Tribe of Frog	</a:t>
            </a:r>
            <a:r>
              <a:rPr lang="en" sz="1000" b="1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31337</a:t>
            </a:r>
            <a:endParaRPr sz="1000" b="1" kern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Trite Examples	</a:t>
            </a:r>
            <a:r>
              <a:rPr lang="en" sz="1000" b="1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29243</a:t>
            </a:r>
            <a:endParaRPr sz="1000" b="1" kern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73" name="Google Shape;812;p73">
            <a:extLst>
              <a:ext uri="{FF2B5EF4-FFF2-40B4-BE49-F238E27FC236}">
                <a16:creationId xmlns:a16="http://schemas.microsoft.com/office/drawing/2014/main" id="{31C3375D-5293-CE45-8445-4351235D6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3303697"/>
              </p:ext>
            </p:extLst>
          </p:nvPr>
        </p:nvGraphicFramePr>
        <p:xfrm>
          <a:off x="3254108" y="2756367"/>
          <a:ext cx="3312808" cy="11886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5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8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43434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Faction Name:</a:t>
                      </a:r>
                      <a:endParaRPr sz="1400" dirty="0">
                        <a:solidFill>
                          <a:srgbClr val="43434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Tribe of Frog</a:t>
                      </a:r>
                      <a:endParaRPr sz="12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43434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Leader Name:</a:t>
                      </a:r>
                      <a:endParaRPr sz="1400" dirty="0">
                        <a:solidFill>
                          <a:srgbClr val="43434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err="1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SomeUser</a:t>
                      </a:r>
                      <a:endParaRPr sz="12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7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43434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Email Address:</a:t>
                      </a:r>
                      <a:endParaRPr sz="1400" dirty="0">
                        <a:solidFill>
                          <a:srgbClr val="43434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err="1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user@example.com</a:t>
                      </a:r>
                      <a:endParaRPr sz="12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4" name="Titel 7">
            <a:extLst>
              <a:ext uri="{FF2B5EF4-FFF2-40B4-BE49-F238E27FC236}">
                <a16:creationId xmlns:a16="http://schemas.microsoft.com/office/drawing/2014/main" id="{1ABADBBA-DD3C-4E40-AE96-107C25A300CF}"/>
              </a:ext>
            </a:extLst>
          </p:cNvPr>
          <p:cNvSpPr txBox="1">
            <a:spLocks/>
          </p:cNvSpPr>
          <p:nvPr/>
        </p:nvSpPr>
        <p:spPr bwMode="gray">
          <a:xfrm>
            <a:off x="1416049" y="267076"/>
            <a:ext cx="9570197" cy="566187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3600" u="sng" dirty="0">
                <a:latin typeface="Corbel" panose="020B0503020204020204" pitchFamily="34" charset="0"/>
                <a:cs typeface="Futura Medium" panose="020B0602020204020303" pitchFamily="34" charset="-79"/>
              </a:rPr>
              <a:t>Example: Fang Faction Game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A146B5-565B-1849-B2C7-077013ED8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481" y="1630488"/>
            <a:ext cx="3701654" cy="2674446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0101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3E6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638429" y="141889"/>
            <a:ext cx="3898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12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34356F-E357-734C-BDC0-B10FC1001337}"/>
              </a:ext>
            </a:extLst>
          </p:cNvPr>
          <p:cNvSpPr/>
          <p:nvPr/>
        </p:nvSpPr>
        <p:spPr>
          <a:xfrm>
            <a:off x="1416050" y="913944"/>
            <a:ext cx="9570197" cy="5288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C56216-5D84-9348-9D0C-0ECAF78B8DA9}"/>
              </a:ext>
            </a:extLst>
          </p:cNvPr>
          <p:cNvSpPr/>
          <p:nvPr/>
        </p:nvSpPr>
        <p:spPr>
          <a:xfrm>
            <a:off x="3552950" y="6257241"/>
            <a:ext cx="54080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Source: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 The Art of SLOs by Google 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1500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74" name="Titel 7">
            <a:extLst>
              <a:ext uri="{FF2B5EF4-FFF2-40B4-BE49-F238E27FC236}">
                <a16:creationId xmlns:a16="http://schemas.microsoft.com/office/drawing/2014/main" id="{1ABADBBA-DD3C-4E40-AE96-107C25A300CF}"/>
              </a:ext>
            </a:extLst>
          </p:cNvPr>
          <p:cNvSpPr txBox="1">
            <a:spLocks/>
          </p:cNvSpPr>
          <p:nvPr/>
        </p:nvSpPr>
        <p:spPr bwMode="gray">
          <a:xfrm>
            <a:off x="1416049" y="267076"/>
            <a:ext cx="9570197" cy="566187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3600" u="sng" dirty="0">
                <a:latin typeface="Corbel" panose="020B0503020204020204" pitchFamily="34" charset="0"/>
                <a:cs typeface="Futura Medium" panose="020B0602020204020303" pitchFamily="34" charset="-79"/>
              </a:rPr>
              <a:t>Example: SLI Implementations</a:t>
            </a:r>
          </a:p>
        </p:txBody>
      </p:sp>
      <p:sp>
        <p:nvSpPr>
          <p:cNvPr id="35" name="Google Shape;982;p86">
            <a:extLst>
              <a:ext uri="{FF2B5EF4-FFF2-40B4-BE49-F238E27FC236}">
                <a16:creationId xmlns:a16="http://schemas.microsoft.com/office/drawing/2014/main" id="{6D7654E2-55EF-1141-96D2-EC45B4431EBC}"/>
              </a:ext>
            </a:extLst>
          </p:cNvPr>
          <p:cNvSpPr txBox="1"/>
          <p:nvPr/>
        </p:nvSpPr>
        <p:spPr>
          <a:xfrm>
            <a:off x="1820091" y="2429691"/>
            <a:ext cx="5016138" cy="2999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9E73"/>
              </a:buClr>
              <a:buSzPts val="1100"/>
              <a:buFont typeface="Arial"/>
              <a:buNone/>
            </a:pP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Proportion of </a:t>
            </a:r>
            <a:r>
              <a:rPr lang="en" sz="14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HTTP GET</a:t>
            </a: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requests</a:t>
            </a:r>
            <a:br>
              <a:rPr lang="en" sz="14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for </a:t>
            </a:r>
            <a:r>
              <a:rPr lang="en" sz="14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/profile/{user} </a:t>
            </a: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 </a:t>
            </a:r>
            <a:r>
              <a:rPr lang="en" sz="14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/profile/{user}/avatar</a:t>
            </a:r>
            <a:br>
              <a:rPr lang="en" sz="14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that have </a:t>
            </a:r>
            <a:r>
              <a:rPr lang="en" sz="1400" b="1" i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2XX</a:t>
            </a: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400" b="1" i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3XX</a:t>
            </a:r>
            <a:r>
              <a:rPr lang="en" sz="14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 </a:t>
            </a:r>
            <a:r>
              <a:rPr lang="en" sz="1400" b="1" i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4XX</a:t>
            </a:r>
            <a:r>
              <a:rPr lang="en" sz="1400" b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 (excl. 429) </a:t>
            </a: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status</a:t>
            </a:r>
            <a:br>
              <a:rPr lang="en" sz="14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measured at the </a:t>
            </a:r>
            <a:r>
              <a:rPr lang="en" sz="1400" b="1" kern="0" dirty="0">
                <a:solidFill>
                  <a:srgbClr val="D55E00"/>
                </a:solidFill>
                <a:latin typeface="Roboto"/>
                <a:ea typeface="Roboto"/>
                <a:cs typeface="Roboto"/>
                <a:sym typeface="Roboto"/>
              </a:rPr>
              <a:t>load balancer</a:t>
            </a:r>
            <a:endParaRPr sz="1400" b="1" kern="0" dirty="0">
              <a:solidFill>
                <a:srgbClr val="D55E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indent="457200">
              <a:lnSpc>
                <a:spcPct val="115000"/>
              </a:lnSpc>
              <a:spcBef>
                <a:spcPts val="1400"/>
              </a:spcBef>
              <a:buClr>
                <a:srgbClr val="009E73"/>
              </a:buClr>
              <a:buSzPts val="1100"/>
              <a:buFont typeface="Arial"/>
              <a:buNone/>
            </a:pPr>
            <a:r>
              <a:rPr lang="en" sz="1400" i="1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endParaRPr sz="1400" i="1" kern="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rgbClr val="009E73"/>
              </a:buClr>
              <a:buSzPts val="1100"/>
              <a:buFont typeface="Arial"/>
              <a:buNone/>
            </a:pP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Proportion of </a:t>
            </a:r>
            <a:r>
              <a:rPr lang="en" sz="14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HTTP GET</a:t>
            </a: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requests</a:t>
            </a:r>
            <a:br>
              <a:rPr lang="en" sz="14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for </a:t>
            </a:r>
            <a:r>
              <a:rPr lang="en" sz="14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/profile/</a:t>
            </a:r>
            <a:r>
              <a:rPr lang="en" sz="1400" b="1" kern="0" dirty="0" err="1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prober_user</a:t>
            </a:r>
            <a:r>
              <a:rPr lang="en" sz="14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en" sz="14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 all linked resources</a:t>
            </a:r>
            <a:br>
              <a:rPr lang="en" sz="14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returning </a:t>
            </a:r>
            <a:r>
              <a:rPr lang="en" sz="1400" b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valid HTML containing "</a:t>
            </a:r>
            <a:r>
              <a:rPr lang="en" sz="1400" b="1" kern="0" dirty="0" err="1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ProberUser</a:t>
            </a:r>
            <a:r>
              <a:rPr lang="en" sz="1400" b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br>
              <a:rPr lang="en" sz="14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measured by a </a:t>
            </a:r>
            <a:r>
              <a:rPr lang="en" sz="1400" b="1" kern="0" dirty="0">
                <a:solidFill>
                  <a:srgbClr val="D55E00"/>
                </a:solidFill>
                <a:latin typeface="Roboto"/>
                <a:ea typeface="Roboto"/>
                <a:cs typeface="Roboto"/>
                <a:sym typeface="Roboto"/>
              </a:rPr>
              <a:t>black-box prober</a:t>
            </a: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every 5s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" name="Google Shape;983;p86">
            <a:extLst>
              <a:ext uri="{FF2B5EF4-FFF2-40B4-BE49-F238E27FC236}">
                <a16:creationId xmlns:a16="http://schemas.microsoft.com/office/drawing/2014/main" id="{F6A7CD05-EBD1-8546-9F56-D14F4E19870E}"/>
              </a:ext>
            </a:extLst>
          </p:cNvPr>
          <p:cNvSpPr txBox="1"/>
          <p:nvPr/>
        </p:nvSpPr>
        <p:spPr>
          <a:xfrm>
            <a:off x="6515302" y="2429691"/>
            <a:ext cx="44709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9E73"/>
              </a:buClr>
              <a:buSzPts val="1100"/>
              <a:buFont typeface="Arial"/>
              <a:buNone/>
            </a:pP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Proportion of </a:t>
            </a:r>
            <a:r>
              <a:rPr lang="en" sz="14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HTTP GET</a:t>
            </a: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requests</a:t>
            </a:r>
            <a:br>
              <a:rPr lang="en" sz="14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for </a:t>
            </a:r>
            <a:r>
              <a:rPr lang="en" sz="14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/profile/{user}</a:t>
            </a:r>
            <a:br>
              <a:rPr lang="en" sz="14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that send their </a:t>
            </a:r>
            <a:r>
              <a:rPr lang="en" sz="1400" b="1" kern="0" dirty="0">
                <a:solidFill>
                  <a:srgbClr val="D55E00"/>
                </a:solidFill>
                <a:latin typeface="Roboto"/>
                <a:ea typeface="Roboto"/>
                <a:cs typeface="Roboto"/>
                <a:sym typeface="Roboto"/>
              </a:rPr>
              <a:t>entire response</a:t>
            </a:r>
            <a:r>
              <a:rPr lang="en" sz="14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400" b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within </a:t>
            </a:r>
            <a:r>
              <a:rPr lang="en" sz="1400" b="1" i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X </a:t>
            </a:r>
            <a:r>
              <a:rPr lang="en" sz="1400" b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ms</a:t>
            </a:r>
            <a:br>
              <a:rPr lang="en" sz="14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measured at the </a:t>
            </a:r>
            <a:r>
              <a:rPr lang="en" sz="1400" b="1" kern="0" dirty="0">
                <a:solidFill>
                  <a:srgbClr val="D55E00"/>
                </a:solidFill>
                <a:latin typeface="Roboto"/>
                <a:ea typeface="Roboto"/>
                <a:cs typeface="Roboto"/>
                <a:sym typeface="Roboto"/>
              </a:rPr>
              <a:t>load balancer</a:t>
            </a:r>
            <a:endParaRPr sz="1400" b="1" kern="0" dirty="0">
              <a:solidFill>
                <a:srgbClr val="D55E00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rgbClr val="009E73"/>
              </a:buClr>
              <a:buSzPts val="1100"/>
              <a:buFont typeface="Arial"/>
              <a:buNone/>
            </a:pPr>
            <a:endParaRPr sz="1600" kern="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984;p86">
            <a:extLst>
              <a:ext uri="{FF2B5EF4-FFF2-40B4-BE49-F238E27FC236}">
                <a16:creationId xmlns:a16="http://schemas.microsoft.com/office/drawing/2014/main" id="{3F4AE75D-BEB2-BE49-B988-B40F0A91BBAC}"/>
              </a:ext>
            </a:extLst>
          </p:cNvPr>
          <p:cNvSpPr txBox="1"/>
          <p:nvPr/>
        </p:nvSpPr>
        <p:spPr>
          <a:xfrm>
            <a:off x="2710901" y="1604677"/>
            <a:ext cx="241691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800" b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Availability</a:t>
            </a:r>
            <a:endParaRPr sz="2800" b="1" kern="0" dirty="0">
              <a:solidFill>
                <a:srgbClr val="0072B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985;p86">
            <a:extLst>
              <a:ext uri="{FF2B5EF4-FFF2-40B4-BE49-F238E27FC236}">
                <a16:creationId xmlns:a16="http://schemas.microsoft.com/office/drawing/2014/main" id="{89797023-087B-C04D-BEC1-F52BAB893558}"/>
              </a:ext>
            </a:extLst>
          </p:cNvPr>
          <p:cNvSpPr txBox="1"/>
          <p:nvPr/>
        </p:nvSpPr>
        <p:spPr>
          <a:xfrm>
            <a:off x="7413812" y="1604677"/>
            <a:ext cx="22098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800" b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Latency</a:t>
            </a:r>
            <a:endParaRPr sz="2800" b="1" kern="0" dirty="0">
              <a:solidFill>
                <a:srgbClr val="0072B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B84D47-C7F1-8142-B1E9-EF9E7F4BE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392" y="3726533"/>
            <a:ext cx="2766640" cy="1998898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8525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3E6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638429" y="141889"/>
            <a:ext cx="3898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13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34356F-E357-734C-BDC0-B10FC1001337}"/>
              </a:ext>
            </a:extLst>
          </p:cNvPr>
          <p:cNvSpPr/>
          <p:nvPr/>
        </p:nvSpPr>
        <p:spPr>
          <a:xfrm>
            <a:off x="1416050" y="277594"/>
            <a:ext cx="9570197" cy="59248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C56216-5D84-9348-9D0C-0ECAF78B8DA9}"/>
              </a:ext>
            </a:extLst>
          </p:cNvPr>
          <p:cNvSpPr/>
          <p:nvPr/>
        </p:nvSpPr>
        <p:spPr>
          <a:xfrm>
            <a:off x="3552950" y="6257241"/>
            <a:ext cx="54080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Source: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 The Art of SLOs by Google 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1500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A3EDB8-DE5F-C247-A887-53E48E654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777" y="655563"/>
            <a:ext cx="6872742" cy="524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3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532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638429" y="141889"/>
            <a:ext cx="3898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14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4" name="Titel 7">
            <a:extLst>
              <a:ext uri="{FF2B5EF4-FFF2-40B4-BE49-F238E27FC236}">
                <a16:creationId xmlns:a16="http://schemas.microsoft.com/office/drawing/2014/main" id="{1ABADBBA-DD3C-4E40-AE96-107C25A300CF}"/>
              </a:ext>
            </a:extLst>
          </p:cNvPr>
          <p:cNvSpPr txBox="1">
            <a:spLocks/>
          </p:cNvSpPr>
          <p:nvPr/>
        </p:nvSpPr>
        <p:spPr bwMode="gray">
          <a:xfrm>
            <a:off x="1416049" y="267076"/>
            <a:ext cx="9570197" cy="728006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48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Summary</a:t>
            </a:r>
          </a:p>
        </p:txBody>
      </p:sp>
      <p:sp>
        <p:nvSpPr>
          <p:cNvPr id="13" name="Titel 7">
            <a:extLst>
              <a:ext uri="{FF2B5EF4-FFF2-40B4-BE49-F238E27FC236}">
                <a16:creationId xmlns:a16="http://schemas.microsoft.com/office/drawing/2014/main" id="{0A8C5B46-0266-3742-B725-713C74CC8B54}"/>
              </a:ext>
            </a:extLst>
          </p:cNvPr>
          <p:cNvSpPr txBox="1">
            <a:spLocks/>
          </p:cNvSpPr>
          <p:nvPr/>
        </p:nvSpPr>
        <p:spPr bwMode="gray">
          <a:xfrm>
            <a:off x="1416050" y="1246757"/>
            <a:ext cx="2100356" cy="4730461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SLI</a:t>
            </a:r>
          </a:p>
          <a:p>
            <a:endParaRPr lang="en-GB" sz="4000" b="0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r>
              <a:rPr lang="en-GB" sz="3200" b="0" dirty="0">
                <a:latin typeface="Corbel" panose="020B0503020204020204" pitchFamily="34" charset="0"/>
                <a:cs typeface="Futura Medium" panose="020B0602020204020303" pitchFamily="34" charset="-79"/>
              </a:rPr>
              <a:t>service level indicator: a monitoring metric that is indicative of a user’s goal </a:t>
            </a:r>
          </a:p>
        </p:txBody>
      </p:sp>
      <p:sp>
        <p:nvSpPr>
          <p:cNvPr id="14" name="Titel 7">
            <a:extLst>
              <a:ext uri="{FF2B5EF4-FFF2-40B4-BE49-F238E27FC236}">
                <a16:creationId xmlns:a16="http://schemas.microsoft.com/office/drawing/2014/main" id="{259E3F32-E115-8042-97E9-360F1F89E27B}"/>
              </a:ext>
            </a:extLst>
          </p:cNvPr>
          <p:cNvSpPr txBox="1">
            <a:spLocks/>
          </p:cNvSpPr>
          <p:nvPr/>
        </p:nvSpPr>
        <p:spPr bwMode="gray">
          <a:xfrm>
            <a:off x="3516406" y="1246756"/>
            <a:ext cx="2100356" cy="4730461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SLO</a:t>
            </a:r>
          </a:p>
          <a:p>
            <a:endParaRPr lang="en-GB" sz="4000" b="0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r>
              <a:rPr lang="en-GB" sz="3200" b="0" dirty="0">
                <a:latin typeface="Corbel" panose="020B0503020204020204" pitchFamily="34" charset="0"/>
                <a:cs typeface="Futura Medium" panose="020B0602020204020303" pitchFamily="34" charset="-79"/>
              </a:rPr>
              <a:t>service level objective: a target on an SLI that if barely met, keeps the user happy</a:t>
            </a:r>
          </a:p>
        </p:txBody>
      </p:sp>
      <p:sp>
        <p:nvSpPr>
          <p:cNvPr id="18" name="Titel 7">
            <a:extLst>
              <a:ext uri="{FF2B5EF4-FFF2-40B4-BE49-F238E27FC236}">
                <a16:creationId xmlns:a16="http://schemas.microsoft.com/office/drawing/2014/main" id="{9539F75D-78F9-1444-9DCD-8F7B7896D7A7}"/>
              </a:ext>
            </a:extLst>
          </p:cNvPr>
          <p:cNvSpPr txBox="1">
            <a:spLocks/>
          </p:cNvSpPr>
          <p:nvPr/>
        </p:nvSpPr>
        <p:spPr bwMode="gray">
          <a:xfrm>
            <a:off x="5616762" y="1246756"/>
            <a:ext cx="2338298" cy="4730461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SLA</a:t>
            </a:r>
          </a:p>
          <a:p>
            <a:endParaRPr lang="en-GB" sz="4000" b="0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r>
              <a:rPr lang="en-GB" sz="3200" b="0" dirty="0">
                <a:latin typeface="Corbel" panose="020B0503020204020204" pitchFamily="34" charset="0"/>
                <a:cs typeface="Futura Medium" panose="020B0602020204020303" pitchFamily="34" charset="-79"/>
              </a:rPr>
              <a:t>service level agreement: SLO + consequences</a:t>
            </a:r>
          </a:p>
        </p:txBody>
      </p:sp>
      <p:sp>
        <p:nvSpPr>
          <p:cNvPr id="19" name="Titel 7">
            <a:extLst>
              <a:ext uri="{FF2B5EF4-FFF2-40B4-BE49-F238E27FC236}">
                <a16:creationId xmlns:a16="http://schemas.microsoft.com/office/drawing/2014/main" id="{A1A55113-FA15-1947-B6CA-E8537CAB859E}"/>
              </a:ext>
            </a:extLst>
          </p:cNvPr>
          <p:cNvSpPr txBox="1">
            <a:spLocks/>
          </p:cNvSpPr>
          <p:nvPr/>
        </p:nvSpPr>
        <p:spPr bwMode="gray">
          <a:xfrm>
            <a:off x="7955060" y="1184902"/>
            <a:ext cx="3342157" cy="4730461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u="sng" dirty="0">
                <a:latin typeface="Corbel" panose="020B0503020204020204" pitchFamily="34" charset="0"/>
                <a:cs typeface="Futura Medium" panose="020B0602020204020303" pitchFamily="34" charset="-79"/>
              </a:rPr>
              <a:t>Error Budget</a:t>
            </a:r>
          </a:p>
          <a:p>
            <a:endParaRPr lang="en-GB" sz="4800" u="sng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r>
              <a:rPr lang="en-GB" sz="3200" b="0" dirty="0">
                <a:latin typeface="Corbel" panose="020B0503020204020204" pitchFamily="34" charset="0"/>
                <a:cs typeface="Futura Medium" panose="020B0602020204020303" pitchFamily="34" charset="-79"/>
              </a:rPr>
              <a:t>the maximum amount of time the system can fail without contractual consequences. It is the remainder / inverse of the SLO</a:t>
            </a:r>
          </a:p>
        </p:txBody>
      </p:sp>
    </p:spTree>
    <p:extLst>
      <p:ext uri="{BB962C8B-B14F-4D97-AF65-F5344CB8AC3E}">
        <p14:creationId xmlns:p14="http://schemas.microsoft.com/office/powerpoint/2010/main" val="3452087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532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638429" y="141889"/>
            <a:ext cx="3898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15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4" name="Titel 7">
            <a:extLst>
              <a:ext uri="{FF2B5EF4-FFF2-40B4-BE49-F238E27FC236}">
                <a16:creationId xmlns:a16="http://schemas.microsoft.com/office/drawing/2014/main" id="{1ABADBBA-DD3C-4E40-AE96-107C25A300CF}"/>
              </a:ext>
            </a:extLst>
          </p:cNvPr>
          <p:cNvSpPr txBox="1">
            <a:spLocks/>
          </p:cNvSpPr>
          <p:nvPr/>
        </p:nvSpPr>
        <p:spPr bwMode="gray">
          <a:xfrm>
            <a:off x="1416049" y="267076"/>
            <a:ext cx="9570197" cy="728006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4800" u="sng" dirty="0">
                <a:latin typeface="Corbel" panose="020B0503020204020204" pitchFamily="34" charset="0"/>
                <a:cs typeface="Futura Medium" panose="020B0602020204020303" pitchFamily="34" charset="-79"/>
              </a:rPr>
              <a:t>Further Information</a:t>
            </a:r>
          </a:p>
        </p:txBody>
      </p:sp>
      <p:sp>
        <p:nvSpPr>
          <p:cNvPr id="13" name="Titel 7">
            <a:extLst>
              <a:ext uri="{FF2B5EF4-FFF2-40B4-BE49-F238E27FC236}">
                <a16:creationId xmlns:a16="http://schemas.microsoft.com/office/drawing/2014/main" id="{0A8C5B46-0266-3742-B725-713C74CC8B54}"/>
              </a:ext>
            </a:extLst>
          </p:cNvPr>
          <p:cNvSpPr txBox="1">
            <a:spLocks/>
          </p:cNvSpPr>
          <p:nvPr/>
        </p:nvSpPr>
        <p:spPr bwMode="gray">
          <a:xfrm>
            <a:off x="1416050" y="1246757"/>
            <a:ext cx="9240744" cy="4730461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000" dirty="0">
                <a:latin typeface="Corbel" panose="020B0503020204020204" pitchFamily="34" charset="0"/>
                <a:cs typeface="Futura Medium" panose="020B0602020204020303" pitchFamily="34" charset="-79"/>
              </a:rPr>
              <a:t>The ART </a:t>
            </a:r>
            <a:r>
              <a:rPr lang="en-GB" sz="4000">
                <a:latin typeface="Corbel" panose="020B0503020204020204" pitchFamily="34" charset="0"/>
                <a:cs typeface="Futura Medium" panose="020B0602020204020303" pitchFamily="34" charset="-79"/>
              </a:rPr>
              <a:t>of SLOs: </a:t>
            </a:r>
            <a:r>
              <a:rPr lang="en-GB" sz="4000" dirty="0"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4000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000" dirty="0">
                <a:latin typeface="Corbel" panose="020B0503020204020204" pitchFamily="34" charset="0"/>
                <a:cs typeface="Futura Medium" panose="020B0602020204020303" pitchFamily="34" charset="-79"/>
              </a:rPr>
              <a:t>Site Reliability Engineering: Measuring and Managing Reliability </a:t>
            </a:r>
            <a:r>
              <a:rPr lang="en-GB" sz="4000" dirty="0">
                <a:latin typeface="Corbel" panose="020B0503020204020204" pitchFamily="34" charset="0"/>
                <a:cs typeface="Futura 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https://www.coursera.org/learn/site-reliability-engineering-slos</a:t>
            </a:r>
            <a:endParaRPr lang="en-GB" sz="4000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000" dirty="0">
                <a:latin typeface="Corbel" panose="020B0503020204020204" pitchFamily="34" charset="0"/>
                <a:cs typeface="Futura Medium" panose="020B0602020204020303" pitchFamily="34" charset="-79"/>
              </a:rPr>
              <a:t>Site Reliability Engineering Books (free): https://</a:t>
            </a:r>
            <a:r>
              <a:rPr lang="en-GB" sz="4000" dirty="0" err="1">
                <a:latin typeface="Corbel" panose="020B0503020204020204" pitchFamily="34" charset="0"/>
                <a:cs typeface="Futura Medium" panose="020B0602020204020303" pitchFamily="34" charset="-79"/>
              </a:rPr>
              <a:t>landing.google.com</a:t>
            </a:r>
            <a:r>
              <a:rPr lang="en-GB" sz="4000" dirty="0">
                <a:latin typeface="Corbel" panose="020B0503020204020204" pitchFamily="34" charset="0"/>
                <a:cs typeface="Futura Medium" panose="020B0602020204020303" pitchFamily="34" charset="-79"/>
              </a:rPr>
              <a:t>/</a:t>
            </a:r>
            <a:r>
              <a:rPr lang="en-GB" sz="4000" dirty="0" err="1">
                <a:latin typeface="Corbel" panose="020B0503020204020204" pitchFamily="34" charset="0"/>
                <a:cs typeface="Futura Medium" panose="020B0602020204020303" pitchFamily="34" charset="-79"/>
              </a:rPr>
              <a:t>sre</a:t>
            </a:r>
            <a:r>
              <a:rPr lang="en-GB" sz="4000" dirty="0">
                <a:latin typeface="Corbel" panose="020B0503020204020204" pitchFamily="34" charset="0"/>
                <a:cs typeface="Futura Medium" panose="020B0602020204020303" pitchFamily="34" charset="-79"/>
              </a:rPr>
              <a:t>/books/</a:t>
            </a:r>
          </a:p>
        </p:txBody>
      </p:sp>
    </p:spTree>
    <p:extLst>
      <p:ext uri="{BB962C8B-B14F-4D97-AF65-F5344CB8AC3E}">
        <p14:creationId xmlns:p14="http://schemas.microsoft.com/office/powerpoint/2010/main" val="258114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E603225-BF37-7340-8FB9-D7399D5E6F8F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254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89276F0-8D31-4CEF-A6D0-F1BAB651D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7406" y="206632"/>
            <a:ext cx="6877185" cy="516843"/>
          </a:xfrm>
        </p:spPr>
        <p:txBody>
          <a:bodyPr>
            <a:noAutofit/>
          </a:bodyPr>
          <a:lstStyle/>
          <a:p>
            <a:r>
              <a:rPr lang="en-GB" sz="2800" dirty="0">
                <a:latin typeface="Corbel" panose="020B0503020204020204" pitchFamily="34" charset="0"/>
                <a:cs typeface="Futura Medium" panose="020B0602020204020303" pitchFamily="34" charset="-79"/>
              </a:rPr>
              <a:t>Go to </a:t>
            </a:r>
            <a:r>
              <a:rPr lang="en-GB" sz="2800" dirty="0" err="1">
                <a:latin typeface="Corbel" panose="020B0503020204020204" pitchFamily="34" charset="0"/>
                <a:cs typeface="Futura Medium" panose="020B0602020204020303" pitchFamily="34" charset="-79"/>
              </a:rPr>
              <a:t>www.menti.com</a:t>
            </a:r>
            <a:r>
              <a:rPr lang="en-GB" sz="2800" dirty="0">
                <a:latin typeface="Corbel" panose="020B0503020204020204" pitchFamily="34" charset="0"/>
                <a:cs typeface="Futura Medium" panose="020B0602020204020303" pitchFamily="34" charset="-79"/>
              </a:rPr>
              <a:t> and use the code 22 10 84</a:t>
            </a:r>
          </a:p>
        </p:txBody>
      </p:sp>
      <p:sp>
        <p:nvSpPr>
          <p:cNvPr id="13" name="Titel 7">
            <a:extLst>
              <a:ext uri="{FF2B5EF4-FFF2-40B4-BE49-F238E27FC236}">
                <a16:creationId xmlns:a16="http://schemas.microsoft.com/office/drawing/2014/main" id="{6CD16D19-BA83-F349-B0AC-67E32903A969}"/>
              </a:ext>
            </a:extLst>
          </p:cNvPr>
          <p:cNvSpPr txBox="1">
            <a:spLocks/>
          </p:cNvSpPr>
          <p:nvPr/>
        </p:nvSpPr>
        <p:spPr bwMode="gray">
          <a:xfrm>
            <a:off x="1592328" y="676410"/>
            <a:ext cx="8859424" cy="784033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dirty="0">
                <a:latin typeface="Corbel" panose="020B0503020204020204" pitchFamily="34" charset="0"/>
                <a:cs typeface="Futura Medium" panose="020B0602020204020303" pitchFamily="34" charset="-79"/>
              </a:rPr>
              <a:t>What does «reliability» mean to you?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11A0F-DCD6-B842-9E09-5EF521265DB0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9D8B0C-B1D5-F546-B206-46E919D8641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BA7C1B-51D8-F04D-BDF0-47BC92B18EC9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2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76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283797-44CA-7349-ABE6-4615E596050C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841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Titel 7">
            <a:extLst>
              <a:ext uri="{FF2B5EF4-FFF2-40B4-BE49-F238E27FC236}">
                <a16:creationId xmlns:a16="http://schemas.microsoft.com/office/drawing/2014/main" id="{6CD16D19-BA83-F349-B0AC-67E32903A969}"/>
              </a:ext>
            </a:extLst>
          </p:cNvPr>
          <p:cNvSpPr txBox="1">
            <a:spLocks/>
          </p:cNvSpPr>
          <p:nvPr/>
        </p:nvSpPr>
        <p:spPr bwMode="gray">
          <a:xfrm>
            <a:off x="1416050" y="1653988"/>
            <a:ext cx="8975209" cy="3314700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dirty="0">
                <a:latin typeface="Corbel" panose="020B0503020204020204" pitchFamily="34" charset="0"/>
                <a:cs typeface="Futura Medium" panose="020B0602020204020303" pitchFamily="34" charset="-79"/>
              </a:rPr>
              <a:t>Reliability is the most important feature</a:t>
            </a:r>
          </a:p>
          <a:p>
            <a:pPr algn="ctr"/>
            <a:r>
              <a:rPr lang="en-GB" sz="7200" dirty="0">
                <a:latin typeface="Corbel" panose="020B0503020204020204" pitchFamily="34" charset="0"/>
                <a:cs typeface="Futura Medium" panose="020B0602020204020303" pitchFamily="34" charset="-79"/>
              </a:rPr>
              <a:t>of any system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9BB312-915A-F344-83FE-EEE4918CC86F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8BBF7E-99C3-7D48-9401-D124418C4C53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ADD8F3-D20D-3245-92A6-6B4FE3FF281D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3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79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6E3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4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5" name="Titel 7">
            <a:extLst>
              <a:ext uri="{FF2B5EF4-FFF2-40B4-BE49-F238E27FC236}">
                <a16:creationId xmlns:a16="http://schemas.microsoft.com/office/drawing/2014/main" id="{9A4EFF40-67C5-1E4F-82E5-9D6342E2FE14}"/>
              </a:ext>
            </a:extLst>
          </p:cNvPr>
          <p:cNvSpPr txBox="1">
            <a:spLocks/>
          </p:cNvSpPr>
          <p:nvPr/>
        </p:nvSpPr>
        <p:spPr bwMode="gray">
          <a:xfrm>
            <a:off x="1416050" y="2552610"/>
            <a:ext cx="8572361" cy="786271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60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SLI:</a:t>
            </a:r>
            <a:r>
              <a:rPr lang="en-GB" sz="6000" dirty="0">
                <a:latin typeface="Corbel" panose="020B0503020204020204" pitchFamily="34" charset="0"/>
                <a:cs typeface="Futura Medium" panose="020B0602020204020303" pitchFamily="34" charset="-79"/>
              </a:rPr>
              <a:t> Service Level Indicator</a:t>
            </a:r>
          </a:p>
        </p:txBody>
      </p:sp>
      <p:sp>
        <p:nvSpPr>
          <p:cNvPr id="26" name="Titel 7">
            <a:extLst>
              <a:ext uri="{FF2B5EF4-FFF2-40B4-BE49-F238E27FC236}">
                <a16:creationId xmlns:a16="http://schemas.microsoft.com/office/drawing/2014/main" id="{3D4A96DC-3256-C542-84FB-A991E568076E}"/>
              </a:ext>
            </a:extLst>
          </p:cNvPr>
          <p:cNvSpPr txBox="1">
            <a:spLocks/>
          </p:cNvSpPr>
          <p:nvPr/>
        </p:nvSpPr>
        <p:spPr bwMode="gray">
          <a:xfrm>
            <a:off x="1734040" y="3459905"/>
            <a:ext cx="7936379" cy="587661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dirty="0">
                <a:latin typeface="Corbel" panose="020B0503020204020204" pitchFamily="34" charset="0"/>
                <a:cs typeface="Futura Medium" panose="020B0602020204020303" pitchFamily="34" charset="-79"/>
              </a:rPr>
              <a:t>A </a:t>
            </a:r>
            <a:r>
              <a:rPr lang="en-GB" sz="3600" u="sng" dirty="0">
                <a:latin typeface="Corbel" panose="020B0503020204020204" pitchFamily="34" charset="0"/>
                <a:cs typeface="Futura Medium" panose="020B0602020204020303" pitchFamily="34" charset="-79"/>
              </a:rPr>
              <a:t>quantifiable</a:t>
            </a:r>
            <a:r>
              <a:rPr lang="en-GB" sz="3600" dirty="0">
                <a:latin typeface="Corbel" panose="020B0503020204020204" pitchFamily="34" charset="0"/>
                <a:cs typeface="Futura Medium" panose="020B0602020204020303" pitchFamily="34" charset="-79"/>
              </a:rPr>
              <a:t> measure of service </a:t>
            </a:r>
            <a:r>
              <a:rPr lang="en-GB" sz="3600" u="sng" dirty="0">
                <a:latin typeface="Corbel" panose="020B0503020204020204" pitchFamily="34" charset="0"/>
                <a:cs typeface="Futura Medium" panose="020B0602020204020303" pitchFamily="34" charset="-79"/>
              </a:rPr>
              <a:t>reliability</a:t>
            </a:r>
          </a:p>
        </p:txBody>
      </p:sp>
    </p:spTree>
    <p:extLst>
      <p:ext uri="{BB962C8B-B14F-4D97-AF65-F5344CB8AC3E}">
        <p14:creationId xmlns:p14="http://schemas.microsoft.com/office/powerpoint/2010/main" val="55675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6E3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itel 7">
            <a:extLst>
              <a:ext uri="{FF2B5EF4-FFF2-40B4-BE49-F238E27FC236}">
                <a16:creationId xmlns:a16="http://schemas.microsoft.com/office/drawing/2014/main" id="{00B5808D-589A-464A-BAE4-5860ADB05878}"/>
              </a:ext>
            </a:extLst>
          </p:cNvPr>
          <p:cNvSpPr txBox="1">
            <a:spLocks/>
          </p:cNvSpPr>
          <p:nvPr/>
        </p:nvSpPr>
        <p:spPr bwMode="gray">
          <a:xfrm>
            <a:off x="1416050" y="2555323"/>
            <a:ext cx="9039038" cy="786271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60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SLO:</a:t>
            </a:r>
            <a:r>
              <a:rPr lang="en-GB" sz="6000" dirty="0">
                <a:latin typeface="Corbel" panose="020B0503020204020204" pitchFamily="34" charset="0"/>
                <a:cs typeface="Futura Medium" panose="020B0602020204020303" pitchFamily="34" charset="-79"/>
              </a:rPr>
              <a:t> Service Level Objective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5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8" name="Titel 7">
            <a:extLst>
              <a:ext uri="{FF2B5EF4-FFF2-40B4-BE49-F238E27FC236}">
                <a16:creationId xmlns:a16="http://schemas.microsoft.com/office/drawing/2014/main" id="{4BC3FB19-8A8A-954B-9B2E-FF41A159CCBD}"/>
              </a:ext>
            </a:extLst>
          </p:cNvPr>
          <p:cNvSpPr txBox="1">
            <a:spLocks/>
          </p:cNvSpPr>
          <p:nvPr/>
        </p:nvSpPr>
        <p:spPr bwMode="gray">
          <a:xfrm>
            <a:off x="2894274" y="3429000"/>
            <a:ext cx="6082590" cy="587661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dirty="0">
                <a:latin typeface="Corbel" panose="020B0503020204020204" pitchFamily="34" charset="0"/>
                <a:cs typeface="Futura Medium" panose="020B0602020204020303" pitchFamily="34" charset="-79"/>
              </a:rPr>
              <a:t>Set a </a:t>
            </a:r>
            <a:r>
              <a:rPr lang="en-GB" sz="3600" u="sng" dirty="0">
                <a:latin typeface="Corbel" panose="020B0503020204020204" pitchFamily="34" charset="0"/>
                <a:cs typeface="Futura Medium" panose="020B0602020204020303" pitchFamily="34" charset="-79"/>
              </a:rPr>
              <a:t>reliability target</a:t>
            </a:r>
            <a:r>
              <a:rPr lang="en-GB" sz="3600" dirty="0">
                <a:latin typeface="Corbel" panose="020B0503020204020204" pitchFamily="34" charset="0"/>
                <a:cs typeface="Futura Medium" panose="020B0602020204020303" pitchFamily="34" charset="-79"/>
              </a:rPr>
              <a:t> for an SLI</a:t>
            </a:r>
            <a:endParaRPr lang="en-GB" sz="3600" u="sng" dirty="0"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9066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6E3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6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34356F-E357-734C-BDC0-B10FC1001337}"/>
              </a:ext>
            </a:extLst>
          </p:cNvPr>
          <p:cNvSpPr/>
          <p:nvPr/>
        </p:nvSpPr>
        <p:spPr>
          <a:xfrm>
            <a:off x="1416050" y="625287"/>
            <a:ext cx="9570197" cy="55771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C56216-5D84-9348-9D0C-0ECAF78B8DA9}"/>
              </a:ext>
            </a:extLst>
          </p:cNvPr>
          <p:cNvSpPr/>
          <p:nvPr/>
        </p:nvSpPr>
        <p:spPr>
          <a:xfrm>
            <a:off x="3552950" y="6257241"/>
            <a:ext cx="54080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Source: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 The Art of SLOs by Google 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1500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30" name="Google Shape;232;p38">
            <a:extLst>
              <a:ext uri="{FF2B5EF4-FFF2-40B4-BE49-F238E27FC236}">
                <a16:creationId xmlns:a16="http://schemas.microsoft.com/office/drawing/2014/main" id="{73930F05-08BA-5B4A-BA9E-F18F611ED389}"/>
              </a:ext>
            </a:extLst>
          </p:cNvPr>
          <p:cNvSpPr txBox="1"/>
          <p:nvPr/>
        </p:nvSpPr>
        <p:spPr>
          <a:xfrm>
            <a:off x="2220192" y="3520648"/>
            <a:ext cx="8073600" cy="21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kern="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SLOs should capture the performance and availability levels that, if </a:t>
            </a:r>
            <a:r>
              <a:rPr lang="en" sz="2400" b="1" kern="0" dirty="0">
                <a:solidFill>
                  <a:srgbClr val="D55E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barely met</a:t>
            </a:r>
            <a:r>
              <a:rPr lang="en" sz="2400" kern="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would keep the </a:t>
            </a:r>
            <a:r>
              <a:rPr lang="en" sz="2400" b="1" kern="0" dirty="0">
                <a:solidFill>
                  <a:srgbClr val="0072B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typical customer</a:t>
            </a:r>
            <a:r>
              <a:rPr lang="en" sz="2400" kern="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of a service happy</a:t>
            </a:r>
            <a:endParaRPr sz="2400" kern="0" dirty="0"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b="1" kern="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“meets SLO targets” ⇒ “happy customers”</a:t>
            </a:r>
            <a:endParaRPr b="1" kern="0"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b="1" kern="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“sad customers” ⇒ “misses SLO targets”</a:t>
            </a:r>
            <a:endParaRPr b="1" kern="0"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1" name="Google Shape;233;p38">
            <a:extLst>
              <a:ext uri="{FF2B5EF4-FFF2-40B4-BE49-F238E27FC236}">
                <a16:creationId xmlns:a16="http://schemas.microsoft.com/office/drawing/2014/main" id="{062AA0A1-F9BC-7D4A-8347-4A23EEEA3D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9" b="9"/>
          <a:stretch/>
        </p:blipFill>
        <p:spPr>
          <a:xfrm>
            <a:off x="4500488" y="1567110"/>
            <a:ext cx="3191024" cy="1675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654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6E3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7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C56216-5D84-9348-9D0C-0ECAF78B8DA9}"/>
              </a:ext>
            </a:extLst>
          </p:cNvPr>
          <p:cNvSpPr/>
          <p:nvPr/>
        </p:nvSpPr>
        <p:spPr>
          <a:xfrm>
            <a:off x="3552950" y="6257241"/>
            <a:ext cx="54080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Source: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 The Art of SLOs by Google 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1500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68AF45-240C-5B4C-950A-91C0333EA78C}"/>
              </a:ext>
            </a:extLst>
          </p:cNvPr>
          <p:cNvSpPr/>
          <p:nvPr/>
        </p:nvSpPr>
        <p:spPr>
          <a:xfrm>
            <a:off x="1416050" y="888067"/>
            <a:ext cx="9570197" cy="53143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2" name="Google Shape;186;p34">
            <a:extLst>
              <a:ext uri="{FF2B5EF4-FFF2-40B4-BE49-F238E27FC236}">
                <a16:creationId xmlns:a16="http://schemas.microsoft.com/office/drawing/2014/main" id="{1B0374BA-F898-1D42-9077-52D0B95ED77B}"/>
              </a:ext>
            </a:extLst>
          </p:cNvPr>
          <p:cNvCxnSpPr/>
          <p:nvPr/>
        </p:nvCxnSpPr>
        <p:spPr>
          <a:xfrm>
            <a:off x="3323647" y="4223437"/>
            <a:ext cx="37503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3" name="Google Shape;187;p34">
            <a:extLst>
              <a:ext uri="{FF2B5EF4-FFF2-40B4-BE49-F238E27FC236}">
                <a16:creationId xmlns:a16="http://schemas.microsoft.com/office/drawing/2014/main" id="{A7CF219B-5C07-854A-B306-A1D373362FA9}"/>
              </a:ext>
            </a:extLst>
          </p:cNvPr>
          <p:cNvSpPr txBox="1"/>
          <p:nvPr/>
        </p:nvSpPr>
        <p:spPr>
          <a:xfrm>
            <a:off x="3160106" y="4236242"/>
            <a:ext cx="6213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 ms</a:t>
            </a:r>
            <a:endParaRPr sz="1400"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" name="Google Shape;188;p34">
            <a:extLst>
              <a:ext uri="{FF2B5EF4-FFF2-40B4-BE49-F238E27FC236}">
                <a16:creationId xmlns:a16="http://schemas.microsoft.com/office/drawing/2014/main" id="{4FE3711D-8A76-6D49-95EA-A35E46801915}"/>
              </a:ext>
            </a:extLst>
          </p:cNvPr>
          <p:cNvSpPr txBox="1"/>
          <p:nvPr/>
        </p:nvSpPr>
        <p:spPr>
          <a:xfrm>
            <a:off x="6702836" y="4227892"/>
            <a:ext cx="8904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300 ms</a:t>
            </a:r>
            <a:endParaRPr sz="1400"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8" name="Google Shape;189;p34">
            <a:extLst>
              <a:ext uri="{FF2B5EF4-FFF2-40B4-BE49-F238E27FC236}">
                <a16:creationId xmlns:a16="http://schemas.microsoft.com/office/drawing/2014/main" id="{C01ECD41-8F39-9543-A4B6-6D3D2DF4A497}"/>
              </a:ext>
            </a:extLst>
          </p:cNvPr>
          <p:cNvCxnSpPr/>
          <p:nvPr/>
        </p:nvCxnSpPr>
        <p:spPr>
          <a:xfrm>
            <a:off x="7104450" y="4223410"/>
            <a:ext cx="1059600" cy="0"/>
          </a:xfrm>
          <a:prstGeom prst="straightConnector1">
            <a:avLst/>
          </a:prstGeom>
          <a:noFill/>
          <a:ln w="28575" cap="flat" cmpd="sng">
            <a:solidFill>
              <a:srgbClr val="D55E00"/>
            </a:solidFill>
            <a:prstDash val="dot"/>
            <a:round/>
            <a:headEnd type="none" w="med" len="med"/>
            <a:tailEnd type="diamond" w="med" len="med"/>
          </a:ln>
        </p:spPr>
      </p:cxnSp>
      <p:sp>
        <p:nvSpPr>
          <p:cNvPr id="19" name="Google Shape;190;p34">
            <a:extLst>
              <a:ext uri="{FF2B5EF4-FFF2-40B4-BE49-F238E27FC236}">
                <a16:creationId xmlns:a16="http://schemas.microsoft.com/office/drawing/2014/main" id="{D35FF0D8-611B-C943-A295-AE58975E883F}"/>
              </a:ext>
            </a:extLst>
          </p:cNvPr>
          <p:cNvSpPr txBox="1"/>
          <p:nvPr/>
        </p:nvSpPr>
        <p:spPr>
          <a:xfrm>
            <a:off x="5628768" y="4225954"/>
            <a:ext cx="8904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200 ms</a:t>
            </a:r>
            <a:endParaRPr sz="1400"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0" name="Google Shape;191;p34">
            <a:extLst>
              <a:ext uri="{FF2B5EF4-FFF2-40B4-BE49-F238E27FC236}">
                <a16:creationId xmlns:a16="http://schemas.microsoft.com/office/drawing/2014/main" id="{AD356BCC-BAFD-9444-B197-D8531B5580AA}"/>
              </a:ext>
            </a:extLst>
          </p:cNvPr>
          <p:cNvCxnSpPr>
            <a:cxnSpLocks/>
          </p:cNvCxnSpPr>
          <p:nvPr/>
        </p:nvCxnSpPr>
        <p:spPr>
          <a:xfrm flipV="1">
            <a:off x="5967659" y="2468509"/>
            <a:ext cx="0" cy="1754901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21" name="Google Shape;193;p34">
            <a:extLst>
              <a:ext uri="{FF2B5EF4-FFF2-40B4-BE49-F238E27FC236}">
                <a16:creationId xmlns:a16="http://schemas.microsoft.com/office/drawing/2014/main" id="{C0B71D55-F778-7646-A9B9-53A724DCC39B}"/>
              </a:ext>
            </a:extLst>
          </p:cNvPr>
          <p:cNvCxnSpPr/>
          <p:nvPr/>
        </p:nvCxnSpPr>
        <p:spPr>
          <a:xfrm rot="10800000">
            <a:off x="7075801" y="3390418"/>
            <a:ext cx="0" cy="80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194;p34">
            <a:extLst>
              <a:ext uri="{FF2B5EF4-FFF2-40B4-BE49-F238E27FC236}">
                <a16:creationId xmlns:a16="http://schemas.microsoft.com/office/drawing/2014/main" id="{3D6801CB-8EA8-594E-A7A3-757A896C3436}"/>
              </a:ext>
            </a:extLst>
          </p:cNvPr>
          <p:cNvSpPr txBox="1"/>
          <p:nvPr/>
        </p:nvSpPr>
        <p:spPr>
          <a:xfrm>
            <a:off x="8350912" y="4766548"/>
            <a:ext cx="13614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Customer</a:t>
            </a:r>
            <a:endParaRPr sz="1400"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" name="Google Shape;195;p34">
            <a:extLst>
              <a:ext uri="{FF2B5EF4-FFF2-40B4-BE49-F238E27FC236}">
                <a16:creationId xmlns:a16="http://schemas.microsoft.com/office/drawing/2014/main" id="{7F89ED9A-F304-3748-ABDB-7A1B54E4A5DD}"/>
              </a:ext>
            </a:extLst>
          </p:cNvPr>
          <p:cNvSpPr txBox="1"/>
          <p:nvPr/>
        </p:nvSpPr>
        <p:spPr>
          <a:xfrm>
            <a:off x="2479689" y="4766551"/>
            <a:ext cx="17985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400" i="1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“HTTP GET / …”</a:t>
            </a:r>
            <a:endParaRPr sz="1400" i="1"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" name="Google Shape;196;p34">
            <a:extLst>
              <a:ext uri="{FF2B5EF4-FFF2-40B4-BE49-F238E27FC236}">
                <a16:creationId xmlns:a16="http://schemas.microsoft.com/office/drawing/2014/main" id="{1234BB27-5EBF-E741-800B-E5D02CA5A627}"/>
              </a:ext>
            </a:extLst>
          </p:cNvPr>
          <p:cNvSpPr txBox="1"/>
          <p:nvPr/>
        </p:nvSpPr>
        <p:spPr>
          <a:xfrm>
            <a:off x="7696255" y="4227279"/>
            <a:ext cx="8403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400" i="1" kern="0">
                <a:solidFill>
                  <a:srgbClr val="D55E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“Ugh”</a:t>
            </a:r>
            <a:endParaRPr sz="1400" i="1" kern="0">
              <a:solidFill>
                <a:srgbClr val="D55E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25" name="Google Shape;197;p34">
            <a:extLst>
              <a:ext uri="{FF2B5EF4-FFF2-40B4-BE49-F238E27FC236}">
                <a16:creationId xmlns:a16="http://schemas.microsoft.com/office/drawing/2014/main" id="{C2718867-5887-2143-B558-E96E9D401754}"/>
              </a:ext>
            </a:extLst>
          </p:cNvPr>
          <p:cNvGrpSpPr/>
          <p:nvPr/>
        </p:nvGrpSpPr>
        <p:grpSpPr>
          <a:xfrm>
            <a:off x="8411909" y="3379097"/>
            <a:ext cx="1234689" cy="1235151"/>
            <a:chOff x="2282498" y="1702504"/>
            <a:chExt cx="1044046" cy="1044084"/>
          </a:xfrm>
        </p:grpSpPr>
        <p:sp>
          <p:nvSpPr>
            <p:cNvPr id="26" name="Google Shape;198;p34">
              <a:extLst>
                <a:ext uri="{FF2B5EF4-FFF2-40B4-BE49-F238E27FC236}">
                  <a16:creationId xmlns:a16="http://schemas.microsoft.com/office/drawing/2014/main" id="{ED962830-04A4-2246-BFCE-29E5CFECD047}"/>
                </a:ext>
              </a:extLst>
            </p:cNvPr>
            <p:cNvSpPr/>
            <p:nvPr/>
          </p:nvSpPr>
          <p:spPr>
            <a:xfrm>
              <a:off x="2307838" y="1731006"/>
              <a:ext cx="990600" cy="990600"/>
            </a:xfrm>
            <a:prstGeom prst="ellipse">
              <a:avLst/>
            </a:prstGeom>
            <a:solidFill>
              <a:srgbClr val="BD97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7" name="Google Shape;199;p34">
              <a:extLst>
                <a:ext uri="{FF2B5EF4-FFF2-40B4-BE49-F238E27FC236}">
                  <a16:creationId xmlns:a16="http://schemas.microsoft.com/office/drawing/2014/main" id="{661F2026-F02C-8D40-8DB3-AE8B947DC4FE}"/>
                </a:ext>
              </a:extLst>
            </p:cNvPr>
            <p:cNvGrpSpPr/>
            <p:nvPr/>
          </p:nvGrpSpPr>
          <p:grpSpPr>
            <a:xfrm>
              <a:off x="2282498" y="1702504"/>
              <a:ext cx="1044046" cy="1044084"/>
              <a:chOff x="4358154" y="1181485"/>
              <a:chExt cx="381247" cy="381247"/>
            </a:xfrm>
          </p:grpSpPr>
          <p:sp>
            <p:nvSpPr>
              <p:cNvPr id="28" name="Google Shape;200;p34">
                <a:extLst>
                  <a:ext uri="{FF2B5EF4-FFF2-40B4-BE49-F238E27FC236}">
                    <a16:creationId xmlns:a16="http://schemas.microsoft.com/office/drawing/2014/main" id="{F8FA0297-4999-D345-ADEA-AF436B8E207F}"/>
                  </a:ext>
                </a:extLst>
              </p:cNvPr>
              <p:cNvSpPr/>
              <p:nvPr/>
            </p:nvSpPr>
            <p:spPr>
              <a:xfrm rot="10800000" flipH="1">
                <a:off x="4493292" y="1449968"/>
                <a:ext cx="112763" cy="33561"/>
              </a:xfrm>
              <a:custGeom>
                <a:avLst/>
                <a:gdLst/>
                <a:ahLst/>
                <a:cxnLst/>
                <a:rect l="l" t="t" r="r" b="b"/>
                <a:pathLst>
                  <a:path w="372" h="111" extrusionOk="0">
                    <a:moveTo>
                      <a:pt x="326" y="8"/>
                    </a:moveTo>
                    <a:cubicBezTo>
                      <a:pt x="287" y="39"/>
                      <a:pt x="240" y="56"/>
                      <a:pt x="186" y="56"/>
                    </a:cubicBezTo>
                    <a:cubicBezTo>
                      <a:pt x="132" y="56"/>
                      <a:pt x="84" y="39"/>
                      <a:pt x="45" y="8"/>
                    </a:cubicBezTo>
                    <a:cubicBezTo>
                      <a:pt x="34" y="0"/>
                      <a:pt x="17" y="3"/>
                      <a:pt x="8" y="14"/>
                    </a:cubicBezTo>
                    <a:cubicBezTo>
                      <a:pt x="0" y="25"/>
                      <a:pt x="3" y="42"/>
                      <a:pt x="14" y="51"/>
                    </a:cubicBezTo>
                    <a:cubicBezTo>
                      <a:pt x="62" y="87"/>
                      <a:pt x="124" y="110"/>
                      <a:pt x="186" y="110"/>
                    </a:cubicBezTo>
                    <a:cubicBezTo>
                      <a:pt x="248" y="110"/>
                      <a:pt x="309" y="90"/>
                      <a:pt x="357" y="53"/>
                    </a:cubicBezTo>
                    <a:cubicBezTo>
                      <a:pt x="368" y="45"/>
                      <a:pt x="371" y="28"/>
                      <a:pt x="363" y="17"/>
                    </a:cubicBezTo>
                    <a:cubicBezTo>
                      <a:pt x="354" y="3"/>
                      <a:pt x="337" y="0"/>
                      <a:pt x="326" y="8"/>
                    </a:cubicBezTo>
                  </a:path>
                </a:pathLst>
              </a:custGeom>
              <a:solidFill>
                <a:srgbClr val="0072B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01;p34">
                <a:extLst>
                  <a:ext uri="{FF2B5EF4-FFF2-40B4-BE49-F238E27FC236}">
                    <a16:creationId xmlns:a16="http://schemas.microsoft.com/office/drawing/2014/main" id="{E736680B-90F1-BF4C-9820-5EEC19AC0D70}"/>
                  </a:ext>
                </a:extLst>
              </p:cNvPr>
              <p:cNvSpPr/>
              <p:nvPr/>
            </p:nvSpPr>
            <p:spPr>
              <a:xfrm>
                <a:off x="4477183" y="1362711"/>
                <a:ext cx="32218" cy="32218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8" extrusionOk="0">
                    <a:moveTo>
                      <a:pt x="107" y="53"/>
                    </a:moveTo>
                    <a:cubicBezTo>
                      <a:pt x="107" y="63"/>
                      <a:pt x="105" y="71"/>
                      <a:pt x="100" y="80"/>
                    </a:cubicBezTo>
                    <a:cubicBezTo>
                      <a:pt x="95" y="88"/>
                      <a:pt x="88" y="95"/>
                      <a:pt x="80" y="100"/>
                    </a:cubicBezTo>
                    <a:cubicBezTo>
                      <a:pt x="71" y="105"/>
                      <a:pt x="63" y="107"/>
                      <a:pt x="54" y="107"/>
                    </a:cubicBezTo>
                    <a:cubicBezTo>
                      <a:pt x="44" y="107"/>
                      <a:pt x="35" y="105"/>
                      <a:pt x="27" y="100"/>
                    </a:cubicBezTo>
                    <a:cubicBezTo>
                      <a:pt x="18" y="95"/>
                      <a:pt x="12" y="88"/>
                      <a:pt x="7" y="80"/>
                    </a:cubicBezTo>
                    <a:cubicBezTo>
                      <a:pt x="2" y="71"/>
                      <a:pt x="0" y="62"/>
                      <a:pt x="0" y="53"/>
                    </a:cubicBezTo>
                    <a:cubicBezTo>
                      <a:pt x="0" y="43"/>
                      <a:pt x="2" y="35"/>
                      <a:pt x="7" y="27"/>
                    </a:cubicBezTo>
                    <a:cubicBezTo>
                      <a:pt x="12" y="18"/>
                      <a:pt x="18" y="12"/>
                      <a:pt x="27" y="7"/>
                    </a:cubicBezTo>
                    <a:cubicBezTo>
                      <a:pt x="35" y="2"/>
                      <a:pt x="44" y="0"/>
                      <a:pt x="54" y="0"/>
                    </a:cubicBezTo>
                    <a:cubicBezTo>
                      <a:pt x="63" y="0"/>
                      <a:pt x="71" y="2"/>
                      <a:pt x="80" y="7"/>
                    </a:cubicBezTo>
                    <a:cubicBezTo>
                      <a:pt x="88" y="12"/>
                      <a:pt x="95" y="18"/>
                      <a:pt x="100" y="27"/>
                    </a:cubicBezTo>
                    <a:cubicBezTo>
                      <a:pt x="105" y="35"/>
                      <a:pt x="107" y="44"/>
                      <a:pt x="107" y="53"/>
                    </a:cubicBezTo>
                  </a:path>
                </a:pathLst>
              </a:custGeom>
              <a:solidFill>
                <a:srgbClr val="0072B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202;p34">
                <a:extLst>
                  <a:ext uri="{FF2B5EF4-FFF2-40B4-BE49-F238E27FC236}">
                    <a16:creationId xmlns:a16="http://schemas.microsoft.com/office/drawing/2014/main" id="{0C3ECA5F-06B4-844F-A24C-4000372FFD5D}"/>
                  </a:ext>
                </a:extLst>
              </p:cNvPr>
              <p:cNvSpPr/>
              <p:nvPr/>
            </p:nvSpPr>
            <p:spPr>
              <a:xfrm>
                <a:off x="4358154" y="1181485"/>
                <a:ext cx="381247" cy="38124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627" y="0"/>
                    </a:moveTo>
                    <a:cubicBezTo>
                      <a:pt x="280" y="0"/>
                      <a:pt x="0" y="280"/>
                      <a:pt x="0" y="627"/>
                    </a:cubicBezTo>
                    <a:cubicBezTo>
                      <a:pt x="0" y="974"/>
                      <a:pt x="280" y="1253"/>
                      <a:pt x="627" y="1253"/>
                    </a:cubicBezTo>
                    <a:cubicBezTo>
                      <a:pt x="973" y="1253"/>
                      <a:pt x="1253" y="974"/>
                      <a:pt x="1253" y="627"/>
                    </a:cubicBezTo>
                    <a:cubicBezTo>
                      <a:pt x="1253" y="280"/>
                      <a:pt x="973" y="0"/>
                      <a:pt x="627" y="0"/>
                    </a:cubicBezTo>
                    <a:close/>
                    <a:moveTo>
                      <a:pt x="1044" y="774"/>
                    </a:moveTo>
                    <a:cubicBezTo>
                      <a:pt x="987" y="968"/>
                      <a:pt x="821" y="1112"/>
                      <a:pt x="624" y="1112"/>
                    </a:cubicBezTo>
                    <a:cubicBezTo>
                      <a:pt x="426" y="1112"/>
                      <a:pt x="260" y="971"/>
                      <a:pt x="204" y="774"/>
                    </a:cubicBezTo>
                    <a:cubicBezTo>
                      <a:pt x="142" y="768"/>
                      <a:pt x="94" y="712"/>
                      <a:pt x="94" y="641"/>
                    </a:cubicBezTo>
                    <a:cubicBezTo>
                      <a:pt x="94" y="573"/>
                      <a:pt x="136" y="520"/>
                      <a:pt x="195" y="511"/>
                    </a:cubicBezTo>
                    <a:cubicBezTo>
                      <a:pt x="305" y="435"/>
                      <a:pt x="407" y="328"/>
                      <a:pt x="407" y="246"/>
                    </a:cubicBezTo>
                    <a:lnTo>
                      <a:pt x="407" y="246"/>
                    </a:lnTo>
                    <a:cubicBezTo>
                      <a:pt x="492" y="384"/>
                      <a:pt x="736" y="517"/>
                      <a:pt x="1027" y="511"/>
                    </a:cubicBezTo>
                    <a:lnTo>
                      <a:pt x="1044" y="508"/>
                    </a:lnTo>
                    <a:cubicBezTo>
                      <a:pt x="1111" y="508"/>
                      <a:pt x="1165" y="568"/>
                      <a:pt x="1165" y="641"/>
                    </a:cubicBezTo>
                    <a:cubicBezTo>
                      <a:pt x="1162" y="714"/>
                      <a:pt x="1109" y="774"/>
                      <a:pt x="1044" y="774"/>
                    </a:cubicBezTo>
                    <a:close/>
                  </a:path>
                </a:pathLst>
              </a:custGeom>
              <a:solidFill>
                <a:srgbClr val="D55E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203;p34">
                <a:extLst>
                  <a:ext uri="{FF2B5EF4-FFF2-40B4-BE49-F238E27FC236}">
                    <a16:creationId xmlns:a16="http://schemas.microsoft.com/office/drawing/2014/main" id="{402D7CDA-FE10-5041-A05C-A4E7336A6167}"/>
                  </a:ext>
                </a:extLst>
              </p:cNvPr>
              <p:cNvSpPr/>
              <p:nvPr/>
            </p:nvSpPr>
            <p:spPr>
              <a:xfrm>
                <a:off x="4588603" y="1362711"/>
                <a:ext cx="32218" cy="32218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8" extrusionOk="0">
                    <a:moveTo>
                      <a:pt x="107" y="53"/>
                    </a:moveTo>
                    <a:cubicBezTo>
                      <a:pt x="107" y="63"/>
                      <a:pt x="105" y="71"/>
                      <a:pt x="100" y="80"/>
                    </a:cubicBezTo>
                    <a:cubicBezTo>
                      <a:pt x="95" y="88"/>
                      <a:pt x="89" y="95"/>
                      <a:pt x="80" y="100"/>
                    </a:cubicBezTo>
                    <a:cubicBezTo>
                      <a:pt x="72" y="105"/>
                      <a:pt x="63" y="107"/>
                      <a:pt x="53" y="107"/>
                    </a:cubicBezTo>
                    <a:cubicBezTo>
                      <a:pt x="44" y="107"/>
                      <a:pt x="36" y="105"/>
                      <a:pt x="27" y="100"/>
                    </a:cubicBezTo>
                    <a:cubicBezTo>
                      <a:pt x="19" y="95"/>
                      <a:pt x="12" y="88"/>
                      <a:pt x="7" y="80"/>
                    </a:cubicBezTo>
                    <a:cubicBezTo>
                      <a:pt x="2" y="71"/>
                      <a:pt x="0" y="62"/>
                      <a:pt x="0" y="53"/>
                    </a:cubicBezTo>
                    <a:cubicBezTo>
                      <a:pt x="0" y="43"/>
                      <a:pt x="2" y="35"/>
                      <a:pt x="7" y="27"/>
                    </a:cubicBezTo>
                    <a:cubicBezTo>
                      <a:pt x="12" y="18"/>
                      <a:pt x="19" y="12"/>
                      <a:pt x="27" y="7"/>
                    </a:cubicBezTo>
                    <a:cubicBezTo>
                      <a:pt x="36" y="2"/>
                      <a:pt x="44" y="0"/>
                      <a:pt x="53" y="0"/>
                    </a:cubicBezTo>
                    <a:cubicBezTo>
                      <a:pt x="63" y="0"/>
                      <a:pt x="72" y="2"/>
                      <a:pt x="80" y="7"/>
                    </a:cubicBezTo>
                    <a:cubicBezTo>
                      <a:pt x="89" y="12"/>
                      <a:pt x="95" y="18"/>
                      <a:pt x="100" y="27"/>
                    </a:cubicBezTo>
                    <a:cubicBezTo>
                      <a:pt x="105" y="35"/>
                      <a:pt x="107" y="44"/>
                      <a:pt x="107" y="53"/>
                    </a:cubicBezTo>
                  </a:path>
                </a:pathLst>
              </a:custGeom>
              <a:solidFill>
                <a:srgbClr val="0072B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" name="Google Shape;204;p34">
            <a:extLst>
              <a:ext uri="{FF2B5EF4-FFF2-40B4-BE49-F238E27FC236}">
                <a16:creationId xmlns:a16="http://schemas.microsoft.com/office/drawing/2014/main" id="{63B07ADE-837F-3E4E-B516-ED7324225E9A}"/>
              </a:ext>
            </a:extLst>
          </p:cNvPr>
          <p:cNvSpPr txBox="1"/>
          <p:nvPr/>
        </p:nvSpPr>
        <p:spPr>
          <a:xfrm>
            <a:off x="4986209" y="1575184"/>
            <a:ext cx="19629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kern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Objective</a:t>
            </a:r>
            <a:r>
              <a:rPr lang="en" sz="2400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</a:t>
            </a:r>
            <a:endParaRPr sz="2400"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" name="Google Shape;205;p34">
            <a:extLst>
              <a:ext uri="{FF2B5EF4-FFF2-40B4-BE49-F238E27FC236}">
                <a16:creationId xmlns:a16="http://schemas.microsoft.com/office/drawing/2014/main" id="{35DA9DE5-1C87-B340-984F-F90218CCA929}"/>
              </a:ext>
            </a:extLst>
          </p:cNvPr>
          <p:cNvSpPr txBox="1"/>
          <p:nvPr/>
        </p:nvSpPr>
        <p:spPr>
          <a:xfrm>
            <a:off x="6044687" y="2564136"/>
            <a:ext cx="19629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kern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Agreement </a:t>
            </a:r>
            <a:endParaRPr sz="2400" kern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6" name="Google Shape;206;p34">
            <a:extLst>
              <a:ext uri="{FF2B5EF4-FFF2-40B4-BE49-F238E27FC236}">
                <a16:creationId xmlns:a16="http://schemas.microsoft.com/office/drawing/2014/main" id="{4778F954-7E96-C34A-88B2-09B76F25EBC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09" b="219"/>
          <a:stretch/>
        </p:blipFill>
        <p:spPr>
          <a:xfrm>
            <a:off x="6821751" y="2958547"/>
            <a:ext cx="408875" cy="4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207;p34">
            <a:extLst>
              <a:ext uri="{FF2B5EF4-FFF2-40B4-BE49-F238E27FC236}">
                <a16:creationId xmlns:a16="http://schemas.microsoft.com/office/drawing/2014/main" id="{56CB488B-FA4D-9C4A-BF4A-F0C4D462729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248" r="238"/>
          <a:stretch/>
        </p:blipFill>
        <p:spPr>
          <a:xfrm>
            <a:off x="5781601" y="2044065"/>
            <a:ext cx="462351" cy="416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Titel 7">
            <a:extLst>
              <a:ext uri="{FF2B5EF4-FFF2-40B4-BE49-F238E27FC236}">
                <a16:creationId xmlns:a16="http://schemas.microsoft.com/office/drawing/2014/main" id="{5D314628-089C-4A41-AE18-F6544A6DD4DA}"/>
              </a:ext>
            </a:extLst>
          </p:cNvPr>
          <p:cNvSpPr txBox="1">
            <a:spLocks/>
          </p:cNvSpPr>
          <p:nvPr/>
        </p:nvSpPr>
        <p:spPr bwMode="gray">
          <a:xfrm>
            <a:off x="1416049" y="267076"/>
            <a:ext cx="9570197" cy="566187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36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SLOs and SLAs</a:t>
            </a:r>
          </a:p>
        </p:txBody>
      </p:sp>
    </p:spTree>
    <p:extLst>
      <p:ext uri="{BB962C8B-B14F-4D97-AF65-F5344CB8AC3E}">
        <p14:creationId xmlns:p14="http://schemas.microsoft.com/office/powerpoint/2010/main" val="365926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6E3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itel 7">
            <a:extLst>
              <a:ext uri="{FF2B5EF4-FFF2-40B4-BE49-F238E27FC236}">
                <a16:creationId xmlns:a16="http://schemas.microsoft.com/office/drawing/2014/main" id="{00B5808D-589A-464A-BAE4-5860ADB05878}"/>
              </a:ext>
            </a:extLst>
          </p:cNvPr>
          <p:cNvSpPr txBox="1">
            <a:spLocks/>
          </p:cNvSpPr>
          <p:nvPr/>
        </p:nvSpPr>
        <p:spPr bwMode="gray">
          <a:xfrm>
            <a:off x="1416050" y="2555323"/>
            <a:ext cx="9039038" cy="786271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6000" u="sng" dirty="0">
                <a:latin typeface="Corbel" panose="020B0503020204020204" pitchFamily="34" charset="0"/>
                <a:cs typeface="Futura Medium" panose="020B0602020204020303" pitchFamily="34" charset="-79"/>
              </a:rPr>
              <a:t>Error Budgets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8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8" name="Titel 7">
            <a:extLst>
              <a:ext uri="{FF2B5EF4-FFF2-40B4-BE49-F238E27FC236}">
                <a16:creationId xmlns:a16="http://schemas.microsoft.com/office/drawing/2014/main" id="{4BC3FB19-8A8A-954B-9B2E-FF41A159CCBD}"/>
              </a:ext>
            </a:extLst>
          </p:cNvPr>
          <p:cNvSpPr txBox="1">
            <a:spLocks/>
          </p:cNvSpPr>
          <p:nvPr/>
        </p:nvSpPr>
        <p:spPr bwMode="gray">
          <a:xfrm>
            <a:off x="1416050" y="3429000"/>
            <a:ext cx="8682690" cy="1374838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Corbel" panose="020B0503020204020204" pitchFamily="34" charset="0"/>
                <a:cs typeface="Futura Medium" panose="020B0602020204020303" pitchFamily="34" charset="-79"/>
              </a:rPr>
              <a:t>An SLO implies an </a:t>
            </a:r>
            <a:r>
              <a:rPr lang="en-GB" sz="3200" u="sng" dirty="0">
                <a:latin typeface="Corbel" panose="020B0503020204020204" pitchFamily="34" charset="0"/>
                <a:cs typeface="Futura Medium" panose="020B0602020204020303" pitchFamily="34" charset="-79"/>
              </a:rPr>
              <a:t>acceptable level </a:t>
            </a:r>
            <a:r>
              <a:rPr lang="en-GB" sz="3200" dirty="0">
                <a:latin typeface="Corbel" panose="020B0503020204020204" pitchFamily="34" charset="0"/>
                <a:cs typeface="Futura Medium" panose="020B0602020204020303" pitchFamily="34" charset="-79"/>
              </a:rPr>
              <a:t>of unreliability</a:t>
            </a:r>
          </a:p>
          <a:p>
            <a:pPr marL="571500" indent="-5715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Corbel" panose="020B0503020204020204" pitchFamily="34" charset="0"/>
                <a:cs typeface="Futura Medium" panose="020B0602020204020303" pitchFamily="34" charset="-79"/>
              </a:rPr>
              <a:t>This is a </a:t>
            </a:r>
            <a:r>
              <a:rPr lang="en-GB" sz="3200" u="sng" dirty="0">
                <a:latin typeface="Corbel" panose="020B0503020204020204" pitchFamily="34" charset="0"/>
                <a:cs typeface="Futura Medium" panose="020B0602020204020303" pitchFamily="34" charset="-79"/>
              </a:rPr>
              <a:t>budget</a:t>
            </a:r>
            <a:r>
              <a:rPr lang="en-GB" sz="3200" dirty="0">
                <a:latin typeface="Corbel" panose="020B0503020204020204" pitchFamily="34" charset="0"/>
                <a:cs typeface="Futura Medium" panose="020B0602020204020303" pitchFamily="34" charset="-79"/>
              </a:rPr>
              <a:t> that can be </a:t>
            </a:r>
            <a:r>
              <a:rPr lang="en-GB" sz="3200" u="sng" dirty="0">
                <a:latin typeface="Corbel" panose="020B0503020204020204" pitchFamily="34" charset="0"/>
                <a:cs typeface="Futura Medium" panose="020B0602020204020303" pitchFamily="34" charset="-79"/>
              </a:rPr>
              <a:t>allocated</a:t>
            </a:r>
          </a:p>
        </p:txBody>
      </p:sp>
    </p:spTree>
    <p:extLst>
      <p:ext uri="{BB962C8B-B14F-4D97-AF65-F5344CB8AC3E}">
        <p14:creationId xmlns:p14="http://schemas.microsoft.com/office/powerpoint/2010/main" val="28000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3E6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9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34356F-E357-734C-BDC0-B10FC1001337}"/>
              </a:ext>
            </a:extLst>
          </p:cNvPr>
          <p:cNvSpPr/>
          <p:nvPr/>
        </p:nvSpPr>
        <p:spPr>
          <a:xfrm>
            <a:off x="1416050" y="888067"/>
            <a:ext cx="9570197" cy="53143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C56216-5D84-9348-9D0C-0ECAF78B8DA9}"/>
              </a:ext>
            </a:extLst>
          </p:cNvPr>
          <p:cNvSpPr/>
          <p:nvPr/>
        </p:nvSpPr>
        <p:spPr>
          <a:xfrm>
            <a:off x="3552950" y="6257241"/>
            <a:ext cx="54080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Source: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 The Art of SLOs by Google 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1500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77" name="Titel 7">
            <a:extLst>
              <a:ext uri="{FF2B5EF4-FFF2-40B4-BE49-F238E27FC236}">
                <a16:creationId xmlns:a16="http://schemas.microsoft.com/office/drawing/2014/main" id="{1F7A8E94-E1A6-A64C-8B9E-1D3EC26F6B51}"/>
              </a:ext>
            </a:extLst>
          </p:cNvPr>
          <p:cNvSpPr txBox="1">
            <a:spLocks/>
          </p:cNvSpPr>
          <p:nvPr/>
        </p:nvSpPr>
        <p:spPr bwMode="gray">
          <a:xfrm>
            <a:off x="1416049" y="267076"/>
            <a:ext cx="9570197" cy="566187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3600" u="sng" dirty="0">
                <a:latin typeface="Corbel" panose="020B0503020204020204" pitchFamily="34" charset="0"/>
                <a:cs typeface="Futura Medium" panose="020B0602020204020303" pitchFamily="34" charset="-79"/>
              </a:rPr>
              <a:t>Choosing a good SLI</a:t>
            </a:r>
          </a:p>
        </p:txBody>
      </p:sp>
      <p:grpSp>
        <p:nvGrpSpPr>
          <p:cNvPr id="98" name="Google Shape;400;p58">
            <a:extLst>
              <a:ext uri="{FF2B5EF4-FFF2-40B4-BE49-F238E27FC236}">
                <a16:creationId xmlns:a16="http://schemas.microsoft.com/office/drawing/2014/main" id="{ED0EED35-BFB0-3C4C-86F5-54D472BD696F}"/>
              </a:ext>
            </a:extLst>
          </p:cNvPr>
          <p:cNvGrpSpPr/>
          <p:nvPr/>
        </p:nvGrpSpPr>
        <p:grpSpPr>
          <a:xfrm>
            <a:off x="6743701" y="1752600"/>
            <a:ext cx="3276600" cy="1676400"/>
            <a:chOff x="5181600" y="1210500"/>
            <a:chExt cx="3276600" cy="1676400"/>
          </a:xfrm>
        </p:grpSpPr>
        <p:sp>
          <p:nvSpPr>
            <p:cNvPr id="99" name="Google Shape;401;p58">
              <a:extLst>
                <a:ext uri="{FF2B5EF4-FFF2-40B4-BE49-F238E27FC236}">
                  <a16:creationId xmlns:a16="http://schemas.microsoft.com/office/drawing/2014/main" id="{52687105-19BB-904E-99E4-62D6E8183C85}"/>
                </a:ext>
              </a:extLst>
            </p:cNvPr>
            <p:cNvSpPr/>
            <p:nvPr/>
          </p:nvSpPr>
          <p:spPr>
            <a:xfrm>
              <a:off x="7543800" y="1210500"/>
              <a:ext cx="914400" cy="16764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402;p58">
              <a:extLst>
                <a:ext uri="{FF2B5EF4-FFF2-40B4-BE49-F238E27FC236}">
                  <a16:creationId xmlns:a16="http://schemas.microsoft.com/office/drawing/2014/main" id="{B24C0850-810F-B94C-8E92-9754609529DC}"/>
                </a:ext>
              </a:extLst>
            </p:cNvPr>
            <p:cNvSpPr/>
            <p:nvPr/>
          </p:nvSpPr>
          <p:spPr>
            <a:xfrm>
              <a:off x="6019800" y="1210500"/>
              <a:ext cx="1524000" cy="1676400"/>
            </a:xfrm>
            <a:prstGeom prst="rect">
              <a:avLst/>
            </a:prstGeom>
            <a:solidFill>
              <a:srgbClr val="E6B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403;p58">
              <a:extLst>
                <a:ext uri="{FF2B5EF4-FFF2-40B4-BE49-F238E27FC236}">
                  <a16:creationId xmlns:a16="http://schemas.microsoft.com/office/drawing/2014/main" id="{7D3194EA-6779-0842-9BF7-6467EDF14BDD}"/>
                </a:ext>
              </a:extLst>
            </p:cNvPr>
            <p:cNvSpPr/>
            <p:nvPr/>
          </p:nvSpPr>
          <p:spPr>
            <a:xfrm>
              <a:off x="5181600" y="1210500"/>
              <a:ext cx="838200" cy="16764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404;p58">
              <a:extLst>
                <a:ext uri="{FF2B5EF4-FFF2-40B4-BE49-F238E27FC236}">
                  <a16:creationId xmlns:a16="http://schemas.microsoft.com/office/drawing/2014/main" id="{CB1D7CBE-6B61-044F-9BE0-82BF5B02331B}"/>
                </a:ext>
              </a:extLst>
            </p:cNvPr>
            <p:cNvSpPr/>
            <p:nvPr/>
          </p:nvSpPr>
          <p:spPr>
            <a:xfrm>
              <a:off x="5544317" y="2697936"/>
              <a:ext cx="112763" cy="33561"/>
            </a:xfrm>
            <a:custGeom>
              <a:avLst/>
              <a:gdLst/>
              <a:ahLst/>
              <a:cxnLst/>
              <a:rect l="l" t="t" r="r" b="b"/>
              <a:pathLst>
                <a:path w="372" h="111" extrusionOk="0">
                  <a:moveTo>
                    <a:pt x="326" y="8"/>
                  </a:moveTo>
                  <a:cubicBezTo>
                    <a:pt x="287" y="39"/>
                    <a:pt x="240" y="56"/>
                    <a:pt x="186" y="56"/>
                  </a:cubicBezTo>
                  <a:cubicBezTo>
                    <a:pt x="132" y="56"/>
                    <a:pt x="84" y="39"/>
                    <a:pt x="45" y="8"/>
                  </a:cubicBezTo>
                  <a:cubicBezTo>
                    <a:pt x="34" y="0"/>
                    <a:pt x="17" y="3"/>
                    <a:pt x="8" y="14"/>
                  </a:cubicBezTo>
                  <a:cubicBezTo>
                    <a:pt x="0" y="25"/>
                    <a:pt x="3" y="42"/>
                    <a:pt x="14" y="51"/>
                  </a:cubicBezTo>
                  <a:cubicBezTo>
                    <a:pt x="62" y="87"/>
                    <a:pt x="124" y="110"/>
                    <a:pt x="186" y="110"/>
                  </a:cubicBezTo>
                  <a:cubicBezTo>
                    <a:pt x="248" y="110"/>
                    <a:pt x="309" y="90"/>
                    <a:pt x="357" y="53"/>
                  </a:cubicBezTo>
                  <a:cubicBezTo>
                    <a:pt x="368" y="45"/>
                    <a:pt x="371" y="28"/>
                    <a:pt x="363" y="17"/>
                  </a:cubicBezTo>
                  <a:cubicBezTo>
                    <a:pt x="354" y="3"/>
                    <a:pt x="337" y="0"/>
                    <a:pt x="326" y="8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405;p58">
              <a:extLst>
                <a:ext uri="{FF2B5EF4-FFF2-40B4-BE49-F238E27FC236}">
                  <a16:creationId xmlns:a16="http://schemas.microsoft.com/office/drawing/2014/main" id="{805D6249-898B-A541-A345-28D7068449BC}"/>
                </a:ext>
              </a:extLst>
            </p:cNvPr>
            <p:cNvSpPr/>
            <p:nvPr/>
          </p:nvSpPr>
          <p:spPr>
            <a:xfrm>
              <a:off x="5528208" y="2610679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8" y="95"/>
                    <a:pt x="80" y="100"/>
                  </a:cubicBezTo>
                  <a:cubicBezTo>
                    <a:pt x="71" y="105"/>
                    <a:pt x="63" y="107"/>
                    <a:pt x="54" y="107"/>
                  </a:cubicBezTo>
                  <a:cubicBezTo>
                    <a:pt x="44" y="107"/>
                    <a:pt x="35" y="105"/>
                    <a:pt x="27" y="100"/>
                  </a:cubicBezTo>
                  <a:cubicBezTo>
                    <a:pt x="18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8" y="12"/>
                    <a:pt x="27" y="7"/>
                  </a:cubicBezTo>
                  <a:cubicBezTo>
                    <a:pt x="35" y="2"/>
                    <a:pt x="44" y="0"/>
                    <a:pt x="54" y="0"/>
                  </a:cubicBezTo>
                  <a:cubicBezTo>
                    <a:pt x="63" y="0"/>
                    <a:pt x="71" y="2"/>
                    <a:pt x="80" y="7"/>
                  </a:cubicBezTo>
                  <a:cubicBezTo>
                    <a:pt x="88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406;p58">
              <a:extLst>
                <a:ext uri="{FF2B5EF4-FFF2-40B4-BE49-F238E27FC236}">
                  <a16:creationId xmlns:a16="http://schemas.microsoft.com/office/drawing/2014/main" id="{522D7AA6-3581-DD44-8A8D-7B8BC217FFE0}"/>
                </a:ext>
              </a:extLst>
            </p:cNvPr>
            <p:cNvSpPr/>
            <p:nvPr/>
          </p:nvSpPr>
          <p:spPr>
            <a:xfrm>
              <a:off x="5639628" y="2610679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9" y="95"/>
                    <a:pt x="80" y="100"/>
                  </a:cubicBezTo>
                  <a:cubicBezTo>
                    <a:pt x="72" y="105"/>
                    <a:pt x="63" y="107"/>
                    <a:pt x="53" y="107"/>
                  </a:cubicBezTo>
                  <a:cubicBezTo>
                    <a:pt x="44" y="107"/>
                    <a:pt x="36" y="105"/>
                    <a:pt x="27" y="100"/>
                  </a:cubicBezTo>
                  <a:cubicBezTo>
                    <a:pt x="19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9" y="12"/>
                    <a:pt x="27" y="7"/>
                  </a:cubicBezTo>
                  <a:cubicBezTo>
                    <a:pt x="36" y="2"/>
                    <a:pt x="44" y="0"/>
                    <a:pt x="53" y="0"/>
                  </a:cubicBezTo>
                  <a:cubicBezTo>
                    <a:pt x="63" y="0"/>
                    <a:pt x="72" y="2"/>
                    <a:pt x="80" y="7"/>
                  </a:cubicBezTo>
                  <a:cubicBezTo>
                    <a:pt x="89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407;p58">
              <a:extLst>
                <a:ext uri="{FF2B5EF4-FFF2-40B4-BE49-F238E27FC236}">
                  <a16:creationId xmlns:a16="http://schemas.microsoft.com/office/drawing/2014/main" id="{B3CFD578-760C-3F4A-8F11-5BCB5FFE71E7}"/>
                </a:ext>
              </a:extLst>
            </p:cNvPr>
            <p:cNvSpPr/>
            <p:nvPr/>
          </p:nvSpPr>
          <p:spPr>
            <a:xfrm>
              <a:off x="7944617" y="2698183"/>
              <a:ext cx="112763" cy="33561"/>
            </a:xfrm>
            <a:custGeom>
              <a:avLst/>
              <a:gdLst/>
              <a:ahLst/>
              <a:cxnLst/>
              <a:rect l="l" t="t" r="r" b="b"/>
              <a:pathLst>
                <a:path w="372" h="111" extrusionOk="0">
                  <a:moveTo>
                    <a:pt x="326" y="8"/>
                  </a:moveTo>
                  <a:cubicBezTo>
                    <a:pt x="287" y="39"/>
                    <a:pt x="240" y="56"/>
                    <a:pt x="186" y="56"/>
                  </a:cubicBezTo>
                  <a:cubicBezTo>
                    <a:pt x="132" y="56"/>
                    <a:pt x="84" y="39"/>
                    <a:pt x="45" y="8"/>
                  </a:cubicBezTo>
                  <a:cubicBezTo>
                    <a:pt x="34" y="0"/>
                    <a:pt x="17" y="3"/>
                    <a:pt x="8" y="14"/>
                  </a:cubicBezTo>
                  <a:cubicBezTo>
                    <a:pt x="0" y="25"/>
                    <a:pt x="3" y="42"/>
                    <a:pt x="14" y="51"/>
                  </a:cubicBezTo>
                  <a:cubicBezTo>
                    <a:pt x="62" y="87"/>
                    <a:pt x="124" y="110"/>
                    <a:pt x="186" y="110"/>
                  </a:cubicBezTo>
                  <a:cubicBezTo>
                    <a:pt x="248" y="110"/>
                    <a:pt x="309" y="90"/>
                    <a:pt x="357" y="53"/>
                  </a:cubicBezTo>
                  <a:cubicBezTo>
                    <a:pt x="368" y="45"/>
                    <a:pt x="371" y="28"/>
                    <a:pt x="363" y="17"/>
                  </a:cubicBezTo>
                  <a:cubicBezTo>
                    <a:pt x="354" y="3"/>
                    <a:pt x="337" y="0"/>
                    <a:pt x="326" y="8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408;p58">
              <a:extLst>
                <a:ext uri="{FF2B5EF4-FFF2-40B4-BE49-F238E27FC236}">
                  <a16:creationId xmlns:a16="http://schemas.microsoft.com/office/drawing/2014/main" id="{F0623C99-FA1F-EC4A-B38B-3E9C2571336C}"/>
                </a:ext>
              </a:extLst>
            </p:cNvPr>
            <p:cNvSpPr/>
            <p:nvPr/>
          </p:nvSpPr>
          <p:spPr>
            <a:xfrm>
              <a:off x="7928508" y="2610926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8" y="95"/>
                    <a:pt x="80" y="100"/>
                  </a:cubicBezTo>
                  <a:cubicBezTo>
                    <a:pt x="71" y="105"/>
                    <a:pt x="63" y="107"/>
                    <a:pt x="54" y="107"/>
                  </a:cubicBezTo>
                  <a:cubicBezTo>
                    <a:pt x="44" y="107"/>
                    <a:pt x="35" y="105"/>
                    <a:pt x="27" y="100"/>
                  </a:cubicBezTo>
                  <a:cubicBezTo>
                    <a:pt x="18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8" y="12"/>
                    <a:pt x="27" y="7"/>
                  </a:cubicBezTo>
                  <a:cubicBezTo>
                    <a:pt x="35" y="2"/>
                    <a:pt x="44" y="0"/>
                    <a:pt x="54" y="0"/>
                  </a:cubicBezTo>
                  <a:cubicBezTo>
                    <a:pt x="63" y="0"/>
                    <a:pt x="71" y="2"/>
                    <a:pt x="80" y="7"/>
                  </a:cubicBezTo>
                  <a:cubicBezTo>
                    <a:pt x="88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409;p58">
              <a:extLst>
                <a:ext uri="{FF2B5EF4-FFF2-40B4-BE49-F238E27FC236}">
                  <a16:creationId xmlns:a16="http://schemas.microsoft.com/office/drawing/2014/main" id="{9B47A772-1EBB-4F47-A6F5-F4AEFFC5B6BE}"/>
                </a:ext>
              </a:extLst>
            </p:cNvPr>
            <p:cNvSpPr/>
            <p:nvPr/>
          </p:nvSpPr>
          <p:spPr>
            <a:xfrm>
              <a:off x="8039928" y="2610926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9" y="95"/>
                    <a:pt x="80" y="100"/>
                  </a:cubicBezTo>
                  <a:cubicBezTo>
                    <a:pt x="72" y="105"/>
                    <a:pt x="63" y="107"/>
                    <a:pt x="53" y="107"/>
                  </a:cubicBezTo>
                  <a:cubicBezTo>
                    <a:pt x="44" y="107"/>
                    <a:pt x="36" y="105"/>
                    <a:pt x="27" y="100"/>
                  </a:cubicBezTo>
                  <a:cubicBezTo>
                    <a:pt x="19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9" y="12"/>
                    <a:pt x="27" y="7"/>
                  </a:cubicBezTo>
                  <a:cubicBezTo>
                    <a:pt x="36" y="2"/>
                    <a:pt x="44" y="0"/>
                    <a:pt x="53" y="0"/>
                  </a:cubicBezTo>
                  <a:cubicBezTo>
                    <a:pt x="63" y="0"/>
                    <a:pt x="72" y="2"/>
                    <a:pt x="80" y="7"/>
                  </a:cubicBezTo>
                  <a:cubicBezTo>
                    <a:pt x="89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410;p58">
              <a:extLst>
                <a:ext uri="{FF2B5EF4-FFF2-40B4-BE49-F238E27FC236}">
                  <a16:creationId xmlns:a16="http://schemas.microsoft.com/office/drawing/2014/main" id="{BB59B17F-84C3-7644-BFD6-D9CC1F120F91}"/>
                </a:ext>
              </a:extLst>
            </p:cNvPr>
            <p:cNvSpPr/>
            <p:nvPr/>
          </p:nvSpPr>
          <p:spPr>
            <a:xfrm rot="10800000" flipH="1">
              <a:off x="6725417" y="2698183"/>
              <a:ext cx="112763" cy="33561"/>
            </a:xfrm>
            <a:custGeom>
              <a:avLst/>
              <a:gdLst/>
              <a:ahLst/>
              <a:cxnLst/>
              <a:rect l="l" t="t" r="r" b="b"/>
              <a:pathLst>
                <a:path w="372" h="111" extrusionOk="0">
                  <a:moveTo>
                    <a:pt x="326" y="8"/>
                  </a:moveTo>
                  <a:cubicBezTo>
                    <a:pt x="287" y="39"/>
                    <a:pt x="240" y="56"/>
                    <a:pt x="186" y="56"/>
                  </a:cubicBezTo>
                  <a:cubicBezTo>
                    <a:pt x="132" y="56"/>
                    <a:pt x="84" y="39"/>
                    <a:pt x="45" y="8"/>
                  </a:cubicBezTo>
                  <a:cubicBezTo>
                    <a:pt x="34" y="0"/>
                    <a:pt x="17" y="3"/>
                    <a:pt x="8" y="14"/>
                  </a:cubicBezTo>
                  <a:cubicBezTo>
                    <a:pt x="0" y="25"/>
                    <a:pt x="3" y="42"/>
                    <a:pt x="14" y="51"/>
                  </a:cubicBezTo>
                  <a:cubicBezTo>
                    <a:pt x="62" y="87"/>
                    <a:pt x="124" y="110"/>
                    <a:pt x="186" y="110"/>
                  </a:cubicBezTo>
                  <a:cubicBezTo>
                    <a:pt x="248" y="110"/>
                    <a:pt x="309" y="90"/>
                    <a:pt x="357" y="53"/>
                  </a:cubicBezTo>
                  <a:cubicBezTo>
                    <a:pt x="368" y="45"/>
                    <a:pt x="371" y="28"/>
                    <a:pt x="363" y="17"/>
                  </a:cubicBezTo>
                  <a:cubicBezTo>
                    <a:pt x="354" y="3"/>
                    <a:pt x="337" y="0"/>
                    <a:pt x="326" y="8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411;p58">
              <a:extLst>
                <a:ext uri="{FF2B5EF4-FFF2-40B4-BE49-F238E27FC236}">
                  <a16:creationId xmlns:a16="http://schemas.microsoft.com/office/drawing/2014/main" id="{20E0CF87-8D31-6948-AF75-EFC8AAA40B11}"/>
                </a:ext>
              </a:extLst>
            </p:cNvPr>
            <p:cNvSpPr/>
            <p:nvPr/>
          </p:nvSpPr>
          <p:spPr>
            <a:xfrm>
              <a:off x="6709308" y="2610926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8" y="95"/>
                    <a:pt x="80" y="100"/>
                  </a:cubicBezTo>
                  <a:cubicBezTo>
                    <a:pt x="71" y="105"/>
                    <a:pt x="63" y="107"/>
                    <a:pt x="54" y="107"/>
                  </a:cubicBezTo>
                  <a:cubicBezTo>
                    <a:pt x="44" y="107"/>
                    <a:pt x="35" y="105"/>
                    <a:pt x="27" y="100"/>
                  </a:cubicBezTo>
                  <a:cubicBezTo>
                    <a:pt x="18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8" y="12"/>
                    <a:pt x="27" y="7"/>
                  </a:cubicBezTo>
                  <a:cubicBezTo>
                    <a:pt x="35" y="2"/>
                    <a:pt x="44" y="0"/>
                    <a:pt x="54" y="0"/>
                  </a:cubicBezTo>
                  <a:cubicBezTo>
                    <a:pt x="63" y="0"/>
                    <a:pt x="71" y="2"/>
                    <a:pt x="80" y="7"/>
                  </a:cubicBezTo>
                  <a:cubicBezTo>
                    <a:pt x="88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412;p58">
              <a:extLst>
                <a:ext uri="{FF2B5EF4-FFF2-40B4-BE49-F238E27FC236}">
                  <a16:creationId xmlns:a16="http://schemas.microsoft.com/office/drawing/2014/main" id="{90AABEC3-1A07-BA42-B894-F4CC2282D356}"/>
                </a:ext>
              </a:extLst>
            </p:cNvPr>
            <p:cNvSpPr/>
            <p:nvPr/>
          </p:nvSpPr>
          <p:spPr>
            <a:xfrm>
              <a:off x="6820728" y="2610926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9" y="95"/>
                    <a:pt x="80" y="100"/>
                  </a:cubicBezTo>
                  <a:cubicBezTo>
                    <a:pt x="72" y="105"/>
                    <a:pt x="63" y="107"/>
                    <a:pt x="53" y="107"/>
                  </a:cubicBezTo>
                  <a:cubicBezTo>
                    <a:pt x="44" y="107"/>
                    <a:pt x="36" y="105"/>
                    <a:pt x="27" y="100"/>
                  </a:cubicBezTo>
                  <a:cubicBezTo>
                    <a:pt x="19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9" y="12"/>
                    <a:pt x="27" y="7"/>
                  </a:cubicBezTo>
                  <a:cubicBezTo>
                    <a:pt x="36" y="2"/>
                    <a:pt x="44" y="0"/>
                    <a:pt x="53" y="0"/>
                  </a:cubicBezTo>
                  <a:cubicBezTo>
                    <a:pt x="63" y="0"/>
                    <a:pt x="72" y="2"/>
                    <a:pt x="80" y="7"/>
                  </a:cubicBezTo>
                  <a:cubicBezTo>
                    <a:pt x="89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413;p58">
              <a:extLst>
                <a:ext uri="{FF2B5EF4-FFF2-40B4-BE49-F238E27FC236}">
                  <a16:creationId xmlns:a16="http://schemas.microsoft.com/office/drawing/2014/main" id="{151368B7-1467-3945-95DA-09A71FA67F1C}"/>
                </a:ext>
              </a:extLst>
            </p:cNvPr>
            <p:cNvSpPr/>
            <p:nvPr/>
          </p:nvSpPr>
          <p:spPr>
            <a:xfrm>
              <a:off x="5410076" y="2429453"/>
              <a:ext cx="381247" cy="381247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80" y="0"/>
                    <a:pt x="0" y="280"/>
                    <a:pt x="0" y="627"/>
                  </a:cubicBezTo>
                  <a:cubicBezTo>
                    <a:pt x="0" y="974"/>
                    <a:pt x="280" y="1253"/>
                    <a:pt x="627" y="1253"/>
                  </a:cubicBezTo>
                  <a:cubicBezTo>
                    <a:pt x="973" y="1253"/>
                    <a:pt x="1253" y="974"/>
                    <a:pt x="1253" y="627"/>
                  </a:cubicBezTo>
                  <a:cubicBezTo>
                    <a:pt x="1253" y="280"/>
                    <a:pt x="973" y="0"/>
                    <a:pt x="627" y="0"/>
                  </a:cubicBezTo>
                  <a:close/>
                  <a:moveTo>
                    <a:pt x="1044" y="774"/>
                  </a:moveTo>
                  <a:cubicBezTo>
                    <a:pt x="987" y="968"/>
                    <a:pt x="821" y="1112"/>
                    <a:pt x="624" y="1112"/>
                  </a:cubicBezTo>
                  <a:cubicBezTo>
                    <a:pt x="426" y="1112"/>
                    <a:pt x="260" y="971"/>
                    <a:pt x="204" y="774"/>
                  </a:cubicBezTo>
                  <a:cubicBezTo>
                    <a:pt x="142" y="768"/>
                    <a:pt x="94" y="712"/>
                    <a:pt x="94" y="641"/>
                  </a:cubicBezTo>
                  <a:cubicBezTo>
                    <a:pt x="94" y="573"/>
                    <a:pt x="136" y="520"/>
                    <a:pt x="195" y="511"/>
                  </a:cubicBezTo>
                  <a:cubicBezTo>
                    <a:pt x="305" y="435"/>
                    <a:pt x="407" y="328"/>
                    <a:pt x="407" y="246"/>
                  </a:cubicBezTo>
                  <a:lnTo>
                    <a:pt x="407" y="246"/>
                  </a:lnTo>
                  <a:cubicBezTo>
                    <a:pt x="492" y="384"/>
                    <a:pt x="736" y="517"/>
                    <a:pt x="1027" y="511"/>
                  </a:cubicBezTo>
                  <a:lnTo>
                    <a:pt x="1044" y="508"/>
                  </a:lnTo>
                  <a:cubicBezTo>
                    <a:pt x="1111" y="508"/>
                    <a:pt x="1165" y="568"/>
                    <a:pt x="1165" y="641"/>
                  </a:cubicBezTo>
                  <a:cubicBezTo>
                    <a:pt x="1162" y="714"/>
                    <a:pt x="1109" y="774"/>
                    <a:pt x="1044" y="774"/>
                  </a:cubicBezTo>
                  <a:close/>
                </a:path>
              </a:pathLst>
            </a:custGeom>
            <a:solidFill>
              <a:srgbClr val="D55E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414;p58">
              <a:extLst>
                <a:ext uri="{FF2B5EF4-FFF2-40B4-BE49-F238E27FC236}">
                  <a16:creationId xmlns:a16="http://schemas.microsoft.com/office/drawing/2014/main" id="{A7DF2301-D165-B94B-88BF-5A70C8D77E88}"/>
                </a:ext>
              </a:extLst>
            </p:cNvPr>
            <p:cNvSpPr/>
            <p:nvPr/>
          </p:nvSpPr>
          <p:spPr>
            <a:xfrm>
              <a:off x="7810376" y="2429700"/>
              <a:ext cx="381247" cy="381247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80" y="0"/>
                    <a:pt x="0" y="280"/>
                    <a:pt x="0" y="627"/>
                  </a:cubicBezTo>
                  <a:cubicBezTo>
                    <a:pt x="0" y="974"/>
                    <a:pt x="280" y="1253"/>
                    <a:pt x="627" y="1253"/>
                  </a:cubicBezTo>
                  <a:cubicBezTo>
                    <a:pt x="973" y="1253"/>
                    <a:pt x="1253" y="974"/>
                    <a:pt x="1253" y="627"/>
                  </a:cubicBezTo>
                  <a:cubicBezTo>
                    <a:pt x="1253" y="280"/>
                    <a:pt x="973" y="0"/>
                    <a:pt x="627" y="0"/>
                  </a:cubicBezTo>
                  <a:close/>
                  <a:moveTo>
                    <a:pt x="1044" y="774"/>
                  </a:moveTo>
                  <a:cubicBezTo>
                    <a:pt x="987" y="968"/>
                    <a:pt x="821" y="1112"/>
                    <a:pt x="624" y="1112"/>
                  </a:cubicBezTo>
                  <a:cubicBezTo>
                    <a:pt x="426" y="1112"/>
                    <a:pt x="260" y="971"/>
                    <a:pt x="204" y="774"/>
                  </a:cubicBezTo>
                  <a:cubicBezTo>
                    <a:pt x="142" y="768"/>
                    <a:pt x="94" y="712"/>
                    <a:pt x="94" y="641"/>
                  </a:cubicBezTo>
                  <a:cubicBezTo>
                    <a:pt x="94" y="573"/>
                    <a:pt x="136" y="520"/>
                    <a:pt x="195" y="511"/>
                  </a:cubicBezTo>
                  <a:cubicBezTo>
                    <a:pt x="305" y="435"/>
                    <a:pt x="407" y="328"/>
                    <a:pt x="407" y="246"/>
                  </a:cubicBezTo>
                  <a:lnTo>
                    <a:pt x="407" y="246"/>
                  </a:lnTo>
                  <a:cubicBezTo>
                    <a:pt x="492" y="384"/>
                    <a:pt x="736" y="517"/>
                    <a:pt x="1027" y="511"/>
                  </a:cubicBezTo>
                  <a:lnTo>
                    <a:pt x="1044" y="508"/>
                  </a:lnTo>
                  <a:cubicBezTo>
                    <a:pt x="1111" y="508"/>
                    <a:pt x="1165" y="568"/>
                    <a:pt x="1165" y="641"/>
                  </a:cubicBezTo>
                  <a:cubicBezTo>
                    <a:pt x="1162" y="714"/>
                    <a:pt x="1109" y="774"/>
                    <a:pt x="1044" y="774"/>
                  </a:cubicBezTo>
                  <a:close/>
                </a:path>
              </a:pathLst>
            </a:custGeom>
            <a:solidFill>
              <a:srgbClr val="D55E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415;p58">
              <a:extLst>
                <a:ext uri="{FF2B5EF4-FFF2-40B4-BE49-F238E27FC236}">
                  <a16:creationId xmlns:a16="http://schemas.microsoft.com/office/drawing/2014/main" id="{7CD7BEF2-F7D5-BB42-BDDE-0AE18E680E51}"/>
                </a:ext>
              </a:extLst>
            </p:cNvPr>
            <p:cNvSpPr/>
            <p:nvPr/>
          </p:nvSpPr>
          <p:spPr>
            <a:xfrm>
              <a:off x="6591176" y="2429700"/>
              <a:ext cx="381247" cy="381247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80" y="0"/>
                    <a:pt x="0" y="280"/>
                    <a:pt x="0" y="627"/>
                  </a:cubicBezTo>
                  <a:cubicBezTo>
                    <a:pt x="0" y="974"/>
                    <a:pt x="280" y="1253"/>
                    <a:pt x="627" y="1253"/>
                  </a:cubicBezTo>
                  <a:cubicBezTo>
                    <a:pt x="973" y="1253"/>
                    <a:pt x="1253" y="974"/>
                    <a:pt x="1253" y="627"/>
                  </a:cubicBezTo>
                  <a:cubicBezTo>
                    <a:pt x="1253" y="280"/>
                    <a:pt x="973" y="0"/>
                    <a:pt x="627" y="0"/>
                  </a:cubicBezTo>
                  <a:close/>
                  <a:moveTo>
                    <a:pt x="1044" y="774"/>
                  </a:moveTo>
                  <a:cubicBezTo>
                    <a:pt x="987" y="968"/>
                    <a:pt x="821" y="1112"/>
                    <a:pt x="624" y="1112"/>
                  </a:cubicBezTo>
                  <a:cubicBezTo>
                    <a:pt x="426" y="1112"/>
                    <a:pt x="260" y="971"/>
                    <a:pt x="204" y="774"/>
                  </a:cubicBezTo>
                  <a:cubicBezTo>
                    <a:pt x="142" y="768"/>
                    <a:pt x="94" y="712"/>
                    <a:pt x="94" y="641"/>
                  </a:cubicBezTo>
                  <a:cubicBezTo>
                    <a:pt x="94" y="573"/>
                    <a:pt x="136" y="520"/>
                    <a:pt x="195" y="511"/>
                  </a:cubicBezTo>
                  <a:cubicBezTo>
                    <a:pt x="305" y="435"/>
                    <a:pt x="407" y="328"/>
                    <a:pt x="407" y="246"/>
                  </a:cubicBezTo>
                  <a:lnTo>
                    <a:pt x="407" y="246"/>
                  </a:lnTo>
                  <a:cubicBezTo>
                    <a:pt x="492" y="384"/>
                    <a:pt x="736" y="517"/>
                    <a:pt x="1027" y="511"/>
                  </a:cubicBezTo>
                  <a:lnTo>
                    <a:pt x="1044" y="508"/>
                  </a:lnTo>
                  <a:cubicBezTo>
                    <a:pt x="1111" y="508"/>
                    <a:pt x="1165" y="568"/>
                    <a:pt x="1165" y="641"/>
                  </a:cubicBezTo>
                  <a:cubicBezTo>
                    <a:pt x="1162" y="714"/>
                    <a:pt x="1109" y="774"/>
                    <a:pt x="1044" y="774"/>
                  </a:cubicBezTo>
                  <a:close/>
                </a:path>
              </a:pathLst>
            </a:custGeom>
            <a:solidFill>
              <a:srgbClr val="D55E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416;p58">
            <a:extLst>
              <a:ext uri="{FF2B5EF4-FFF2-40B4-BE49-F238E27FC236}">
                <a16:creationId xmlns:a16="http://schemas.microsoft.com/office/drawing/2014/main" id="{AB9E9490-7856-B041-9E17-B0E09446DE01}"/>
              </a:ext>
            </a:extLst>
          </p:cNvPr>
          <p:cNvGrpSpPr/>
          <p:nvPr/>
        </p:nvGrpSpPr>
        <p:grpSpPr>
          <a:xfrm>
            <a:off x="2253301" y="1756800"/>
            <a:ext cx="3276600" cy="1676400"/>
            <a:chOff x="762000" y="1214700"/>
            <a:chExt cx="3276600" cy="1676400"/>
          </a:xfrm>
        </p:grpSpPr>
        <p:sp>
          <p:nvSpPr>
            <p:cNvPr id="115" name="Google Shape;417;p58">
              <a:extLst>
                <a:ext uri="{FF2B5EF4-FFF2-40B4-BE49-F238E27FC236}">
                  <a16:creationId xmlns:a16="http://schemas.microsoft.com/office/drawing/2014/main" id="{7B6560F2-7643-294D-B0D4-E2524912ACE5}"/>
                </a:ext>
              </a:extLst>
            </p:cNvPr>
            <p:cNvSpPr/>
            <p:nvPr/>
          </p:nvSpPr>
          <p:spPr>
            <a:xfrm>
              <a:off x="762000" y="1214700"/>
              <a:ext cx="838200" cy="16764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418;p58">
              <a:extLst>
                <a:ext uri="{FF2B5EF4-FFF2-40B4-BE49-F238E27FC236}">
                  <a16:creationId xmlns:a16="http://schemas.microsoft.com/office/drawing/2014/main" id="{337FBAE9-7EBE-BA4D-AE5D-590DB7DBB339}"/>
                </a:ext>
              </a:extLst>
            </p:cNvPr>
            <p:cNvSpPr/>
            <p:nvPr/>
          </p:nvSpPr>
          <p:spPr>
            <a:xfrm>
              <a:off x="3124200" y="1214700"/>
              <a:ext cx="914400" cy="16764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419;p58">
              <a:extLst>
                <a:ext uri="{FF2B5EF4-FFF2-40B4-BE49-F238E27FC236}">
                  <a16:creationId xmlns:a16="http://schemas.microsoft.com/office/drawing/2014/main" id="{D5B246F9-49DD-B446-A004-5B7D3FB2CD39}"/>
                </a:ext>
              </a:extLst>
            </p:cNvPr>
            <p:cNvSpPr/>
            <p:nvPr/>
          </p:nvSpPr>
          <p:spPr>
            <a:xfrm>
              <a:off x="1600200" y="1214700"/>
              <a:ext cx="1524000" cy="1676400"/>
            </a:xfrm>
            <a:prstGeom prst="rect">
              <a:avLst/>
            </a:prstGeom>
            <a:solidFill>
              <a:srgbClr val="E6B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420;p58">
              <a:extLst>
                <a:ext uri="{FF2B5EF4-FFF2-40B4-BE49-F238E27FC236}">
                  <a16:creationId xmlns:a16="http://schemas.microsoft.com/office/drawing/2014/main" id="{B1F2321F-96EF-F842-A37E-166517574B89}"/>
                </a:ext>
              </a:extLst>
            </p:cNvPr>
            <p:cNvSpPr/>
            <p:nvPr/>
          </p:nvSpPr>
          <p:spPr>
            <a:xfrm>
              <a:off x="1124841" y="2702383"/>
              <a:ext cx="112763" cy="33561"/>
            </a:xfrm>
            <a:custGeom>
              <a:avLst/>
              <a:gdLst/>
              <a:ahLst/>
              <a:cxnLst/>
              <a:rect l="l" t="t" r="r" b="b"/>
              <a:pathLst>
                <a:path w="372" h="111" extrusionOk="0">
                  <a:moveTo>
                    <a:pt x="326" y="8"/>
                  </a:moveTo>
                  <a:cubicBezTo>
                    <a:pt x="287" y="39"/>
                    <a:pt x="240" y="56"/>
                    <a:pt x="186" y="56"/>
                  </a:cubicBezTo>
                  <a:cubicBezTo>
                    <a:pt x="132" y="56"/>
                    <a:pt x="84" y="39"/>
                    <a:pt x="45" y="8"/>
                  </a:cubicBezTo>
                  <a:cubicBezTo>
                    <a:pt x="34" y="0"/>
                    <a:pt x="17" y="3"/>
                    <a:pt x="8" y="14"/>
                  </a:cubicBezTo>
                  <a:cubicBezTo>
                    <a:pt x="0" y="25"/>
                    <a:pt x="3" y="42"/>
                    <a:pt x="14" y="51"/>
                  </a:cubicBezTo>
                  <a:cubicBezTo>
                    <a:pt x="62" y="87"/>
                    <a:pt x="124" y="110"/>
                    <a:pt x="186" y="110"/>
                  </a:cubicBezTo>
                  <a:cubicBezTo>
                    <a:pt x="248" y="110"/>
                    <a:pt x="309" y="90"/>
                    <a:pt x="357" y="53"/>
                  </a:cubicBezTo>
                  <a:cubicBezTo>
                    <a:pt x="368" y="45"/>
                    <a:pt x="371" y="28"/>
                    <a:pt x="363" y="17"/>
                  </a:cubicBezTo>
                  <a:cubicBezTo>
                    <a:pt x="354" y="3"/>
                    <a:pt x="337" y="0"/>
                    <a:pt x="326" y="8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421;p58">
              <a:extLst>
                <a:ext uri="{FF2B5EF4-FFF2-40B4-BE49-F238E27FC236}">
                  <a16:creationId xmlns:a16="http://schemas.microsoft.com/office/drawing/2014/main" id="{D4F311A4-7AC2-BD49-84FC-AC8267653901}"/>
                </a:ext>
              </a:extLst>
            </p:cNvPr>
            <p:cNvSpPr/>
            <p:nvPr/>
          </p:nvSpPr>
          <p:spPr>
            <a:xfrm>
              <a:off x="1108732" y="2615126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8" y="95"/>
                    <a:pt x="80" y="100"/>
                  </a:cubicBezTo>
                  <a:cubicBezTo>
                    <a:pt x="71" y="105"/>
                    <a:pt x="63" y="107"/>
                    <a:pt x="54" y="107"/>
                  </a:cubicBezTo>
                  <a:cubicBezTo>
                    <a:pt x="44" y="107"/>
                    <a:pt x="35" y="105"/>
                    <a:pt x="27" y="100"/>
                  </a:cubicBezTo>
                  <a:cubicBezTo>
                    <a:pt x="18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8" y="12"/>
                    <a:pt x="27" y="7"/>
                  </a:cubicBezTo>
                  <a:cubicBezTo>
                    <a:pt x="35" y="2"/>
                    <a:pt x="44" y="0"/>
                    <a:pt x="54" y="0"/>
                  </a:cubicBezTo>
                  <a:cubicBezTo>
                    <a:pt x="63" y="0"/>
                    <a:pt x="71" y="2"/>
                    <a:pt x="80" y="7"/>
                  </a:cubicBezTo>
                  <a:cubicBezTo>
                    <a:pt x="88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422;p58">
              <a:extLst>
                <a:ext uri="{FF2B5EF4-FFF2-40B4-BE49-F238E27FC236}">
                  <a16:creationId xmlns:a16="http://schemas.microsoft.com/office/drawing/2014/main" id="{CD790567-69ED-3F4A-8EA0-AF907FB31F3C}"/>
                </a:ext>
              </a:extLst>
            </p:cNvPr>
            <p:cNvSpPr/>
            <p:nvPr/>
          </p:nvSpPr>
          <p:spPr>
            <a:xfrm>
              <a:off x="1220152" y="2615126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9" y="95"/>
                    <a:pt x="80" y="100"/>
                  </a:cubicBezTo>
                  <a:cubicBezTo>
                    <a:pt x="72" y="105"/>
                    <a:pt x="63" y="107"/>
                    <a:pt x="53" y="107"/>
                  </a:cubicBezTo>
                  <a:cubicBezTo>
                    <a:pt x="44" y="107"/>
                    <a:pt x="36" y="105"/>
                    <a:pt x="27" y="100"/>
                  </a:cubicBezTo>
                  <a:cubicBezTo>
                    <a:pt x="19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9" y="12"/>
                    <a:pt x="27" y="7"/>
                  </a:cubicBezTo>
                  <a:cubicBezTo>
                    <a:pt x="36" y="2"/>
                    <a:pt x="44" y="0"/>
                    <a:pt x="53" y="0"/>
                  </a:cubicBezTo>
                  <a:cubicBezTo>
                    <a:pt x="63" y="0"/>
                    <a:pt x="72" y="2"/>
                    <a:pt x="80" y="7"/>
                  </a:cubicBezTo>
                  <a:cubicBezTo>
                    <a:pt x="89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423;p58">
              <a:extLst>
                <a:ext uri="{FF2B5EF4-FFF2-40B4-BE49-F238E27FC236}">
                  <a16:creationId xmlns:a16="http://schemas.microsoft.com/office/drawing/2014/main" id="{CA3D4AE1-5E93-874A-9494-36DC228A337A}"/>
                </a:ext>
              </a:extLst>
            </p:cNvPr>
            <p:cNvSpPr/>
            <p:nvPr/>
          </p:nvSpPr>
          <p:spPr>
            <a:xfrm>
              <a:off x="3525141" y="2702630"/>
              <a:ext cx="112763" cy="33561"/>
            </a:xfrm>
            <a:custGeom>
              <a:avLst/>
              <a:gdLst/>
              <a:ahLst/>
              <a:cxnLst/>
              <a:rect l="l" t="t" r="r" b="b"/>
              <a:pathLst>
                <a:path w="372" h="111" extrusionOk="0">
                  <a:moveTo>
                    <a:pt x="326" y="8"/>
                  </a:moveTo>
                  <a:cubicBezTo>
                    <a:pt x="287" y="39"/>
                    <a:pt x="240" y="56"/>
                    <a:pt x="186" y="56"/>
                  </a:cubicBezTo>
                  <a:cubicBezTo>
                    <a:pt x="132" y="56"/>
                    <a:pt x="84" y="39"/>
                    <a:pt x="45" y="8"/>
                  </a:cubicBezTo>
                  <a:cubicBezTo>
                    <a:pt x="34" y="0"/>
                    <a:pt x="17" y="3"/>
                    <a:pt x="8" y="14"/>
                  </a:cubicBezTo>
                  <a:cubicBezTo>
                    <a:pt x="0" y="25"/>
                    <a:pt x="3" y="42"/>
                    <a:pt x="14" y="51"/>
                  </a:cubicBezTo>
                  <a:cubicBezTo>
                    <a:pt x="62" y="87"/>
                    <a:pt x="124" y="110"/>
                    <a:pt x="186" y="110"/>
                  </a:cubicBezTo>
                  <a:cubicBezTo>
                    <a:pt x="248" y="110"/>
                    <a:pt x="309" y="90"/>
                    <a:pt x="357" y="53"/>
                  </a:cubicBezTo>
                  <a:cubicBezTo>
                    <a:pt x="368" y="45"/>
                    <a:pt x="371" y="28"/>
                    <a:pt x="363" y="17"/>
                  </a:cubicBezTo>
                  <a:cubicBezTo>
                    <a:pt x="354" y="3"/>
                    <a:pt x="337" y="0"/>
                    <a:pt x="326" y="8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424;p58">
              <a:extLst>
                <a:ext uri="{FF2B5EF4-FFF2-40B4-BE49-F238E27FC236}">
                  <a16:creationId xmlns:a16="http://schemas.microsoft.com/office/drawing/2014/main" id="{234F4DB3-9BBC-1046-A57A-CF4A5CA189AC}"/>
                </a:ext>
              </a:extLst>
            </p:cNvPr>
            <p:cNvSpPr/>
            <p:nvPr/>
          </p:nvSpPr>
          <p:spPr>
            <a:xfrm>
              <a:off x="3509032" y="2615373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8" y="95"/>
                    <a:pt x="80" y="100"/>
                  </a:cubicBezTo>
                  <a:cubicBezTo>
                    <a:pt x="71" y="105"/>
                    <a:pt x="63" y="107"/>
                    <a:pt x="54" y="107"/>
                  </a:cubicBezTo>
                  <a:cubicBezTo>
                    <a:pt x="44" y="107"/>
                    <a:pt x="35" y="105"/>
                    <a:pt x="27" y="100"/>
                  </a:cubicBezTo>
                  <a:cubicBezTo>
                    <a:pt x="18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8" y="12"/>
                    <a:pt x="27" y="7"/>
                  </a:cubicBezTo>
                  <a:cubicBezTo>
                    <a:pt x="35" y="2"/>
                    <a:pt x="44" y="0"/>
                    <a:pt x="54" y="0"/>
                  </a:cubicBezTo>
                  <a:cubicBezTo>
                    <a:pt x="63" y="0"/>
                    <a:pt x="71" y="2"/>
                    <a:pt x="80" y="7"/>
                  </a:cubicBezTo>
                  <a:cubicBezTo>
                    <a:pt x="88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425;p58">
              <a:extLst>
                <a:ext uri="{FF2B5EF4-FFF2-40B4-BE49-F238E27FC236}">
                  <a16:creationId xmlns:a16="http://schemas.microsoft.com/office/drawing/2014/main" id="{5B1C9A03-6E52-854E-8DE0-A0017885D050}"/>
                </a:ext>
              </a:extLst>
            </p:cNvPr>
            <p:cNvSpPr/>
            <p:nvPr/>
          </p:nvSpPr>
          <p:spPr>
            <a:xfrm>
              <a:off x="3620452" y="2615373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9" y="95"/>
                    <a:pt x="80" y="100"/>
                  </a:cubicBezTo>
                  <a:cubicBezTo>
                    <a:pt x="72" y="105"/>
                    <a:pt x="63" y="107"/>
                    <a:pt x="53" y="107"/>
                  </a:cubicBezTo>
                  <a:cubicBezTo>
                    <a:pt x="44" y="107"/>
                    <a:pt x="36" y="105"/>
                    <a:pt x="27" y="100"/>
                  </a:cubicBezTo>
                  <a:cubicBezTo>
                    <a:pt x="19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9" y="12"/>
                    <a:pt x="27" y="7"/>
                  </a:cubicBezTo>
                  <a:cubicBezTo>
                    <a:pt x="36" y="2"/>
                    <a:pt x="44" y="0"/>
                    <a:pt x="53" y="0"/>
                  </a:cubicBezTo>
                  <a:cubicBezTo>
                    <a:pt x="63" y="0"/>
                    <a:pt x="72" y="2"/>
                    <a:pt x="80" y="7"/>
                  </a:cubicBezTo>
                  <a:cubicBezTo>
                    <a:pt x="89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426;p58">
              <a:extLst>
                <a:ext uri="{FF2B5EF4-FFF2-40B4-BE49-F238E27FC236}">
                  <a16:creationId xmlns:a16="http://schemas.microsoft.com/office/drawing/2014/main" id="{4DAFCAEE-AB07-7C41-9A67-AFD07804611F}"/>
                </a:ext>
              </a:extLst>
            </p:cNvPr>
            <p:cNvSpPr/>
            <p:nvPr/>
          </p:nvSpPr>
          <p:spPr>
            <a:xfrm rot="10800000" flipH="1">
              <a:off x="2305941" y="2702630"/>
              <a:ext cx="112763" cy="33561"/>
            </a:xfrm>
            <a:custGeom>
              <a:avLst/>
              <a:gdLst/>
              <a:ahLst/>
              <a:cxnLst/>
              <a:rect l="l" t="t" r="r" b="b"/>
              <a:pathLst>
                <a:path w="372" h="111" extrusionOk="0">
                  <a:moveTo>
                    <a:pt x="326" y="8"/>
                  </a:moveTo>
                  <a:cubicBezTo>
                    <a:pt x="287" y="39"/>
                    <a:pt x="240" y="56"/>
                    <a:pt x="186" y="56"/>
                  </a:cubicBezTo>
                  <a:cubicBezTo>
                    <a:pt x="132" y="56"/>
                    <a:pt x="84" y="39"/>
                    <a:pt x="45" y="8"/>
                  </a:cubicBezTo>
                  <a:cubicBezTo>
                    <a:pt x="34" y="0"/>
                    <a:pt x="17" y="3"/>
                    <a:pt x="8" y="14"/>
                  </a:cubicBezTo>
                  <a:cubicBezTo>
                    <a:pt x="0" y="25"/>
                    <a:pt x="3" y="42"/>
                    <a:pt x="14" y="51"/>
                  </a:cubicBezTo>
                  <a:cubicBezTo>
                    <a:pt x="62" y="87"/>
                    <a:pt x="124" y="110"/>
                    <a:pt x="186" y="110"/>
                  </a:cubicBezTo>
                  <a:cubicBezTo>
                    <a:pt x="248" y="110"/>
                    <a:pt x="309" y="90"/>
                    <a:pt x="357" y="53"/>
                  </a:cubicBezTo>
                  <a:cubicBezTo>
                    <a:pt x="368" y="45"/>
                    <a:pt x="371" y="28"/>
                    <a:pt x="363" y="17"/>
                  </a:cubicBezTo>
                  <a:cubicBezTo>
                    <a:pt x="354" y="3"/>
                    <a:pt x="337" y="0"/>
                    <a:pt x="326" y="8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427;p58">
              <a:extLst>
                <a:ext uri="{FF2B5EF4-FFF2-40B4-BE49-F238E27FC236}">
                  <a16:creationId xmlns:a16="http://schemas.microsoft.com/office/drawing/2014/main" id="{477D297C-2AA8-1E4B-AABD-6A64211BDDE6}"/>
                </a:ext>
              </a:extLst>
            </p:cNvPr>
            <p:cNvSpPr/>
            <p:nvPr/>
          </p:nvSpPr>
          <p:spPr>
            <a:xfrm>
              <a:off x="2289832" y="2615373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8" y="95"/>
                    <a:pt x="80" y="100"/>
                  </a:cubicBezTo>
                  <a:cubicBezTo>
                    <a:pt x="71" y="105"/>
                    <a:pt x="63" y="107"/>
                    <a:pt x="54" y="107"/>
                  </a:cubicBezTo>
                  <a:cubicBezTo>
                    <a:pt x="44" y="107"/>
                    <a:pt x="35" y="105"/>
                    <a:pt x="27" y="100"/>
                  </a:cubicBezTo>
                  <a:cubicBezTo>
                    <a:pt x="18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8" y="12"/>
                    <a:pt x="27" y="7"/>
                  </a:cubicBezTo>
                  <a:cubicBezTo>
                    <a:pt x="35" y="2"/>
                    <a:pt x="44" y="0"/>
                    <a:pt x="54" y="0"/>
                  </a:cubicBezTo>
                  <a:cubicBezTo>
                    <a:pt x="63" y="0"/>
                    <a:pt x="71" y="2"/>
                    <a:pt x="80" y="7"/>
                  </a:cubicBezTo>
                  <a:cubicBezTo>
                    <a:pt x="88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428;p58">
              <a:extLst>
                <a:ext uri="{FF2B5EF4-FFF2-40B4-BE49-F238E27FC236}">
                  <a16:creationId xmlns:a16="http://schemas.microsoft.com/office/drawing/2014/main" id="{32C452AD-4805-B943-B95A-0E8C994D43BF}"/>
                </a:ext>
              </a:extLst>
            </p:cNvPr>
            <p:cNvSpPr/>
            <p:nvPr/>
          </p:nvSpPr>
          <p:spPr>
            <a:xfrm>
              <a:off x="990600" y="2433900"/>
              <a:ext cx="381247" cy="381247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80" y="0"/>
                    <a:pt x="0" y="280"/>
                    <a:pt x="0" y="627"/>
                  </a:cubicBezTo>
                  <a:cubicBezTo>
                    <a:pt x="0" y="974"/>
                    <a:pt x="280" y="1253"/>
                    <a:pt x="627" y="1253"/>
                  </a:cubicBezTo>
                  <a:cubicBezTo>
                    <a:pt x="973" y="1253"/>
                    <a:pt x="1253" y="974"/>
                    <a:pt x="1253" y="627"/>
                  </a:cubicBezTo>
                  <a:cubicBezTo>
                    <a:pt x="1253" y="280"/>
                    <a:pt x="973" y="0"/>
                    <a:pt x="627" y="0"/>
                  </a:cubicBezTo>
                  <a:close/>
                  <a:moveTo>
                    <a:pt x="1044" y="774"/>
                  </a:moveTo>
                  <a:cubicBezTo>
                    <a:pt x="987" y="968"/>
                    <a:pt x="821" y="1112"/>
                    <a:pt x="624" y="1112"/>
                  </a:cubicBezTo>
                  <a:cubicBezTo>
                    <a:pt x="426" y="1112"/>
                    <a:pt x="260" y="971"/>
                    <a:pt x="204" y="774"/>
                  </a:cubicBezTo>
                  <a:cubicBezTo>
                    <a:pt x="142" y="768"/>
                    <a:pt x="94" y="712"/>
                    <a:pt x="94" y="641"/>
                  </a:cubicBezTo>
                  <a:cubicBezTo>
                    <a:pt x="94" y="573"/>
                    <a:pt x="136" y="520"/>
                    <a:pt x="195" y="511"/>
                  </a:cubicBezTo>
                  <a:cubicBezTo>
                    <a:pt x="305" y="435"/>
                    <a:pt x="407" y="328"/>
                    <a:pt x="407" y="246"/>
                  </a:cubicBezTo>
                  <a:lnTo>
                    <a:pt x="407" y="246"/>
                  </a:lnTo>
                  <a:cubicBezTo>
                    <a:pt x="492" y="384"/>
                    <a:pt x="736" y="517"/>
                    <a:pt x="1027" y="511"/>
                  </a:cubicBezTo>
                  <a:lnTo>
                    <a:pt x="1044" y="508"/>
                  </a:lnTo>
                  <a:cubicBezTo>
                    <a:pt x="1111" y="508"/>
                    <a:pt x="1165" y="568"/>
                    <a:pt x="1165" y="641"/>
                  </a:cubicBezTo>
                  <a:cubicBezTo>
                    <a:pt x="1162" y="714"/>
                    <a:pt x="1109" y="774"/>
                    <a:pt x="1044" y="774"/>
                  </a:cubicBezTo>
                  <a:close/>
                </a:path>
              </a:pathLst>
            </a:custGeom>
            <a:solidFill>
              <a:srgbClr val="D55E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429;p58">
              <a:extLst>
                <a:ext uri="{FF2B5EF4-FFF2-40B4-BE49-F238E27FC236}">
                  <a16:creationId xmlns:a16="http://schemas.microsoft.com/office/drawing/2014/main" id="{01E2B8B6-F80B-1C40-A7AD-E580805B3A2F}"/>
                </a:ext>
              </a:extLst>
            </p:cNvPr>
            <p:cNvSpPr/>
            <p:nvPr/>
          </p:nvSpPr>
          <p:spPr>
            <a:xfrm>
              <a:off x="3390900" y="2434147"/>
              <a:ext cx="381247" cy="381247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80" y="0"/>
                    <a:pt x="0" y="280"/>
                    <a:pt x="0" y="627"/>
                  </a:cubicBezTo>
                  <a:cubicBezTo>
                    <a:pt x="0" y="974"/>
                    <a:pt x="280" y="1253"/>
                    <a:pt x="627" y="1253"/>
                  </a:cubicBezTo>
                  <a:cubicBezTo>
                    <a:pt x="973" y="1253"/>
                    <a:pt x="1253" y="974"/>
                    <a:pt x="1253" y="627"/>
                  </a:cubicBezTo>
                  <a:cubicBezTo>
                    <a:pt x="1253" y="280"/>
                    <a:pt x="973" y="0"/>
                    <a:pt x="627" y="0"/>
                  </a:cubicBezTo>
                  <a:close/>
                  <a:moveTo>
                    <a:pt x="1044" y="774"/>
                  </a:moveTo>
                  <a:cubicBezTo>
                    <a:pt x="987" y="968"/>
                    <a:pt x="821" y="1112"/>
                    <a:pt x="624" y="1112"/>
                  </a:cubicBezTo>
                  <a:cubicBezTo>
                    <a:pt x="426" y="1112"/>
                    <a:pt x="260" y="971"/>
                    <a:pt x="204" y="774"/>
                  </a:cubicBezTo>
                  <a:cubicBezTo>
                    <a:pt x="142" y="768"/>
                    <a:pt x="94" y="712"/>
                    <a:pt x="94" y="641"/>
                  </a:cubicBezTo>
                  <a:cubicBezTo>
                    <a:pt x="94" y="573"/>
                    <a:pt x="136" y="520"/>
                    <a:pt x="195" y="511"/>
                  </a:cubicBezTo>
                  <a:cubicBezTo>
                    <a:pt x="305" y="435"/>
                    <a:pt x="407" y="328"/>
                    <a:pt x="407" y="246"/>
                  </a:cubicBezTo>
                  <a:lnTo>
                    <a:pt x="407" y="246"/>
                  </a:lnTo>
                  <a:cubicBezTo>
                    <a:pt x="492" y="384"/>
                    <a:pt x="736" y="517"/>
                    <a:pt x="1027" y="511"/>
                  </a:cubicBezTo>
                  <a:lnTo>
                    <a:pt x="1044" y="508"/>
                  </a:lnTo>
                  <a:cubicBezTo>
                    <a:pt x="1111" y="508"/>
                    <a:pt x="1165" y="568"/>
                    <a:pt x="1165" y="641"/>
                  </a:cubicBezTo>
                  <a:cubicBezTo>
                    <a:pt x="1162" y="714"/>
                    <a:pt x="1109" y="774"/>
                    <a:pt x="1044" y="774"/>
                  </a:cubicBezTo>
                  <a:close/>
                </a:path>
              </a:pathLst>
            </a:custGeom>
            <a:solidFill>
              <a:srgbClr val="D55E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430;p58">
              <a:extLst>
                <a:ext uri="{FF2B5EF4-FFF2-40B4-BE49-F238E27FC236}">
                  <a16:creationId xmlns:a16="http://schemas.microsoft.com/office/drawing/2014/main" id="{A5C1E0A1-3BB5-A14E-932E-7A2D336B1ACB}"/>
                </a:ext>
              </a:extLst>
            </p:cNvPr>
            <p:cNvSpPr/>
            <p:nvPr/>
          </p:nvSpPr>
          <p:spPr>
            <a:xfrm>
              <a:off x="2171700" y="2434147"/>
              <a:ext cx="381247" cy="381247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80" y="0"/>
                    <a:pt x="0" y="280"/>
                    <a:pt x="0" y="627"/>
                  </a:cubicBezTo>
                  <a:cubicBezTo>
                    <a:pt x="0" y="974"/>
                    <a:pt x="280" y="1253"/>
                    <a:pt x="627" y="1253"/>
                  </a:cubicBezTo>
                  <a:cubicBezTo>
                    <a:pt x="973" y="1253"/>
                    <a:pt x="1253" y="974"/>
                    <a:pt x="1253" y="627"/>
                  </a:cubicBezTo>
                  <a:cubicBezTo>
                    <a:pt x="1253" y="280"/>
                    <a:pt x="973" y="0"/>
                    <a:pt x="627" y="0"/>
                  </a:cubicBezTo>
                  <a:close/>
                  <a:moveTo>
                    <a:pt x="1044" y="774"/>
                  </a:moveTo>
                  <a:cubicBezTo>
                    <a:pt x="987" y="968"/>
                    <a:pt x="821" y="1112"/>
                    <a:pt x="624" y="1112"/>
                  </a:cubicBezTo>
                  <a:cubicBezTo>
                    <a:pt x="426" y="1112"/>
                    <a:pt x="260" y="971"/>
                    <a:pt x="204" y="774"/>
                  </a:cubicBezTo>
                  <a:cubicBezTo>
                    <a:pt x="142" y="768"/>
                    <a:pt x="94" y="712"/>
                    <a:pt x="94" y="641"/>
                  </a:cubicBezTo>
                  <a:cubicBezTo>
                    <a:pt x="94" y="573"/>
                    <a:pt x="136" y="520"/>
                    <a:pt x="195" y="511"/>
                  </a:cubicBezTo>
                  <a:cubicBezTo>
                    <a:pt x="305" y="435"/>
                    <a:pt x="407" y="328"/>
                    <a:pt x="407" y="246"/>
                  </a:cubicBezTo>
                  <a:lnTo>
                    <a:pt x="407" y="246"/>
                  </a:lnTo>
                  <a:cubicBezTo>
                    <a:pt x="492" y="384"/>
                    <a:pt x="736" y="517"/>
                    <a:pt x="1027" y="511"/>
                  </a:cubicBezTo>
                  <a:lnTo>
                    <a:pt x="1044" y="508"/>
                  </a:lnTo>
                  <a:cubicBezTo>
                    <a:pt x="1111" y="508"/>
                    <a:pt x="1165" y="568"/>
                    <a:pt x="1165" y="641"/>
                  </a:cubicBezTo>
                  <a:cubicBezTo>
                    <a:pt x="1162" y="714"/>
                    <a:pt x="1109" y="774"/>
                    <a:pt x="1044" y="774"/>
                  </a:cubicBezTo>
                  <a:close/>
                </a:path>
              </a:pathLst>
            </a:custGeom>
            <a:solidFill>
              <a:srgbClr val="D55E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431;p58">
              <a:extLst>
                <a:ext uri="{FF2B5EF4-FFF2-40B4-BE49-F238E27FC236}">
                  <a16:creationId xmlns:a16="http://schemas.microsoft.com/office/drawing/2014/main" id="{83D10F1E-5B32-E54A-9436-C6CF22045D5A}"/>
                </a:ext>
              </a:extLst>
            </p:cNvPr>
            <p:cNvSpPr/>
            <p:nvPr/>
          </p:nvSpPr>
          <p:spPr>
            <a:xfrm>
              <a:off x="2401252" y="2615373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9" y="95"/>
                    <a:pt x="80" y="100"/>
                  </a:cubicBezTo>
                  <a:cubicBezTo>
                    <a:pt x="72" y="105"/>
                    <a:pt x="63" y="107"/>
                    <a:pt x="53" y="107"/>
                  </a:cubicBezTo>
                  <a:cubicBezTo>
                    <a:pt x="44" y="107"/>
                    <a:pt x="36" y="105"/>
                    <a:pt x="27" y="100"/>
                  </a:cubicBezTo>
                  <a:cubicBezTo>
                    <a:pt x="19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9" y="12"/>
                    <a:pt x="27" y="7"/>
                  </a:cubicBezTo>
                  <a:cubicBezTo>
                    <a:pt x="36" y="2"/>
                    <a:pt x="44" y="0"/>
                    <a:pt x="53" y="0"/>
                  </a:cubicBezTo>
                  <a:cubicBezTo>
                    <a:pt x="63" y="0"/>
                    <a:pt x="72" y="2"/>
                    <a:pt x="80" y="7"/>
                  </a:cubicBezTo>
                  <a:cubicBezTo>
                    <a:pt x="89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432;p58">
            <a:extLst>
              <a:ext uri="{FF2B5EF4-FFF2-40B4-BE49-F238E27FC236}">
                <a16:creationId xmlns:a16="http://schemas.microsoft.com/office/drawing/2014/main" id="{DB1FF178-423A-F04B-AF88-1AE1EE8F2EEF}"/>
              </a:ext>
            </a:extLst>
          </p:cNvPr>
          <p:cNvSpPr/>
          <p:nvPr/>
        </p:nvSpPr>
        <p:spPr>
          <a:xfrm>
            <a:off x="2253301" y="1906575"/>
            <a:ext cx="3276600" cy="1298050"/>
          </a:xfrm>
          <a:custGeom>
            <a:avLst/>
            <a:gdLst/>
            <a:ahLst/>
            <a:cxnLst/>
            <a:rect l="l" t="t" r="r" b="b"/>
            <a:pathLst>
              <a:path w="131064" h="51922" extrusionOk="0">
                <a:moveTo>
                  <a:pt x="0" y="15345"/>
                </a:moveTo>
                <a:cubicBezTo>
                  <a:pt x="1524" y="16869"/>
                  <a:pt x="6604" y="24489"/>
                  <a:pt x="9144" y="24489"/>
                </a:cubicBezTo>
                <a:cubicBezTo>
                  <a:pt x="11684" y="24489"/>
                  <a:pt x="13716" y="19409"/>
                  <a:pt x="15240" y="15345"/>
                </a:cubicBezTo>
                <a:cubicBezTo>
                  <a:pt x="16764" y="11281"/>
                  <a:pt x="17272" y="1121"/>
                  <a:pt x="18288" y="105"/>
                </a:cubicBezTo>
                <a:cubicBezTo>
                  <a:pt x="19304" y="-911"/>
                  <a:pt x="19812" y="5693"/>
                  <a:pt x="21336" y="9249"/>
                </a:cubicBezTo>
                <a:cubicBezTo>
                  <a:pt x="22860" y="12805"/>
                  <a:pt x="25400" y="21919"/>
                  <a:pt x="27432" y="21441"/>
                </a:cubicBezTo>
                <a:cubicBezTo>
                  <a:pt x="29464" y="20963"/>
                  <a:pt x="30988" y="8383"/>
                  <a:pt x="33528" y="6381"/>
                </a:cubicBezTo>
                <a:cubicBezTo>
                  <a:pt x="36068" y="4379"/>
                  <a:pt x="39624" y="6381"/>
                  <a:pt x="42672" y="9429"/>
                </a:cubicBezTo>
                <a:cubicBezTo>
                  <a:pt x="45720" y="12477"/>
                  <a:pt x="48260" y="23145"/>
                  <a:pt x="51816" y="24669"/>
                </a:cubicBezTo>
                <a:cubicBezTo>
                  <a:pt x="55372" y="26193"/>
                  <a:pt x="59944" y="17592"/>
                  <a:pt x="64008" y="18573"/>
                </a:cubicBezTo>
                <a:cubicBezTo>
                  <a:pt x="68072" y="19554"/>
                  <a:pt x="73152" y="29537"/>
                  <a:pt x="76200" y="30553"/>
                </a:cubicBezTo>
                <a:cubicBezTo>
                  <a:pt x="79248" y="31569"/>
                  <a:pt x="79248" y="21113"/>
                  <a:pt x="82296" y="24669"/>
                </a:cubicBezTo>
                <a:cubicBezTo>
                  <a:pt x="85344" y="28225"/>
                  <a:pt x="91440" y="52940"/>
                  <a:pt x="94488" y="51889"/>
                </a:cubicBezTo>
                <a:cubicBezTo>
                  <a:pt x="97536" y="50838"/>
                  <a:pt x="98044" y="25981"/>
                  <a:pt x="100584" y="18361"/>
                </a:cubicBezTo>
                <a:cubicBezTo>
                  <a:pt x="103124" y="10741"/>
                  <a:pt x="106680" y="6169"/>
                  <a:pt x="109728" y="6169"/>
                </a:cubicBezTo>
                <a:cubicBezTo>
                  <a:pt x="112776" y="6169"/>
                  <a:pt x="115316" y="17340"/>
                  <a:pt x="118872" y="18361"/>
                </a:cubicBezTo>
                <a:cubicBezTo>
                  <a:pt x="122428" y="19382"/>
                  <a:pt x="129032" y="13308"/>
                  <a:pt x="131064" y="12297"/>
                </a:cubicBez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131" name="Google Shape;433;p58">
            <a:extLst>
              <a:ext uri="{FF2B5EF4-FFF2-40B4-BE49-F238E27FC236}">
                <a16:creationId xmlns:a16="http://schemas.microsoft.com/office/drawing/2014/main" id="{D85AF12F-92CA-EA4C-B6C3-AACCA5DE07E8}"/>
              </a:ext>
            </a:extLst>
          </p:cNvPr>
          <p:cNvSpPr/>
          <p:nvPr/>
        </p:nvSpPr>
        <p:spPr>
          <a:xfrm>
            <a:off x="6743701" y="2281500"/>
            <a:ext cx="3282150" cy="567275"/>
          </a:xfrm>
          <a:custGeom>
            <a:avLst/>
            <a:gdLst/>
            <a:ahLst/>
            <a:cxnLst/>
            <a:rect l="l" t="t" r="r" b="b"/>
            <a:pathLst>
              <a:path w="131286" h="22691" extrusionOk="0">
                <a:moveTo>
                  <a:pt x="0" y="0"/>
                </a:moveTo>
                <a:cubicBezTo>
                  <a:pt x="3556" y="508"/>
                  <a:pt x="14732" y="-508"/>
                  <a:pt x="21336" y="3048"/>
                </a:cubicBezTo>
                <a:cubicBezTo>
                  <a:pt x="27940" y="6604"/>
                  <a:pt x="32512" y="18288"/>
                  <a:pt x="39624" y="21336"/>
                </a:cubicBezTo>
                <a:cubicBezTo>
                  <a:pt x="46736" y="24384"/>
                  <a:pt x="55372" y="21336"/>
                  <a:pt x="64008" y="21336"/>
                </a:cubicBezTo>
                <a:cubicBezTo>
                  <a:pt x="72644" y="21336"/>
                  <a:pt x="83820" y="23368"/>
                  <a:pt x="91440" y="21336"/>
                </a:cubicBezTo>
                <a:cubicBezTo>
                  <a:pt x="99060" y="19304"/>
                  <a:pt x="103087" y="11952"/>
                  <a:pt x="109728" y="9144"/>
                </a:cubicBezTo>
                <a:cubicBezTo>
                  <a:pt x="116369" y="6336"/>
                  <a:pt x="127693" y="5262"/>
                  <a:pt x="131286" y="4486"/>
                </a:cubicBez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cxnSp>
        <p:nvCxnSpPr>
          <p:cNvPr id="132" name="Google Shape;434;p58">
            <a:extLst>
              <a:ext uri="{FF2B5EF4-FFF2-40B4-BE49-F238E27FC236}">
                <a16:creationId xmlns:a16="http://schemas.microsoft.com/office/drawing/2014/main" id="{2C246436-A830-674C-B9E6-8EF936D4B57F}"/>
              </a:ext>
            </a:extLst>
          </p:cNvPr>
          <p:cNvCxnSpPr/>
          <p:nvPr/>
        </p:nvCxnSpPr>
        <p:spPr>
          <a:xfrm>
            <a:off x="6124351" y="1227900"/>
            <a:ext cx="19500" cy="3217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435;p58">
            <a:extLst>
              <a:ext uri="{FF2B5EF4-FFF2-40B4-BE49-F238E27FC236}">
                <a16:creationId xmlns:a16="http://schemas.microsoft.com/office/drawing/2014/main" id="{750C1E15-314B-EA40-931D-8A324FAF2C43}"/>
              </a:ext>
            </a:extLst>
          </p:cNvPr>
          <p:cNvCxnSpPr/>
          <p:nvPr/>
        </p:nvCxnSpPr>
        <p:spPr>
          <a:xfrm>
            <a:off x="6743701" y="1524000"/>
            <a:ext cx="0" cy="19050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34" name="Google Shape;436;p58">
            <a:extLst>
              <a:ext uri="{FF2B5EF4-FFF2-40B4-BE49-F238E27FC236}">
                <a16:creationId xmlns:a16="http://schemas.microsoft.com/office/drawing/2014/main" id="{76F81C2C-B189-174E-8F2C-1B9CFED41173}"/>
              </a:ext>
            </a:extLst>
          </p:cNvPr>
          <p:cNvCxnSpPr/>
          <p:nvPr/>
        </p:nvCxnSpPr>
        <p:spPr>
          <a:xfrm>
            <a:off x="6743701" y="3429000"/>
            <a:ext cx="35052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5" name="Google Shape;437;p58">
            <a:extLst>
              <a:ext uri="{FF2B5EF4-FFF2-40B4-BE49-F238E27FC236}">
                <a16:creationId xmlns:a16="http://schemas.microsoft.com/office/drawing/2014/main" id="{168B59BD-0C36-A647-9B79-EAEC9BB4BEB5}"/>
              </a:ext>
            </a:extLst>
          </p:cNvPr>
          <p:cNvCxnSpPr/>
          <p:nvPr/>
        </p:nvCxnSpPr>
        <p:spPr>
          <a:xfrm>
            <a:off x="2253301" y="1528200"/>
            <a:ext cx="0" cy="19050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36" name="Google Shape;438;p58">
            <a:extLst>
              <a:ext uri="{FF2B5EF4-FFF2-40B4-BE49-F238E27FC236}">
                <a16:creationId xmlns:a16="http://schemas.microsoft.com/office/drawing/2014/main" id="{5E66FB3D-94F0-6E4A-9434-9136847D2DBA}"/>
              </a:ext>
            </a:extLst>
          </p:cNvPr>
          <p:cNvCxnSpPr/>
          <p:nvPr/>
        </p:nvCxnSpPr>
        <p:spPr>
          <a:xfrm>
            <a:off x="2253301" y="3433200"/>
            <a:ext cx="35052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7" name="Google Shape;439;p58">
            <a:extLst>
              <a:ext uri="{FF2B5EF4-FFF2-40B4-BE49-F238E27FC236}">
                <a16:creationId xmlns:a16="http://schemas.microsoft.com/office/drawing/2014/main" id="{526C4C92-D89E-5745-8745-3A3345B7ED67}"/>
              </a:ext>
            </a:extLst>
          </p:cNvPr>
          <p:cNvSpPr txBox="1"/>
          <p:nvPr/>
        </p:nvSpPr>
        <p:spPr>
          <a:xfrm>
            <a:off x="9715501" y="3352800"/>
            <a:ext cx="6096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400" i="1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sz="1400" i="1" ker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440;p58">
            <a:extLst>
              <a:ext uri="{FF2B5EF4-FFF2-40B4-BE49-F238E27FC236}">
                <a16:creationId xmlns:a16="http://schemas.microsoft.com/office/drawing/2014/main" id="{C220B896-C3C6-4C49-9D6B-0C9EEEFFECD3}"/>
              </a:ext>
            </a:extLst>
          </p:cNvPr>
          <p:cNvSpPr txBox="1"/>
          <p:nvPr/>
        </p:nvSpPr>
        <p:spPr>
          <a:xfrm>
            <a:off x="5225101" y="3357000"/>
            <a:ext cx="6096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400" i="1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sz="1400" i="1" ker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441;p58">
            <a:extLst>
              <a:ext uri="{FF2B5EF4-FFF2-40B4-BE49-F238E27FC236}">
                <a16:creationId xmlns:a16="http://schemas.microsoft.com/office/drawing/2014/main" id="{7C87498E-91C0-A64B-BDAE-1B70261F2A87}"/>
              </a:ext>
            </a:extLst>
          </p:cNvPr>
          <p:cNvSpPr txBox="1"/>
          <p:nvPr/>
        </p:nvSpPr>
        <p:spPr>
          <a:xfrm>
            <a:off x="1866901" y="1227900"/>
            <a:ext cx="7728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400" i="1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metric</a:t>
            </a:r>
            <a:endParaRPr sz="1400" i="1" ker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442;p58">
            <a:extLst>
              <a:ext uri="{FF2B5EF4-FFF2-40B4-BE49-F238E27FC236}">
                <a16:creationId xmlns:a16="http://schemas.microsoft.com/office/drawing/2014/main" id="{86286B4E-4EEA-9F4B-B4F2-134959650F6B}"/>
              </a:ext>
            </a:extLst>
          </p:cNvPr>
          <p:cNvSpPr txBox="1"/>
          <p:nvPr/>
        </p:nvSpPr>
        <p:spPr>
          <a:xfrm>
            <a:off x="6357301" y="1227900"/>
            <a:ext cx="7728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400" i="1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metric</a:t>
            </a:r>
            <a:endParaRPr sz="1400" i="1" ker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443;p58">
            <a:extLst>
              <a:ext uri="{FF2B5EF4-FFF2-40B4-BE49-F238E27FC236}">
                <a16:creationId xmlns:a16="http://schemas.microsoft.com/office/drawing/2014/main" id="{856BF049-0142-2541-A1AF-7C4DEB08CADB}"/>
              </a:ext>
            </a:extLst>
          </p:cNvPr>
          <p:cNvSpPr txBox="1"/>
          <p:nvPr/>
        </p:nvSpPr>
        <p:spPr>
          <a:xfrm>
            <a:off x="3379428" y="999300"/>
            <a:ext cx="99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b="1" i="1" kern="0">
                <a:solidFill>
                  <a:srgbClr val="D55E00"/>
                </a:solidFill>
                <a:latin typeface="Roboto"/>
                <a:ea typeface="Roboto"/>
                <a:cs typeface="Roboto"/>
                <a:sym typeface="Roboto"/>
              </a:rPr>
              <a:t>BAD</a:t>
            </a:r>
            <a:endParaRPr sz="2400" b="1" i="1" kern="0">
              <a:solidFill>
                <a:srgbClr val="D55E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444;p58">
            <a:extLst>
              <a:ext uri="{FF2B5EF4-FFF2-40B4-BE49-F238E27FC236}">
                <a16:creationId xmlns:a16="http://schemas.microsoft.com/office/drawing/2014/main" id="{211C3C76-688C-F24F-9DC3-818931BE0833}"/>
              </a:ext>
            </a:extLst>
          </p:cNvPr>
          <p:cNvSpPr txBox="1"/>
          <p:nvPr/>
        </p:nvSpPr>
        <p:spPr>
          <a:xfrm>
            <a:off x="7793291" y="999300"/>
            <a:ext cx="1143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b="1" i="1" kern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GOOD</a:t>
            </a:r>
            <a:endParaRPr sz="2400" b="1" i="1" kern="0">
              <a:solidFill>
                <a:srgbClr val="0072B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664;p63">
            <a:extLst>
              <a:ext uri="{FF2B5EF4-FFF2-40B4-BE49-F238E27FC236}">
                <a16:creationId xmlns:a16="http://schemas.microsoft.com/office/drawing/2014/main" id="{524CFD35-D945-8C45-9203-94CFF7F3F1E4}"/>
              </a:ext>
            </a:extLst>
          </p:cNvPr>
          <p:cNvSpPr/>
          <p:nvPr/>
        </p:nvSpPr>
        <p:spPr>
          <a:xfrm>
            <a:off x="4627654" y="4733628"/>
            <a:ext cx="2743200" cy="1066800"/>
          </a:xfrm>
          <a:prstGeom prst="bracketPair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4" name="Google Shape;665;p63">
            <a:extLst>
              <a:ext uri="{FF2B5EF4-FFF2-40B4-BE49-F238E27FC236}">
                <a16:creationId xmlns:a16="http://schemas.microsoft.com/office/drawing/2014/main" id="{43552F9B-48D0-9040-9AA3-CBB6BE67B0A0}"/>
              </a:ext>
            </a:extLst>
          </p:cNvPr>
          <p:cNvSpPr txBox="1">
            <a:spLocks/>
          </p:cNvSpPr>
          <p:nvPr/>
        </p:nvSpPr>
        <p:spPr>
          <a:xfrm>
            <a:off x="3472054" y="5038428"/>
            <a:ext cx="115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Font typeface="Arial"/>
              <a:buNone/>
            </a:pPr>
            <a:r>
              <a:rPr lang="en-GB" sz="2800" b="1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SLI :</a:t>
            </a:r>
          </a:p>
        </p:txBody>
      </p:sp>
      <p:sp>
        <p:nvSpPr>
          <p:cNvPr id="145" name="Google Shape;666;p63">
            <a:extLst>
              <a:ext uri="{FF2B5EF4-FFF2-40B4-BE49-F238E27FC236}">
                <a16:creationId xmlns:a16="http://schemas.microsoft.com/office/drawing/2014/main" id="{CEE3ADF0-A40A-E44C-8DB1-F6545DDDDDCD}"/>
              </a:ext>
            </a:extLst>
          </p:cNvPr>
          <p:cNvSpPr txBox="1">
            <a:spLocks/>
          </p:cNvSpPr>
          <p:nvPr/>
        </p:nvSpPr>
        <p:spPr>
          <a:xfrm>
            <a:off x="4735654" y="4769303"/>
            <a:ext cx="252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None/>
              <a:tabLst/>
              <a:defRPr/>
            </a:pP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0072B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good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events</a:t>
            </a:r>
          </a:p>
        </p:txBody>
      </p:sp>
      <p:sp>
        <p:nvSpPr>
          <p:cNvPr id="146" name="Google Shape;667;p63">
            <a:extLst>
              <a:ext uri="{FF2B5EF4-FFF2-40B4-BE49-F238E27FC236}">
                <a16:creationId xmlns:a16="http://schemas.microsoft.com/office/drawing/2014/main" id="{E6E9B7AA-74AE-2B45-B36F-CA7AC5D945AE}"/>
              </a:ext>
            </a:extLst>
          </p:cNvPr>
          <p:cNvSpPr txBox="1">
            <a:spLocks/>
          </p:cNvSpPr>
          <p:nvPr/>
        </p:nvSpPr>
        <p:spPr>
          <a:xfrm>
            <a:off x="4735654" y="5269453"/>
            <a:ext cx="252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Font typeface="Arial"/>
              <a:buNone/>
            </a:pPr>
            <a:r>
              <a:rPr lang="en-GB" sz="2800" b="1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valid events</a:t>
            </a:r>
          </a:p>
        </p:txBody>
      </p:sp>
      <p:cxnSp>
        <p:nvCxnSpPr>
          <p:cNvPr id="147" name="Google Shape;668;p63">
            <a:extLst>
              <a:ext uri="{FF2B5EF4-FFF2-40B4-BE49-F238E27FC236}">
                <a16:creationId xmlns:a16="http://schemas.microsoft.com/office/drawing/2014/main" id="{697D68B1-7169-284D-B44F-10CA463CBE57}"/>
              </a:ext>
            </a:extLst>
          </p:cNvPr>
          <p:cNvCxnSpPr/>
          <p:nvPr/>
        </p:nvCxnSpPr>
        <p:spPr>
          <a:xfrm>
            <a:off x="4780054" y="5267028"/>
            <a:ext cx="24384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669;p63">
            <a:extLst>
              <a:ext uri="{FF2B5EF4-FFF2-40B4-BE49-F238E27FC236}">
                <a16:creationId xmlns:a16="http://schemas.microsoft.com/office/drawing/2014/main" id="{F1E95DA2-67B0-9246-8930-7425C09CF066}"/>
              </a:ext>
            </a:extLst>
          </p:cNvPr>
          <p:cNvSpPr txBox="1">
            <a:spLocks/>
          </p:cNvSpPr>
          <p:nvPr/>
        </p:nvSpPr>
        <p:spPr>
          <a:xfrm>
            <a:off x="7375041" y="5038428"/>
            <a:ext cx="158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Font typeface="Arial"/>
              <a:buNone/>
            </a:pPr>
            <a:r>
              <a:rPr lang="en" sz="2800" b="1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× 100%</a:t>
            </a:r>
          </a:p>
        </p:txBody>
      </p:sp>
    </p:spTree>
    <p:extLst>
      <p:ext uri="{BB962C8B-B14F-4D97-AF65-F5344CB8AC3E}">
        <p14:creationId xmlns:p14="http://schemas.microsoft.com/office/powerpoint/2010/main" val="1418893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762</Words>
  <Application>Microsoft Macintosh PowerPoint</Application>
  <PresentationFormat>Widescreen</PresentationFormat>
  <Paragraphs>162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Corbel</vt:lpstr>
      <vt:lpstr>Futura Medium</vt:lpstr>
      <vt:lpstr>Google Sans</vt:lpstr>
      <vt:lpstr>Lobster</vt:lpstr>
      <vt:lpstr>Roboto</vt:lpstr>
      <vt:lpstr>Roboto Condensed</vt:lpstr>
      <vt:lpstr>Office Theme</vt:lpstr>
      <vt:lpstr>Site Reliability Engineering: What you need to know about Service Level Indicators (SLIs), Service Level Objectives (SLOs) and Error Budgets</vt:lpstr>
      <vt:lpstr>Go to www.menti.com and use the code 22 10 84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Reliability Engineering: What you need to know about Service Level Indicators, Service Level Objectives and Error Budgets</dc:title>
  <dc:creator>Lorch Daniel, INI-DOS-FDN-ENB</dc:creator>
  <cp:lastModifiedBy>Lorch Daniel, INI-DOS-FDN-ENB</cp:lastModifiedBy>
  <cp:revision>104</cp:revision>
  <dcterms:created xsi:type="dcterms:W3CDTF">2020-07-17T19:48:00Z</dcterms:created>
  <dcterms:modified xsi:type="dcterms:W3CDTF">2020-07-22T05:42:27Z</dcterms:modified>
</cp:coreProperties>
</file>