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8844"/>
  </p:normalViewPr>
  <p:slideViewPr>
    <p:cSldViewPr snapToGrid="0" snapToObjects="1">
      <p:cViewPr varScale="1">
        <p:scale>
          <a:sx n="99" d="100"/>
          <a:sy n="99" d="100"/>
        </p:scale>
        <p:origin x="16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3EFDB9-C3FD-B840-93D3-06247FEB2B3B}" type="datetimeFigureOut">
              <a:rPr lang="en-US" smtClean="0"/>
              <a:t>10/31/21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47CDDF-6EA3-B040-8718-2545A731AFCE}" type="slidenum">
              <a:rPr lang="en-US" smtClean="0"/>
              <a:t>‹#›</a:t>
            </a:fld>
            <a:endParaRPr lang="en-US"/>
          </a:p>
        </p:txBody>
      </p:sp>
    </p:spTree>
    <p:extLst>
      <p:ext uri="{BB962C8B-B14F-4D97-AF65-F5344CB8AC3E}">
        <p14:creationId xmlns:p14="http://schemas.microsoft.com/office/powerpoint/2010/main" val="2180002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summarize the main findings of the story.</a:t>
            </a:r>
          </a:p>
          <a:p>
            <a:r>
              <a:rPr lang="en-US" dirty="0"/>
              <a:t>Where did the data set(s) come from? Did the reporters have to build the data set themselves? Did they have to do extensive work to clean and prepare the data before analysis?</a:t>
            </a:r>
          </a:p>
          <a:p>
            <a:r>
              <a:rPr lang="en-US" dirty="0"/>
              <a:t>What did the reporter(s) do to bring the story to life, beyond the data findings? Who were the characters in the story, and how did they relate to the data analysis?</a:t>
            </a:r>
          </a:p>
          <a:p>
            <a:r>
              <a:rPr lang="en-US" dirty="0"/>
              <a:t>How did the reporter(s) communicate the data findings at the core of the story?</a:t>
            </a:r>
          </a:p>
          <a:p>
            <a:r>
              <a:rPr lang="en-US" dirty="0"/>
              <a:t>If you were reporting and telling the story, is there anything you would have done differently?</a:t>
            </a:r>
          </a:p>
          <a:p>
            <a:endParaRPr lang="en-US" dirty="0"/>
          </a:p>
        </p:txBody>
      </p:sp>
      <p:sp>
        <p:nvSpPr>
          <p:cNvPr id="4" name="Slide Number Placeholder 3"/>
          <p:cNvSpPr>
            <a:spLocks noGrp="1"/>
          </p:cNvSpPr>
          <p:nvPr>
            <p:ph type="sldNum" sz="quarter" idx="5"/>
          </p:nvPr>
        </p:nvSpPr>
        <p:spPr/>
        <p:txBody>
          <a:bodyPr/>
          <a:lstStyle/>
          <a:p>
            <a:fld id="{8F47CDDF-6EA3-B040-8718-2545A731AFCE}" type="slidenum">
              <a:rPr lang="en-US" smtClean="0"/>
              <a:t>1</a:t>
            </a:fld>
            <a:endParaRPr lang="en-US"/>
          </a:p>
        </p:txBody>
      </p:sp>
    </p:spTree>
    <p:extLst>
      <p:ext uri="{BB962C8B-B14F-4D97-AF65-F5344CB8AC3E}">
        <p14:creationId xmlns:p14="http://schemas.microsoft.com/office/powerpoint/2010/main" val="1064184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B29EE-B365-4844-B9F5-C6D0F400A4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A99967-D5DE-0445-A7AC-168C7C6846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7F2CEB-1D11-4647-A28E-E30C628939C0}"/>
              </a:ext>
            </a:extLst>
          </p:cNvPr>
          <p:cNvSpPr>
            <a:spLocks noGrp="1"/>
          </p:cNvSpPr>
          <p:nvPr>
            <p:ph type="dt" sz="half" idx="10"/>
          </p:nvPr>
        </p:nvSpPr>
        <p:spPr/>
        <p:txBody>
          <a:bodyPr/>
          <a:lstStyle/>
          <a:p>
            <a:fld id="{4B252B31-A7E6-E04D-837C-8BE8D5EC7C15}" type="datetimeFigureOut">
              <a:rPr lang="en-US" smtClean="0"/>
              <a:t>10/31/21</a:t>
            </a:fld>
            <a:endParaRPr lang="en-US"/>
          </a:p>
        </p:txBody>
      </p:sp>
      <p:sp>
        <p:nvSpPr>
          <p:cNvPr id="5" name="Footer Placeholder 4">
            <a:extLst>
              <a:ext uri="{FF2B5EF4-FFF2-40B4-BE49-F238E27FC236}">
                <a16:creationId xmlns:a16="http://schemas.microsoft.com/office/drawing/2014/main" id="{92E78A6F-0F01-8D46-A589-F435942496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78BD3A-1323-B545-B8A5-944230F4DE29}"/>
              </a:ext>
            </a:extLst>
          </p:cNvPr>
          <p:cNvSpPr>
            <a:spLocks noGrp="1"/>
          </p:cNvSpPr>
          <p:nvPr>
            <p:ph type="sldNum" sz="quarter" idx="12"/>
          </p:nvPr>
        </p:nvSpPr>
        <p:spPr/>
        <p:txBody>
          <a:bodyPr/>
          <a:lstStyle/>
          <a:p>
            <a:fld id="{6F0FDA75-B065-F04C-8EC7-EECFA03C867C}" type="slidenum">
              <a:rPr lang="en-US" smtClean="0"/>
              <a:t>‹#›</a:t>
            </a:fld>
            <a:endParaRPr lang="en-US"/>
          </a:p>
        </p:txBody>
      </p:sp>
    </p:spTree>
    <p:extLst>
      <p:ext uri="{BB962C8B-B14F-4D97-AF65-F5344CB8AC3E}">
        <p14:creationId xmlns:p14="http://schemas.microsoft.com/office/powerpoint/2010/main" val="2762312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F4967-ADC3-C04A-A6ED-4B8CD66DB4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2A380CB-B4E1-A44A-9C07-6CB5F04E99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3F7B1E-957E-354E-93AD-77D3F08A9A18}"/>
              </a:ext>
            </a:extLst>
          </p:cNvPr>
          <p:cNvSpPr>
            <a:spLocks noGrp="1"/>
          </p:cNvSpPr>
          <p:nvPr>
            <p:ph type="dt" sz="half" idx="10"/>
          </p:nvPr>
        </p:nvSpPr>
        <p:spPr/>
        <p:txBody>
          <a:bodyPr/>
          <a:lstStyle/>
          <a:p>
            <a:fld id="{4B252B31-A7E6-E04D-837C-8BE8D5EC7C15}" type="datetimeFigureOut">
              <a:rPr lang="en-US" smtClean="0"/>
              <a:t>10/31/21</a:t>
            </a:fld>
            <a:endParaRPr lang="en-US"/>
          </a:p>
        </p:txBody>
      </p:sp>
      <p:sp>
        <p:nvSpPr>
          <p:cNvPr id="5" name="Footer Placeholder 4">
            <a:extLst>
              <a:ext uri="{FF2B5EF4-FFF2-40B4-BE49-F238E27FC236}">
                <a16:creationId xmlns:a16="http://schemas.microsoft.com/office/drawing/2014/main" id="{56FEC1BB-A135-6F4D-971A-E0B3E43901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EE3E98-21A1-C74D-A1DE-FB482E2A457C}"/>
              </a:ext>
            </a:extLst>
          </p:cNvPr>
          <p:cNvSpPr>
            <a:spLocks noGrp="1"/>
          </p:cNvSpPr>
          <p:nvPr>
            <p:ph type="sldNum" sz="quarter" idx="12"/>
          </p:nvPr>
        </p:nvSpPr>
        <p:spPr/>
        <p:txBody>
          <a:bodyPr/>
          <a:lstStyle/>
          <a:p>
            <a:fld id="{6F0FDA75-B065-F04C-8EC7-EECFA03C867C}" type="slidenum">
              <a:rPr lang="en-US" smtClean="0"/>
              <a:t>‹#›</a:t>
            </a:fld>
            <a:endParaRPr lang="en-US"/>
          </a:p>
        </p:txBody>
      </p:sp>
    </p:spTree>
    <p:extLst>
      <p:ext uri="{BB962C8B-B14F-4D97-AF65-F5344CB8AC3E}">
        <p14:creationId xmlns:p14="http://schemas.microsoft.com/office/powerpoint/2010/main" val="2016756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96D894-FDDF-D744-A9FF-2155C255A6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F42EB4-0A9A-DF40-90A0-A686BFB561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D87295-BC26-9F45-BADB-CB6153EFDA6D}"/>
              </a:ext>
            </a:extLst>
          </p:cNvPr>
          <p:cNvSpPr>
            <a:spLocks noGrp="1"/>
          </p:cNvSpPr>
          <p:nvPr>
            <p:ph type="dt" sz="half" idx="10"/>
          </p:nvPr>
        </p:nvSpPr>
        <p:spPr/>
        <p:txBody>
          <a:bodyPr/>
          <a:lstStyle/>
          <a:p>
            <a:fld id="{4B252B31-A7E6-E04D-837C-8BE8D5EC7C15}" type="datetimeFigureOut">
              <a:rPr lang="en-US" smtClean="0"/>
              <a:t>10/31/21</a:t>
            </a:fld>
            <a:endParaRPr lang="en-US"/>
          </a:p>
        </p:txBody>
      </p:sp>
      <p:sp>
        <p:nvSpPr>
          <p:cNvPr id="5" name="Footer Placeholder 4">
            <a:extLst>
              <a:ext uri="{FF2B5EF4-FFF2-40B4-BE49-F238E27FC236}">
                <a16:creationId xmlns:a16="http://schemas.microsoft.com/office/drawing/2014/main" id="{6602469D-0D23-6F49-A727-6E72069BDF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17529B-B77D-C34A-9D83-2C0315B18F96}"/>
              </a:ext>
            </a:extLst>
          </p:cNvPr>
          <p:cNvSpPr>
            <a:spLocks noGrp="1"/>
          </p:cNvSpPr>
          <p:nvPr>
            <p:ph type="sldNum" sz="quarter" idx="12"/>
          </p:nvPr>
        </p:nvSpPr>
        <p:spPr/>
        <p:txBody>
          <a:bodyPr/>
          <a:lstStyle/>
          <a:p>
            <a:fld id="{6F0FDA75-B065-F04C-8EC7-EECFA03C867C}" type="slidenum">
              <a:rPr lang="en-US" smtClean="0"/>
              <a:t>‹#›</a:t>
            </a:fld>
            <a:endParaRPr lang="en-US"/>
          </a:p>
        </p:txBody>
      </p:sp>
    </p:spTree>
    <p:extLst>
      <p:ext uri="{BB962C8B-B14F-4D97-AF65-F5344CB8AC3E}">
        <p14:creationId xmlns:p14="http://schemas.microsoft.com/office/powerpoint/2010/main" val="1783087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2A5B1-11C0-C64E-BBE5-8B8C008D47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D9137A-23D5-7A49-AE3D-59ADB67E4D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73D6FE-1051-8648-BD84-979AD243AFB1}"/>
              </a:ext>
            </a:extLst>
          </p:cNvPr>
          <p:cNvSpPr>
            <a:spLocks noGrp="1"/>
          </p:cNvSpPr>
          <p:nvPr>
            <p:ph type="dt" sz="half" idx="10"/>
          </p:nvPr>
        </p:nvSpPr>
        <p:spPr/>
        <p:txBody>
          <a:bodyPr/>
          <a:lstStyle/>
          <a:p>
            <a:fld id="{4B252B31-A7E6-E04D-837C-8BE8D5EC7C15}" type="datetimeFigureOut">
              <a:rPr lang="en-US" smtClean="0"/>
              <a:t>10/31/21</a:t>
            </a:fld>
            <a:endParaRPr lang="en-US"/>
          </a:p>
        </p:txBody>
      </p:sp>
      <p:sp>
        <p:nvSpPr>
          <p:cNvPr id="5" name="Footer Placeholder 4">
            <a:extLst>
              <a:ext uri="{FF2B5EF4-FFF2-40B4-BE49-F238E27FC236}">
                <a16:creationId xmlns:a16="http://schemas.microsoft.com/office/drawing/2014/main" id="{87CF27AC-0B2F-A04A-9212-A6336022F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4DC9BC-6CB0-7046-B53E-A394F1513302}"/>
              </a:ext>
            </a:extLst>
          </p:cNvPr>
          <p:cNvSpPr>
            <a:spLocks noGrp="1"/>
          </p:cNvSpPr>
          <p:nvPr>
            <p:ph type="sldNum" sz="quarter" idx="12"/>
          </p:nvPr>
        </p:nvSpPr>
        <p:spPr/>
        <p:txBody>
          <a:bodyPr/>
          <a:lstStyle/>
          <a:p>
            <a:fld id="{6F0FDA75-B065-F04C-8EC7-EECFA03C867C}" type="slidenum">
              <a:rPr lang="en-US" smtClean="0"/>
              <a:t>‹#›</a:t>
            </a:fld>
            <a:endParaRPr lang="en-US"/>
          </a:p>
        </p:txBody>
      </p:sp>
    </p:spTree>
    <p:extLst>
      <p:ext uri="{BB962C8B-B14F-4D97-AF65-F5344CB8AC3E}">
        <p14:creationId xmlns:p14="http://schemas.microsoft.com/office/powerpoint/2010/main" val="3580021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55F5E-A7E8-3E4A-BDAB-91DD023A46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6280F-4196-C541-9E1E-1647630B16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F19D4B-1F60-E243-B202-D1BA1E32EE52}"/>
              </a:ext>
            </a:extLst>
          </p:cNvPr>
          <p:cNvSpPr>
            <a:spLocks noGrp="1"/>
          </p:cNvSpPr>
          <p:nvPr>
            <p:ph type="dt" sz="half" idx="10"/>
          </p:nvPr>
        </p:nvSpPr>
        <p:spPr/>
        <p:txBody>
          <a:bodyPr/>
          <a:lstStyle/>
          <a:p>
            <a:fld id="{4B252B31-A7E6-E04D-837C-8BE8D5EC7C15}" type="datetimeFigureOut">
              <a:rPr lang="en-US" smtClean="0"/>
              <a:t>10/31/21</a:t>
            </a:fld>
            <a:endParaRPr lang="en-US"/>
          </a:p>
        </p:txBody>
      </p:sp>
      <p:sp>
        <p:nvSpPr>
          <p:cNvPr id="5" name="Footer Placeholder 4">
            <a:extLst>
              <a:ext uri="{FF2B5EF4-FFF2-40B4-BE49-F238E27FC236}">
                <a16:creationId xmlns:a16="http://schemas.microsoft.com/office/drawing/2014/main" id="{AE02ACFF-568A-E446-828B-3F69EF8090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A976FD-A730-B24B-8805-CEE771C54126}"/>
              </a:ext>
            </a:extLst>
          </p:cNvPr>
          <p:cNvSpPr>
            <a:spLocks noGrp="1"/>
          </p:cNvSpPr>
          <p:nvPr>
            <p:ph type="sldNum" sz="quarter" idx="12"/>
          </p:nvPr>
        </p:nvSpPr>
        <p:spPr/>
        <p:txBody>
          <a:bodyPr/>
          <a:lstStyle/>
          <a:p>
            <a:fld id="{6F0FDA75-B065-F04C-8EC7-EECFA03C867C}" type="slidenum">
              <a:rPr lang="en-US" smtClean="0"/>
              <a:t>‹#›</a:t>
            </a:fld>
            <a:endParaRPr lang="en-US"/>
          </a:p>
        </p:txBody>
      </p:sp>
    </p:spTree>
    <p:extLst>
      <p:ext uri="{BB962C8B-B14F-4D97-AF65-F5344CB8AC3E}">
        <p14:creationId xmlns:p14="http://schemas.microsoft.com/office/powerpoint/2010/main" val="1785331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B4A8F-3EEC-AC40-8A1A-B8E7CC4420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55F5D0-34CE-544A-8842-BB2FEAB112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0BBF8C-C068-F84C-AE22-E6E5259B5D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EBD6DE-A334-E640-8D89-B2807E25DB39}"/>
              </a:ext>
            </a:extLst>
          </p:cNvPr>
          <p:cNvSpPr>
            <a:spLocks noGrp="1"/>
          </p:cNvSpPr>
          <p:nvPr>
            <p:ph type="dt" sz="half" idx="10"/>
          </p:nvPr>
        </p:nvSpPr>
        <p:spPr/>
        <p:txBody>
          <a:bodyPr/>
          <a:lstStyle/>
          <a:p>
            <a:fld id="{4B252B31-A7E6-E04D-837C-8BE8D5EC7C15}" type="datetimeFigureOut">
              <a:rPr lang="en-US" smtClean="0"/>
              <a:t>10/31/21</a:t>
            </a:fld>
            <a:endParaRPr lang="en-US"/>
          </a:p>
        </p:txBody>
      </p:sp>
      <p:sp>
        <p:nvSpPr>
          <p:cNvPr id="6" name="Footer Placeholder 5">
            <a:extLst>
              <a:ext uri="{FF2B5EF4-FFF2-40B4-BE49-F238E27FC236}">
                <a16:creationId xmlns:a16="http://schemas.microsoft.com/office/drawing/2014/main" id="{8CAFC624-E74A-244E-8E1E-E09D3A78E6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434566-8D40-9E43-B90D-17053240CAC0}"/>
              </a:ext>
            </a:extLst>
          </p:cNvPr>
          <p:cNvSpPr>
            <a:spLocks noGrp="1"/>
          </p:cNvSpPr>
          <p:nvPr>
            <p:ph type="sldNum" sz="quarter" idx="12"/>
          </p:nvPr>
        </p:nvSpPr>
        <p:spPr/>
        <p:txBody>
          <a:bodyPr/>
          <a:lstStyle/>
          <a:p>
            <a:fld id="{6F0FDA75-B065-F04C-8EC7-EECFA03C867C}" type="slidenum">
              <a:rPr lang="en-US" smtClean="0"/>
              <a:t>‹#›</a:t>
            </a:fld>
            <a:endParaRPr lang="en-US"/>
          </a:p>
        </p:txBody>
      </p:sp>
    </p:spTree>
    <p:extLst>
      <p:ext uri="{BB962C8B-B14F-4D97-AF65-F5344CB8AC3E}">
        <p14:creationId xmlns:p14="http://schemas.microsoft.com/office/powerpoint/2010/main" val="1052381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6B3C6-D6F6-CA41-B1FE-312870EB12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125200-43D3-F64B-A636-3BEAC06B77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E4283F-71FD-E54F-9E7C-AB257871CF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496B7E-3961-6C42-9E84-90A3452A97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979A9D-A1DC-1E49-BD2F-CC076BE4F6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239080-2C1E-374E-89B1-9A7E604030A8}"/>
              </a:ext>
            </a:extLst>
          </p:cNvPr>
          <p:cNvSpPr>
            <a:spLocks noGrp="1"/>
          </p:cNvSpPr>
          <p:nvPr>
            <p:ph type="dt" sz="half" idx="10"/>
          </p:nvPr>
        </p:nvSpPr>
        <p:spPr/>
        <p:txBody>
          <a:bodyPr/>
          <a:lstStyle/>
          <a:p>
            <a:fld id="{4B252B31-A7E6-E04D-837C-8BE8D5EC7C15}" type="datetimeFigureOut">
              <a:rPr lang="en-US" smtClean="0"/>
              <a:t>10/31/21</a:t>
            </a:fld>
            <a:endParaRPr lang="en-US"/>
          </a:p>
        </p:txBody>
      </p:sp>
      <p:sp>
        <p:nvSpPr>
          <p:cNvPr id="8" name="Footer Placeholder 7">
            <a:extLst>
              <a:ext uri="{FF2B5EF4-FFF2-40B4-BE49-F238E27FC236}">
                <a16:creationId xmlns:a16="http://schemas.microsoft.com/office/drawing/2014/main" id="{03AC724A-24A0-B74B-9C5E-7B658B8C99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B26E82-6F63-3348-8748-BD01B1BA4980}"/>
              </a:ext>
            </a:extLst>
          </p:cNvPr>
          <p:cNvSpPr>
            <a:spLocks noGrp="1"/>
          </p:cNvSpPr>
          <p:nvPr>
            <p:ph type="sldNum" sz="quarter" idx="12"/>
          </p:nvPr>
        </p:nvSpPr>
        <p:spPr/>
        <p:txBody>
          <a:bodyPr/>
          <a:lstStyle/>
          <a:p>
            <a:fld id="{6F0FDA75-B065-F04C-8EC7-EECFA03C867C}" type="slidenum">
              <a:rPr lang="en-US" smtClean="0"/>
              <a:t>‹#›</a:t>
            </a:fld>
            <a:endParaRPr lang="en-US"/>
          </a:p>
        </p:txBody>
      </p:sp>
    </p:spTree>
    <p:extLst>
      <p:ext uri="{BB962C8B-B14F-4D97-AF65-F5344CB8AC3E}">
        <p14:creationId xmlns:p14="http://schemas.microsoft.com/office/powerpoint/2010/main" val="3414368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897BB-3FAF-AD41-8C29-6F17A33A48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28181B-574F-6C41-B1E9-63729CAD798E}"/>
              </a:ext>
            </a:extLst>
          </p:cNvPr>
          <p:cNvSpPr>
            <a:spLocks noGrp="1"/>
          </p:cNvSpPr>
          <p:nvPr>
            <p:ph type="dt" sz="half" idx="10"/>
          </p:nvPr>
        </p:nvSpPr>
        <p:spPr/>
        <p:txBody>
          <a:bodyPr/>
          <a:lstStyle/>
          <a:p>
            <a:fld id="{4B252B31-A7E6-E04D-837C-8BE8D5EC7C15}" type="datetimeFigureOut">
              <a:rPr lang="en-US" smtClean="0"/>
              <a:t>10/31/21</a:t>
            </a:fld>
            <a:endParaRPr lang="en-US"/>
          </a:p>
        </p:txBody>
      </p:sp>
      <p:sp>
        <p:nvSpPr>
          <p:cNvPr id="4" name="Footer Placeholder 3">
            <a:extLst>
              <a:ext uri="{FF2B5EF4-FFF2-40B4-BE49-F238E27FC236}">
                <a16:creationId xmlns:a16="http://schemas.microsoft.com/office/drawing/2014/main" id="{B58299B7-AC92-4D47-A62E-E389654233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C5EEAB-3271-074B-B701-5366B676EF4E}"/>
              </a:ext>
            </a:extLst>
          </p:cNvPr>
          <p:cNvSpPr>
            <a:spLocks noGrp="1"/>
          </p:cNvSpPr>
          <p:nvPr>
            <p:ph type="sldNum" sz="quarter" idx="12"/>
          </p:nvPr>
        </p:nvSpPr>
        <p:spPr/>
        <p:txBody>
          <a:bodyPr/>
          <a:lstStyle/>
          <a:p>
            <a:fld id="{6F0FDA75-B065-F04C-8EC7-EECFA03C867C}" type="slidenum">
              <a:rPr lang="en-US" smtClean="0"/>
              <a:t>‹#›</a:t>
            </a:fld>
            <a:endParaRPr lang="en-US"/>
          </a:p>
        </p:txBody>
      </p:sp>
    </p:spTree>
    <p:extLst>
      <p:ext uri="{BB962C8B-B14F-4D97-AF65-F5344CB8AC3E}">
        <p14:creationId xmlns:p14="http://schemas.microsoft.com/office/powerpoint/2010/main" val="2984376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7B2C12-04A0-C148-B57B-35484517912E}"/>
              </a:ext>
            </a:extLst>
          </p:cNvPr>
          <p:cNvSpPr>
            <a:spLocks noGrp="1"/>
          </p:cNvSpPr>
          <p:nvPr>
            <p:ph type="dt" sz="half" idx="10"/>
          </p:nvPr>
        </p:nvSpPr>
        <p:spPr/>
        <p:txBody>
          <a:bodyPr/>
          <a:lstStyle/>
          <a:p>
            <a:fld id="{4B252B31-A7E6-E04D-837C-8BE8D5EC7C15}" type="datetimeFigureOut">
              <a:rPr lang="en-US" smtClean="0"/>
              <a:t>10/31/21</a:t>
            </a:fld>
            <a:endParaRPr lang="en-US"/>
          </a:p>
        </p:txBody>
      </p:sp>
      <p:sp>
        <p:nvSpPr>
          <p:cNvPr id="3" name="Footer Placeholder 2">
            <a:extLst>
              <a:ext uri="{FF2B5EF4-FFF2-40B4-BE49-F238E27FC236}">
                <a16:creationId xmlns:a16="http://schemas.microsoft.com/office/drawing/2014/main" id="{7403D65D-053F-3A4E-BF77-2E60DF43C7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4030D7-3D0C-C14A-A216-155F83B47755}"/>
              </a:ext>
            </a:extLst>
          </p:cNvPr>
          <p:cNvSpPr>
            <a:spLocks noGrp="1"/>
          </p:cNvSpPr>
          <p:nvPr>
            <p:ph type="sldNum" sz="quarter" idx="12"/>
          </p:nvPr>
        </p:nvSpPr>
        <p:spPr/>
        <p:txBody>
          <a:bodyPr/>
          <a:lstStyle/>
          <a:p>
            <a:fld id="{6F0FDA75-B065-F04C-8EC7-EECFA03C867C}" type="slidenum">
              <a:rPr lang="en-US" smtClean="0"/>
              <a:t>‹#›</a:t>
            </a:fld>
            <a:endParaRPr lang="en-US"/>
          </a:p>
        </p:txBody>
      </p:sp>
    </p:spTree>
    <p:extLst>
      <p:ext uri="{BB962C8B-B14F-4D97-AF65-F5344CB8AC3E}">
        <p14:creationId xmlns:p14="http://schemas.microsoft.com/office/powerpoint/2010/main" val="3054424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38299-8107-3046-BA04-8D7141EAFB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E39236-103A-6B42-9C37-A09B26BB4F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CC44BE-8A56-E64E-8ADA-08EA7D0811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F6A42-B9CD-8647-B901-B70DCBAFDE12}"/>
              </a:ext>
            </a:extLst>
          </p:cNvPr>
          <p:cNvSpPr>
            <a:spLocks noGrp="1"/>
          </p:cNvSpPr>
          <p:nvPr>
            <p:ph type="dt" sz="half" idx="10"/>
          </p:nvPr>
        </p:nvSpPr>
        <p:spPr/>
        <p:txBody>
          <a:bodyPr/>
          <a:lstStyle/>
          <a:p>
            <a:fld id="{4B252B31-A7E6-E04D-837C-8BE8D5EC7C15}" type="datetimeFigureOut">
              <a:rPr lang="en-US" smtClean="0"/>
              <a:t>10/31/21</a:t>
            </a:fld>
            <a:endParaRPr lang="en-US"/>
          </a:p>
        </p:txBody>
      </p:sp>
      <p:sp>
        <p:nvSpPr>
          <p:cNvPr id="6" name="Footer Placeholder 5">
            <a:extLst>
              <a:ext uri="{FF2B5EF4-FFF2-40B4-BE49-F238E27FC236}">
                <a16:creationId xmlns:a16="http://schemas.microsoft.com/office/drawing/2014/main" id="{7C860C5B-0652-3B4C-A6FE-4DAB3F1DB0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698988-C62E-5A42-82BD-25F293317A2E}"/>
              </a:ext>
            </a:extLst>
          </p:cNvPr>
          <p:cNvSpPr>
            <a:spLocks noGrp="1"/>
          </p:cNvSpPr>
          <p:nvPr>
            <p:ph type="sldNum" sz="quarter" idx="12"/>
          </p:nvPr>
        </p:nvSpPr>
        <p:spPr/>
        <p:txBody>
          <a:bodyPr/>
          <a:lstStyle/>
          <a:p>
            <a:fld id="{6F0FDA75-B065-F04C-8EC7-EECFA03C867C}" type="slidenum">
              <a:rPr lang="en-US" smtClean="0"/>
              <a:t>‹#›</a:t>
            </a:fld>
            <a:endParaRPr lang="en-US"/>
          </a:p>
        </p:txBody>
      </p:sp>
    </p:spTree>
    <p:extLst>
      <p:ext uri="{BB962C8B-B14F-4D97-AF65-F5344CB8AC3E}">
        <p14:creationId xmlns:p14="http://schemas.microsoft.com/office/powerpoint/2010/main" val="1850252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4C81E-E4F7-DE42-B401-EDEB2C9C46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5D543F-F496-6741-A71E-0920C761C8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C45996-70DA-B745-9DB1-AF7CD270AF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84AA43-C2A6-BC4B-920A-02902A9343E6}"/>
              </a:ext>
            </a:extLst>
          </p:cNvPr>
          <p:cNvSpPr>
            <a:spLocks noGrp="1"/>
          </p:cNvSpPr>
          <p:nvPr>
            <p:ph type="dt" sz="half" idx="10"/>
          </p:nvPr>
        </p:nvSpPr>
        <p:spPr/>
        <p:txBody>
          <a:bodyPr/>
          <a:lstStyle/>
          <a:p>
            <a:fld id="{4B252B31-A7E6-E04D-837C-8BE8D5EC7C15}" type="datetimeFigureOut">
              <a:rPr lang="en-US" smtClean="0"/>
              <a:t>10/31/21</a:t>
            </a:fld>
            <a:endParaRPr lang="en-US"/>
          </a:p>
        </p:txBody>
      </p:sp>
      <p:sp>
        <p:nvSpPr>
          <p:cNvPr id="6" name="Footer Placeholder 5">
            <a:extLst>
              <a:ext uri="{FF2B5EF4-FFF2-40B4-BE49-F238E27FC236}">
                <a16:creationId xmlns:a16="http://schemas.microsoft.com/office/drawing/2014/main" id="{82367198-9226-4B47-A7ED-FBB5E59D65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7B74AA-7399-024A-862A-A7474BB5BDC3}"/>
              </a:ext>
            </a:extLst>
          </p:cNvPr>
          <p:cNvSpPr>
            <a:spLocks noGrp="1"/>
          </p:cNvSpPr>
          <p:nvPr>
            <p:ph type="sldNum" sz="quarter" idx="12"/>
          </p:nvPr>
        </p:nvSpPr>
        <p:spPr/>
        <p:txBody>
          <a:bodyPr/>
          <a:lstStyle/>
          <a:p>
            <a:fld id="{6F0FDA75-B065-F04C-8EC7-EECFA03C867C}" type="slidenum">
              <a:rPr lang="en-US" smtClean="0"/>
              <a:t>‹#›</a:t>
            </a:fld>
            <a:endParaRPr lang="en-US"/>
          </a:p>
        </p:txBody>
      </p:sp>
    </p:spTree>
    <p:extLst>
      <p:ext uri="{BB962C8B-B14F-4D97-AF65-F5344CB8AC3E}">
        <p14:creationId xmlns:p14="http://schemas.microsoft.com/office/powerpoint/2010/main" val="2021292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6989AA-51AA-3145-9A90-4285C8EAB0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E35ACA-0281-3842-BE1B-3A4508A79F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944F11-46CF-4D48-8EEC-524DC53A36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252B31-A7E6-E04D-837C-8BE8D5EC7C15}" type="datetimeFigureOut">
              <a:rPr lang="en-US" smtClean="0"/>
              <a:t>10/31/21</a:t>
            </a:fld>
            <a:endParaRPr lang="en-US"/>
          </a:p>
        </p:txBody>
      </p:sp>
      <p:sp>
        <p:nvSpPr>
          <p:cNvPr id="5" name="Footer Placeholder 4">
            <a:extLst>
              <a:ext uri="{FF2B5EF4-FFF2-40B4-BE49-F238E27FC236}">
                <a16:creationId xmlns:a16="http://schemas.microsoft.com/office/drawing/2014/main" id="{11C2D4E3-D16D-2746-AF70-EAE2780474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FFE0A3-D76B-FA48-8C82-A0B65ACD2F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0FDA75-B065-F04C-8EC7-EECFA03C867C}" type="slidenum">
              <a:rPr lang="en-US" smtClean="0"/>
              <a:t>‹#›</a:t>
            </a:fld>
            <a:endParaRPr lang="en-US"/>
          </a:p>
        </p:txBody>
      </p:sp>
    </p:spTree>
    <p:extLst>
      <p:ext uri="{BB962C8B-B14F-4D97-AF65-F5344CB8AC3E}">
        <p14:creationId xmlns:p14="http://schemas.microsoft.com/office/powerpoint/2010/main" val="936396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376CB-9340-F247-A122-9B0AD9799A21}"/>
              </a:ext>
            </a:extLst>
          </p:cNvPr>
          <p:cNvSpPr>
            <a:spLocks noGrp="1"/>
          </p:cNvSpPr>
          <p:nvPr>
            <p:ph type="ctrTitle"/>
          </p:nvPr>
        </p:nvSpPr>
        <p:spPr/>
        <p:txBody>
          <a:bodyPr/>
          <a:lstStyle/>
          <a:p>
            <a:r>
              <a:rPr lang="en-US" dirty="0"/>
              <a:t>WRAL – Exposing a Loophole in Campaign Fundraising Ban</a:t>
            </a:r>
          </a:p>
        </p:txBody>
      </p:sp>
      <p:sp>
        <p:nvSpPr>
          <p:cNvPr id="3" name="Subtitle 2">
            <a:extLst>
              <a:ext uri="{FF2B5EF4-FFF2-40B4-BE49-F238E27FC236}">
                <a16:creationId xmlns:a16="http://schemas.microsoft.com/office/drawing/2014/main" id="{7BCAF122-900F-2F46-BA21-C306DF507825}"/>
              </a:ext>
            </a:extLst>
          </p:cNvPr>
          <p:cNvSpPr>
            <a:spLocks noGrp="1"/>
          </p:cNvSpPr>
          <p:nvPr>
            <p:ph type="subTitle" idx="1"/>
          </p:nvPr>
        </p:nvSpPr>
        <p:spPr/>
        <p:txBody>
          <a:bodyPr/>
          <a:lstStyle/>
          <a:p>
            <a:r>
              <a:rPr lang="en-US" dirty="0"/>
              <a:t>Reviewed by David </a:t>
            </a:r>
            <a:r>
              <a:rPr lang="en-US" dirty="0" err="1"/>
              <a:t>Loshin</a:t>
            </a:r>
            <a:endParaRPr lang="en-US" dirty="0"/>
          </a:p>
        </p:txBody>
      </p:sp>
    </p:spTree>
    <p:extLst>
      <p:ext uri="{BB962C8B-B14F-4D97-AF65-F5344CB8AC3E}">
        <p14:creationId xmlns:p14="http://schemas.microsoft.com/office/powerpoint/2010/main" val="1269472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C7D20-EB9E-7B46-B540-BCBD284B5FDF}"/>
              </a:ext>
            </a:extLst>
          </p:cNvPr>
          <p:cNvSpPr>
            <a:spLocks noGrp="1"/>
          </p:cNvSpPr>
          <p:nvPr>
            <p:ph type="title"/>
          </p:nvPr>
        </p:nvSpPr>
        <p:spPr/>
        <p:txBody>
          <a:bodyPr/>
          <a:lstStyle/>
          <a:p>
            <a:r>
              <a:rPr lang="en-US" dirty="0"/>
              <a:t>Main Summary</a:t>
            </a:r>
          </a:p>
        </p:txBody>
      </p:sp>
      <p:sp>
        <p:nvSpPr>
          <p:cNvPr id="3" name="Content Placeholder 2">
            <a:extLst>
              <a:ext uri="{FF2B5EF4-FFF2-40B4-BE49-F238E27FC236}">
                <a16:creationId xmlns:a16="http://schemas.microsoft.com/office/drawing/2014/main" id="{6AD33450-1902-AF45-9E7C-F43D6DD9A409}"/>
              </a:ext>
            </a:extLst>
          </p:cNvPr>
          <p:cNvSpPr>
            <a:spLocks noGrp="1"/>
          </p:cNvSpPr>
          <p:nvPr>
            <p:ph idx="1"/>
          </p:nvPr>
        </p:nvSpPr>
        <p:spPr>
          <a:xfrm>
            <a:off x="838200" y="1825625"/>
            <a:ext cx="6760335" cy="4351338"/>
          </a:xfrm>
        </p:spPr>
        <p:txBody>
          <a:bodyPr>
            <a:normAutofit fontScale="85000" lnSpcReduction="20000"/>
          </a:bodyPr>
          <a:lstStyle/>
          <a:p>
            <a:r>
              <a:rPr lang="en-US" dirty="0"/>
              <a:t>Although the law forbids campaign donations to campaign committees for General Assembly members from lobbyists and the entities that hire them while the Assembly is in session, a loophole allows CEOs and other top executives to contribute to campaigns during General Assembly sessions.</a:t>
            </a:r>
          </a:p>
          <a:p>
            <a:r>
              <a:rPr lang="en-US" dirty="0"/>
              <a:t>The reporter highlighted three key points:</a:t>
            </a:r>
          </a:p>
          <a:p>
            <a:pPr lvl="1"/>
            <a:r>
              <a:rPr lang="en-US" dirty="0"/>
              <a:t>Individuals nominally representing special interests who should be prevented from contributing to campaigns during the Assembly session were doing so because of a loophole.</a:t>
            </a:r>
          </a:p>
          <a:p>
            <a:pPr lvl="1"/>
            <a:r>
              <a:rPr lang="en-US" dirty="0"/>
              <a:t>There were certain legislators who seemed to benefit from these contributions.</a:t>
            </a:r>
          </a:p>
          <a:p>
            <a:pPr lvl="1"/>
            <a:r>
              <a:rPr lang="en-US" dirty="0"/>
              <a:t>There were specific special interests represented including solar tax credits, beer and wine wholesalers, and hog farmers.</a:t>
            </a:r>
          </a:p>
          <a:p>
            <a:endParaRPr lang="en-US" dirty="0"/>
          </a:p>
        </p:txBody>
      </p:sp>
      <p:pic>
        <p:nvPicPr>
          <p:cNvPr id="1026" name="Picture 2" descr="See the source image">
            <a:extLst>
              <a:ext uri="{FF2B5EF4-FFF2-40B4-BE49-F238E27FC236}">
                <a16:creationId xmlns:a16="http://schemas.microsoft.com/office/drawing/2014/main" id="{190CBCD6-C150-E445-A693-8E74A52501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2387" y="5128955"/>
            <a:ext cx="2407073" cy="15269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8A3889D-4F5C-C14F-BB85-D8CBDEC989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4236" y="1471748"/>
            <a:ext cx="2449224" cy="16320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e the source image">
            <a:extLst>
              <a:ext uri="{FF2B5EF4-FFF2-40B4-BE49-F238E27FC236}">
                <a16:creationId xmlns:a16="http://schemas.microsoft.com/office/drawing/2014/main" id="{6A61A2ED-3C28-764B-815F-17553EE04F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67078" y="3300790"/>
            <a:ext cx="2449224" cy="1631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863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C1301-5159-214F-B06E-C834C879AC90}"/>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08DF804B-63F7-0B46-A263-C10F2AD05D4F}"/>
              </a:ext>
            </a:extLst>
          </p:cNvPr>
          <p:cNvSpPr>
            <a:spLocks noGrp="1"/>
          </p:cNvSpPr>
          <p:nvPr>
            <p:ph idx="1"/>
          </p:nvPr>
        </p:nvSpPr>
        <p:spPr/>
        <p:txBody>
          <a:bodyPr/>
          <a:lstStyle/>
          <a:p>
            <a:r>
              <a:rPr lang="en-US" dirty="0"/>
              <a:t>NC State Board of Elections Campaign document and transaction search</a:t>
            </a:r>
          </a:p>
          <a:p>
            <a:pPr lvl="1"/>
            <a:r>
              <a:rPr lang="en-US" dirty="0"/>
              <a:t>Document search by entity</a:t>
            </a:r>
          </a:p>
          <a:p>
            <a:pPr lvl="1"/>
            <a:r>
              <a:rPr lang="en-US" dirty="0"/>
              <a:t>Document search by type</a:t>
            </a:r>
          </a:p>
          <a:p>
            <a:pPr lvl="1"/>
            <a:r>
              <a:rPr lang="en-US" dirty="0"/>
              <a:t>Transaction search by entity</a:t>
            </a:r>
          </a:p>
          <a:p>
            <a:r>
              <a:rPr lang="en-US" dirty="0"/>
              <a:t>The data sets </a:t>
            </a:r>
            <a:r>
              <a:rPr lang="en-US" dirty="0" err="1"/>
              <a:t>wre</a:t>
            </a:r>
            <a:r>
              <a:rPr lang="en-US" dirty="0"/>
              <a:t> loaded into </a:t>
            </a:r>
            <a:r>
              <a:rPr lang="en-US" dirty="0" err="1"/>
              <a:t>OpenRefine</a:t>
            </a:r>
            <a:r>
              <a:rPr lang="en-US" dirty="0"/>
              <a:t> and variations were normalized</a:t>
            </a:r>
          </a:p>
        </p:txBody>
      </p:sp>
    </p:spTree>
    <p:extLst>
      <p:ext uri="{BB962C8B-B14F-4D97-AF65-F5344CB8AC3E}">
        <p14:creationId xmlns:p14="http://schemas.microsoft.com/office/powerpoint/2010/main" val="4033668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33884-C5F0-264A-AC10-88BD7CB57648}"/>
              </a:ext>
            </a:extLst>
          </p:cNvPr>
          <p:cNvSpPr>
            <a:spLocks noGrp="1"/>
          </p:cNvSpPr>
          <p:nvPr>
            <p:ph type="title"/>
          </p:nvPr>
        </p:nvSpPr>
        <p:spPr/>
        <p:txBody>
          <a:bodyPr/>
          <a:lstStyle/>
          <a:p>
            <a:r>
              <a:rPr lang="en-US" dirty="0"/>
              <a:t>Bringing the Story to Life</a:t>
            </a:r>
          </a:p>
        </p:txBody>
      </p:sp>
      <p:sp>
        <p:nvSpPr>
          <p:cNvPr id="3" name="Content Placeholder 2">
            <a:extLst>
              <a:ext uri="{FF2B5EF4-FFF2-40B4-BE49-F238E27FC236}">
                <a16:creationId xmlns:a16="http://schemas.microsoft.com/office/drawing/2014/main" id="{6021577E-A8C8-0249-BA36-F8A93EBCDE00}"/>
              </a:ext>
            </a:extLst>
          </p:cNvPr>
          <p:cNvSpPr>
            <a:spLocks noGrp="1"/>
          </p:cNvSpPr>
          <p:nvPr>
            <p:ph idx="1"/>
          </p:nvPr>
        </p:nvSpPr>
        <p:spPr>
          <a:xfrm>
            <a:off x="838200" y="1825625"/>
            <a:ext cx="7481552" cy="4351338"/>
          </a:xfrm>
        </p:spPr>
        <p:txBody>
          <a:bodyPr>
            <a:normAutofit/>
          </a:bodyPr>
          <a:lstStyle/>
          <a:p>
            <a:r>
              <a:rPr lang="en-US" dirty="0"/>
              <a:t>The story was told in a matter-of-fact manner</a:t>
            </a:r>
          </a:p>
          <a:p>
            <a:r>
              <a:rPr lang="en-US" dirty="0"/>
              <a:t>Key individuals involved in the contributions were called out:</a:t>
            </a:r>
          </a:p>
          <a:p>
            <a:pPr lvl="1"/>
            <a:r>
              <a:rPr lang="en-US" dirty="0"/>
              <a:t>Donors George Strobel and Robin Delmer</a:t>
            </a:r>
          </a:p>
          <a:p>
            <a:pPr lvl="1"/>
            <a:r>
              <a:rPr lang="en-US" dirty="0"/>
              <a:t>Senate President Pro </a:t>
            </a:r>
            <a:r>
              <a:rPr lang="en-US" dirty="0" err="1"/>
              <a:t>Tem</a:t>
            </a:r>
            <a:r>
              <a:rPr lang="en-US" dirty="0"/>
              <a:t> Phil Berger</a:t>
            </a:r>
          </a:p>
          <a:p>
            <a:pPr lvl="1"/>
            <a:r>
              <a:rPr lang="en-US" dirty="0"/>
              <a:t>Various member of the Assembly</a:t>
            </a:r>
          </a:p>
          <a:p>
            <a:pPr lvl="1"/>
            <a:r>
              <a:rPr lang="en-US" dirty="0"/>
              <a:t>Solar credit consultants, beer distributors, and hog farmers</a:t>
            </a:r>
          </a:p>
        </p:txBody>
      </p:sp>
    </p:spTree>
    <p:extLst>
      <p:ext uri="{BB962C8B-B14F-4D97-AF65-F5344CB8AC3E}">
        <p14:creationId xmlns:p14="http://schemas.microsoft.com/office/powerpoint/2010/main" val="3742956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AD9CD-650D-1D48-87C3-E84292AED7EB}"/>
              </a:ext>
            </a:extLst>
          </p:cNvPr>
          <p:cNvSpPr>
            <a:spLocks noGrp="1"/>
          </p:cNvSpPr>
          <p:nvPr>
            <p:ph type="title"/>
          </p:nvPr>
        </p:nvSpPr>
        <p:spPr/>
        <p:txBody>
          <a:bodyPr/>
          <a:lstStyle/>
          <a:p>
            <a:r>
              <a:rPr lang="en-US" dirty="0"/>
              <a:t>Communicating Data Findings</a:t>
            </a:r>
          </a:p>
        </p:txBody>
      </p:sp>
      <p:sp>
        <p:nvSpPr>
          <p:cNvPr id="3" name="Content Placeholder 2">
            <a:extLst>
              <a:ext uri="{FF2B5EF4-FFF2-40B4-BE49-F238E27FC236}">
                <a16:creationId xmlns:a16="http://schemas.microsoft.com/office/drawing/2014/main" id="{0CECCE99-EE07-9D49-AC29-C149BEDE3F42}"/>
              </a:ext>
            </a:extLst>
          </p:cNvPr>
          <p:cNvSpPr>
            <a:spLocks noGrp="1"/>
          </p:cNvSpPr>
          <p:nvPr>
            <p:ph idx="1"/>
          </p:nvPr>
        </p:nvSpPr>
        <p:spPr>
          <a:xfrm>
            <a:off x="838200" y="1825625"/>
            <a:ext cx="3682285" cy="4351338"/>
          </a:xfrm>
        </p:spPr>
        <p:txBody>
          <a:bodyPr>
            <a:normAutofit fontScale="85000" lnSpcReduction="20000"/>
          </a:bodyPr>
          <a:lstStyle/>
          <a:p>
            <a:r>
              <a:rPr lang="en-US" dirty="0"/>
              <a:t>A combination of discussion in the text of newsworthy notes (such as individuals who had donated significant amounts during the Assembly session and assembly members who had been the recipients of large amounts), and</a:t>
            </a:r>
          </a:p>
          <a:p>
            <a:r>
              <a:rPr lang="en-US" dirty="0"/>
              <a:t>And a single visualization displaying the running total of contributions across the time frame that was reviewed. </a:t>
            </a:r>
          </a:p>
          <a:p>
            <a:endParaRPr lang="en-US" dirty="0"/>
          </a:p>
          <a:p>
            <a:endParaRPr lang="en-US" dirty="0"/>
          </a:p>
        </p:txBody>
      </p:sp>
      <p:pic>
        <p:nvPicPr>
          <p:cNvPr id="4" name="Picture 3" descr="Chart&#10;&#10;Description automatically generated">
            <a:extLst>
              <a:ext uri="{FF2B5EF4-FFF2-40B4-BE49-F238E27FC236}">
                <a16:creationId xmlns:a16="http://schemas.microsoft.com/office/drawing/2014/main" id="{421C0FCD-7112-6B44-91EC-8FEA2E5BA1A1}"/>
              </a:ext>
            </a:extLst>
          </p:cNvPr>
          <p:cNvPicPr>
            <a:picLocks noChangeAspect="1"/>
          </p:cNvPicPr>
          <p:nvPr/>
        </p:nvPicPr>
        <p:blipFill>
          <a:blip r:embed="rId2"/>
          <a:stretch>
            <a:fillRect/>
          </a:stretch>
        </p:blipFill>
        <p:spPr>
          <a:xfrm>
            <a:off x="5562274" y="1825625"/>
            <a:ext cx="5963959" cy="3352353"/>
          </a:xfrm>
          <a:prstGeom prst="rect">
            <a:avLst/>
          </a:prstGeom>
        </p:spPr>
      </p:pic>
      <p:sp>
        <p:nvSpPr>
          <p:cNvPr id="5" name="TextBox 4">
            <a:extLst>
              <a:ext uri="{FF2B5EF4-FFF2-40B4-BE49-F238E27FC236}">
                <a16:creationId xmlns:a16="http://schemas.microsoft.com/office/drawing/2014/main" id="{FED7AE85-6513-3E48-A4ED-C1E8FDC71951}"/>
              </a:ext>
            </a:extLst>
          </p:cNvPr>
          <p:cNvSpPr txBox="1"/>
          <p:nvPr/>
        </p:nvSpPr>
        <p:spPr>
          <a:xfrm>
            <a:off x="5703942" y="5677470"/>
            <a:ext cx="6984812" cy="461665"/>
          </a:xfrm>
          <a:prstGeom prst="rect">
            <a:avLst/>
          </a:prstGeom>
          <a:noFill/>
        </p:spPr>
        <p:txBody>
          <a:bodyPr wrap="square" rtlCol="0">
            <a:spAutoFit/>
          </a:bodyPr>
          <a:lstStyle/>
          <a:p>
            <a:r>
              <a:rPr lang="en-US" sz="1200" dirty="0"/>
              <a:t>Travis Fain, “CEOs gave heavily during legislative session, exposing loophole in NC's fundraising ban,”08/30/2018,accessed via https://</a:t>
            </a:r>
            <a:r>
              <a:rPr lang="en-US" sz="1200" dirty="0" err="1"/>
              <a:t>www.wral.com</a:t>
            </a:r>
            <a:r>
              <a:rPr lang="en-US" sz="1200" dirty="0"/>
              <a:t>/in-session-campaign-donations/17716104/</a:t>
            </a:r>
          </a:p>
        </p:txBody>
      </p:sp>
    </p:spTree>
    <p:extLst>
      <p:ext uri="{BB962C8B-B14F-4D97-AF65-F5344CB8AC3E}">
        <p14:creationId xmlns:p14="http://schemas.microsoft.com/office/powerpoint/2010/main" val="998018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16F94-137F-CD49-880F-368A2AEB9BF2}"/>
              </a:ext>
            </a:extLst>
          </p:cNvPr>
          <p:cNvSpPr>
            <a:spLocks noGrp="1"/>
          </p:cNvSpPr>
          <p:nvPr>
            <p:ph type="title"/>
          </p:nvPr>
        </p:nvSpPr>
        <p:spPr/>
        <p:txBody>
          <a:bodyPr/>
          <a:lstStyle/>
          <a:p>
            <a:r>
              <a:rPr lang="en-US" dirty="0"/>
              <a:t>If I were the Reporter…</a:t>
            </a:r>
          </a:p>
        </p:txBody>
      </p:sp>
      <p:sp>
        <p:nvSpPr>
          <p:cNvPr id="3" name="Content Placeholder 2">
            <a:extLst>
              <a:ext uri="{FF2B5EF4-FFF2-40B4-BE49-F238E27FC236}">
                <a16:creationId xmlns:a16="http://schemas.microsoft.com/office/drawing/2014/main" id="{99D38795-3416-6F4E-AE09-15356FCCE9B6}"/>
              </a:ext>
            </a:extLst>
          </p:cNvPr>
          <p:cNvSpPr>
            <a:spLocks noGrp="1"/>
          </p:cNvSpPr>
          <p:nvPr>
            <p:ph idx="1"/>
          </p:nvPr>
        </p:nvSpPr>
        <p:spPr/>
        <p:txBody>
          <a:bodyPr/>
          <a:lstStyle/>
          <a:p>
            <a:r>
              <a:rPr lang="en-US" dirty="0"/>
              <a:t>It would have been valuable to have seen tables listing the assembly members who were the beneficiaries of these questionable contributions instead of having to read through the text</a:t>
            </a:r>
          </a:p>
          <a:p>
            <a:r>
              <a:rPr lang="en-US" dirty="0"/>
              <a:t>The single visualization does not directly support the story – it does indicate a differentiation between types of contributions but does not speak to the main thesis of the article (presumably illegal contributions)</a:t>
            </a:r>
          </a:p>
          <a:p>
            <a:r>
              <a:rPr lang="en-US" dirty="0"/>
              <a:t>I would have liked to have been alerted to specific legislation under discussion that was linked to the contributing </a:t>
            </a:r>
            <a:r>
              <a:rPr lang="en-US"/>
              <a:t>special interests</a:t>
            </a:r>
            <a:endParaRPr lang="en-US" dirty="0"/>
          </a:p>
        </p:txBody>
      </p:sp>
    </p:spTree>
    <p:extLst>
      <p:ext uri="{BB962C8B-B14F-4D97-AF65-F5344CB8AC3E}">
        <p14:creationId xmlns:p14="http://schemas.microsoft.com/office/powerpoint/2010/main" val="2192031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513</Words>
  <Application>Microsoft Macintosh PowerPoint</Application>
  <PresentationFormat>Widescreen</PresentationFormat>
  <Paragraphs>35</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WRAL – Exposing a Loophole in Campaign Fundraising Ban</vt:lpstr>
      <vt:lpstr>Main Summary</vt:lpstr>
      <vt:lpstr>Data Sources</vt:lpstr>
      <vt:lpstr>Bringing the Story to Life</vt:lpstr>
      <vt:lpstr>Communicating Data Findings</vt:lpstr>
      <vt:lpstr>If I were the Reporter…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WRAL – Exposing a Loophole in Campaign Fundraising Ban</dc:title>
  <dc:creator>David Loshin</dc:creator>
  <cp:lastModifiedBy>David Loshin</cp:lastModifiedBy>
  <cp:revision>2</cp:revision>
  <dcterms:created xsi:type="dcterms:W3CDTF">2021-11-01T00:19:00Z</dcterms:created>
  <dcterms:modified xsi:type="dcterms:W3CDTF">2021-11-01T00:54:06Z</dcterms:modified>
</cp:coreProperties>
</file>