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15200" cy="10058400"/>
  <p:notesSz cx="7010400" cy="9296400"/>
  <p:defaultTextStyle>
    <a:defPPr>
      <a:defRPr lang="en-US"/>
    </a:defPPr>
    <a:lvl1pPr marL="0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1pPr>
    <a:lvl2pPr marL="277200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2pPr>
    <a:lvl3pPr marL="554401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3pPr>
    <a:lvl4pPr marL="831601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4pPr>
    <a:lvl5pPr marL="1108801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5pPr>
    <a:lvl6pPr marL="1386002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6pPr>
    <a:lvl7pPr marL="1663202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7pPr>
    <a:lvl8pPr marL="1940403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8pPr>
    <a:lvl9pPr marL="2217603" algn="l" defTabSz="554401" rtl="0" eaLnBrk="1" latinLnBrk="0" hangingPunct="1">
      <a:defRPr sz="10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FFFFF"/>
    <a:srgbClr val="FF99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1776" y="42"/>
      </p:cViewPr>
      <p:guideLst>
        <p:guide orient="horz" pos="316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1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8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2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3708-228F-405B-90CD-20EE95A5E48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B727-C64E-470B-BD55-86D69B591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7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/>
          <p:cNvSpPr/>
          <p:nvPr/>
        </p:nvSpPr>
        <p:spPr>
          <a:xfrm>
            <a:off x="1082527" y="1050702"/>
            <a:ext cx="2919317" cy="1780592"/>
          </a:xfrm>
          <a:prstGeom prst="rect">
            <a:avLst/>
          </a:prstGeom>
          <a:solidFill>
            <a:schemeClr val="accent6">
              <a:lumMod val="60000"/>
              <a:lumOff val="40000"/>
              <a:alpha val="7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445143" y="1644319"/>
            <a:ext cx="2076294" cy="29765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Who are the women?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215975" y="3720365"/>
            <a:ext cx="1613647" cy="3047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Where will you find them?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66731" y="5378402"/>
            <a:ext cx="1315156" cy="304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Which intervention?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221013" y="7087507"/>
            <a:ext cx="1635161" cy="3047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What does she get?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129574" y="8900171"/>
            <a:ext cx="1452279" cy="3047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How is she maintained?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528" y="206004"/>
            <a:ext cx="514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Birth Control Counseling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46140" y="679704"/>
            <a:ext cx="1766172" cy="291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 you want to get pregnant again?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2528" y="1050702"/>
            <a:ext cx="2919317" cy="4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 or more chronic conditions, e.g. hypertension (chronic and pregnancy related), diabetes (type I or II and gestational) obesity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2530" y="1626104"/>
            <a:ext cx="1224486" cy="291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Currently pregnant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93080" y="1626104"/>
            <a:ext cx="1608765" cy="290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Less than 6 months postpartum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5225" y="1507319"/>
            <a:ext cx="1271236" cy="409420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More than 1 year postpartum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2685" y="1560395"/>
            <a:ext cx="1009339" cy="291074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Never pregnant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6000" y="1072218"/>
            <a:ext cx="1766172" cy="291074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 chronic conditions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2530" y="1964752"/>
            <a:ext cx="2140178" cy="51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Experienced a negative outcome, e.g. preterm, low-birth weight, still birth, maternal complication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2528" y="2540220"/>
            <a:ext cx="2919317" cy="291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Potential to become pregnant again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5225" y="2540220"/>
            <a:ext cx="2413694" cy="291074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Irreversible conceptive method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55225" y="2060766"/>
            <a:ext cx="2413694" cy="291074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Never experienced a negative outcome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12253" y="1964752"/>
            <a:ext cx="692273" cy="511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First pregnancy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12312" y="3118246"/>
            <a:ext cx="1995611" cy="1561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Community-based organizations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Child care</a:t>
            </a:r>
          </a:p>
          <a:p>
            <a:pPr marL="44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Head start</a:t>
            </a:r>
          </a:p>
          <a:p>
            <a:pPr marL="44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Day 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Faith-based organizations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52970" y="3117628"/>
            <a:ext cx="1411788" cy="1571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Social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WIC office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SNAP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Medicaid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Housing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Legal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Education/Training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82527" y="3065934"/>
            <a:ext cx="1725619" cy="1613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Clinical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Community health centers</a:t>
            </a:r>
          </a:p>
          <a:p>
            <a:pPr marL="44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Prenatal care</a:t>
            </a:r>
          </a:p>
          <a:p>
            <a:pPr marL="44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Postnatal care</a:t>
            </a:r>
          </a:p>
          <a:p>
            <a:pPr marL="44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Pediatricians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Birthing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Emergency rooms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Urgent care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57688" y="4989114"/>
            <a:ext cx="1163060" cy="509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Fulfills above eligibility criteria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03460" y="4983834"/>
            <a:ext cx="1898779" cy="509710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Does not fulfill eligibility criteria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885" y="5580673"/>
            <a:ext cx="1428665" cy="509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Maternal Intentions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3830" y="5587319"/>
            <a:ext cx="958041" cy="509710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Healthy Start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49332" y="5587319"/>
            <a:ext cx="828009" cy="509710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Thrive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3546" y="6435101"/>
            <a:ext cx="2731480" cy="1622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Face-to-face sessions</a:t>
            </a:r>
          </a:p>
          <a:p>
            <a:pPr marL="154306" indent="-154306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Visit 1: assessment, RLP, consent</a:t>
            </a:r>
          </a:p>
          <a:p>
            <a:pPr marL="154306" indent="-154306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Visit 2: goal setting, family planning</a:t>
            </a:r>
          </a:p>
          <a:p>
            <a:pPr marL="154306" indent="-154306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Visit 3: nutrition</a:t>
            </a:r>
          </a:p>
          <a:p>
            <a:pPr marL="154306" indent="-154306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Visit 4: chronic disease management</a:t>
            </a:r>
          </a:p>
          <a:p>
            <a:pPr marL="154306" indent="-154306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Visit 5: (previous) pregnancy outcomes</a:t>
            </a:r>
          </a:p>
          <a:p>
            <a:pPr marL="154306" indent="-154306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Visit 6:  mental health</a:t>
            </a:r>
          </a:p>
          <a:p>
            <a:pPr marL="154306" indent="-154306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Visit 7: medication adherence and substance abuse</a:t>
            </a:r>
          </a:p>
          <a:p>
            <a:pPr marL="154306" indent="-154306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Visit 8: domestic violence, healthy relationships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01844" y="6435099"/>
            <a:ext cx="2706079" cy="1622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Additional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Continual access to CHW over phone or internet in addition to face-to-face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Support access to social 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Clinical care and appointment accompaniment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Access to  all NMPP programming, e.g. nutrition and exercise classes, social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Access to  NMPP exercise room and other resources (Thrives, Story telling, Stanford workshops)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73546" y="8326423"/>
            <a:ext cx="1515866" cy="615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Developing strong rapport and trust between women and  CHWs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22891" y="8326424"/>
            <a:ext cx="1723109" cy="614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Enforcing requirements and expectations for attendance and our mutual commitment to the program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20068" y="9164759"/>
            <a:ext cx="728273" cy="556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 no-shows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792118" y="9165235"/>
            <a:ext cx="861343" cy="556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30 days without contact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84814" y="8326424"/>
            <a:ext cx="1723109" cy="509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Building a community of social support among women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90409" y="9059984"/>
            <a:ext cx="809278" cy="556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Attending community events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904028" y="9059984"/>
            <a:ext cx="809278" cy="5565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Connecting women with one another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26461" y="5582039"/>
            <a:ext cx="958041" cy="509710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9378" tIns="24689" rIns="49378" bIns="246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MiCHV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endCxn id="18" idx="2"/>
          </p:cNvCxnSpPr>
          <p:nvPr/>
        </p:nvCxnSpPr>
        <p:spPr>
          <a:xfrm flipV="1">
            <a:off x="2539286" y="2831294"/>
            <a:ext cx="2901" cy="14263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45337" y="2972107"/>
            <a:ext cx="3764780" cy="878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0"/>
          </p:cNvCxnSpPr>
          <p:nvPr/>
        </p:nvCxnSpPr>
        <p:spPr>
          <a:xfrm flipV="1">
            <a:off x="1945337" y="2980895"/>
            <a:ext cx="2526" cy="8503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" idx="0"/>
          </p:cNvCxnSpPr>
          <p:nvPr/>
        </p:nvCxnSpPr>
        <p:spPr>
          <a:xfrm flipV="1">
            <a:off x="3758864" y="2981840"/>
            <a:ext cx="0" cy="13578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7" idx="0"/>
          </p:cNvCxnSpPr>
          <p:nvPr/>
        </p:nvCxnSpPr>
        <p:spPr>
          <a:xfrm flipH="1" flipV="1">
            <a:off x="5710117" y="2982837"/>
            <a:ext cx="1" cy="13540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1" idx="0"/>
          </p:cNvCxnSpPr>
          <p:nvPr/>
        </p:nvCxnSpPr>
        <p:spPr>
          <a:xfrm flipH="1" flipV="1">
            <a:off x="2237459" y="4796329"/>
            <a:ext cx="1759" cy="19278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3" idx="0"/>
            <a:endCxn id="41" idx="2"/>
          </p:cNvCxnSpPr>
          <p:nvPr/>
        </p:nvCxnSpPr>
        <p:spPr>
          <a:xfrm flipV="1">
            <a:off x="2239218" y="5498824"/>
            <a:ext cx="0" cy="8184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43" idx="2"/>
          </p:cNvCxnSpPr>
          <p:nvPr/>
        </p:nvCxnSpPr>
        <p:spPr>
          <a:xfrm flipV="1">
            <a:off x="2239217" y="6090383"/>
            <a:ext cx="1" cy="161251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2237459" y="6241345"/>
            <a:ext cx="3117424" cy="1501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6" idx="0"/>
          </p:cNvCxnSpPr>
          <p:nvPr/>
        </p:nvCxnSpPr>
        <p:spPr>
          <a:xfrm flipV="1">
            <a:off x="2539286" y="6242846"/>
            <a:ext cx="0" cy="19225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7" idx="0"/>
          </p:cNvCxnSpPr>
          <p:nvPr/>
        </p:nvCxnSpPr>
        <p:spPr>
          <a:xfrm flipH="1" flipV="1">
            <a:off x="5354883" y="6247240"/>
            <a:ext cx="1" cy="18785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46" idx="2"/>
          </p:cNvCxnSpPr>
          <p:nvPr/>
        </p:nvCxnSpPr>
        <p:spPr>
          <a:xfrm flipV="1">
            <a:off x="2539286" y="8057481"/>
            <a:ext cx="0" cy="9115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47" idx="2"/>
          </p:cNvCxnSpPr>
          <p:nvPr/>
        </p:nvCxnSpPr>
        <p:spPr>
          <a:xfrm flipV="1">
            <a:off x="5354883" y="8057481"/>
            <a:ext cx="1" cy="9115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31479" y="8142609"/>
            <a:ext cx="391488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52" idx="0"/>
          </p:cNvCxnSpPr>
          <p:nvPr/>
        </p:nvCxnSpPr>
        <p:spPr>
          <a:xfrm flipV="1">
            <a:off x="1931479" y="8142611"/>
            <a:ext cx="0" cy="18381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5" idx="0"/>
          </p:cNvCxnSpPr>
          <p:nvPr/>
        </p:nvCxnSpPr>
        <p:spPr>
          <a:xfrm flipV="1">
            <a:off x="3784446" y="8142610"/>
            <a:ext cx="0" cy="18381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8" idx="0"/>
          </p:cNvCxnSpPr>
          <p:nvPr/>
        </p:nvCxnSpPr>
        <p:spPr>
          <a:xfrm flipH="1" flipV="1">
            <a:off x="5846368" y="8142609"/>
            <a:ext cx="1" cy="18381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4" idx="0"/>
            <a:endCxn id="42" idx="2"/>
          </p:cNvCxnSpPr>
          <p:nvPr/>
        </p:nvCxnSpPr>
        <p:spPr>
          <a:xfrm flipH="1" flipV="1">
            <a:off x="5052850" y="5493544"/>
            <a:ext cx="1" cy="937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5" idx="0"/>
            <a:endCxn id="42" idx="2"/>
          </p:cNvCxnSpPr>
          <p:nvPr/>
        </p:nvCxnSpPr>
        <p:spPr>
          <a:xfrm flipV="1">
            <a:off x="4063337" y="5493544"/>
            <a:ext cx="989513" cy="937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42" idx="2"/>
            <a:endCxn id="61" idx="0"/>
          </p:cNvCxnSpPr>
          <p:nvPr/>
        </p:nvCxnSpPr>
        <p:spPr>
          <a:xfrm>
            <a:off x="5052850" y="5493544"/>
            <a:ext cx="1052632" cy="8849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932643" y="4802357"/>
            <a:ext cx="3764780" cy="878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31" idx="2"/>
          </p:cNvCxnSpPr>
          <p:nvPr/>
        </p:nvCxnSpPr>
        <p:spPr>
          <a:xfrm flipV="1">
            <a:off x="1943626" y="4679581"/>
            <a:ext cx="1711" cy="11589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30" idx="2"/>
          </p:cNvCxnSpPr>
          <p:nvPr/>
        </p:nvCxnSpPr>
        <p:spPr>
          <a:xfrm flipV="1">
            <a:off x="3758864" y="4689313"/>
            <a:ext cx="0" cy="127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691813" y="4680967"/>
            <a:ext cx="0" cy="12700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42" idx="0"/>
          </p:cNvCxnSpPr>
          <p:nvPr/>
        </p:nvCxnSpPr>
        <p:spPr>
          <a:xfrm flipH="1" flipV="1">
            <a:off x="5052849" y="4811145"/>
            <a:ext cx="1" cy="1726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20201" y="4857367"/>
            <a:ext cx="3305173" cy="1325702"/>
          </a:xfrm>
          <a:prstGeom prst="rect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1" idx="0"/>
            <a:endCxn id="10" idx="2"/>
          </p:cNvCxnSpPr>
          <p:nvPr/>
        </p:nvCxnSpPr>
        <p:spPr>
          <a:xfrm flipV="1">
            <a:off x="2542187" y="970778"/>
            <a:ext cx="1287039" cy="7992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6" idx="0"/>
            <a:endCxn id="10" idx="2"/>
          </p:cNvCxnSpPr>
          <p:nvPr/>
        </p:nvCxnSpPr>
        <p:spPr>
          <a:xfrm flipH="1" flipV="1">
            <a:off x="3829226" y="970778"/>
            <a:ext cx="1699860" cy="1014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008485" y="983354"/>
            <a:ext cx="3038437" cy="1942638"/>
          </a:xfrm>
          <a:prstGeom prst="rect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3784445" y="8940909"/>
            <a:ext cx="1" cy="10591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283139" y="9046822"/>
            <a:ext cx="939650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57" idx="0"/>
          </p:cNvCxnSpPr>
          <p:nvPr/>
        </p:nvCxnSpPr>
        <p:spPr>
          <a:xfrm flipH="1" flipV="1">
            <a:off x="4222789" y="9046822"/>
            <a:ext cx="1" cy="11841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56" idx="0"/>
          </p:cNvCxnSpPr>
          <p:nvPr/>
        </p:nvCxnSpPr>
        <p:spPr>
          <a:xfrm flipH="1" flipV="1">
            <a:off x="3283139" y="9046822"/>
            <a:ext cx="1066" cy="11793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58" idx="2"/>
          </p:cNvCxnSpPr>
          <p:nvPr/>
        </p:nvCxnSpPr>
        <p:spPr>
          <a:xfrm flipH="1" flipV="1">
            <a:off x="5846369" y="8836134"/>
            <a:ext cx="2899" cy="10591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395048" y="8942047"/>
            <a:ext cx="913619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60" idx="0"/>
          </p:cNvCxnSpPr>
          <p:nvPr/>
        </p:nvCxnSpPr>
        <p:spPr>
          <a:xfrm flipV="1">
            <a:off x="6308667" y="8942047"/>
            <a:ext cx="0" cy="11793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59" idx="0"/>
          </p:cNvCxnSpPr>
          <p:nvPr/>
        </p:nvCxnSpPr>
        <p:spPr>
          <a:xfrm flipV="1">
            <a:off x="5395048" y="8942047"/>
            <a:ext cx="0" cy="11793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5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326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Snow</dc:creator>
  <cp:lastModifiedBy>Patrizia Bernard</cp:lastModifiedBy>
  <cp:revision>32</cp:revision>
  <cp:lastPrinted>2015-09-16T19:23:05Z</cp:lastPrinted>
  <dcterms:created xsi:type="dcterms:W3CDTF">2015-09-14T19:09:16Z</dcterms:created>
  <dcterms:modified xsi:type="dcterms:W3CDTF">2019-06-20T14:50:30Z</dcterms:modified>
</cp:coreProperties>
</file>