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 id="2147483657" r:id="rId2"/>
    <p:sldMasterId id="2147483655" r:id="rId3"/>
    <p:sldMasterId id="2147483739" r:id="rId4"/>
  </p:sldMasterIdLst>
  <p:notesMasterIdLst>
    <p:notesMasterId r:id="rId17"/>
  </p:notesMasterIdLst>
  <p:handoutMasterIdLst>
    <p:handoutMasterId r:id="rId18"/>
  </p:handoutMasterIdLst>
  <p:sldIdLst>
    <p:sldId id="627" r:id="rId5"/>
    <p:sldId id="661" r:id="rId6"/>
    <p:sldId id="646" r:id="rId7"/>
    <p:sldId id="541" r:id="rId8"/>
    <p:sldId id="580" r:id="rId9"/>
    <p:sldId id="662" r:id="rId10"/>
    <p:sldId id="663" r:id="rId11"/>
    <p:sldId id="664" r:id="rId12"/>
    <p:sldId id="665" r:id="rId13"/>
    <p:sldId id="666" r:id="rId14"/>
    <p:sldId id="667" r:id="rId15"/>
    <p:sldId id="668" r:id="rId16"/>
  </p:sldIdLst>
  <p:sldSz cx="9144000" cy="6858000" type="screen4x3"/>
  <p:notesSz cx="9601200" cy="7315200"/>
  <p:defaultTextStyle>
    <a:defPPr>
      <a:defRPr lang="en-US"/>
    </a:defPPr>
    <a:lvl1pPr algn="l" rtl="0" fontAlgn="base">
      <a:lnSpc>
        <a:spcPct val="90000"/>
      </a:lnSpc>
      <a:spcBef>
        <a:spcPct val="20000"/>
      </a:spcBef>
      <a:spcAft>
        <a:spcPct val="0"/>
      </a:spcAft>
      <a:buChar char="•"/>
      <a:defRPr sz="2800" kern="1200">
        <a:solidFill>
          <a:schemeClr val="tx1"/>
        </a:solidFill>
        <a:latin typeface="Times New Roman" pitchFamily="18" charset="0"/>
        <a:ea typeface="ＭＳ Ｐゴシック" pitchFamily="34" charset="-128"/>
        <a:cs typeface="+mn-cs"/>
      </a:defRPr>
    </a:lvl1pPr>
    <a:lvl2pPr marL="457200" algn="l" rtl="0" fontAlgn="base">
      <a:lnSpc>
        <a:spcPct val="90000"/>
      </a:lnSpc>
      <a:spcBef>
        <a:spcPct val="20000"/>
      </a:spcBef>
      <a:spcAft>
        <a:spcPct val="0"/>
      </a:spcAft>
      <a:buChar char="•"/>
      <a:defRPr sz="2800" kern="1200">
        <a:solidFill>
          <a:schemeClr val="tx1"/>
        </a:solidFill>
        <a:latin typeface="Times New Roman" pitchFamily="18" charset="0"/>
        <a:ea typeface="ＭＳ Ｐゴシック" pitchFamily="34" charset="-128"/>
        <a:cs typeface="+mn-cs"/>
      </a:defRPr>
    </a:lvl2pPr>
    <a:lvl3pPr marL="914400" algn="l" rtl="0" fontAlgn="base">
      <a:lnSpc>
        <a:spcPct val="90000"/>
      </a:lnSpc>
      <a:spcBef>
        <a:spcPct val="20000"/>
      </a:spcBef>
      <a:spcAft>
        <a:spcPct val="0"/>
      </a:spcAft>
      <a:buChar char="•"/>
      <a:defRPr sz="2800" kern="1200">
        <a:solidFill>
          <a:schemeClr val="tx1"/>
        </a:solidFill>
        <a:latin typeface="Times New Roman" pitchFamily="18" charset="0"/>
        <a:ea typeface="ＭＳ Ｐゴシック" pitchFamily="34" charset="-128"/>
        <a:cs typeface="+mn-cs"/>
      </a:defRPr>
    </a:lvl3pPr>
    <a:lvl4pPr marL="1371600" algn="l" rtl="0" fontAlgn="base">
      <a:lnSpc>
        <a:spcPct val="90000"/>
      </a:lnSpc>
      <a:spcBef>
        <a:spcPct val="20000"/>
      </a:spcBef>
      <a:spcAft>
        <a:spcPct val="0"/>
      </a:spcAft>
      <a:buChar char="•"/>
      <a:defRPr sz="2800" kern="1200">
        <a:solidFill>
          <a:schemeClr val="tx1"/>
        </a:solidFill>
        <a:latin typeface="Times New Roman" pitchFamily="18" charset="0"/>
        <a:ea typeface="ＭＳ Ｐゴシック" pitchFamily="34" charset="-128"/>
        <a:cs typeface="+mn-cs"/>
      </a:defRPr>
    </a:lvl4pPr>
    <a:lvl5pPr marL="1828800" algn="l" rtl="0" fontAlgn="base">
      <a:lnSpc>
        <a:spcPct val="90000"/>
      </a:lnSpc>
      <a:spcBef>
        <a:spcPct val="20000"/>
      </a:spcBef>
      <a:spcAft>
        <a:spcPct val="0"/>
      </a:spcAft>
      <a:buChar char="•"/>
      <a:defRPr sz="2800" kern="1200">
        <a:solidFill>
          <a:schemeClr val="tx1"/>
        </a:solidFill>
        <a:latin typeface="Times New Roman" pitchFamily="18" charset="0"/>
        <a:ea typeface="ＭＳ Ｐゴシック" pitchFamily="34" charset="-128"/>
        <a:cs typeface="+mn-cs"/>
      </a:defRPr>
    </a:lvl5pPr>
    <a:lvl6pPr marL="2286000" algn="l" defTabSz="914400" rtl="0" eaLnBrk="1" latinLnBrk="0" hangingPunct="1">
      <a:defRPr sz="2800" kern="1200">
        <a:solidFill>
          <a:schemeClr val="tx1"/>
        </a:solidFill>
        <a:latin typeface="Times New Roman" pitchFamily="18" charset="0"/>
        <a:ea typeface="ＭＳ Ｐゴシック" pitchFamily="34" charset="-128"/>
        <a:cs typeface="+mn-cs"/>
      </a:defRPr>
    </a:lvl6pPr>
    <a:lvl7pPr marL="2743200" algn="l" defTabSz="914400" rtl="0" eaLnBrk="1" latinLnBrk="0" hangingPunct="1">
      <a:defRPr sz="2800" kern="1200">
        <a:solidFill>
          <a:schemeClr val="tx1"/>
        </a:solidFill>
        <a:latin typeface="Times New Roman" pitchFamily="18" charset="0"/>
        <a:ea typeface="ＭＳ Ｐゴシック" pitchFamily="34" charset="-128"/>
        <a:cs typeface="+mn-cs"/>
      </a:defRPr>
    </a:lvl7pPr>
    <a:lvl8pPr marL="3200400" algn="l" defTabSz="914400" rtl="0" eaLnBrk="1" latinLnBrk="0" hangingPunct="1">
      <a:defRPr sz="2800" kern="1200">
        <a:solidFill>
          <a:schemeClr val="tx1"/>
        </a:solidFill>
        <a:latin typeface="Times New Roman" pitchFamily="18" charset="0"/>
        <a:ea typeface="ＭＳ Ｐゴシック" pitchFamily="34" charset="-128"/>
        <a:cs typeface="+mn-cs"/>
      </a:defRPr>
    </a:lvl8pPr>
    <a:lvl9pPr marL="3657600" algn="l" defTabSz="914400" rtl="0" eaLnBrk="1" latinLnBrk="0" hangingPunct="1">
      <a:defRPr sz="2800" kern="1200">
        <a:solidFill>
          <a:schemeClr val="tx1"/>
        </a:solidFill>
        <a:latin typeface="Times New Roman" pitchFamily="18"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304">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126A"/>
    <a:srgbClr val="013668"/>
    <a:srgbClr val="FDFECA"/>
    <a:srgbClr val="D20069"/>
    <a:srgbClr val="A02C66"/>
    <a:srgbClr val="FF0000"/>
    <a:srgbClr val="003366"/>
    <a:srgbClr val="6494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8388" autoAdjust="0"/>
    <p:restoredTop sz="91163" autoAdjust="0"/>
  </p:normalViewPr>
  <p:slideViewPr>
    <p:cSldViewPr>
      <p:cViewPr varScale="1">
        <p:scale>
          <a:sx n="115" d="100"/>
          <a:sy n="115" d="100"/>
        </p:scale>
        <p:origin x="1338" y="114"/>
      </p:cViewPr>
      <p:guideLst>
        <p:guide orient="horz" pos="2160"/>
        <p:guide pos="2880"/>
      </p:guideLst>
    </p:cSldViewPr>
  </p:slideViewPr>
  <p:outlineViewPr>
    <p:cViewPr>
      <p:scale>
        <a:sx n="33" d="100"/>
        <a:sy n="33" d="100"/>
      </p:scale>
      <p:origin x="0" y="15632"/>
    </p:cViewPr>
  </p:outlineViewPr>
  <p:notesTextViewPr>
    <p:cViewPr>
      <p:scale>
        <a:sx n="3" d="2"/>
        <a:sy n="3" d="2"/>
      </p:scale>
      <p:origin x="0" y="0"/>
    </p:cViewPr>
  </p:notesTextViewPr>
  <p:sorterViewPr>
    <p:cViewPr>
      <p:scale>
        <a:sx n="116" d="100"/>
        <a:sy n="116" d="100"/>
      </p:scale>
      <p:origin x="0" y="0"/>
    </p:cViewPr>
  </p:sorterViewPr>
  <p:notesViewPr>
    <p:cSldViewPr>
      <p:cViewPr varScale="1">
        <p:scale>
          <a:sx n="57" d="100"/>
          <a:sy n="57" d="100"/>
        </p:scale>
        <p:origin x="-1188" y="-78"/>
      </p:cViewPr>
      <p:guideLst>
        <p:guide orient="horz" pos="2304"/>
        <p:guide pos="302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oleObject" Target="Macintosh%20HD:Users:lindseyzimmerman:Downloads:System_Dynamics_Example_Images.xlsx"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44635425780110799"/>
          <c:y val="9.1412722443622793E-2"/>
          <c:w val="0.46105314960629901"/>
          <c:h val="0.76324104887101696"/>
        </c:manualLayout>
      </c:layout>
      <c:lineChart>
        <c:grouping val="standard"/>
        <c:varyColors val="0"/>
        <c:ser>
          <c:idx val="0"/>
          <c:order val="0"/>
          <c:tx>
            <c:strRef>
              <c:f>Sheet1!$A$3</c:f>
              <c:strCache>
                <c:ptCount val="1"/>
                <c:pt idx="0">
                  <c:v>Facility A</c:v>
                </c:pt>
              </c:strCache>
            </c:strRef>
          </c:tx>
          <c:cat>
            <c:numRef>
              <c:f>Sheet1!$B$2:$Q$2</c:f>
              <c:numCache>
                <c:formatCode>General</c:formatCode>
                <c:ptCount val="16"/>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pt idx="13">
                  <c:v>2028</c:v>
                </c:pt>
                <c:pt idx="14">
                  <c:v>2029</c:v>
                </c:pt>
                <c:pt idx="15">
                  <c:v>2030</c:v>
                </c:pt>
              </c:numCache>
            </c:numRef>
          </c:cat>
          <c:val>
            <c:numRef>
              <c:f>Sheet1!$B$3:$Q$3</c:f>
              <c:numCache>
                <c:formatCode>General</c:formatCode>
                <c:ptCount val="16"/>
                <c:pt idx="0">
                  <c:v>25</c:v>
                </c:pt>
                <c:pt idx="1">
                  <c:v>22</c:v>
                </c:pt>
                <c:pt idx="2">
                  <c:v>20</c:v>
                </c:pt>
                <c:pt idx="3">
                  <c:v>17</c:v>
                </c:pt>
                <c:pt idx="4">
                  <c:v>16</c:v>
                </c:pt>
                <c:pt idx="5">
                  <c:v>18</c:v>
                </c:pt>
                <c:pt idx="6">
                  <c:v>17</c:v>
                </c:pt>
                <c:pt idx="7">
                  <c:v>12</c:v>
                </c:pt>
                <c:pt idx="8">
                  <c:v>10</c:v>
                </c:pt>
                <c:pt idx="9">
                  <c:v>10</c:v>
                </c:pt>
                <c:pt idx="10">
                  <c:v>12</c:v>
                </c:pt>
                <c:pt idx="11">
                  <c:v>10</c:v>
                </c:pt>
                <c:pt idx="12">
                  <c:v>10</c:v>
                </c:pt>
                <c:pt idx="13">
                  <c:v>8</c:v>
                </c:pt>
                <c:pt idx="14">
                  <c:v>7</c:v>
                </c:pt>
                <c:pt idx="15">
                  <c:v>6</c:v>
                </c:pt>
              </c:numCache>
            </c:numRef>
          </c:val>
          <c:smooth val="0"/>
          <c:extLst>
            <c:ext xmlns:c16="http://schemas.microsoft.com/office/drawing/2014/chart" uri="{C3380CC4-5D6E-409C-BE32-E72D297353CC}">
              <c16:uniqueId val="{00000000-C49C-4C68-AB71-9FCDCA5AF859}"/>
            </c:ext>
          </c:extLst>
        </c:ser>
        <c:ser>
          <c:idx val="1"/>
          <c:order val="1"/>
          <c:tx>
            <c:strRef>
              <c:f>Sheet1!$A$4</c:f>
              <c:strCache>
                <c:ptCount val="1"/>
                <c:pt idx="0">
                  <c:v>Facility B</c:v>
                </c:pt>
              </c:strCache>
            </c:strRef>
          </c:tx>
          <c:cat>
            <c:numRef>
              <c:f>Sheet1!$B$2:$Q$2</c:f>
              <c:numCache>
                <c:formatCode>General</c:formatCode>
                <c:ptCount val="16"/>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pt idx="13">
                  <c:v>2028</c:v>
                </c:pt>
                <c:pt idx="14">
                  <c:v>2029</c:v>
                </c:pt>
                <c:pt idx="15">
                  <c:v>2030</c:v>
                </c:pt>
              </c:numCache>
            </c:numRef>
          </c:cat>
          <c:val>
            <c:numRef>
              <c:f>Sheet1!$B$4:$Q$4</c:f>
              <c:numCache>
                <c:formatCode>General</c:formatCode>
                <c:ptCount val="16"/>
                <c:pt idx="0">
                  <c:v>10</c:v>
                </c:pt>
                <c:pt idx="1">
                  <c:v>12</c:v>
                </c:pt>
                <c:pt idx="2">
                  <c:v>14</c:v>
                </c:pt>
                <c:pt idx="3">
                  <c:v>16</c:v>
                </c:pt>
                <c:pt idx="4">
                  <c:v>18</c:v>
                </c:pt>
                <c:pt idx="5">
                  <c:v>20</c:v>
                </c:pt>
                <c:pt idx="6">
                  <c:v>22</c:v>
                </c:pt>
                <c:pt idx="7">
                  <c:v>24</c:v>
                </c:pt>
                <c:pt idx="8">
                  <c:v>24</c:v>
                </c:pt>
                <c:pt idx="9">
                  <c:v>26</c:v>
                </c:pt>
                <c:pt idx="10">
                  <c:v>28</c:v>
                </c:pt>
                <c:pt idx="11">
                  <c:v>30</c:v>
                </c:pt>
                <c:pt idx="12">
                  <c:v>32</c:v>
                </c:pt>
                <c:pt idx="13">
                  <c:v>34</c:v>
                </c:pt>
                <c:pt idx="14">
                  <c:v>34</c:v>
                </c:pt>
                <c:pt idx="15">
                  <c:v>35</c:v>
                </c:pt>
              </c:numCache>
            </c:numRef>
          </c:val>
          <c:smooth val="0"/>
          <c:extLst>
            <c:ext xmlns:c16="http://schemas.microsoft.com/office/drawing/2014/chart" uri="{C3380CC4-5D6E-409C-BE32-E72D297353CC}">
              <c16:uniqueId val="{00000001-C49C-4C68-AB71-9FCDCA5AF859}"/>
            </c:ext>
          </c:extLst>
        </c:ser>
        <c:dLbls>
          <c:showLegendKey val="0"/>
          <c:showVal val="0"/>
          <c:showCatName val="0"/>
          <c:showSerName val="0"/>
          <c:showPercent val="0"/>
          <c:showBubbleSize val="0"/>
        </c:dLbls>
        <c:marker val="1"/>
        <c:smooth val="0"/>
        <c:axId val="194590976"/>
        <c:axId val="194633728"/>
      </c:lineChart>
      <c:catAx>
        <c:axId val="194590976"/>
        <c:scaling>
          <c:orientation val="minMax"/>
        </c:scaling>
        <c:delete val="0"/>
        <c:axPos val="b"/>
        <c:numFmt formatCode="General" sourceLinked="1"/>
        <c:majorTickMark val="out"/>
        <c:minorTickMark val="none"/>
        <c:tickLblPos val="nextTo"/>
        <c:txPr>
          <a:bodyPr/>
          <a:lstStyle/>
          <a:p>
            <a:pPr>
              <a:defRPr>
                <a:latin typeface="Century Gothic" panose="020B0502020202020204" pitchFamily="34" charset="0"/>
                <a:cs typeface="Avenir Book"/>
              </a:defRPr>
            </a:pPr>
            <a:endParaRPr lang="en-US"/>
          </a:p>
        </c:txPr>
        <c:crossAx val="194633728"/>
        <c:crosses val="autoZero"/>
        <c:auto val="1"/>
        <c:lblAlgn val="ctr"/>
        <c:lblOffset val="100"/>
        <c:tickLblSkip val="5"/>
        <c:noMultiLvlLbl val="0"/>
      </c:catAx>
      <c:valAx>
        <c:axId val="194633728"/>
        <c:scaling>
          <c:orientation val="minMax"/>
        </c:scaling>
        <c:delete val="0"/>
        <c:axPos val="l"/>
        <c:majorGridlines/>
        <c:numFmt formatCode="General" sourceLinked="1"/>
        <c:majorTickMark val="out"/>
        <c:minorTickMark val="none"/>
        <c:tickLblPos val="nextTo"/>
        <c:txPr>
          <a:bodyPr/>
          <a:lstStyle/>
          <a:p>
            <a:pPr>
              <a:defRPr>
                <a:latin typeface="Century Gothic" panose="020B0502020202020204" pitchFamily="34" charset="0"/>
                <a:cs typeface="Avenir Book"/>
              </a:defRPr>
            </a:pPr>
            <a:endParaRPr lang="en-US"/>
          </a:p>
        </c:txPr>
        <c:crossAx val="194590976"/>
        <c:crosses val="autoZero"/>
        <c:crossBetween val="between"/>
      </c:valAx>
    </c:plotArea>
    <c:legend>
      <c:legendPos val="r"/>
      <c:layout>
        <c:manualLayout>
          <c:xMode val="edge"/>
          <c:yMode val="edge"/>
          <c:x val="2.3147965879265101E-2"/>
          <c:y val="0.661863800161542"/>
          <c:w val="0.31944444444444398"/>
          <c:h val="0.338136199838458"/>
        </c:manualLayout>
      </c:layout>
      <c:overlay val="0"/>
      <c:txPr>
        <a:bodyPr/>
        <a:lstStyle/>
        <a:p>
          <a:pPr>
            <a:defRPr>
              <a:latin typeface="Century Gothic" panose="020B0502020202020204" pitchFamily="34" charset="0"/>
              <a:cs typeface="Avenir Book"/>
            </a:defRPr>
          </a:pPr>
          <a:endParaRPr lang="en-US"/>
        </a:p>
      </c:txPr>
    </c:legend>
    <c:plotVisOnly val="1"/>
    <c:dispBlanksAs val="gap"/>
    <c:showDLblsOverMax val="0"/>
  </c:chart>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4161176" cy="364435"/>
          </a:xfrm>
          <a:prstGeom prst="rect">
            <a:avLst/>
          </a:prstGeom>
          <a:noFill/>
          <a:ln w="9525">
            <a:noFill/>
            <a:miter lim="800000"/>
            <a:headEnd/>
            <a:tailEnd/>
          </a:ln>
          <a:effectLst/>
        </p:spPr>
        <p:txBody>
          <a:bodyPr vert="horz" wrap="square" lIns="96427" tIns="48214" rIns="96427" bIns="48214" numCol="1" anchor="t" anchorCtr="0" compatLnSpc="1">
            <a:prstTxWarp prst="textNoShape">
              <a:avLst/>
            </a:prstTxWarp>
          </a:bodyPr>
          <a:lstStyle>
            <a:lvl1pPr defTabSz="964974">
              <a:defRPr sz="1300">
                <a:latin typeface="Times New Roman" pitchFamily="18" charset="0"/>
                <a:ea typeface="+mn-ea"/>
              </a:defRPr>
            </a:lvl1pPr>
          </a:lstStyle>
          <a:p>
            <a:pPr>
              <a:defRPr/>
            </a:pPr>
            <a:endParaRPr lang="en-US"/>
          </a:p>
        </p:txBody>
      </p:sp>
      <p:sp>
        <p:nvSpPr>
          <p:cNvPr id="19459" name="Rectangle 3"/>
          <p:cNvSpPr>
            <a:spLocks noGrp="1" noChangeArrowheads="1"/>
          </p:cNvSpPr>
          <p:nvPr>
            <p:ph type="dt" sz="quarter" idx="1"/>
          </p:nvPr>
        </p:nvSpPr>
        <p:spPr bwMode="auto">
          <a:xfrm>
            <a:off x="5440025" y="0"/>
            <a:ext cx="4161176" cy="364435"/>
          </a:xfrm>
          <a:prstGeom prst="rect">
            <a:avLst/>
          </a:prstGeom>
          <a:noFill/>
          <a:ln w="9525">
            <a:noFill/>
            <a:miter lim="800000"/>
            <a:headEnd/>
            <a:tailEnd/>
          </a:ln>
          <a:effectLst/>
        </p:spPr>
        <p:txBody>
          <a:bodyPr vert="horz" wrap="square" lIns="96427" tIns="48214" rIns="96427" bIns="48214" numCol="1" anchor="t" anchorCtr="0" compatLnSpc="1">
            <a:prstTxWarp prst="textNoShape">
              <a:avLst/>
            </a:prstTxWarp>
          </a:bodyPr>
          <a:lstStyle>
            <a:lvl1pPr algn="r" defTabSz="964974">
              <a:defRPr sz="1300">
                <a:latin typeface="Times New Roman" pitchFamily="18" charset="0"/>
                <a:ea typeface="+mn-ea"/>
              </a:defRPr>
            </a:lvl1pPr>
          </a:lstStyle>
          <a:p>
            <a:pPr>
              <a:defRPr/>
            </a:pPr>
            <a:endParaRPr lang="en-US"/>
          </a:p>
        </p:txBody>
      </p:sp>
      <p:sp>
        <p:nvSpPr>
          <p:cNvPr id="19460" name="Rectangle 4"/>
          <p:cNvSpPr>
            <a:spLocks noGrp="1" noChangeArrowheads="1"/>
          </p:cNvSpPr>
          <p:nvPr>
            <p:ph type="ftr" sz="quarter" idx="2"/>
          </p:nvPr>
        </p:nvSpPr>
        <p:spPr bwMode="auto">
          <a:xfrm>
            <a:off x="0" y="6950765"/>
            <a:ext cx="4161176" cy="364435"/>
          </a:xfrm>
          <a:prstGeom prst="rect">
            <a:avLst/>
          </a:prstGeom>
          <a:noFill/>
          <a:ln w="9525">
            <a:noFill/>
            <a:miter lim="800000"/>
            <a:headEnd/>
            <a:tailEnd/>
          </a:ln>
          <a:effectLst/>
        </p:spPr>
        <p:txBody>
          <a:bodyPr vert="horz" wrap="square" lIns="96427" tIns="48214" rIns="96427" bIns="48214" numCol="1" anchor="b" anchorCtr="0" compatLnSpc="1">
            <a:prstTxWarp prst="textNoShape">
              <a:avLst/>
            </a:prstTxWarp>
          </a:bodyPr>
          <a:lstStyle>
            <a:lvl1pPr defTabSz="964974">
              <a:defRPr sz="1300">
                <a:latin typeface="Times New Roman" pitchFamily="18" charset="0"/>
                <a:ea typeface="+mn-ea"/>
              </a:defRPr>
            </a:lvl1pPr>
          </a:lstStyle>
          <a:p>
            <a:pPr>
              <a:defRPr/>
            </a:pPr>
            <a:endParaRPr lang="en-US"/>
          </a:p>
        </p:txBody>
      </p:sp>
      <p:sp>
        <p:nvSpPr>
          <p:cNvPr id="19461" name="Rectangle 5"/>
          <p:cNvSpPr>
            <a:spLocks noGrp="1" noChangeArrowheads="1"/>
          </p:cNvSpPr>
          <p:nvPr>
            <p:ph type="sldNum" sz="quarter" idx="3"/>
          </p:nvPr>
        </p:nvSpPr>
        <p:spPr bwMode="auto">
          <a:xfrm>
            <a:off x="5440025" y="6950765"/>
            <a:ext cx="4161176" cy="364435"/>
          </a:xfrm>
          <a:prstGeom prst="rect">
            <a:avLst/>
          </a:prstGeom>
          <a:noFill/>
          <a:ln w="9525">
            <a:noFill/>
            <a:miter lim="800000"/>
            <a:headEnd/>
            <a:tailEnd/>
          </a:ln>
          <a:effectLst/>
        </p:spPr>
        <p:txBody>
          <a:bodyPr vert="horz" wrap="square" lIns="96427" tIns="48214" rIns="96427" bIns="48214" numCol="1" anchor="b" anchorCtr="0" compatLnSpc="1">
            <a:prstTxWarp prst="textNoShape">
              <a:avLst/>
            </a:prstTxWarp>
          </a:bodyPr>
          <a:lstStyle>
            <a:lvl1pPr algn="r" defTabSz="964974">
              <a:defRPr sz="1300">
                <a:ea typeface="ＭＳ Ｐゴシック" charset="-128"/>
              </a:defRPr>
            </a:lvl1pPr>
          </a:lstStyle>
          <a:p>
            <a:pPr>
              <a:defRPr/>
            </a:pPr>
            <a:fld id="{9F73BFEA-2B53-4846-8E57-70EC0FEE0141}" type="slidenum">
              <a:rPr lang="en-US"/>
              <a:pPr>
                <a:defRPr/>
              </a:pPr>
              <a:t>‹#›</a:t>
            </a:fld>
            <a:endParaRPr lang="en-US"/>
          </a:p>
        </p:txBody>
      </p:sp>
    </p:spTree>
    <p:extLst>
      <p:ext uri="{BB962C8B-B14F-4D97-AF65-F5344CB8AC3E}">
        <p14:creationId xmlns:p14="http://schemas.microsoft.com/office/powerpoint/2010/main" val="932425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050"/>
          <p:cNvSpPr>
            <a:spLocks noGrp="1" noChangeArrowheads="1"/>
          </p:cNvSpPr>
          <p:nvPr>
            <p:ph type="hdr" sz="quarter"/>
          </p:nvPr>
        </p:nvSpPr>
        <p:spPr bwMode="auto">
          <a:xfrm>
            <a:off x="0" y="0"/>
            <a:ext cx="4161176" cy="362779"/>
          </a:xfrm>
          <a:prstGeom prst="rect">
            <a:avLst/>
          </a:prstGeom>
          <a:noFill/>
          <a:ln w="9525">
            <a:noFill/>
            <a:miter lim="800000"/>
            <a:headEnd/>
            <a:tailEnd/>
          </a:ln>
          <a:effectLst/>
        </p:spPr>
        <p:txBody>
          <a:bodyPr vert="horz" wrap="square" lIns="96427" tIns="48214" rIns="96427" bIns="48214" numCol="1" anchor="t" anchorCtr="0" compatLnSpc="1">
            <a:prstTxWarp prst="textNoShape">
              <a:avLst/>
            </a:prstTxWarp>
          </a:bodyPr>
          <a:lstStyle>
            <a:lvl1pPr defTabSz="964974">
              <a:defRPr sz="1300">
                <a:latin typeface="Times New Roman" pitchFamily="18" charset="0"/>
                <a:ea typeface="+mn-ea"/>
              </a:defRPr>
            </a:lvl1pPr>
          </a:lstStyle>
          <a:p>
            <a:pPr>
              <a:defRPr/>
            </a:pPr>
            <a:endParaRPr lang="en-US"/>
          </a:p>
        </p:txBody>
      </p:sp>
      <p:sp>
        <p:nvSpPr>
          <p:cNvPr id="64515" name="Rectangle 2051"/>
          <p:cNvSpPr>
            <a:spLocks noGrp="1" noChangeArrowheads="1"/>
          </p:cNvSpPr>
          <p:nvPr>
            <p:ph type="dt" idx="1"/>
          </p:nvPr>
        </p:nvSpPr>
        <p:spPr bwMode="auto">
          <a:xfrm>
            <a:off x="5440025" y="0"/>
            <a:ext cx="4161176" cy="362779"/>
          </a:xfrm>
          <a:prstGeom prst="rect">
            <a:avLst/>
          </a:prstGeom>
          <a:noFill/>
          <a:ln w="9525">
            <a:noFill/>
            <a:miter lim="800000"/>
            <a:headEnd/>
            <a:tailEnd/>
          </a:ln>
          <a:effectLst/>
        </p:spPr>
        <p:txBody>
          <a:bodyPr vert="horz" wrap="square" lIns="96427" tIns="48214" rIns="96427" bIns="48214" numCol="1" anchor="t" anchorCtr="0" compatLnSpc="1">
            <a:prstTxWarp prst="textNoShape">
              <a:avLst/>
            </a:prstTxWarp>
          </a:bodyPr>
          <a:lstStyle>
            <a:lvl1pPr algn="r" defTabSz="964974">
              <a:defRPr sz="1300">
                <a:latin typeface="Times New Roman" pitchFamily="18" charset="0"/>
                <a:ea typeface="+mn-ea"/>
              </a:defRPr>
            </a:lvl1pPr>
          </a:lstStyle>
          <a:p>
            <a:pPr>
              <a:defRPr/>
            </a:pPr>
            <a:endParaRPr lang="en-US"/>
          </a:p>
        </p:txBody>
      </p:sp>
      <p:sp>
        <p:nvSpPr>
          <p:cNvPr id="16388" name="Rectangle 2052"/>
          <p:cNvSpPr>
            <a:spLocks noGrp="1" noRot="1" noChangeAspect="1" noChangeArrowheads="1" noTextEdit="1"/>
          </p:cNvSpPr>
          <p:nvPr>
            <p:ph type="sldImg" idx="2"/>
          </p:nvPr>
        </p:nvSpPr>
        <p:spPr bwMode="auto">
          <a:xfrm>
            <a:off x="2978150" y="546100"/>
            <a:ext cx="3644900" cy="27336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7" name="Rectangle 2053"/>
          <p:cNvSpPr>
            <a:spLocks noGrp="1" noChangeArrowheads="1"/>
          </p:cNvSpPr>
          <p:nvPr>
            <p:ph type="body" sz="quarter" idx="3"/>
          </p:nvPr>
        </p:nvSpPr>
        <p:spPr bwMode="auto">
          <a:xfrm>
            <a:off x="1278849" y="3460474"/>
            <a:ext cx="7043503" cy="3278256"/>
          </a:xfrm>
          <a:prstGeom prst="rect">
            <a:avLst/>
          </a:prstGeom>
          <a:noFill/>
          <a:ln w="9525">
            <a:noFill/>
            <a:miter lim="800000"/>
            <a:headEnd/>
            <a:tailEnd/>
          </a:ln>
          <a:effectLst/>
        </p:spPr>
        <p:txBody>
          <a:bodyPr vert="horz" wrap="square" lIns="96427" tIns="48214" rIns="96427" bIns="4821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4518" name="Rectangle 2054"/>
          <p:cNvSpPr>
            <a:spLocks noGrp="1" noChangeArrowheads="1"/>
          </p:cNvSpPr>
          <p:nvPr>
            <p:ph type="ftr" sz="quarter" idx="4"/>
          </p:nvPr>
        </p:nvSpPr>
        <p:spPr bwMode="auto">
          <a:xfrm>
            <a:off x="0" y="6920948"/>
            <a:ext cx="4161176" cy="366092"/>
          </a:xfrm>
          <a:prstGeom prst="rect">
            <a:avLst/>
          </a:prstGeom>
          <a:noFill/>
          <a:ln w="9525">
            <a:noFill/>
            <a:miter lim="800000"/>
            <a:headEnd/>
            <a:tailEnd/>
          </a:ln>
          <a:effectLst/>
        </p:spPr>
        <p:txBody>
          <a:bodyPr vert="horz" wrap="square" lIns="96427" tIns="48214" rIns="96427" bIns="48214" numCol="1" anchor="b" anchorCtr="0" compatLnSpc="1">
            <a:prstTxWarp prst="textNoShape">
              <a:avLst/>
            </a:prstTxWarp>
          </a:bodyPr>
          <a:lstStyle>
            <a:lvl1pPr defTabSz="964974">
              <a:defRPr sz="1300">
                <a:latin typeface="Times New Roman" pitchFamily="18" charset="0"/>
                <a:ea typeface="+mn-ea"/>
              </a:defRPr>
            </a:lvl1pPr>
          </a:lstStyle>
          <a:p>
            <a:pPr>
              <a:defRPr/>
            </a:pPr>
            <a:endParaRPr lang="en-US"/>
          </a:p>
        </p:txBody>
      </p:sp>
      <p:sp>
        <p:nvSpPr>
          <p:cNvPr id="64519" name="Rectangle 2055"/>
          <p:cNvSpPr>
            <a:spLocks noGrp="1" noChangeArrowheads="1"/>
          </p:cNvSpPr>
          <p:nvPr>
            <p:ph type="sldNum" sz="quarter" idx="5"/>
          </p:nvPr>
        </p:nvSpPr>
        <p:spPr bwMode="auto">
          <a:xfrm>
            <a:off x="5440025" y="6920948"/>
            <a:ext cx="4161176" cy="366092"/>
          </a:xfrm>
          <a:prstGeom prst="rect">
            <a:avLst/>
          </a:prstGeom>
          <a:noFill/>
          <a:ln w="9525">
            <a:noFill/>
            <a:miter lim="800000"/>
            <a:headEnd/>
            <a:tailEnd/>
          </a:ln>
          <a:effectLst/>
        </p:spPr>
        <p:txBody>
          <a:bodyPr vert="horz" wrap="square" lIns="96427" tIns="48214" rIns="96427" bIns="48214" numCol="1" anchor="b" anchorCtr="0" compatLnSpc="1">
            <a:prstTxWarp prst="textNoShape">
              <a:avLst/>
            </a:prstTxWarp>
          </a:bodyPr>
          <a:lstStyle>
            <a:lvl1pPr algn="r" defTabSz="964974">
              <a:defRPr sz="1300">
                <a:ea typeface="ＭＳ Ｐゴシック" charset="-128"/>
              </a:defRPr>
            </a:lvl1pPr>
          </a:lstStyle>
          <a:p>
            <a:pPr>
              <a:defRPr/>
            </a:pPr>
            <a:fld id="{33C6EA3A-0D73-4BF0-BEF0-74225494CC17}" type="slidenum">
              <a:rPr lang="en-US"/>
              <a:pPr>
                <a:defRPr/>
              </a:pPr>
              <a:t>‹#›</a:t>
            </a:fld>
            <a:endParaRPr lang="en-US"/>
          </a:p>
        </p:txBody>
      </p:sp>
    </p:spTree>
    <p:extLst>
      <p:ext uri="{BB962C8B-B14F-4D97-AF65-F5344CB8AC3E}">
        <p14:creationId xmlns:p14="http://schemas.microsoft.com/office/powerpoint/2010/main" val="5783166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cs typeface="Arial" pitchFamily="34" charset="0"/>
            </a:endParaRPr>
          </a:p>
          <a:p>
            <a:endParaRPr lang="en-US" altLang="en-US" smtClean="0">
              <a:latin typeface="Arial" pitchFamily="34" charset="0"/>
              <a:cs typeface="Arial" pitchFamily="34" charset="0"/>
            </a:endParaRPr>
          </a:p>
          <a:p>
            <a:r>
              <a:rPr lang="en-US" altLang="en-US" smtClean="0">
                <a:latin typeface="Arial" pitchFamily="34" charset="0"/>
                <a:cs typeface="Arial" pitchFamily="34" charset="0"/>
              </a:rPr>
              <a:t>National Cancer Institute funded CISNET project, developed and applied a statistical model of breast cancer in the United States population.  That model has contributed to an understanding of the relative contributions of mammographic screening and adjuvant therapy to the decline in breast cancer mortality observed between 1975 and 2000, and has provided background information for the U.S. Preventive Services Task Force’s deliberations on its breast cancer screening guidelines.  In this project, my task will be to adapt my existing simulation model of breast cancer to incorporate the effects of the interventions in this project, making it possible to extrapolate from the short-term outcomes observed here to longer term outcomes such as survival, and to provide figures that could underlie cost-effectiveness analysis.</a:t>
            </a:r>
          </a:p>
          <a:p>
            <a:endParaRPr lang="en-US" altLang="en-US" smtClean="0">
              <a:latin typeface="Arial" pitchFamily="34" charset="0"/>
              <a:cs typeface="Arial" pitchFamily="34" charset="0"/>
            </a:endParaRPr>
          </a:p>
          <a:p>
            <a:r>
              <a:rPr lang="en-US" altLang="en-US" smtClean="0">
                <a:latin typeface="Arial" pitchFamily="34" charset="0"/>
                <a:cs typeface="Arial" pitchFamily="34" charset="0"/>
              </a:rPr>
              <a:t>A simulation model may use one or more of the following for more depth on these types of mathematical relationships]. System dynamics differs from other schools of mathematical simulation, such as operations research (Churchman, Ackoff, &amp; Arnoff, 1957) and basic epidemiological modeling (Flanders &amp; Klienbaum, 1995), in that it allows explicit focus on one or more processes of continual change over time. In contrast to most other techniques of mathematical modeling, system dynamics easily incorporates variable relationships that are continuous, non-linear, and lagged. </a:t>
            </a:r>
            <a:endParaRPr lang="en-US" altLang="en-US" b="1" smtClean="0">
              <a:latin typeface="Arial" pitchFamily="34" charset="0"/>
              <a:cs typeface="Arial" pitchFamily="34" charset="0"/>
            </a:endParaRPr>
          </a:p>
          <a:p>
            <a:endParaRPr lang="en-US" altLang="en-US" smtClean="0">
              <a:latin typeface="Arial" pitchFamily="34" charset="0"/>
              <a:cs typeface="Arial" pitchFamily="34" charset="0"/>
            </a:endParaRPr>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cs typeface="Arial" pitchFamily="34" charset="0"/>
              </a:defRPr>
            </a:lvl1pPr>
            <a:lvl2pPr marL="708025" indent="-271463" eaLnBrk="0" hangingPunct="0">
              <a:spcBef>
                <a:spcPct val="30000"/>
              </a:spcBef>
              <a:defRPr sz="1200">
                <a:solidFill>
                  <a:schemeClr val="tx1"/>
                </a:solidFill>
                <a:latin typeface="Arial" pitchFamily="34" charset="0"/>
                <a:cs typeface="Arial" pitchFamily="34" charset="0"/>
              </a:defRPr>
            </a:lvl2pPr>
            <a:lvl3pPr marL="1090613" indent="-217488" eaLnBrk="0" hangingPunct="0">
              <a:spcBef>
                <a:spcPct val="30000"/>
              </a:spcBef>
              <a:defRPr sz="1200">
                <a:solidFill>
                  <a:schemeClr val="tx1"/>
                </a:solidFill>
                <a:latin typeface="Arial" pitchFamily="34" charset="0"/>
                <a:cs typeface="Arial" pitchFamily="34" charset="0"/>
              </a:defRPr>
            </a:lvl3pPr>
            <a:lvl4pPr marL="1527175" indent="-217488" eaLnBrk="0" hangingPunct="0">
              <a:spcBef>
                <a:spcPct val="30000"/>
              </a:spcBef>
              <a:defRPr sz="1200">
                <a:solidFill>
                  <a:schemeClr val="tx1"/>
                </a:solidFill>
                <a:latin typeface="Arial" pitchFamily="34" charset="0"/>
                <a:cs typeface="Arial" pitchFamily="34" charset="0"/>
              </a:defRPr>
            </a:lvl4pPr>
            <a:lvl5pPr marL="1963738" indent="-217488" eaLnBrk="0" hangingPunct="0">
              <a:spcBef>
                <a:spcPct val="30000"/>
              </a:spcBef>
              <a:defRPr sz="1200">
                <a:solidFill>
                  <a:schemeClr val="tx1"/>
                </a:solidFill>
                <a:latin typeface="Arial" pitchFamily="34" charset="0"/>
                <a:cs typeface="Arial" pitchFamily="34" charset="0"/>
              </a:defRPr>
            </a:lvl5pPr>
            <a:lvl6pPr marL="2420938" indent="-217488" eaLnBrk="0" fontAlgn="base" hangingPunct="0">
              <a:spcBef>
                <a:spcPct val="30000"/>
              </a:spcBef>
              <a:spcAft>
                <a:spcPct val="0"/>
              </a:spcAft>
              <a:defRPr sz="1200">
                <a:solidFill>
                  <a:schemeClr val="tx1"/>
                </a:solidFill>
                <a:latin typeface="Arial" pitchFamily="34" charset="0"/>
                <a:cs typeface="Arial" pitchFamily="34" charset="0"/>
              </a:defRPr>
            </a:lvl6pPr>
            <a:lvl7pPr marL="2878138" indent="-217488" eaLnBrk="0" fontAlgn="base" hangingPunct="0">
              <a:spcBef>
                <a:spcPct val="30000"/>
              </a:spcBef>
              <a:spcAft>
                <a:spcPct val="0"/>
              </a:spcAft>
              <a:defRPr sz="1200">
                <a:solidFill>
                  <a:schemeClr val="tx1"/>
                </a:solidFill>
                <a:latin typeface="Arial" pitchFamily="34" charset="0"/>
                <a:cs typeface="Arial" pitchFamily="34" charset="0"/>
              </a:defRPr>
            </a:lvl7pPr>
            <a:lvl8pPr marL="3335338" indent="-217488" eaLnBrk="0" fontAlgn="base" hangingPunct="0">
              <a:spcBef>
                <a:spcPct val="30000"/>
              </a:spcBef>
              <a:spcAft>
                <a:spcPct val="0"/>
              </a:spcAft>
              <a:defRPr sz="1200">
                <a:solidFill>
                  <a:schemeClr val="tx1"/>
                </a:solidFill>
                <a:latin typeface="Arial" pitchFamily="34" charset="0"/>
                <a:cs typeface="Arial" pitchFamily="34" charset="0"/>
              </a:defRPr>
            </a:lvl8pPr>
            <a:lvl9pPr marL="3792538" indent="-217488"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2D3E5252-CE3B-415B-8A9E-169CE40A11BD}" type="slidenum">
              <a:rPr lang="en-US" altLang="en-US" smtClean="0"/>
              <a:pPr eaLnBrk="1" hangingPunct="1">
                <a:spcBef>
                  <a:spcPct val="0"/>
                </a:spcBef>
              </a:pPr>
              <a:t>1</a:t>
            </a:fld>
            <a:endParaRPr lang="en-US" altLang="en-US" smtClean="0"/>
          </a:p>
        </p:txBody>
      </p:sp>
    </p:spTree>
    <p:extLst>
      <p:ext uri="{BB962C8B-B14F-4D97-AF65-F5344CB8AC3E}">
        <p14:creationId xmlns:p14="http://schemas.microsoft.com/office/powerpoint/2010/main" val="2378343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HSR, the potential utility of stakeholder engaged research </a:t>
            </a:r>
            <a:r>
              <a:rPr lang="en-US" u="sng" dirty="0"/>
              <a:t>in all phases of knowledge production and intervention</a:t>
            </a:r>
            <a:r>
              <a:rPr lang="en-US" dirty="0"/>
              <a:t> is recognized, but doing so meaningfully is challenging </a:t>
            </a:r>
          </a:p>
          <a:p>
            <a:r>
              <a:rPr lang="en-US" dirty="0"/>
              <a:t>Meaningful engagement derives from </a:t>
            </a:r>
            <a:r>
              <a:rPr lang="en-US" u="sng" dirty="0"/>
              <a:t>effective collaboration</a:t>
            </a:r>
          </a:p>
          <a:p>
            <a:endParaRPr lang="en-US" dirty="0"/>
          </a:p>
        </p:txBody>
      </p:sp>
      <p:sp>
        <p:nvSpPr>
          <p:cNvPr id="4" name="Slide Number Placeholder 3"/>
          <p:cNvSpPr>
            <a:spLocks noGrp="1"/>
          </p:cNvSpPr>
          <p:nvPr>
            <p:ph type="sldNum" sz="quarter" idx="10"/>
          </p:nvPr>
        </p:nvSpPr>
        <p:spPr/>
        <p:txBody>
          <a:bodyPr/>
          <a:lstStyle/>
          <a:p>
            <a:pPr>
              <a:defRPr/>
            </a:pPr>
            <a:fld id="{33C6EA3A-0D73-4BF0-BEF0-74225494CC17}" type="slidenum">
              <a:rPr lang="en-US" smtClean="0"/>
              <a:pPr>
                <a:defRPr/>
              </a:pPr>
              <a:t>2</a:t>
            </a:fld>
            <a:endParaRPr lang="en-US"/>
          </a:p>
        </p:txBody>
      </p:sp>
    </p:spTree>
    <p:extLst>
      <p:ext uri="{BB962C8B-B14F-4D97-AF65-F5344CB8AC3E}">
        <p14:creationId xmlns:p14="http://schemas.microsoft.com/office/powerpoint/2010/main" val="3484272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xfrm>
            <a:off x="1104900" y="696913"/>
            <a:ext cx="4648200" cy="3487737"/>
          </a:xfrm>
          <a:ln/>
        </p:spPr>
      </p:sp>
      <p:sp>
        <p:nvSpPr>
          <p:cNvPr id="3" name="Notes Placeholder 2"/>
          <p:cNvSpPr>
            <a:spLocks noGrp="1"/>
          </p:cNvSpPr>
          <p:nvPr>
            <p:ph type="body" idx="1"/>
          </p:nvPr>
        </p:nvSpPr>
        <p:spPr/>
        <p:txBody>
          <a:bodyPr/>
          <a:lstStyle/>
          <a:p>
            <a:pPr>
              <a:defRPr/>
            </a:pPr>
            <a:r>
              <a:rPr lang="en-US" sz="1050" dirty="0" smtClean="0">
                <a:latin typeface="+mn-lt"/>
                <a:cs typeface="+mn-cs"/>
              </a:rPr>
              <a:t>First, the phases of modeling. </a:t>
            </a:r>
            <a:r>
              <a:rPr lang="en-US" sz="1050" b="1" dirty="0" smtClean="0">
                <a:latin typeface="+mn-lt"/>
                <a:cs typeface="+mn-cs"/>
              </a:rPr>
              <a:t>The most important part of the modeling is to participate. </a:t>
            </a:r>
            <a:r>
              <a:rPr lang="en-US" sz="1050" dirty="0" smtClean="0">
                <a:latin typeface="+mn-lt"/>
                <a:cs typeface="+mn-cs"/>
              </a:rPr>
              <a:t>This is a grass roots, bottom up, locally specific, approach. In other words, this is a staff driven process, not an edict from on high VA. Second, and this will be the exercise I introduce in just a moment, </a:t>
            </a:r>
            <a:r>
              <a:rPr lang="en-US" sz="1050" b="1" dirty="0" smtClean="0">
                <a:latin typeface="+mn-lt"/>
                <a:cs typeface="+mn-cs"/>
              </a:rPr>
              <a:t>the modeling helps us all to make explicit to ourselves and to others how we think about the clinic. </a:t>
            </a:r>
            <a:r>
              <a:rPr lang="en-US" sz="1050" u="sng" dirty="0" smtClean="0">
                <a:latin typeface="+mn-lt"/>
                <a:cs typeface="+mn-cs"/>
              </a:rPr>
              <a:t>Please do your best to open up to the possibility that you may even be able to generate new insights about your own thinking as we use the model to learn together</a:t>
            </a:r>
            <a:r>
              <a:rPr lang="en-US" sz="1050" dirty="0" smtClean="0">
                <a:latin typeface="+mn-lt"/>
                <a:cs typeface="+mn-cs"/>
              </a:rPr>
              <a:t>. </a:t>
            </a:r>
          </a:p>
          <a:p>
            <a:pPr>
              <a:defRPr/>
            </a:pPr>
            <a:endParaRPr lang="en-US" sz="1050" dirty="0" smtClean="0">
              <a:latin typeface="+mn-lt"/>
              <a:cs typeface="+mn-cs"/>
            </a:endParaRPr>
          </a:p>
          <a:p>
            <a:pPr>
              <a:defRPr/>
            </a:pPr>
            <a:r>
              <a:rPr lang="en-US" sz="1050" b="1" dirty="0" smtClean="0">
                <a:latin typeface="+mn-lt"/>
                <a:cs typeface="+mn-cs"/>
              </a:rPr>
              <a:t>The third phase of the model building is calibrate. </a:t>
            </a:r>
            <a:r>
              <a:rPr lang="en-US" sz="1050" dirty="0" smtClean="0">
                <a:latin typeface="+mn-lt"/>
                <a:cs typeface="+mn-cs"/>
              </a:rPr>
              <a:t>This is what we will do over the next few months to make sure we have the right data and input based on your expertise, the administrative data we have available, and when relevant research literature. </a:t>
            </a:r>
            <a:r>
              <a:rPr lang="en-US" sz="1050" b="1" dirty="0" smtClean="0">
                <a:latin typeface="+mn-lt"/>
                <a:cs typeface="+mn-cs"/>
              </a:rPr>
              <a:t>Fourth, we will simulate. </a:t>
            </a:r>
            <a:r>
              <a:rPr lang="en-US" sz="1050" dirty="0" smtClean="0">
                <a:latin typeface="+mn-lt"/>
                <a:cs typeface="+mn-cs"/>
              </a:rPr>
              <a:t>We will observe how the clinic typically behaves, </a:t>
            </a:r>
            <a:r>
              <a:rPr lang="en-US" sz="1050" u="sng" dirty="0" smtClean="0">
                <a:latin typeface="+mn-lt"/>
                <a:cs typeface="+mn-cs"/>
              </a:rPr>
              <a:t>but also have the opportunity to use the model to test our ideas about what might help the clinic function even more smoothly. </a:t>
            </a:r>
          </a:p>
          <a:p>
            <a:pPr>
              <a:defRPr/>
            </a:pPr>
            <a:endParaRPr lang="en-US" sz="1050" u="sng" dirty="0" smtClean="0">
              <a:latin typeface="+mn-lt"/>
              <a:cs typeface="+mn-cs"/>
            </a:endParaRPr>
          </a:p>
          <a:p>
            <a:pPr>
              <a:defRPr/>
            </a:pPr>
            <a:r>
              <a:rPr lang="en-US" sz="1050" b="1" dirty="0" smtClean="0">
                <a:latin typeface="+mn-lt"/>
                <a:cs typeface="+mn-cs"/>
              </a:rPr>
              <a:t>Fifth, we can translate what we learned from model building and testing, to implement an improvement that we all agree is likely to give us the biggest bang for our buck. </a:t>
            </a:r>
            <a:r>
              <a:rPr lang="en-US" sz="1050" u="sng" dirty="0" smtClean="0">
                <a:latin typeface="+mn-lt"/>
                <a:cs typeface="+mn-cs"/>
              </a:rPr>
              <a:t>In this phase, the plan is implemented, the model will be updated with new data throughout the process to help us see how and where the system was impacted by the change. </a:t>
            </a:r>
            <a:r>
              <a:rPr lang="en-US" sz="1050" dirty="0" smtClean="0">
                <a:latin typeface="+mn-lt"/>
                <a:cs typeface="+mn-cs"/>
              </a:rPr>
              <a:t>Therefore, we will have a high degree of </a:t>
            </a:r>
            <a:r>
              <a:rPr lang="en-US" sz="1050" b="1" dirty="0" smtClean="0">
                <a:latin typeface="+mn-lt"/>
                <a:cs typeface="+mn-cs"/>
              </a:rPr>
              <a:t>rigor</a:t>
            </a:r>
            <a:r>
              <a:rPr lang="en-US" sz="1050" dirty="0" smtClean="0">
                <a:latin typeface="+mn-lt"/>
                <a:cs typeface="+mn-cs"/>
              </a:rPr>
              <a:t> built in that can help us understand </a:t>
            </a:r>
            <a:r>
              <a:rPr lang="en-US" sz="1050" u="sng" dirty="0" smtClean="0">
                <a:latin typeface="+mn-lt"/>
                <a:cs typeface="+mn-cs"/>
              </a:rPr>
              <a:t>why we are successful or not successful at making ongoing improvements. </a:t>
            </a:r>
            <a:r>
              <a:rPr lang="en-US" sz="1050" b="1" dirty="0" smtClean="0">
                <a:latin typeface="+mn-lt"/>
                <a:cs typeface="+mn-cs"/>
              </a:rPr>
              <a:t>Last, we can iterate. </a:t>
            </a:r>
            <a:r>
              <a:rPr lang="en-US" sz="1050" dirty="0" smtClean="0">
                <a:latin typeface="+mn-lt"/>
                <a:cs typeface="+mn-cs"/>
              </a:rPr>
              <a:t>Since the model remains in place, it can be revisited, reflected on together, and revise as necessary to help sustain the improvement, or to select new improvement strategies in the future.</a:t>
            </a:r>
            <a:br>
              <a:rPr lang="en-US" sz="1050" dirty="0" smtClean="0">
                <a:latin typeface="+mn-lt"/>
                <a:cs typeface="+mn-cs"/>
              </a:rPr>
            </a:br>
            <a:endParaRPr lang="en-US" sz="1050" b="1" dirty="0" smtClean="0">
              <a:latin typeface="+mn-lt"/>
              <a:cs typeface="+mn-cs"/>
            </a:endParaRPr>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8DC1ACAF-0893-4A0F-96D0-5DCAABA68865}" type="slidenum">
              <a:rPr lang="en-US" altLang="en-US"/>
              <a:pPr eaLnBrk="1" hangingPunct="1">
                <a:spcBef>
                  <a:spcPct val="0"/>
                </a:spcBef>
              </a:pPr>
              <a:t>3</a:t>
            </a:fld>
            <a:endParaRPr lang="en-US" altLang="en-US"/>
          </a:p>
        </p:txBody>
      </p:sp>
      <p:sp>
        <p:nvSpPr>
          <p:cNvPr id="68613"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en-US" altLang="en-US" smtClean="0"/>
              <a:t>10/4/2015</a:t>
            </a:r>
          </a:p>
        </p:txBody>
      </p:sp>
      <p:sp>
        <p:nvSpPr>
          <p:cNvPr id="68614"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en-US" altLang="en-US" smtClean="0"/>
              <a:t>Zimmerman - Participatory System Dynamics Modeling</a:t>
            </a:r>
          </a:p>
        </p:txBody>
      </p:sp>
    </p:spTree>
    <p:extLst>
      <p:ext uri="{BB962C8B-B14F-4D97-AF65-F5344CB8AC3E}">
        <p14:creationId xmlns:p14="http://schemas.microsoft.com/office/powerpoint/2010/main" val="1026684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defRPr/>
            </a:pPr>
            <a:r>
              <a:rPr lang="en-US" sz="1900" dirty="0"/>
              <a:t>What is the problem to be modeled? What data are available? </a:t>
            </a:r>
          </a:p>
          <a:p>
            <a:pPr lvl="1">
              <a:defRPr/>
            </a:pPr>
            <a:r>
              <a:rPr lang="en-US" sz="1900" dirty="0"/>
              <a:t>How to use data? What is the </a:t>
            </a:r>
            <a:r>
              <a:rPr lang="en-US" sz="1900" dirty="0" err="1"/>
              <a:t>fallibilty</a:t>
            </a:r>
            <a:r>
              <a:rPr lang="en-US" sz="1900" dirty="0"/>
              <a:t> of the data? </a:t>
            </a:r>
          </a:p>
          <a:p>
            <a:pPr lvl="1">
              <a:defRPr/>
            </a:pPr>
            <a:r>
              <a:rPr lang="en-US" sz="1900" dirty="0"/>
              <a:t>How should model be structured? What is valid behavior? </a:t>
            </a:r>
            <a:r>
              <a:rPr lang="en-US" sz="1900" u="sng" dirty="0"/>
              <a:t>Key issue</a:t>
            </a:r>
            <a:r>
              <a:rPr lang="en-US" sz="1900" dirty="0"/>
              <a:t>: Who is the model for? </a:t>
            </a:r>
          </a:p>
          <a:p>
            <a:pPr lvl="1">
              <a:defRPr/>
            </a:pPr>
            <a:r>
              <a:rPr lang="en-US" sz="1900" dirty="0"/>
              <a:t>Foster confidence in the model’s usefulness and gaining insights about the underlying feedback loop structure</a:t>
            </a:r>
          </a:p>
          <a:p>
            <a:pPr>
              <a:defRPr/>
            </a:pPr>
            <a:endParaRPr lang="en-US" sz="3200" dirty="0"/>
          </a:p>
          <a:p>
            <a:pPr>
              <a:defRPr/>
            </a:pPr>
            <a:endParaRPr lang="en-US" sz="3200" dirty="0"/>
          </a:p>
          <a:p>
            <a:pPr>
              <a:defRPr/>
            </a:pPr>
            <a:r>
              <a:rPr lang="en-US" sz="3200" dirty="0"/>
              <a:t>Model formulation</a:t>
            </a:r>
          </a:p>
          <a:p>
            <a:pPr lvl="1">
              <a:defRPr/>
            </a:pPr>
            <a:r>
              <a:rPr lang="en-US" dirty="0" smtClean="0"/>
              <a:t>Identify a problem to model (</a:t>
            </a:r>
            <a:r>
              <a:rPr lang="en-US" u="sng" dirty="0" smtClean="0"/>
              <a:t>not</a:t>
            </a:r>
            <a:r>
              <a:rPr lang="en-US" dirty="0" smtClean="0"/>
              <a:t> a system, per se)</a:t>
            </a:r>
          </a:p>
          <a:p>
            <a:pPr lvl="1">
              <a:defRPr/>
            </a:pPr>
            <a:r>
              <a:rPr lang="en-US" dirty="0" smtClean="0"/>
              <a:t>Define key ‘reference modes’ to describe the problem, over time</a:t>
            </a:r>
          </a:p>
          <a:p>
            <a:pPr lvl="1">
              <a:defRPr/>
            </a:pPr>
            <a:r>
              <a:rPr lang="en-US" dirty="0" smtClean="0"/>
              <a:t>Specify dynamic hypotheses explaining the cause of the problem </a:t>
            </a:r>
          </a:p>
          <a:p>
            <a:pPr lvl="1">
              <a:defRPr/>
            </a:pPr>
            <a:endParaRPr lang="en-US" sz="900" dirty="0"/>
          </a:p>
          <a:p>
            <a:pPr>
              <a:defRPr/>
            </a:pPr>
            <a:r>
              <a:rPr lang="en-US" sz="3200" dirty="0"/>
              <a:t>Model simulation </a:t>
            </a:r>
          </a:p>
          <a:p>
            <a:pPr lvl="1">
              <a:defRPr/>
            </a:pPr>
            <a:r>
              <a:rPr lang="en-US" dirty="0" smtClean="0"/>
              <a:t>Build a computer model of the cause of the problem</a:t>
            </a:r>
          </a:p>
          <a:p>
            <a:pPr lvl="1">
              <a:defRPr/>
            </a:pPr>
            <a:r>
              <a:rPr lang="en-US" dirty="0" smtClean="0"/>
              <a:t>Test the model equations, dimensions are correct</a:t>
            </a:r>
          </a:p>
          <a:p>
            <a:pPr lvl="1">
              <a:defRPr/>
            </a:pPr>
            <a:r>
              <a:rPr lang="en-US" dirty="0" smtClean="0"/>
              <a:t>Assess the degree to which model reproduces the behavior seen in the real world</a:t>
            </a:r>
          </a:p>
          <a:p>
            <a:pPr lvl="1">
              <a:defRPr/>
            </a:pPr>
            <a:endParaRPr lang="en-US" sz="900" dirty="0"/>
          </a:p>
          <a:p>
            <a:pPr>
              <a:defRPr/>
            </a:pPr>
            <a:r>
              <a:rPr lang="en-US" sz="3200" dirty="0"/>
              <a:t>Model validation</a:t>
            </a:r>
          </a:p>
          <a:p>
            <a:pPr lvl="1">
              <a:defRPr/>
            </a:pPr>
            <a:r>
              <a:rPr lang="en-US" dirty="0" smtClean="0"/>
              <a:t>Are key ‘reference modes’ reproduced (i.e. simulated)?</a:t>
            </a:r>
          </a:p>
          <a:p>
            <a:pPr lvl="1">
              <a:defRPr/>
            </a:pPr>
            <a:r>
              <a:rPr lang="en-US" dirty="0" smtClean="0"/>
              <a:t>Recheck that equations are dimensionally correct</a:t>
            </a:r>
          </a:p>
          <a:p>
            <a:pPr lvl="1">
              <a:defRPr/>
            </a:pPr>
            <a:r>
              <a:rPr lang="en-US" dirty="0" smtClean="0"/>
              <a:t>Are meaningful, alternative practices or policies that alleviate the problem identified?</a:t>
            </a:r>
          </a:p>
          <a:p>
            <a:pPr>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33C6EA3A-0D73-4BF0-BEF0-74225494CC17}" type="slidenum">
              <a:rPr lang="en-US" smtClean="0"/>
              <a:pPr>
                <a:defRPr/>
              </a:pPr>
              <a:t>4</a:t>
            </a:fld>
            <a:endParaRPr lang="en-US"/>
          </a:p>
        </p:txBody>
      </p:sp>
    </p:spTree>
    <p:extLst>
      <p:ext uri="{BB962C8B-B14F-4D97-AF65-F5344CB8AC3E}">
        <p14:creationId xmlns:p14="http://schemas.microsoft.com/office/powerpoint/2010/main" val="2996058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47500" lnSpcReduction="20000"/>
          </a:bodyPr>
          <a:lstStyle/>
          <a:p>
            <a:pPr lvl="1">
              <a:defRPr/>
            </a:pPr>
            <a:r>
              <a:rPr lang="en-US" sz="1900" dirty="0"/>
              <a:t>What is the problem to be modeled? What data are available? </a:t>
            </a:r>
          </a:p>
          <a:p>
            <a:pPr lvl="1">
              <a:defRPr/>
            </a:pPr>
            <a:r>
              <a:rPr lang="en-US" sz="1900" dirty="0"/>
              <a:t>How to use data? What is the </a:t>
            </a:r>
            <a:r>
              <a:rPr lang="en-US" sz="1900" dirty="0" err="1"/>
              <a:t>fallibilty</a:t>
            </a:r>
            <a:r>
              <a:rPr lang="en-US" sz="1900" dirty="0"/>
              <a:t> of the data? </a:t>
            </a:r>
          </a:p>
          <a:p>
            <a:pPr lvl="1">
              <a:defRPr/>
            </a:pPr>
            <a:r>
              <a:rPr lang="en-US" sz="1900" dirty="0"/>
              <a:t>How should model be structured? What is valid behavior? </a:t>
            </a:r>
            <a:r>
              <a:rPr lang="en-US" sz="1900" u="sng" dirty="0"/>
              <a:t>Key issue</a:t>
            </a:r>
            <a:r>
              <a:rPr lang="en-US" sz="1900" dirty="0"/>
              <a:t>: Who is the model for? </a:t>
            </a:r>
          </a:p>
          <a:p>
            <a:pPr lvl="1">
              <a:defRPr/>
            </a:pPr>
            <a:r>
              <a:rPr lang="en-US" sz="1900" dirty="0"/>
              <a:t>Foster confidence in the model’s usefulness and gaining insights about the underlying feedback loop structure</a:t>
            </a:r>
          </a:p>
          <a:p>
            <a:pPr>
              <a:defRPr/>
            </a:pPr>
            <a:endParaRPr lang="en-US" sz="3200" dirty="0"/>
          </a:p>
          <a:p>
            <a:pPr>
              <a:defRPr/>
            </a:pPr>
            <a:endParaRPr lang="en-US" sz="3200" dirty="0"/>
          </a:p>
          <a:p>
            <a:pPr>
              <a:defRPr/>
            </a:pPr>
            <a:r>
              <a:rPr lang="en-US" sz="3200" dirty="0"/>
              <a:t>Model formulation</a:t>
            </a:r>
          </a:p>
          <a:p>
            <a:pPr lvl="1">
              <a:defRPr/>
            </a:pPr>
            <a:r>
              <a:rPr lang="en-US" dirty="0" smtClean="0"/>
              <a:t>Identify a problem to model (</a:t>
            </a:r>
            <a:r>
              <a:rPr lang="en-US" u="sng" dirty="0" smtClean="0"/>
              <a:t>not</a:t>
            </a:r>
            <a:r>
              <a:rPr lang="en-US" dirty="0" smtClean="0"/>
              <a:t> a system, per se)</a:t>
            </a:r>
          </a:p>
          <a:p>
            <a:pPr lvl="1">
              <a:defRPr/>
            </a:pPr>
            <a:r>
              <a:rPr lang="en-US" dirty="0" smtClean="0"/>
              <a:t>Define key ‘reference modes’ to describe the problem, over time</a:t>
            </a:r>
          </a:p>
          <a:p>
            <a:pPr lvl="1">
              <a:defRPr/>
            </a:pPr>
            <a:r>
              <a:rPr lang="en-US" dirty="0" smtClean="0"/>
              <a:t>Specify dynamic hypotheses explaining the cause of the problem </a:t>
            </a:r>
          </a:p>
          <a:p>
            <a:pPr lvl="1">
              <a:defRPr/>
            </a:pPr>
            <a:endParaRPr lang="en-US" sz="900" dirty="0"/>
          </a:p>
          <a:p>
            <a:pPr>
              <a:defRPr/>
            </a:pPr>
            <a:r>
              <a:rPr lang="en-US" sz="3200" dirty="0"/>
              <a:t>Model simulation </a:t>
            </a:r>
          </a:p>
          <a:p>
            <a:pPr lvl="1">
              <a:defRPr/>
            </a:pPr>
            <a:r>
              <a:rPr lang="en-US" dirty="0" smtClean="0"/>
              <a:t>Build a computer model of the cause of the problem</a:t>
            </a:r>
          </a:p>
          <a:p>
            <a:pPr lvl="1">
              <a:defRPr/>
            </a:pPr>
            <a:r>
              <a:rPr lang="en-US" dirty="0" smtClean="0"/>
              <a:t>Test the model equations, dimensions are correct</a:t>
            </a:r>
          </a:p>
          <a:p>
            <a:pPr lvl="1">
              <a:defRPr/>
            </a:pPr>
            <a:r>
              <a:rPr lang="en-US" dirty="0" smtClean="0"/>
              <a:t>Assess the degree to which model reproduces the behavior seen in the real world</a:t>
            </a:r>
          </a:p>
          <a:p>
            <a:pPr lvl="1">
              <a:defRPr/>
            </a:pPr>
            <a:endParaRPr lang="en-US" sz="900" dirty="0"/>
          </a:p>
          <a:p>
            <a:pPr>
              <a:defRPr/>
            </a:pPr>
            <a:r>
              <a:rPr lang="en-US" sz="3200" dirty="0"/>
              <a:t>Model validation</a:t>
            </a:r>
          </a:p>
          <a:p>
            <a:pPr lvl="1">
              <a:defRPr/>
            </a:pPr>
            <a:r>
              <a:rPr lang="en-US" dirty="0" smtClean="0"/>
              <a:t>Are key ‘reference modes’ reproduced (i.e. simulated)?</a:t>
            </a:r>
          </a:p>
          <a:p>
            <a:pPr lvl="1">
              <a:defRPr/>
            </a:pPr>
            <a:r>
              <a:rPr lang="en-US" dirty="0" smtClean="0"/>
              <a:t>Recheck that equations are dimensionally correct</a:t>
            </a:r>
          </a:p>
          <a:p>
            <a:pPr lvl="1">
              <a:defRPr/>
            </a:pPr>
            <a:r>
              <a:rPr lang="en-US" dirty="0" smtClean="0"/>
              <a:t>Are meaningful, alternative practices or policies that alleviate the problem identified?</a:t>
            </a:r>
          </a:p>
          <a:p>
            <a:pPr>
              <a:defRPr/>
            </a:pPr>
            <a:endParaRPr lang="en-US" dirty="0"/>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70662" indent="-296408" eaLnBrk="0" hangingPunct="0">
              <a:defRPr>
                <a:solidFill>
                  <a:schemeClr val="tx1"/>
                </a:solidFill>
                <a:latin typeface="Arial" pitchFamily="34" charset="0"/>
                <a:cs typeface="Arial" pitchFamily="34" charset="0"/>
              </a:defRPr>
            </a:lvl2pPr>
            <a:lvl3pPr marL="1185634" indent="-237127" eaLnBrk="0" hangingPunct="0">
              <a:defRPr>
                <a:solidFill>
                  <a:schemeClr val="tx1"/>
                </a:solidFill>
                <a:latin typeface="Arial" pitchFamily="34" charset="0"/>
                <a:cs typeface="Arial" pitchFamily="34" charset="0"/>
              </a:defRPr>
            </a:lvl3pPr>
            <a:lvl4pPr marL="1659887" indent="-237127" eaLnBrk="0" hangingPunct="0">
              <a:defRPr>
                <a:solidFill>
                  <a:schemeClr val="tx1"/>
                </a:solidFill>
                <a:latin typeface="Arial" pitchFamily="34" charset="0"/>
                <a:cs typeface="Arial" pitchFamily="34" charset="0"/>
              </a:defRPr>
            </a:lvl4pPr>
            <a:lvl5pPr marL="2134141" indent="-237127" eaLnBrk="0" hangingPunct="0">
              <a:defRPr>
                <a:solidFill>
                  <a:schemeClr val="tx1"/>
                </a:solidFill>
                <a:latin typeface="Arial" pitchFamily="34" charset="0"/>
                <a:cs typeface="Arial" pitchFamily="34" charset="0"/>
              </a:defRPr>
            </a:lvl5pPr>
            <a:lvl6pPr marL="2608395" indent="-237127" eaLnBrk="0" fontAlgn="base" hangingPunct="0">
              <a:spcBef>
                <a:spcPct val="0"/>
              </a:spcBef>
              <a:spcAft>
                <a:spcPct val="0"/>
              </a:spcAft>
              <a:defRPr>
                <a:solidFill>
                  <a:schemeClr val="tx1"/>
                </a:solidFill>
                <a:latin typeface="Arial" pitchFamily="34" charset="0"/>
                <a:cs typeface="Arial" pitchFamily="34" charset="0"/>
              </a:defRPr>
            </a:lvl6pPr>
            <a:lvl7pPr marL="3082648" indent="-237127" eaLnBrk="0" fontAlgn="base" hangingPunct="0">
              <a:spcBef>
                <a:spcPct val="0"/>
              </a:spcBef>
              <a:spcAft>
                <a:spcPct val="0"/>
              </a:spcAft>
              <a:defRPr>
                <a:solidFill>
                  <a:schemeClr val="tx1"/>
                </a:solidFill>
                <a:latin typeface="Arial" pitchFamily="34" charset="0"/>
                <a:cs typeface="Arial" pitchFamily="34" charset="0"/>
              </a:defRPr>
            </a:lvl7pPr>
            <a:lvl8pPr marL="3556902" indent="-237127" eaLnBrk="0" fontAlgn="base" hangingPunct="0">
              <a:spcBef>
                <a:spcPct val="0"/>
              </a:spcBef>
              <a:spcAft>
                <a:spcPct val="0"/>
              </a:spcAft>
              <a:defRPr>
                <a:solidFill>
                  <a:schemeClr val="tx1"/>
                </a:solidFill>
                <a:latin typeface="Arial" pitchFamily="34" charset="0"/>
                <a:cs typeface="Arial" pitchFamily="34" charset="0"/>
              </a:defRPr>
            </a:lvl8pPr>
            <a:lvl9pPr marL="4031155" indent="-237127"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1331B10D-620E-4D45-B037-25F7BB6CEC57}" type="slidenum">
              <a:rPr lang="en-US" altLang="en-US" smtClean="0"/>
              <a:pPr eaLnBrk="1" hangingPunct="1"/>
              <a:t>5</a:t>
            </a:fld>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to increase </a:t>
            </a:r>
            <a:r>
              <a:rPr lang="en-US" dirty="0" smtClean="0"/>
              <a:t>Community participation and</a:t>
            </a:r>
            <a:r>
              <a:rPr lang="en-US" baseline="0" dirty="0" smtClean="0"/>
              <a:t> decrease community apathy (community non-involvement)  </a:t>
            </a:r>
            <a:endParaRPr lang="en-US" dirty="0"/>
          </a:p>
        </p:txBody>
      </p:sp>
      <p:sp>
        <p:nvSpPr>
          <p:cNvPr id="4" name="Slide Number Placeholder 3"/>
          <p:cNvSpPr>
            <a:spLocks noGrp="1"/>
          </p:cNvSpPr>
          <p:nvPr>
            <p:ph type="sldNum" sz="quarter" idx="10"/>
          </p:nvPr>
        </p:nvSpPr>
        <p:spPr/>
        <p:txBody>
          <a:bodyPr/>
          <a:lstStyle/>
          <a:p>
            <a:pPr>
              <a:defRPr/>
            </a:pPr>
            <a:fld id="{33C6EA3A-0D73-4BF0-BEF0-74225494CC17}" type="slidenum">
              <a:rPr lang="en-US" smtClean="0"/>
              <a:pPr>
                <a:defRPr/>
              </a:pPr>
              <a:t>9</a:t>
            </a:fld>
            <a:endParaRPr lang="en-US"/>
          </a:p>
        </p:txBody>
      </p:sp>
    </p:spTree>
    <p:extLst>
      <p:ext uri="{BB962C8B-B14F-4D97-AF65-F5344CB8AC3E}">
        <p14:creationId xmlns:p14="http://schemas.microsoft.com/office/powerpoint/2010/main" val="1002332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5D735E-E2D4-4596-A7AE-A95D23C531C9}" type="slidenum">
              <a:rPr lang="en-US" smtClean="0"/>
              <a:t>11</a:t>
            </a:fld>
            <a:endParaRPr lang="en-US"/>
          </a:p>
        </p:txBody>
      </p:sp>
    </p:spTree>
    <p:extLst>
      <p:ext uri="{BB962C8B-B14F-4D97-AF65-F5344CB8AC3E}">
        <p14:creationId xmlns:p14="http://schemas.microsoft.com/office/powerpoint/2010/main" val="3849969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Causal loops are useful because of their ability to show relationships among the elements of a system using features such as loop polarity. </a:t>
            </a:r>
          </a:p>
          <a:p>
            <a:endParaRPr lang="en-US" dirty="0" smtClean="0"/>
          </a:p>
          <a:p>
            <a:r>
              <a:rPr lang="en-US" dirty="0" smtClean="0"/>
              <a:t>But they fail at quantifying the elements of the system. </a:t>
            </a:r>
          </a:p>
          <a:p>
            <a:endParaRPr lang="en-US" dirty="0" smtClean="0"/>
          </a:p>
          <a:p>
            <a:r>
              <a:rPr lang="en-US" dirty="0" smtClean="0"/>
              <a:t>If a component increases or decreases for a given time unit (</a:t>
            </a:r>
            <a:r>
              <a:rPr lang="en-US" dirty="0" err="1" smtClean="0"/>
              <a:t>dt</a:t>
            </a:r>
            <a:r>
              <a:rPr lang="en-US" dirty="0" smtClean="0"/>
              <a:t>), due its causal variable, it is important to know by how much it changed (quantity) and how fast it has changed (at which rate).</a:t>
            </a:r>
          </a:p>
          <a:p>
            <a:endParaRPr lang="en-US" dirty="0" smtClean="0"/>
          </a:p>
          <a:p>
            <a:r>
              <a:rPr lang="en-US" dirty="0" smtClean="0"/>
              <a:t>Stocks and flows are the concepts that account for such quantities. </a:t>
            </a:r>
          </a:p>
          <a:p>
            <a:endParaRPr lang="en-US" dirty="0"/>
          </a:p>
        </p:txBody>
      </p:sp>
      <p:sp>
        <p:nvSpPr>
          <p:cNvPr id="4" name="Slide Number Placeholder 3"/>
          <p:cNvSpPr>
            <a:spLocks noGrp="1"/>
          </p:cNvSpPr>
          <p:nvPr>
            <p:ph type="sldNum" sz="quarter" idx="10"/>
          </p:nvPr>
        </p:nvSpPr>
        <p:spPr/>
        <p:txBody>
          <a:bodyPr/>
          <a:lstStyle/>
          <a:p>
            <a:fld id="{215D735E-E2D4-4596-A7AE-A95D23C531C9}" type="slidenum">
              <a:rPr lang="en-US" smtClean="0"/>
              <a:t>12</a:t>
            </a:fld>
            <a:endParaRPr lang="en-US"/>
          </a:p>
        </p:txBody>
      </p:sp>
    </p:spTree>
    <p:extLst>
      <p:ext uri="{BB962C8B-B14F-4D97-AF65-F5344CB8AC3E}">
        <p14:creationId xmlns:p14="http://schemas.microsoft.com/office/powerpoint/2010/main" val="28425251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5" descr="MKTG00272_BrandingTemplates_President'sPPT_CoverSlide_CoBrandedNoPic_Reverse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445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8"/>
          <p:cNvSpPr>
            <a:spLocks noChangeArrowheads="1"/>
          </p:cNvSpPr>
          <p:nvPr/>
        </p:nvSpPr>
        <p:spPr bwMode="auto">
          <a:xfrm>
            <a:off x="762000" y="2060575"/>
            <a:ext cx="7681913"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ea typeface="ＭＳ Ｐゴシック" pitchFamily="34" charset="-128"/>
              </a:defRPr>
            </a:lvl1pPr>
            <a:lvl2pPr marL="742950" indent="-285750" eaLnBrk="0" hangingPunct="0">
              <a:defRPr sz="2800">
                <a:solidFill>
                  <a:schemeClr val="tx1"/>
                </a:solidFill>
                <a:latin typeface="Times New Roman" pitchFamily="18" charset="0"/>
                <a:ea typeface="ＭＳ Ｐゴシック" pitchFamily="34" charset="-128"/>
              </a:defRPr>
            </a:lvl2pPr>
            <a:lvl3pPr marL="1143000" indent="-228600" eaLnBrk="0" hangingPunct="0">
              <a:defRPr sz="2800">
                <a:solidFill>
                  <a:schemeClr val="tx1"/>
                </a:solidFill>
                <a:latin typeface="Times New Roman" pitchFamily="18" charset="0"/>
                <a:ea typeface="ＭＳ Ｐゴシック" pitchFamily="34" charset="-128"/>
              </a:defRPr>
            </a:lvl3pPr>
            <a:lvl4pPr marL="1600200" indent="-228600" eaLnBrk="0" hangingPunct="0">
              <a:defRPr sz="2800">
                <a:solidFill>
                  <a:schemeClr val="tx1"/>
                </a:solidFill>
                <a:latin typeface="Times New Roman" pitchFamily="18" charset="0"/>
                <a:ea typeface="ＭＳ Ｐゴシック" pitchFamily="34" charset="-128"/>
              </a:defRPr>
            </a:lvl4pPr>
            <a:lvl5pPr marL="2057400" indent="-228600" eaLnBrk="0" hangingPunct="0">
              <a:defRPr sz="2800">
                <a:solidFill>
                  <a:schemeClr val="tx1"/>
                </a:solidFill>
                <a:latin typeface="Times New Roman" pitchFamily="18" charset="0"/>
                <a:ea typeface="ＭＳ Ｐゴシック" pitchFamily="34" charset="-128"/>
              </a:defRPr>
            </a:lvl5pPr>
            <a:lvl6pPr marL="2514600" indent="-228600" eaLnBrk="0" fontAlgn="base" hangingPunct="0">
              <a:lnSpc>
                <a:spcPct val="90000"/>
              </a:lnSpc>
              <a:spcBef>
                <a:spcPct val="20000"/>
              </a:spcBef>
              <a:spcAft>
                <a:spcPct val="0"/>
              </a:spcAft>
              <a:buChar char="•"/>
              <a:defRPr sz="2800">
                <a:solidFill>
                  <a:schemeClr val="tx1"/>
                </a:solidFill>
                <a:latin typeface="Times New Roman" pitchFamily="18" charset="0"/>
                <a:ea typeface="ＭＳ Ｐゴシック" pitchFamily="34" charset="-128"/>
              </a:defRPr>
            </a:lvl6pPr>
            <a:lvl7pPr marL="2971800" indent="-228600" eaLnBrk="0" fontAlgn="base" hangingPunct="0">
              <a:lnSpc>
                <a:spcPct val="90000"/>
              </a:lnSpc>
              <a:spcBef>
                <a:spcPct val="20000"/>
              </a:spcBef>
              <a:spcAft>
                <a:spcPct val="0"/>
              </a:spcAft>
              <a:buChar char="•"/>
              <a:defRPr sz="2800">
                <a:solidFill>
                  <a:schemeClr val="tx1"/>
                </a:solidFill>
                <a:latin typeface="Times New Roman" pitchFamily="18" charset="0"/>
                <a:ea typeface="ＭＳ Ｐゴシック" pitchFamily="34" charset="-128"/>
              </a:defRPr>
            </a:lvl7pPr>
            <a:lvl8pPr marL="3429000" indent="-228600" eaLnBrk="0" fontAlgn="base" hangingPunct="0">
              <a:lnSpc>
                <a:spcPct val="90000"/>
              </a:lnSpc>
              <a:spcBef>
                <a:spcPct val="20000"/>
              </a:spcBef>
              <a:spcAft>
                <a:spcPct val="0"/>
              </a:spcAft>
              <a:buChar char="•"/>
              <a:defRPr sz="2800">
                <a:solidFill>
                  <a:schemeClr val="tx1"/>
                </a:solidFill>
                <a:latin typeface="Times New Roman" pitchFamily="18" charset="0"/>
                <a:ea typeface="ＭＳ Ｐゴシック" pitchFamily="34" charset="-128"/>
              </a:defRPr>
            </a:lvl8pPr>
            <a:lvl9pPr marL="3886200" indent="-228600" eaLnBrk="0" fontAlgn="base" hangingPunct="0">
              <a:lnSpc>
                <a:spcPct val="90000"/>
              </a:lnSpc>
              <a:spcBef>
                <a:spcPct val="20000"/>
              </a:spcBef>
              <a:spcAft>
                <a:spcPct val="0"/>
              </a:spcAft>
              <a:buChar char="•"/>
              <a:defRPr sz="2800">
                <a:solidFill>
                  <a:schemeClr val="tx1"/>
                </a:solidFill>
                <a:latin typeface="Times New Roman" pitchFamily="18" charset="0"/>
                <a:ea typeface="ＭＳ Ｐゴシック" pitchFamily="34" charset="-128"/>
              </a:defRPr>
            </a:lvl9pPr>
          </a:lstStyle>
          <a:p>
            <a:pPr algn="ctr" eaLnBrk="1" hangingPunct="1">
              <a:lnSpc>
                <a:spcPct val="100000"/>
              </a:lnSpc>
              <a:spcBef>
                <a:spcPct val="0"/>
              </a:spcBef>
              <a:buFontTx/>
              <a:buNone/>
              <a:defRPr/>
            </a:pPr>
            <a:endParaRPr lang="en-US" altLang="en-US" sz="4400" smtClean="0">
              <a:solidFill>
                <a:srgbClr val="CA126A"/>
              </a:solidFill>
              <a:latin typeface="Arial" charset="0"/>
            </a:endParaRPr>
          </a:p>
        </p:txBody>
      </p:sp>
    </p:spTree>
    <p:extLst>
      <p:ext uri="{BB962C8B-B14F-4D97-AF65-F5344CB8AC3E}">
        <p14:creationId xmlns:p14="http://schemas.microsoft.com/office/powerpoint/2010/main" val="1251992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CBDC6C94-8147-4115-9182-EBD812A2DCD5}" type="slidenum">
              <a:rPr lang="en-US"/>
              <a:pPr>
                <a:defRPr/>
              </a:pPr>
              <a:t>‹#›</a:t>
            </a:fld>
            <a:endParaRPr lang="en-US"/>
          </a:p>
        </p:txBody>
      </p:sp>
    </p:spTree>
    <p:extLst>
      <p:ext uri="{BB962C8B-B14F-4D97-AF65-F5344CB8AC3E}">
        <p14:creationId xmlns:p14="http://schemas.microsoft.com/office/powerpoint/2010/main" val="2092636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745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19800" cy="5745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FE8F4885-67E8-4B10-AF4D-01DE7D55D73C}" type="slidenum">
              <a:rPr lang="en-US"/>
              <a:pPr>
                <a:defRPr/>
              </a:pPr>
              <a:t>‹#›</a:t>
            </a:fld>
            <a:endParaRPr lang="en-US"/>
          </a:p>
        </p:txBody>
      </p:sp>
    </p:spTree>
    <p:extLst>
      <p:ext uri="{BB962C8B-B14F-4D97-AF65-F5344CB8AC3E}">
        <p14:creationId xmlns:p14="http://schemas.microsoft.com/office/powerpoint/2010/main" val="33104726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71F1C55D-72A0-4803-859B-F640FECF694D}" type="slidenum">
              <a:rPr lang="en-US"/>
              <a:pPr>
                <a:defRPr/>
              </a:pPr>
              <a:t>‹#›</a:t>
            </a:fld>
            <a:endParaRPr lang="en-US"/>
          </a:p>
        </p:txBody>
      </p:sp>
    </p:spTree>
    <p:extLst>
      <p:ext uri="{BB962C8B-B14F-4D97-AF65-F5344CB8AC3E}">
        <p14:creationId xmlns:p14="http://schemas.microsoft.com/office/powerpoint/2010/main" val="11628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9C53681F-17C9-40A0-9BD8-6ACB6D4DD378}" type="slidenum">
              <a:rPr lang="en-US"/>
              <a:pPr>
                <a:defRPr/>
              </a:pPr>
              <a:t>‹#›</a:t>
            </a:fld>
            <a:endParaRPr lang="en-US"/>
          </a:p>
        </p:txBody>
      </p:sp>
    </p:spTree>
    <p:extLst>
      <p:ext uri="{BB962C8B-B14F-4D97-AF65-F5344CB8AC3E}">
        <p14:creationId xmlns:p14="http://schemas.microsoft.com/office/powerpoint/2010/main" val="12715779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DD466F1C-0B20-4D2B-9410-711C080C69C5}" type="slidenum">
              <a:rPr lang="en-US"/>
              <a:pPr>
                <a:defRPr/>
              </a:pPr>
              <a:t>‹#›</a:t>
            </a:fld>
            <a:endParaRPr lang="en-US"/>
          </a:p>
        </p:txBody>
      </p:sp>
    </p:spTree>
    <p:extLst>
      <p:ext uri="{BB962C8B-B14F-4D97-AF65-F5344CB8AC3E}">
        <p14:creationId xmlns:p14="http://schemas.microsoft.com/office/powerpoint/2010/main" val="31584930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4E36DD9B-AFE2-4753-B607-5462B3C7167B}" type="slidenum">
              <a:rPr lang="en-US"/>
              <a:pPr>
                <a:defRPr/>
              </a:pPr>
              <a:t>‹#›</a:t>
            </a:fld>
            <a:endParaRPr lang="en-US"/>
          </a:p>
        </p:txBody>
      </p:sp>
    </p:spTree>
    <p:extLst>
      <p:ext uri="{BB962C8B-B14F-4D97-AF65-F5344CB8AC3E}">
        <p14:creationId xmlns:p14="http://schemas.microsoft.com/office/powerpoint/2010/main" val="5264190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4812FB31-DE89-477A-8480-2F4B78146482}" type="slidenum">
              <a:rPr lang="en-US"/>
              <a:pPr>
                <a:defRPr/>
              </a:pPr>
              <a:t>‹#›</a:t>
            </a:fld>
            <a:endParaRPr lang="en-US"/>
          </a:p>
        </p:txBody>
      </p:sp>
    </p:spTree>
    <p:extLst>
      <p:ext uri="{BB962C8B-B14F-4D97-AF65-F5344CB8AC3E}">
        <p14:creationId xmlns:p14="http://schemas.microsoft.com/office/powerpoint/2010/main" val="27980389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49ABDA06-4CA1-44CC-A76B-BA44E819AD3E}" type="slidenum">
              <a:rPr lang="en-US"/>
              <a:pPr>
                <a:defRPr/>
              </a:pPr>
              <a:t>‹#›</a:t>
            </a:fld>
            <a:endParaRPr lang="en-US"/>
          </a:p>
        </p:txBody>
      </p:sp>
    </p:spTree>
    <p:extLst>
      <p:ext uri="{BB962C8B-B14F-4D97-AF65-F5344CB8AC3E}">
        <p14:creationId xmlns:p14="http://schemas.microsoft.com/office/powerpoint/2010/main" val="35683222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09C10D9D-744B-4506-B3AB-46FA81D44D02}" type="slidenum">
              <a:rPr lang="en-US"/>
              <a:pPr>
                <a:defRPr/>
              </a:pPr>
              <a:t>‹#›</a:t>
            </a:fld>
            <a:endParaRPr lang="en-US"/>
          </a:p>
        </p:txBody>
      </p:sp>
    </p:spTree>
    <p:extLst>
      <p:ext uri="{BB962C8B-B14F-4D97-AF65-F5344CB8AC3E}">
        <p14:creationId xmlns:p14="http://schemas.microsoft.com/office/powerpoint/2010/main" val="25195012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6A7B694B-15A3-4672-A7A6-436EB73A7886}" type="slidenum">
              <a:rPr lang="en-US"/>
              <a:pPr>
                <a:defRPr/>
              </a:pPr>
              <a:t>‹#›</a:t>
            </a:fld>
            <a:endParaRPr lang="en-US"/>
          </a:p>
        </p:txBody>
      </p:sp>
    </p:spTree>
    <p:extLst>
      <p:ext uri="{BB962C8B-B14F-4D97-AF65-F5344CB8AC3E}">
        <p14:creationId xmlns:p14="http://schemas.microsoft.com/office/powerpoint/2010/main" val="208603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CCDCBD92-C00A-47E9-8C09-392988E6FB61}" type="slidenum">
              <a:rPr lang="en-US"/>
              <a:pPr>
                <a:defRPr/>
              </a:pPr>
              <a:t>‹#›</a:t>
            </a:fld>
            <a:endParaRPr lang="en-US"/>
          </a:p>
        </p:txBody>
      </p:sp>
    </p:spTree>
    <p:extLst>
      <p:ext uri="{BB962C8B-B14F-4D97-AF65-F5344CB8AC3E}">
        <p14:creationId xmlns:p14="http://schemas.microsoft.com/office/powerpoint/2010/main" val="30794367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0D701D49-ECFB-4DC8-86BC-C335A298287D}" type="slidenum">
              <a:rPr lang="en-US"/>
              <a:pPr>
                <a:defRPr/>
              </a:pPr>
              <a:t>‹#›</a:t>
            </a:fld>
            <a:endParaRPr lang="en-US"/>
          </a:p>
        </p:txBody>
      </p:sp>
    </p:spTree>
    <p:extLst>
      <p:ext uri="{BB962C8B-B14F-4D97-AF65-F5344CB8AC3E}">
        <p14:creationId xmlns:p14="http://schemas.microsoft.com/office/powerpoint/2010/main" val="8044586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7A84C1C2-2A3B-476E-99B2-097F5F38E498}" type="slidenum">
              <a:rPr lang="en-US"/>
              <a:pPr>
                <a:defRPr/>
              </a:pPr>
              <a:t>‹#›</a:t>
            </a:fld>
            <a:endParaRPr lang="en-US"/>
          </a:p>
        </p:txBody>
      </p:sp>
    </p:spTree>
    <p:extLst>
      <p:ext uri="{BB962C8B-B14F-4D97-AF65-F5344CB8AC3E}">
        <p14:creationId xmlns:p14="http://schemas.microsoft.com/office/powerpoint/2010/main" val="15225843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745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19800" cy="5745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60F1890C-5DCF-4325-B76F-2E86FDD2B9A0}" type="slidenum">
              <a:rPr lang="en-US"/>
              <a:pPr>
                <a:defRPr/>
              </a:pPr>
              <a:t>‹#›</a:t>
            </a:fld>
            <a:endParaRPr lang="en-US"/>
          </a:p>
        </p:txBody>
      </p:sp>
    </p:spTree>
    <p:extLst>
      <p:ext uri="{BB962C8B-B14F-4D97-AF65-F5344CB8AC3E}">
        <p14:creationId xmlns:p14="http://schemas.microsoft.com/office/powerpoint/2010/main" val="41694273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0834482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092208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378142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111320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118708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34124460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4291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62E71645-582D-49F3-AF04-707B453A1A07}" type="slidenum">
              <a:rPr lang="en-US"/>
              <a:pPr>
                <a:defRPr/>
              </a:pPr>
              <a:t>‹#›</a:t>
            </a:fld>
            <a:endParaRPr lang="en-US"/>
          </a:p>
        </p:txBody>
      </p:sp>
    </p:spTree>
    <p:extLst>
      <p:ext uri="{BB962C8B-B14F-4D97-AF65-F5344CB8AC3E}">
        <p14:creationId xmlns:p14="http://schemas.microsoft.com/office/powerpoint/2010/main" val="9702920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40722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706205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090029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745219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2" descr="MKTG00272_BrandingTemplates_President'sPPT_CoverSlide_CoBrandedNoPic_Rever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445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63" name="Rectangle 3"/>
          <p:cNvSpPr>
            <a:spLocks noGrp="1" noChangeArrowheads="1"/>
          </p:cNvSpPr>
          <p:nvPr>
            <p:ph type="ctrTitle"/>
          </p:nvPr>
        </p:nvSpPr>
        <p:spPr>
          <a:xfrm>
            <a:off x="685800" y="1600200"/>
            <a:ext cx="7772400" cy="1470025"/>
          </a:xfrm>
        </p:spPr>
        <p:txBody>
          <a:bodyPr/>
          <a:lstStyle>
            <a:lvl1pPr algn="ctr">
              <a:defRPr/>
            </a:lvl1pPr>
          </a:lstStyle>
          <a:p>
            <a:r>
              <a:rPr lang="en-US"/>
              <a:t>Click to edit Master title style</a:t>
            </a:r>
          </a:p>
        </p:txBody>
      </p:sp>
      <p:sp>
        <p:nvSpPr>
          <p:cNvPr id="296964" name="Rectangle 4"/>
          <p:cNvSpPr>
            <a:spLocks noGrp="1" noChangeArrowheads="1"/>
          </p:cNvSpPr>
          <p:nvPr>
            <p:ph type="subTitle" idx="1"/>
          </p:nvPr>
        </p:nvSpPr>
        <p:spPr>
          <a:xfrm>
            <a:off x="1371600" y="3124200"/>
            <a:ext cx="6400800" cy="1752600"/>
          </a:xfrm>
        </p:spPr>
        <p:txBody>
          <a:bodyPr/>
          <a:lstStyle>
            <a:lvl1pPr marL="0" indent="0" algn="ctr">
              <a:buFontTx/>
              <a:buNone/>
              <a:defRPr/>
            </a:lvl1pPr>
          </a:lstStyle>
          <a:p>
            <a:r>
              <a:rPr lang="en-US"/>
              <a:t>Click to edit Master subtitle style</a:t>
            </a:r>
          </a:p>
        </p:txBody>
      </p:sp>
    </p:spTree>
    <p:extLst>
      <p:ext uri="{BB962C8B-B14F-4D97-AF65-F5344CB8AC3E}">
        <p14:creationId xmlns:p14="http://schemas.microsoft.com/office/powerpoint/2010/main" val="3217337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ln/>
        </p:spPr>
        <p:txBody>
          <a:bodyPr/>
          <a:lstStyle>
            <a:lvl1pPr>
              <a:defRPr/>
            </a:lvl1pPr>
          </a:lstStyle>
          <a:p>
            <a:pPr>
              <a:defRPr/>
            </a:pPr>
            <a:fld id="{FE2C0E20-83BF-453F-8E00-78FCABEAF75C}" type="slidenum">
              <a:rPr lang="en-US"/>
              <a:pPr>
                <a:defRPr/>
              </a:pPr>
              <a:t>‹#›</a:t>
            </a:fld>
            <a:endParaRPr lang="en-US"/>
          </a:p>
        </p:txBody>
      </p:sp>
    </p:spTree>
    <p:extLst>
      <p:ext uri="{BB962C8B-B14F-4D97-AF65-F5344CB8AC3E}">
        <p14:creationId xmlns:p14="http://schemas.microsoft.com/office/powerpoint/2010/main" val="3582330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ln/>
        </p:spPr>
        <p:txBody>
          <a:bodyPr/>
          <a:lstStyle>
            <a:lvl1pPr>
              <a:defRPr/>
            </a:lvl1pPr>
          </a:lstStyle>
          <a:p>
            <a:pPr>
              <a:defRPr/>
            </a:pPr>
            <a:fld id="{45914217-65FD-4884-B8F2-56AE47411D8D}" type="slidenum">
              <a:rPr lang="en-US"/>
              <a:pPr>
                <a:defRPr/>
              </a:pPr>
              <a:t>‹#›</a:t>
            </a:fld>
            <a:endParaRPr lang="en-US"/>
          </a:p>
        </p:txBody>
      </p:sp>
    </p:spTree>
    <p:extLst>
      <p:ext uri="{BB962C8B-B14F-4D97-AF65-F5344CB8AC3E}">
        <p14:creationId xmlns:p14="http://schemas.microsoft.com/office/powerpoint/2010/main" val="3709531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ln/>
        </p:spPr>
        <p:txBody>
          <a:bodyPr/>
          <a:lstStyle>
            <a:lvl1pPr>
              <a:defRPr/>
            </a:lvl1pPr>
          </a:lstStyle>
          <a:p>
            <a:pPr>
              <a:defRPr/>
            </a:pPr>
            <a:fld id="{664FDAD0-D624-4BD1-AD37-FAE545AE9078}" type="slidenum">
              <a:rPr lang="en-US"/>
              <a:pPr>
                <a:defRPr/>
              </a:pPr>
              <a:t>‹#›</a:t>
            </a:fld>
            <a:endParaRPr lang="en-US"/>
          </a:p>
        </p:txBody>
      </p:sp>
    </p:spTree>
    <p:extLst>
      <p:ext uri="{BB962C8B-B14F-4D97-AF65-F5344CB8AC3E}">
        <p14:creationId xmlns:p14="http://schemas.microsoft.com/office/powerpoint/2010/main" val="2398981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7CE704B9-7405-4418-B8BE-FA25FEA672B6}" type="slidenum">
              <a:rPr lang="en-US"/>
              <a:pPr>
                <a:defRPr/>
              </a:pPr>
              <a:t>‹#›</a:t>
            </a:fld>
            <a:endParaRPr lang="en-US"/>
          </a:p>
        </p:txBody>
      </p:sp>
    </p:spTree>
    <p:extLst>
      <p:ext uri="{BB962C8B-B14F-4D97-AF65-F5344CB8AC3E}">
        <p14:creationId xmlns:p14="http://schemas.microsoft.com/office/powerpoint/2010/main" val="3629362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35126730-7260-4BDF-90B0-7E7928A1C4F2}" type="slidenum">
              <a:rPr lang="en-US"/>
              <a:pPr>
                <a:defRPr/>
              </a:pPr>
              <a:t>‹#›</a:t>
            </a:fld>
            <a:endParaRPr lang="en-US"/>
          </a:p>
        </p:txBody>
      </p:sp>
    </p:spTree>
    <p:extLst>
      <p:ext uri="{BB962C8B-B14F-4D97-AF65-F5344CB8AC3E}">
        <p14:creationId xmlns:p14="http://schemas.microsoft.com/office/powerpoint/2010/main" val="2800006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30F7F4DD-ABB5-4817-8C7B-EEB90796FD39}" type="slidenum">
              <a:rPr lang="en-US"/>
              <a:pPr>
                <a:defRPr/>
              </a:pPr>
              <a:t>‹#›</a:t>
            </a:fld>
            <a:endParaRPr lang="en-US"/>
          </a:p>
        </p:txBody>
      </p:sp>
    </p:spTree>
    <p:extLst>
      <p:ext uri="{BB962C8B-B14F-4D97-AF65-F5344CB8AC3E}">
        <p14:creationId xmlns:p14="http://schemas.microsoft.com/office/powerpoint/2010/main" val="1043808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MKTG00272_BrandingTemplates_President'sPPT_CoverSlide_CoBrandedNoPic_Reverse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457200" y="3810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Rectangle 4"/>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63525" name="Rectangle 5"/>
          <p:cNvSpPr>
            <a:spLocks noGrp="1" noChangeArrowheads="1"/>
          </p:cNvSpPr>
          <p:nvPr>
            <p:ph type="sldNum" sz="quarter" idx="4"/>
          </p:nvPr>
        </p:nvSpPr>
        <p:spPr bwMode="auto">
          <a:xfrm>
            <a:off x="457200" y="6397625"/>
            <a:ext cx="21336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400">
                <a:ea typeface="ＭＳ Ｐゴシック" charset="-128"/>
              </a:defRPr>
            </a:lvl1pPr>
          </a:lstStyle>
          <a:p>
            <a:pPr>
              <a:defRPr/>
            </a:pPr>
            <a:fld id="{915351B8-4D4E-4D12-A617-E704BDB14B7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567" r:id="rId1"/>
    <p:sldLayoutId id="2147484535" r:id="rId2"/>
    <p:sldLayoutId id="2147484536" r:id="rId3"/>
    <p:sldLayoutId id="2147484537" r:id="rId4"/>
    <p:sldLayoutId id="2147484538" r:id="rId5"/>
    <p:sldLayoutId id="2147484539" r:id="rId6"/>
    <p:sldLayoutId id="2147484540" r:id="rId7"/>
    <p:sldLayoutId id="2147484541" r:id="rId8"/>
    <p:sldLayoutId id="2147484542" r:id="rId9"/>
    <p:sldLayoutId id="2147484543" r:id="rId10"/>
    <p:sldLayoutId id="2147484544" r:id="rId11"/>
  </p:sldLayoutIdLst>
  <p:txStyles>
    <p:titleStyle>
      <a:lvl1pPr algn="l" rtl="0" eaLnBrk="0" fontAlgn="base" hangingPunct="0">
        <a:spcBef>
          <a:spcPct val="0"/>
        </a:spcBef>
        <a:spcAft>
          <a:spcPct val="0"/>
        </a:spcAft>
        <a:defRPr sz="4400">
          <a:solidFill>
            <a:srgbClr val="CA126A"/>
          </a:solidFill>
          <a:latin typeface="+mj-lt"/>
          <a:ea typeface="ＭＳ Ｐゴシック" charset="0"/>
          <a:cs typeface="+mj-cs"/>
        </a:defRPr>
      </a:lvl1pPr>
      <a:lvl2pPr algn="l" rtl="0" eaLnBrk="0" fontAlgn="base" hangingPunct="0">
        <a:spcBef>
          <a:spcPct val="0"/>
        </a:spcBef>
        <a:spcAft>
          <a:spcPct val="0"/>
        </a:spcAft>
        <a:defRPr sz="4400">
          <a:solidFill>
            <a:srgbClr val="CA126A"/>
          </a:solidFill>
          <a:latin typeface="Arial" charset="0"/>
          <a:ea typeface="ＭＳ Ｐゴシック" charset="0"/>
        </a:defRPr>
      </a:lvl2pPr>
      <a:lvl3pPr algn="l" rtl="0" eaLnBrk="0" fontAlgn="base" hangingPunct="0">
        <a:spcBef>
          <a:spcPct val="0"/>
        </a:spcBef>
        <a:spcAft>
          <a:spcPct val="0"/>
        </a:spcAft>
        <a:defRPr sz="4400">
          <a:solidFill>
            <a:srgbClr val="CA126A"/>
          </a:solidFill>
          <a:latin typeface="Arial" charset="0"/>
          <a:ea typeface="ＭＳ Ｐゴシック" charset="0"/>
        </a:defRPr>
      </a:lvl3pPr>
      <a:lvl4pPr algn="l" rtl="0" eaLnBrk="0" fontAlgn="base" hangingPunct="0">
        <a:spcBef>
          <a:spcPct val="0"/>
        </a:spcBef>
        <a:spcAft>
          <a:spcPct val="0"/>
        </a:spcAft>
        <a:defRPr sz="4400">
          <a:solidFill>
            <a:srgbClr val="CA126A"/>
          </a:solidFill>
          <a:latin typeface="Arial" charset="0"/>
          <a:ea typeface="ＭＳ Ｐゴシック" charset="0"/>
        </a:defRPr>
      </a:lvl4pPr>
      <a:lvl5pPr algn="l" rtl="0" eaLnBrk="0" fontAlgn="base" hangingPunct="0">
        <a:spcBef>
          <a:spcPct val="0"/>
        </a:spcBef>
        <a:spcAft>
          <a:spcPct val="0"/>
        </a:spcAft>
        <a:defRPr sz="4400">
          <a:solidFill>
            <a:srgbClr val="CA126A"/>
          </a:solidFill>
          <a:latin typeface="Arial" charset="0"/>
          <a:ea typeface="ＭＳ Ｐゴシック" charset="0"/>
        </a:defRPr>
      </a:lvl5pPr>
      <a:lvl6pPr marL="457200" algn="l" rtl="0" fontAlgn="base">
        <a:spcBef>
          <a:spcPct val="0"/>
        </a:spcBef>
        <a:spcAft>
          <a:spcPct val="0"/>
        </a:spcAft>
        <a:defRPr sz="4400">
          <a:solidFill>
            <a:srgbClr val="CA126A"/>
          </a:solidFill>
          <a:latin typeface="Arial" charset="0"/>
        </a:defRPr>
      </a:lvl6pPr>
      <a:lvl7pPr marL="914400" algn="l" rtl="0" fontAlgn="base">
        <a:spcBef>
          <a:spcPct val="0"/>
        </a:spcBef>
        <a:spcAft>
          <a:spcPct val="0"/>
        </a:spcAft>
        <a:defRPr sz="4400">
          <a:solidFill>
            <a:srgbClr val="CA126A"/>
          </a:solidFill>
          <a:latin typeface="Arial" charset="0"/>
        </a:defRPr>
      </a:lvl7pPr>
      <a:lvl8pPr marL="1371600" algn="l" rtl="0" fontAlgn="base">
        <a:spcBef>
          <a:spcPct val="0"/>
        </a:spcBef>
        <a:spcAft>
          <a:spcPct val="0"/>
        </a:spcAft>
        <a:defRPr sz="4400">
          <a:solidFill>
            <a:srgbClr val="CA126A"/>
          </a:solidFill>
          <a:latin typeface="Arial" charset="0"/>
        </a:defRPr>
      </a:lvl8pPr>
      <a:lvl9pPr marL="1828800" algn="l" rtl="0" fontAlgn="base">
        <a:spcBef>
          <a:spcPct val="0"/>
        </a:spcBef>
        <a:spcAft>
          <a:spcPct val="0"/>
        </a:spcAft>
        <a:defRPr sz="4400">
          <a:solidFill>
            <a:srgbClr val="CA126A"/>
          </a:solidFill>
          <a:latin typeface="Arial" charset="0"/>
        </a:defRPr>
      </a:lvl9pPr>
    </p:titleStyle>
    <p:bodyStyle>
      <a:lvl1pPr marL="342900" indent="-342900" algn="l" rtl="0" eaLnBrk="0" fontAlgn="base" hangingPunct="0">
        <a:spcBef>
          <a:spcPct val="20000"/>
        </a:spcBef>
        <a:spcAft>
          <a:spcPct val="0"/>
        </a:spcAft>
        <a:buClr>
          <a:srgbClr val="CA126A"/>
        </a:buClr>
        <a:buChar char="•"/>
        <a:defRPr sz="3200">
          <a:solidFill>
            <a:srgbClr val="013668"/>
          </a:solidFill>
          <a:latin typeface="+mn-lt"/>
          <a:ea typeface="ＭＳ Ｐゴシック" charset="0"/>
          <a:cs typeface="+mn-cs"/>
        </a:defRPr>
      </a:lvl1pPr>
      <a:lvl2pPr marL="742950" indent="-285750" algn="l" rtl="0" eaLnBrk="0" fontAlgn="base" hangingPunct="0">
        <a:spcBef>
          <a:spcPct val="20000"/>
        </a:spcBef>
        <a:spcAft>
          <a:spcPct val="0"/>
        </a:spcAft>
        <a:buClr>
          <a:srgbClr val="CA126A"/>
        </a:buClr>
        <a:buChar char="–"/>
        <a:defRPr sz="2800">
          <a:solidFill>
            <a:srgbClr val="013668"/>
          </a:solidFill>
          <a:latin typeface="+mn-lt"/>
          <a:ea typeface="ＭＳ Ｐゴシック" charset="0"/>
        </a:defRPr>
      </a:lvl2pPr>
      <a:lvl3pPr marL="1143000" indent="-228600" algn="l" rtl="0" eaLnBrk="0" fontAlgn="base" hangingPunct="0">
        <a:spcBef>
          <a:spcPct val="20000"/>
        </a:spcBef>
        <a:spcAft>
          <a:spcPct val="0"/>
        </a:spcAft>
        <a:buClr>
          <a:srgbClr val="CA126A"/>
        </a:buClr>
        <a:buChar char="•"/>
        <a:defRPr sz="2400">
          <a:solidFill>
            <a:srgbClr val="013668"/>
          </a:solidFill>
          <a:latin typeface="+mn-lt"/>
          <a:ea typeface="ＭＳ Ｐゴシック" charset="0"/>
        </a:defRPr>
      </a:lvl3pPr>
      <a:lvl4pPr marL="1600200" indent="-228600" algn="l" rtl="0" eaLnBrk="0" fontAlgn="base" hangingPunct="0">
        <a:spcBef>
          <a:spcPct val="20000"/>
        </a:spcBef>
        <a:spcAft>
          <a:spcPct val="0"/>
        </a:spcAft>
        <a:buClr>
          <a:srgbClr val="CA126A"/>
        </a:buClr>
        <a:buChar char="–"/>
        <a:defRPr sz="2000">
          <a:solidFill>
            <a:srgbClr val="013668"/>
          </a:solidFill>
          <a:latin typeface="+mn-lt"/>
          <a:ea typeface="ＭＳ Ｐゴシック" charset="0"/>
        </a:defRPr>
      </a:lvl4pPr>
      <a:lvl5pPr marL="2057400" indent="-228600" algn="l" rtl="0" eaLnBrk="0" fontAlgn="base" hangingPunct="0">
        <a:spcBef>
          <a:spcPct val="20000"/>
        </a:spcBef>
        <a:spcAft>
          <a:spcPct val="0"/>
        </a:spcAft>
        <a:buClr>
          <a:srgbClr val="CA126A"/>
        </a:buClr>
        <a:buChar char="»"/>
        <a:defRPr sz="2000">
          <a:solidFill>
            <a:srgbClr val="013668"/>
          </a:solidFill>
          <a:latin typeface="+mn-lt"/>
          <a:ea typeface="ＭＳ Ｐゴシック" charset="0"/>
        </a:defRPr>
      </a:lvl5pPr>
      <a:lvl6pPr marL="2514600" indent="-228600" algn="l" rtl="0" fontAlgn="base">
        <a:spcBef>
          <a:spcPct val="20000"/>
        </a:spcBef>
        <a:spcAft>
          <a:spcPct val="0"/>
        </a:spcAft>
        <a:buClr>
          <a:srgbClr val="CA126A"/>
        </a:buClr>
        <a:buChar char="»"/>
        <a:defRPr sz="2000">
          <a:solidFill>
            <a:srgbClr val="013668"/>
          </a:solidFill>
          <a:latin typeface="+mn-lt"/>
        </a:defRPr>
      </a:lvl6pPr>
      <a:lvl7pPr marL="2971800" indent="-228600" algn="l" rtl="0" fontAlgn="base">
        <a:spcBef>
          <a:spcPct val="20000"/>
        </a:spcBef>
        <a:spcAft>
          <a:spcPct val="0"/>
        </a:spcAft>
        <a:buClr>
          <a:srgbClr val="CA126A"/>
        </a:buClr>
        <a:buChar char="»"/>
        <a:defRPr sz="2000">
          <a:solidFill>
            <a:srgbClr val="013668"/>
          </a:solidFill>
          <a:latin typeface="+mn-lt"/>
        </a:defRPr>
      </a:lvl7pPr>
      <a:lvl8pPr marL="3429000" indent="-228600" algn="l" rtl="0" fontAlgn="base">
        <a:spcBef>
          <a:spcPct val="20000"/>
        </a:spcBef>
        <a:spcAft>
          <a:spcPct val="0"/>
        </a:spcAft>
        <a:buClr>
          <a:srgbClr val="CA126A"/>
        </a:buClr>
        <a:buChar char="»"/>
        <a:defRPr sz="2000">
          <a:solidFill>
            <a:srgbClr val="013668"/>
          </a:solidFill>
          <a:latin typeface="+mn-lt"/>
        </a:defRPr>
      </a:lvl8pPr>
      <a:lvl9pPr marL="3886200" indent="-228600" algn="l" rtl="0" fontAlgn="base">
        <a:spcBef>
          <a:spcPct val="20000"/>
        </a:spcBef>
        <a:spcAft>
          <a:spcPct val="0"/>
        </a:spcAft>
        <a:buClr>
          <a:srgbClr val="CA126A"/>
        </a:buClr>
        <a:buChar char="»"/>
        <a:defRPr sz="2000">
          <a:solidFill>
            <a:srgbClr val="013668"/>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3810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61478" name="Rectangle 6"/>
          <p:cNvSpPr>
            <a:spLocks noGrp="1" noChangeArrowheads="1"/>
          </p:cNvSpPr>
          <p:nvPr>
            <p:ph type="sldNum" sz="quarter" idx="4"/>
          </p:nvPr>
        </p:nvSpPr>
        <p:spPr bwMode="auto">
          <a:xfrm>
            <a:off x="457200" y="6397625"/>
            <a:ext cx="21336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400">
                <a:ea typeface="ＭＳ Ｐゴシック" charset="-128"/>
              </a:defRPr>
            </a:lvl1pPr>
          </a:lstStyle>
          <a:p>
            <a:pPr>
              <a:defRPr/>
            </a:pPr>
            <a:fld id="{76126517-E26B-41C3-ACE0-85D860EA4FD0}" type="slidenum">
              <a:rPr lang="en-US"/>
              <a:pPr>
                <a:defRPr/>
              </a:pPr>
              <a:t>‹#›</a:t>
            </a:fld>
            <a:endParaRPr lang="en-US"/>
          </a:p>
        </p:txBody>
      </p:sp>
      <p:pic>
        <p:nvPicPr>
          <p:cNvPr id="2053" name="Picture 7" descr="MKTG00272_BrandingTemplates_President'sPPT_CoverSlide_CoBrandedNoPic_Reverse16"/>
          <p:cNvPicPr>
            <a:picLocks noChangeAspect="1" noChangeArrowheads="1"/>
          </p:cNvPicPr>
          <p:nvPr/>
        </p:nvPicPr>
        <p:blipFill>
          <a:blip r:embed="rId13">
            <a:extLst>
              <a:ext uri="{28A0092B-C50C-407E-A947-70E740481C1C}">
                <a14:useLocalDpi xmlns:a14="http://schemas.microsoft.com/office/drawing/2010/main" val="0"/>
              </a:ext>
            </a:extLst>
          </a:blip>
          <a:srcRect l="75833" t="91112"/>
          <a:stretch>
            <a:fillRect/>
          </a:stretch>
        </p:blipFill>
        <p:spPr bwMode="auto">
          <a:xfrm>
            <a:off x="6934200" y="6248400"/>
            <a:ext cx="2209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545" r:id="rId1"/>
    <p:sldLayoutId id="2147484546" r:id="rId2"/>
    <p:sldLayoutId id="2147484547" r:id="rId3"/>
    <p:sldLayoutId id="2147484548" r:id="rId4"/>
    <p:sldLayoutId id="2147484549" r:id="rId5"/>
    <p:sldLayoutId id="2147484550" r:id="rId6"/>
    <p:sldLayoutId id="2147484551" r:id="rId7"/>
    <p:sldLayoutId id="2147484552" r:id="rId8"/>
    <p:sldLayoutId id="2147484553" r:id="rId9"/>
    <p:sldLayoutId id="2147484554" r:id="rId10"/>
    <p:sldLayoutId id="2147484555" r:id="rId11"/>
  </p:sldLayoutIdLst>
  <p:txStyles>
    <p:titleStyle>
      <a:lvl1pPr algn="l" rtl="0" eaLnBrk="0" fontAlgn="base" hangingPunct="0">
        <a:spcBef>
          <a:spcPct val="0"/>
        </a:spcBef>
        <a:spcAft>
          <a:spcPct val="0"/>
        </a:spcAft>
        <a:defRPr sz="4400">
          <a:solidFill>
            <a:srgbClr val="CA126A"/>
          </a:solidFill>
          <a:latin typeface="+mj-lt"/>
          <a:ea typeface="ＭＳ Ｐゴシック" charset="0"/>
          <a:cs typeface="+mj-cs"/>
        </a:defRPr>
      </a:lvl1pPr>
      <a:lvl2pPr algn="l" rtl="0" eaLnBrk="0" fontAlgn="base" hangingPunct="0">
        <a:spcBef>
          <a:spcPct val="0"/>
        </a:spcBef>
        <a:spcAft>
          <a:spcPct val="0"/>
        </a:spcAft>
        <a:defRPr sz="4400">
          <a:solidFill>
            <a:srgbClr val="CA126A"/>
          </a:solidFill>
          <a:latin typeface="Arial" charset="0"/>
          <a:ea typeface="ＭＳ Ｐゴシック" charset="0"/>
        </a:defRPr>
      </a:lvl2pPr>
      <a:lvl3pPr algn="l" rtl="0" eaLnBrk="0" fontAlgn="base" hangingPunct="0">
        <a:spcBef>
          <a:spcPct val="0"/>
        </a:spcBef>
        <a:spcAft>
          <a:spcPct val="0"/>
        </a:spcAft>
        <a:defRPr sz="4400">
          <a:solidFill>
            <a:srgbClr val="CA126A"/>
          </a:solidFill>
          <a:latin typeface="Arial" charset="0"/>
          <a:ea typeface="ＭＳ Ｐゴシック" charset="0"/>
        </a:defRPr>
      </a:lvl3pPr>
      <a:lvl4pPr algn="l" rtl="0" eaLnBrk="0" fontAlgn="base" hangingPunct="0">
        <a:spcBef>
          <a:spcPct val="0"/>
        </a:spcBef>
        <a:spcAft>
          <a:spcPct val="0"/>
        </a:spcAft>
        <a:defRPr sz="4400">
          <a:solidFill>
            <a:srgbClr val="CA126A"/>
          </a:solidFill>
          <a:latin typeface="Arial" charset="0"/>
          <a:ea typeface="ＭＳ Ｐゴシック" charset="0"/>
        </a:defRPr>
      </a:lvl4pPr>
      <a:lvl5pPr algn="l" rtl="0" eaLnBrk="0" fontAlgn="base" hangingPunct="0">
        <a:spcBef>
          <a:spcPct val="0"/>
        </a:spcBef>
        <a:spcAft>
          <a:spcPct val="0"/>
        </a:spcAft>
        <a:defRPr sz="4400">
          <a:solidFill>
            <a:srgbClr val="CA126A"/>
          </a:solidFill>
          <a:latin typeface="Arial" charset="0"/>
          <a:ea typeface="ＭＳ Ｐゴシック" charset="0"/>
        </a:defRPr>
      </a:lvl5pPr>
      <a:lvl6pPr marL="457200" algn="l" rtl="0" fontAlgn="base">
        <a:spcBef>
          <a:spcPct val="0"/>
        </a:spcBef>
        <a:spcAft>
          <a:spcPct val="0"/>
        </a:spcAft>
        <a:defRPr sz="4400">
          <a:solidFill>
            <a:srgbClr val="CA126A"/>
          </a:solidFill>
          <a:latin typeface="Arial" charset="0"/>
        </a:defRPr>
      </a:lvl6pPr>
      <a:lvl7pPr marL="914400" algn="l" rtl="0" fontAlgn="base">
        <a:spcBef>
          <a:spcPct val="0"/>
        </a:spcBef>
        <a:spcAft>
          <a:spcPct val="0"/>
        </a:spcAft>
        <a:defRPr sz="4400">
          <a:solidFill>
            <a:srgbClr val="CA126A"/>
          </a:solidFill>
          <a:latin typeface="Arial" charset="0"/>
        </a:defRPr>
      </a:lvl7pPr>
      <a:lvl8pPr marL="1371600" algn="l" rtl="0" fontAlgn="base">
        <a:spcBef>
          <a:spcPct val="0"/>
        </a:spcBef>
        <a:spcAft>
          <a:spcPct val="0"/>
        </a:spcAft>
        <a:defRPr sz="4400">
          <a:solidFill>
            <a:srgbClr val="CA126A"/>
          </a:solidFill>
          <a:latin typeface="Arial" charset="0"/>
        </a:defRPr>
      </a:lvl8pPr>
      <a:lvl9pPr marL="1828800" algn="l" rtl="0" fontAlgn="base">
        <a:spcBef>
          <a:spcPct val="0"/>
        </a:spcBef>
        <a:spcAft>
          <a:spcPct val="0"/>
        </a:spcAft>
        <a:defRPr sz="4400">
          <a:solidFill>
            <a:srgbClr val="CA126A"/>
          </a:solidFill>
          <a:latin typeface="Arial" charset="0"/>
        </a:defRPr>
      </a:lvl9pPr>
    </p:titleStyle>
    <p:bodyStyle>
      <a:lvl1pPr marL="342900" indent="-342900" algn="l" rtl="0" eaLnBrk="0" fontAlgn="base" hangingPunct="0">
        <a:spcBef>
          <a:spcPct val="20000"/>
        </a:spcBef>
        <a:spcAft>
          <a:spcPct val="0"/>
        </a:spcAft>
        <a:buClr>
          <a:srgbClr val="CA126A"/>
        </a:buClr>
        <a:buChar char="•"/>
        <a:defRPr sz="3200">
          <a:solidFill>
            <a:srgbClr val="003366"/>
          </a:solidFill>
          <a:latin typeface="+mn-lt"/>
          <a:ea typeface="ＭＳ Ｐゴシック" charset="0"/>
          <a:cs typeface="+mn-cs"/>
        </a:defRPr>
      </a:lvl1pPr>
      <a:lvl2pPr marL="742950" indent="-285750" algn="l" rtl="0" eaLnBrk="0" fontAlgn="base" hangingPunct="0">
        <a:spcBef>
          <a:spcPct val="20000"/>
        </a:spcBef>
        <a:spcAft>
          <a:spcPct val="0"/>
        </a:spcAft>
        <a:buClr>
          <a:srgbClr val="CA126A"/>
        </a:buClr>
        <a:buChar char="–"/>
        <a:defRPr sz="2800">
          <a:solidFill>
            <a:srgbClr val="003366"/>
          </a:solidFill>
          <a:latin typeface="+mn-lt"/>
          <a:ea typeface="ＭＳ Ｐゴシック" charset="0"/>
        </a:defRPr>
      </a:lvl2pPr>
      <a:lvl3pPr marL="1143000" indent="-228600" algn="l" rtl="0" eaLnBrk="0" fontAlgn="base" hangingPunct="0">
        <a:spcBef>
          <a:spcPct val="20000"/>
        </a:spcBef>
        <a:spcAft>
          <a:spcPct val="0"/>
        </a:spcAft>
        <a:buClr>
          <a:srgbClr val="CA126A"/>
        </a:buClr>
        <a:buChar char="•"/>
        <a:defRPr sz="2400">
          <a:solidFill>
            <a:srgbClr val="003366"/>
          </a:solidFill>
          <a:latin typeface="+mn-lt"/>
          <a:ea typeface="ＭＳ Ｐゴシック" charset="0"/>
        </a:defRPr>
      </a:lvl3pPr>
      <a:lvl4pPr marL="1600200" indent="-228600" algn="l" rtl="0" eaLnBrk="0" fontAlgn="base" hangingPunct="0">
        <a:spcBef>
          <a:spcPct val="20000"/>
        </a:spcBef>
        <a:spcAft>
          <a:spcPct val="0"/>
        </a:spcAft>
        <a:buClr>
          <a:srgbClr val="CA126A"/>
        </a:buClr>
        <a:buChar char="–"/>
        <a:defRPr sz="2000">
          <a:solidFill>
            <a:srgbClr val="003366"/>
          </a:solidFill>
          <a:latin typeface="+mn-lt"/>
          <a:ea typeface="ＭＳ Ｐゴシック" charset="0"/>
        </a:defRPr>
      </a:lvl4pPr>
      <a:lvl5pPr marL="2057400" indent="-228600" algn="l" rtl="0" eaLnBrk="0" fontAlgn="base" hangingPunct="0">
        <a:spcBef>
          <a:spcPct val="20000"/>
        </a:spcBef>
        <a:spcAft>
          <a:spcPct val="0"/>
        </a:spcAft>
        <a:buClr>
          <a:srgbClr val="CA126A"/>
        </a:buClr>
        <a:buChar char="»"/>
        <a:defRPr sz="2000">
          <a:solidFill>
            <a:srgbClr val="003366"/>
          </a:solidFill>
          <a:latin typeface="+mn-lt"/>
          <a:ea typeface="ＭＳ Ｐゴシック" charset="0"/>
        </a:defRPr>
      </a:lvl5pPr>
      <a:lvl6pPr marL="2514600" indent="-228600" algn="l" rtl="0" fontAlgn="base">
        <a:spcBef>
          <a:spcPct val="20000"/>
        </a:spcBef>
        <a:spcAft>
          <a:spcPct val="0"/>
        </a:spcAft>
        <a:buClr>
          <a:srgbClr val="CA126A"/>
        </a:buClr>
        <a:buChar char="»"/>
        <a:defRPr sz="2000">
          <a:solidFill>
            <a:srgbClr val="003366"/>
          </a:solidFill>
          <a:latin typeface="+mn-lt"/>
        </a:defRPr>
      </a:lvl6pPr>
      <a:lvl7pPr marL="2971800" indent="-228600" algn="l" rtl="0" fontAlgn="base">
        <a:spcBef>
          <a:spcPct val="20000"/>
        </a:spcBef>
        <a:spcAft>
          <a:spcPct val="0"/>
        </a:spcAft>
        <a:buClr>
          <a:srgbClr val="CA126A"/>
        </a:buClr>
        <a:buChar char="»"/>
        <a:defRPr sz="2000">
          <a:solidFill>
            <a:srgbClr val="003366"/>
          </a:solidFill>
          <a:latin typeface="+mn-lt"/>
        </a:defRPr>
      </a:lvl7pPr>
      <a:lvl8pPr marL="3429000" indent="-228600" algn="l" rtl="0" fontAlgn="base">
        <a:spcBef>
          <a:spcPct val="20000"/>
        </a:spcBef>
        <a:spcAft>
          <a:spcPct val="0"/>
        </a:spcAft>
        <a:buClr>
          <a:srgbClr val="CA126A"/>
        </a:buClr>
        <a:buChar char="»"/>
        <a:defRPr sz="2000">
          <a:solidFill>
            <a:srgbClr val="003366"/>
          </a:solidFill>
          <a:latin typeface="+mn-lt"/>
        </a:defRPr>
      </a:lvl8pPr>
      <a:lvl9pPr marL="3886200" indent="-228600" algn="l" rtl="0" fontAlgn="base">
        <a:spcBef>
          <a:spcPct val="20000"/>
        </a:spcBef>
        <a:spcAft>
          <a:spcPct val="0"/>
        </a:spcAft>
        <a:buClr>
          <a:srgbClr val="CA126A"/>
        </a:buClr>
        <a:buChar char="»"/>
        <a:defRPr sz="2000">
          <a:solidFill>
            <a:srgbClr val="0033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556" r:id="rId1"/>
    <p:sldLayoutId id="2147484557" r:id="rId2"/>
    <p:sldLayoutId id="2147484558" r:id="rId3"/>
    <p:sldLayoutId id="2147484559" r:id="rId4"/>
    <p:sldLayoutId id="2147484560" r:id="rId5"/>
    <p:sldLayoutId id="2147484561" r:id="rId6"/>
    <p:sldLayoutId id="2147484562" r:id="rId7"/>
    <p:sldLayoutId id="2147484563" r:id="rId8"/>
    <p:sldLayoutId id="2147484564" r:id="rId9"/>
    <p:sldLayoutId id="2147484565" r:id="rId10"/>
    <p:sldLayoutId id="2147484566" r:id="rId11"/>
  </p:sldLayoutIdLst>
  <p:txStyles>
    <p:titleStyle>
      <a:lvl1pPr algn="ctr" rtl="0" eaLnBrk="0" fontAlgn="base" hangingPunct="0">
        <a:spcBef>
          <a:spcPct val="0"/>
        </a:spcBef>
        <a:spcAft>
          <a:spcPct val="0"/>
        </a:spcAft>
        <a:defRPr sz="4400">
          <a:solidFill>
            <a:schemeClr val="tx2"/>
          </a:solidFill>
          <a:latin typeface="+mj-lt"/>
          <a:ea typeface="ＭＳ Ｐゴシック" charset="0"/>
          <a:cs typeface="+mj-cs"/>
        </a:defRPr>
      </a:lvl1pPr>
      <a:lvl2pPr algn="ctr" rtl="0" eaLnBrk="0" fontAlgn="base" hangingPunct="0">
        <a:spcBef>
          <a:spcPct val="0"/>
        </a:spcBef>
        <a:spcAft>
          <a:spcPct val="0"/>
        </a:spcAft>
        <a:defRPr sz="4400">
          <a:solidFill>
            <a:schemeClr val="tx2"/>
          </a:solidFill>
          <a:latin typeface="Arial" charset="0"/>
          <a:ea typeface="ＭＳ Ｐゴシック" charset="0"/>
        </a:defRPr>
      </a:lvl2pPr>
      <a:lvl3pPr algn="ctr" rtl="0" eaLnBrk="0" fontAlgn="base" hangingPunct="0">
        <a:spcBef>
          <a:spcPct val="0"/>
        </a:spcBef>
        <a:spcAft>
          <a:spcPct val="0"/>
        </a:spcAft>
        <a:defRPr sz="4400">
          <a:solidFill>
            <a:schemeClr val="tx2"/>
          </a:solidFill>
          <a:latin typeface="Arial" charset="0"/>
          <a:ea typeface="ＭＳ Ｐゴシック" charset="0"/>
        </a:defRPr>
      </a:lvl3pPr>
      <a:lvl4pPr algn="ctr" rtl="0" eaLnBrk="0" fontAlgn="base" hangingPunct="0">
        <a:spcBef>
          <a:spcPct val="0"/>
        </a:spcBef>
        <a:spcAft>
          <a:spcPct val="0"/>
        </a:spcAft>
        <a:defRPr sz="4400">
          <a:solidFill>
            <a:schemeClr val="tx2"/>
          </a:solidFill>
          <a:latin typeface="Arial" charset="0"/>
          <a:ea typeface="ＭＳ Ｐゴシック" charset="0"/>
        </a:defRPr>
      </a:lvl4pPr>
      <a:lvl5pPr algn="ctr" rtl="0" eaLnBrk="0" fontAlgn="base" hangingPunct="0">
        <a:spcBef>
          <a:spcPct val="0"/>
        </a:spcBef>
        <a:spcAft>
          <a:spcPct val="0"/>
        </a:spcAft>
        <a:defRPr sz="4400">
          <a:solidFill>
            <a:schemeClr val="tx2"/>
          </a:solidFill>
          <a:latin typeface="Arial" charset="0"/>
          <a:ea typeface="ＭＳ Ｐゴシック"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7"/>
          <p:cNvSpPr>
            <a:spLocks noGrp="1" noChangeArrowheads="1"/>
          </p:cNvSpPr>
          <p:nvPr>
            <p:ph type="title"/>
          </p:nvPr>
        </p:nvSpPr>
        <p:spPr bwMode="auto">
          <a:xfrm>
            <a:off x="457200" y="22860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Slide Title</a:t>
            </a:r>
          </a:p>
        </p:txBody>
      </p:sp>
      <p:sp>
        <p:nvSpPr>
          <p:cNvPr id="3075" name="Rectangle 8"/>
          <p:cNvSpPr>
            <a:spLocks noGrp="1" noChangeArrowheads="1"/>
          </p:cNvSpPr>
          <p:nvPr>
            <p:ph type="body" idx="1"/>
          </p:nvPr>
        </p:nvSpPr>
        <p:spPr bwMode="auto">
          <a:xfrm>
            <a:off x="457200" y="3581400"/>
            <a:ext cx="82296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Subtitle</a:t>
            </a:r>
          </a:p>
        </p:txBody>
      </p:sp>
    </p:spTree>
  </p:cSld>
  <p:clrMap bg1="lt1" tx1="dk1" bg2="lt2" tx2="dk2" accent1="accent1" accent2="accent2" accent3="accent3" accent4="accent4" accent5="accent5" accent6="accent6" hlink="hlink" folHlink="folHlink"/>
  <p:sldLayoutIdLst>
    <p:sldLayoutId id="2147484568" r:id="rId1"/>
  </p:sldLayoutIdLst>
  <p:txStyles>
    <p:titleStyle>
      <a:lvl1pPr algn="ctr" rtl="0" eaLnBrk="0" fontAlgn="base" hangingPunct="0">
        <a:spcBef>
          <a:spcPct val="0"/>
        </a:spcBef>
        <a:spcAft>
          <a:spcPct val="0"/>
        </a:spcAft>
        <a:defRPr sz="4800">
          <a:solidFill>
            <a:srgbClr val="CA126A"/>
          </a:solidFill>
          <a:latin typeface="Arial" charset="0"/>
          <a:ea typeface="ＭＳ Ｐゴシック" charset="0"/>
          <a:cs typeface="+mj-cs"/>
        </a:defRPr>
      </a:lvl1pPr>
      <a:lvl2pPr algn="ctr" rtl="0" eaLnBrk="0" fontAlgn="base" hangingPunct="0">
        <a:spcBef>
          <a:spcPct val="0"/>
        </a:spcBef>
        <a:spcAft>
          <a:spcPct val="0"/>
        </a:spcAft>
        <a:defRPr sz="4800">
          <a:solidFill>
            <a:srgbClr val="CA126A"/>
          </a:solidFill>
          <a:latin typeface="Arial" charset="0"/>
          <a:ea typeface="ＭＳ Ｐゴシック" charset="0"/>
        </a:defRPr>
      </a:lvl2pPr>
      <a:lvl3pPr algn="ctr" rtl="0" eaLnBrk="0" fontAlgn="base" hangingPunct="0">
        <a:spcBef>
          <a:spcPct val="0"/>
        </a:spcBef>
        <a:spcAft>
          <a:spcPct val="0"/>
        </a:spcAft>
        <a:defRPr sz="4800">
          <a:solidFill>
            <a:srgbClr val="CA126A"/>
          </a:solidFill>
          <a:latin typeface="Arial" charset="0"/>
          <a:ea typeface="ＭＳ Ｐゴシック" charset="0"/>
        </a:defRPr>
      </a:lvl3pPr>
      <a:lvl4pPr algn="ctr" rtl="0" eaLnBrk="0" fontAlgn="base" hangingPunct="0">
        <a:spcBef>
          <a:spcPct val="0"/>
        </a:spcBef>
        <a:spcAft>
          <a:spcPct val="0"/>
        </a:spcAft>
        <a:defRPr sz="4800">
          <a:solidFill>
            <a:srgbClr val="CA126A"/>
          </a:solidFill>
          <a:latin typeface="Arial" charset="0"/>
          <a:ea typeface="ＭＳ Ｐゴシック" charset="0"/>
        </a:defRPr>
      </a:lvl4pPr>
      <a:lvl5pPr algn="ctr" rtl="0" eaLnBrk="0" fontAlgn="base" hangingPunct="0">
        <a:spcBef>
          <a:spcPct val="0"/>
        </a:spcBef>
        <a:spcAft>
          <a:spcPct val="0"/>
        </a:spcAft>
        <a:defRPr sz="4800">
          <a:solidFill>
            <a:srgbClr val="CA126A"/>
          </a:solidFill>
          <a:latin typeface="Arial" charset="0"/>
          <a:ea typeface="ＭＳ Ｐゴシック" charset="0"/>
        </a:defRPr>
      </a:lvl5pPr>
      <a:lvl6pPr marL="457200" algn="l" rtl="0" fontAlgn="base">
        <a:spcBef>
          <a:spcPct val="0"/>
        </a:spcBef>
        <a:spcAft>
          <a:spcPct val="0"/>
        </a:spcAft>
        <a:defRPr sz="4400">
          <a:solidFill>
            <a:srgbClr val="CA126A"/>
          </a:solidFill>
          <a:latin typeface="Arial" charset="0"/>
        </a:defRPr>
      </a:lvl6pPr>
      <a:lvl7pPr marL="914400" algn="l" rtl="0" fontAlgn="base">
        <a:spcBef>
          <a:spcPct val="0"/>
        </a:spcBef>
        <a:spcAft>
          <a:spcPct val="0"/>
        </a:spcAft>
        <a:defRPr sz="4400">
          <a:solidFill>
            <a:srgbClr val="CA126A"/>
          </a:solidFill>
          <a:latin typeface="Arial" charset="0"/>
        </a:defRPr>
      </a:lvl7pPr>
      <a:lvl8pPr marL="1371600" algn="l" rtl="0" fontAlgn="base">
        <a:spcBef>
          <a:spcPct val="0"/>
        </a:spcBef>
        <a:spcAft>
          <a:spcPct val="0"/>
        </a:spcAft>
        <a:defRPr sz="4400">
          <a:solidFill>
            <a:srgbClr val="CA126A"/>
          </a:solidFill>
          <a:latin typeface="Arial" charset="0"/>
        </a:defRPr>
      </a:lvl8pPr>
      <a:lvl9pPr marL="1828800" algn="l" rtl="0" fontAlgn="base">
        <a:spcBef>
          <a:spcPct val="0"/>
        </a:spcBef>
        <a:spcAft>
          <a:spcPct val="0"/>
        </a:spcAft>
        <a:defRPr sz="4400">
          <a:solidFill>
            <a:srgbClr val="CA126A"/>
          </a:solidFill>
          <a:latin typeface="Arial" charset="0"/>
        </a:defRPr>
      </a:lvl9pPr>
    </p:titleStyle>
    <p:bodyStyle>
      <a:lvl1pPr marL="342900" indent="-342900" algn="ctr" rtl="0" eaLnBrk="0" fontAlgn="base" hangingPunct="0">
        <a:spcBef>
          <a:spcPct val="20000"/>
        </a:spcBef>
        <a:spcAft>
          <a:spcPct val="0"/>
        </a:spcAft>
        <a:buClr>
          <a:srgbClr val="CA126A"/>
        </a:buClr>
        <a:defRPr sz="3200">
          <a:solidFill>
            <a:srgbClr val="013668"/>
          </a:solidFill>
          <a:latin typeface="Arial" charset="0"/>
          <a:ea typeface="ＭＳ Ｐゴシック" charset="0"/>
          <a:cs typeface="+mn-cs"/>
        </a:defRPr>
      </a:lvl1pPr>
      <a:lvl2pPr marL="742950" indent="-285750" algn="l" rtl="0" eaLnBrk="0" fontAlgn="base" hangingPunct="0">
        <a:spcBef>
          <a:spcPct val="20000"/>
        </a:spcBef>
        <a:spcAft>
          <a:spcPct val="0"/>
        </a:spcAft>
        <a:buClr>
          <a:srgbClr val="CA126A"/>
        </a:buClr>
        <a:buChar char="–"/>
        <a:defRPr sz="2800">
          <a:solidFill>
            <a:srgbClr val="013668"/>
          </a:solidFill>
          <a:latin typeface="Arial" charset="0"/>
          <a:ea typeface="ＭＳ Ｐゴシック" charset="0"/>
        </a:defRPr>
      </a:lvl2pPr>
      <a:lvl3pPr marL="1143000" indent="-228600" algn="l" rtl="0" eaLnBrk="0" fontAlgn="base" hangingPunct="0">
        <a:spcBef>
          <a:spcPct val="20000"/>
        </a:spcBef>
        <a:spcAft>
          <a:spcPct val="0"/>
        </a:spcAft>
        <a:buClr>
          <a:srgbClr val="CA126A"/>
        </a:buClr>
        <a:buChar char="•"/>
        <a:defRPr sz="2400">
          <a:solidFill>
            <a:srgbClr val="013668"/>
          </a:solidFill>
          <a:latin typeface="Arial" charset="0"/>
          <a:ea typeface="ＭＳ Ｐゴシック" charset="0"/>
        </a:defRPr>
      </a:lvl3pPr>
      <a:lvl4pPr marL="1600200" indent="-228600" algn="l" rtl="0" eaLnBrk="0" fontAlgn="base" hangingPunct="0">
        <a:spcBef>
          <a:spcPct val="20000"/>
        </a:spcBef>
        <a:spcAft>
          <a:spcPct val="0"/>
        </a:spcAft>
        <a:buClr>
          <a:srgbClr val="CA126A"/>
        </a:buClr>
        <a:buChar char="–"/>
        <a:defRPr sz="2000">
          <a:solidFill>
            <a:srgbClr val="013668"/>
          </a:solidFill>
          <a:latin typeface="Arial" charset="0"/>
          <a:ea typeface="ＭＳ Ｐゴシック" charset="0"/>
        </a:defRPr>
      </a:lvl4pPr>
      <a:lvl5pPr marL="2057400" indent="-228600" algn="l" rtl="0" eaLnBrk="0" fontAlgn="base" hangingPunct="0">
        <a:spcBef>
          <a:spcPct val="20000"/>
        </a:spcBef>
        <a:spcAft>
          <a:spcPct val="0"/>
        </a:spcAft>
        <a:buClr>
          <a:srgbClr val="CA126A"/>
        </a:buClr>
        <a:buChar char="»"/>
        <a:defRPr sz="2000">
          <a:solidFill>
            <a:srgbClr val="013668"/>
          </a:solidFill>
          <a:latin typeface="Arial" charset="0"/>
          <a:ea typeface="ＭＳ Ｐゴシック" charset="0"/>
        </a:defRPr>
      </a:lvl5pPr>
      <a:lvl6pPr marL="2514600" indent="-228600" algn="l" rtl="0" fontAlgn="base">
        <a:spcBef>
          <a:spcPct val="20000"/>
        </a:spcBef>
        <a:spcAft>
          <a:spcPct val="0"/>
        </a:spcAft>
        <a:buClr>
          <a:srgbClr val="CA126A"/>
        </a:buClr>
        <a:buChar char="»"/>
        <a:defRPr sz="2000">
          <a:solidFill>
            <a:srgbClr val="013668"/>
          </a:solidFill>
          <a:latin typeface="+mn-lt"/>
        </a:defRPr>
      </a:lvl6pPr>
      <a:lvl7pPr marL="2971800" indent="-228600" algn="l" rtl="0" fontAlgn="base">
        <a:spcBef>
          <a:spcPct val="20000"/>
        </a:spcBef>
        <a:spcAft>
          <a:spcPct val="0"/>
        </a:spcAft>
        <a:buClr>
          <a:srgbClr val="CA126A"/>
        </a:buClr>
        <a:buChar char="»"/>
        <a:defRPr sz="2000">
          <a:solidFill>
            <a:srgbClr val="013668"/>
          </a:solidFill>
          <a:latin typeface="+mn-lt"/>
        </a:defRPr>
      </a:lvl7pPr>
      <a:lvl8pPr marL="3429000" indent="-228600" algn="l" rtl="0" fontAlgn="base">
        <a:spcBef>
          <a:spcPct val="20000"/>
        </a:spcBef>
        <a:spcAft>
          <a:spcPct val="0"/>
        </a:spcAft>
        <a:buClr>
          <a:srgbClr val="CA126A"/>
        </a:buClr>
        <a:buChar char="»"/>
        <a:defRPr sz="2000">
          <a:solidFill>
            <a:srgbClr val="013668"/>
          </a:solidFill>
          <a:latin typeface="+mn-lt"/>
        </a:defRPr>
      </a:lvl8pPr>
      <a:lvl9pPr marL="3886200" indent="-228600" algn="l" rtl="0" fontAlgn="base">
        <a:spcBef>
          <a:spcPct val="20000"/>
        </a:spcBef>
        <a:spcAft>
          <a:spcPct val="0"/>
        </a:spcAft>
        <a:buClr>
          <a:srgbClr val="CA126A"/>
        </a:buClr>
        <a:buChar char="»"/>
        <a:defRPr sz="2000">
          <a:solidFill>
            <a:srgbClr val="013668"/>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books.org/wiki/Scriptapedi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chart" Target="../charts/char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google.com/url?sa=i&amp;rct=j&amp;q=&amp;esrc=s&amp;source=images&amp;cd=&amp;cad=rja&amp;uact=8&amp;ved=0ahUKEwiKtO32gaXKAhVJNT4KHbv7AyEQjRwIBw&amp;url=http://www.financialsense.com/contributors/ugo-bardi/2011/09/07/cassandra-and-the-limits-to-growth&amp;psig=AFQjCNFcY16d8ljNkUAnyWocOqOUnRhxng&amp;ust=1452711201056878"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www.google.com/url?sa=i&amp;rct=j&amp;q=&amp;esrc=s&amp;source=images&amp;cd=&amp;cad=rja&amp;uact=8&amp;ved=0ahUKEwjAhavUmaXKAhUJPj4KHTH5DB8QjRwIBw&amp;url=http://susanfairchild.svbtle.com/system-thinking-101&amp;psig=AFQjCNFcY16d8ljNkUAnyWocOqOUnRhxng&amp;ust=1452711201056878"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hyperlink" Target="Bathwater.stmx" TargetMode="External"/><Relationship Id="rId5" Type="http://schemas.openxmlformats.org/officeDocument/2006/relationships/image" Target="../media/image11.emf"/><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3"/>
          <p:cNvSpPr>
            <a:spLocks noGrp="1"/>
          </p:cNvSpPr>
          <p:nvPr>
            <p:ph type="title"/>
          </p:nvPr>
        </p:nvSpPr>
        <p:spPr>
          <a:xfrm>
            <a:off x="381000" y="685800"/>
            <a:ext cx="7543800" cy="762000"/>
          </a:xfrm>
        </p:spPr>
        <p:txBody>
          <a:bodyPr/>
          <a:lstStyle/>
          <a:p>
            <a:r>
              <a:rPr lang="en-US" altLang="en-US" sz="2800" dirty="0" smtClean="0"/>
              <a:t>Systems Science Methodologies</a:t>
            </a:r>
          </a:p>
        </p:txBody>
      </p:sp>
      <p:sp>
        <p:nvSpPr>
          <p:cNvPr id="7171" name="Content Placeholder 4"/>
          <p:cNvSpPr>
            <a:spLocks noGrp="1"/>
          </p:cNvSpPr>
          <p:nvPr>
            <p:ph idx="1"/>
          </p:nvPr>
        </p:nvSpPr>
        <p:spPr>
          <a:xfrm>
            <a:off x="457200" y="1447800"/>
            <a:ext cx="8305800" cy="4411663"/>
          </a:xfrm>
        </p:spPr>
        <p:txBody>
          <a:bodyPr/>
          <a:lstStyle/>
          <a:p>
            <a:pPr>
              <a:spcAft>
                <a:spcPts val="0"/>
              </a:spcAft>
              <a:defRPr/>
            </a:pPr>
            <a:r>
              <a:rPr lang="en-US" altLang="en-US" sz="2400" dirty="0" smtClean="0"/>
              <a:t>A </a:t>
            </a:r>
            <a:r>
              <a:rPr lang="en-US" altLang="en-US" sz="2400" dirty="0"/>
              <a:t>broad class of intellectual methods for understanding part-and-whole interactions (</a:t>
            </a:r>
            <a:r>
              <a:rPr lang="en-US" altLang="en-US" sz="2400" dirty="0" err="1"/>
              <a:t>Trochim</a:t>
            </a:r>
            <a:r>
              <a:rPr lang="en-US" altLang="en-US" sz="2400" dirty="0"/>
              <a:t>, 2006)</a:t>
            </a:r>
          </a:p>
          <a:p>
            <a:pPr>
              <a:spcAft>
                <a:spcPts val="0"/>
              </a:spcAft>
              <a:defRPr/>
            </a:pPr>
            <a:endParaRPr lang="en-US" altLang="en-US" sz="1800" dirty="0" smtClean="0"/>
          </a:p>
          <a:p>
            <a:pPr marL="0" indent="0">
              <a:spcAft>
                <a:spcPts val="0"/>
              </a:spcAft>
              <a:buFont typeface="Wingdings" pitchFamily="2" charset="2"/>
              <a:buNone/>
              <a:defRPr/>
            </a:pPr>
            <a:endParaRPr lang="en-US" altLang="en-US" sz="1800" dirty="0" smtClean="0"/>
          </a:p>
          <a:p>
            <a:pPr>
              <a:spcAft>
                <a:spcPts val="0"/>
              </a:spcAft>
              <a:defRPr/>
            </a:pPr>
            <a:r>
              <a:rPr lang="en-US" altLang="en-US" sz="2400" dirty="0" smtClean="0"/>
              <a:t>What is </a:t>
            </a:r>
            <a:r>
              <a:rPr lang="en-US" altLang="en-US" sz="2400" dirty="0">
                <a:solidFill>
                  <a:srgbClr val="CA126A"/>
                </a:solidFill>
                <a:latin typeface="+mj-lt"/>
                <a:cs typeface="+mj-cs"/>
              </a:rPr>
              <a:t>System Dynamics </a:t>
            </a:r>
            <a:r>
              <a:rPr lang="en-US" altLang="en-US" sz="2400" dirty="0" smtClean="0">
                <a:solidFill>
                  <a:srgbClr val="CA126A"/>
                </a:solidFill>
                <a:latin typeface="+mj-lt"/>
                <a:cs typeface="+mj-cs"/>
              </a:rPr>
              <a:t>Modeling (SDM)</a:t>
            </a:r>
            <a:r>
              <a:rPr lang="en-US" altLang="en-US" sz="2400" dirty="0" smtClean="0"/>
              <a:t>?</a:t>
            </a:r>
          </a:p>
          <a:p>
            <a:pPr lvl="1" eaLnBrk="1" hangingPunct="1">
              <a:spcAft>
                <a:spcPts val="600"/>
              </a:spcAft>
            </a:pPr>
            <a:r>
              <a:rPr lang="en-US" altLang="en-US" sz="2000" dirty="0" smtClean="0"/>
              <a:t>A </a:t>
            </a:r>
            <a:r>
              <a:rPr lang="en-US" altLang="en-US" sz="2000" u="sng" dirty="0" smtClean="0"/>
              <a:t>computer-aided</a:t>
            </a:r>
            <a:r>
              <a:rPr lang="en-US" altLang="en-US" sz="2000" dirty="0" smtClean="0"/>
              <a:t> approach to </a:t>
            </a:r>
            <a:r>
              <a:rPr lang="en-US" altLang="en-US" sz="2000" u="sng" dirty="0" smtClean="0"/>
              <a:t>policy analysis and design</a:t>
            </a:r>
            <a:r>
              <a:rPr lang="en-US" altLang="en-US" sz="2000" dirty="0" smtClean="0"/>
              <a:t> characterized by </a:t>
            </a:r>
            <a:r>
              <a:rPr lang="en-US" altLang="en-US" sz="2000" u="sng" dirty="0" smtClean="0"/>
              <a:t>information feedback</a:t>
            </a:r>
            <a:r>
              <a:rPr lang="en-US" altLang="en-US" sz="2000" dirty="0" smtClean="0"/>
              <a:t> (i.e., circular causality) </a:t>
            </a:r>
            <a:r>
              <a:rPr lang="en-US" altLang="en-US" sz="1400" dirty="0" smtClean="0"/>
              <a:t>(Richardson, 1996)</a:t>
            </a:r>
            <a:r>
              <a:rPr lang="en-US" altLang="en-US" sz="2000" dirty="0" smtClean="0"/>
              <a:t> </a:t>
            </a:r>
          </a:p>
          <a:p>
            <a:pPr lvl="1" eaLnBrk="1" hangingPunct="1">
              <a:spcAft>
                <a:spcPts val="600"/>
              </a:spcAft>
            </a:pPr>
            <a:r>
              <a:rPr lang="en-US" altLang="en-US" sz="2000" dirty="0" smtClean="0"/>
              <a:t>[</a:t>
            </a:r>
            <a:r>
              <a:rPr lang="en-US" altLang="en-US" sz="2000" u="sng" dirty="0"/>
              <a:t>mathematically</a:t>
            </a:r>
            <a:r>
              <a:rPr lang="en-US" altLang="en-US" sz="2000" dirty="0"/>
              <a:t>] A set of differential equations representing hypothesized time-dependent inter-dependencies among specified variables</a:t>
            </a:r>
            <a:endParaRPr lang="en-US" altLang="en-US" sz="2000" i="1" dirty="0"/>
          </a:p>
          <a:p>
            <a:pPr lvl="1" eaLnBrk="1" hangingPunct="1">
              <a:spcAft>
                <a:spcPts val="600"/>
              </a:spcAft>
            </a:pPr>
            <a:r>
              <a:rPr lang="en-US" altLang="en-US" sz="2000" dirty="0"/>
              <a:t>[</a:t>
            </a:r>
            <a:r>
              <a:rPr lang="en-US" altLang="en-US" sz="2000" u="sng" dirty="0"/>
              <a:t>philosophically</a:t>
            </a:r>
            <a:r>
              <a:rPr lang="en-US" altLang="en-US" sz="2000" dirty="0"/>
              <a:t>] A methodology intended to foster in-depth understanding about the ‘structure’ and ‘behavior’ of </a:t>
            </a:r>
            <a:r>
              <a:rPr lang="en-US" altLang="en-US" sz="2000" dirty="0" smtClean="0"/>
              <a:t>complex problems</a:t>
            </a:r>
            <a:endParaRPr lang="en-US" altLang="en-US" sz="2000" dirty="0"/>
          </a:p>
          <a:p>
            <a:pPr>
              <a:spcAft>
                <a:spcPts val="600"/>
              </a:spcAft>
              <a:buFont typeface="Wingdings" pitchFamily="2" charset="2"/>
              <a:buNone/>
              <a:defRPr/>
            </a:pPr>
            <a:endParaRPr lang="en-US" altLang="en-US" sz="2400" dirty="0" smtClean="0"/>
          </a:p>
        </p:txBody>
      </p:sp>
      <p:sp>
        <p:nvSpPr>
          <p:cNvPr id="4100" name="TextBox 4"/>
          <p:cNvSpPr txBox="1">
            <a:spLocks noChangeArrowheads="1"/>
          </p:cNvSpPr>
          <p:nvPr/>
        </p:nvSpPr>
        <p:spPr bwMode="auto">
          <a:xfrm>
            <a:off x="3157834" y="2339370"/>
            <a:ext cx="3547766"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cs typeface="Arial" pitchFamily="34" charset="0"/>
              </a:defRPr>
            </a:lvl1pPr>
            <a:lvl2pPr eaLnBrk="0" hangingPunct="0">
              <a:spcBef>
                <a:spcPct val="20000"/>
              </a:spcBef>
              <a:buClr>
                <a:schemeClr val="accent2"/>
              </a:buClr>
              <a:buSzPct val="70000"/>
              <a:buFont typeface="Wingdings" pitchFamily="2" charset="2"/>
              <a:buChar char="l"/>
              <a:defRPr sz="2600">
                <a:solidFill>
                  <a:schemeClr val="tx1"/>
                </a:solidFill>
                <a:latin typeface="Arial" pitchFamily="34" charset="0"/>
                <a:cs typeface="Arial" pitchFamily="34"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cs typeface="Arial" pitchFamily="34"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cs typeface="Arial" pitchFamily="34" charset="0"/>
              </a:defRPr>
            </a:lvl9pPr>
          </a:lstStyle>
          <a:p>
            <a:pPr lvl="1" eaLnBrk="1" hangingPunct="1">
              <a:spcBef>
                <a:spcPct val="0"/>
              </a:spcBef>
              <a:spcAft>
                <a:spcPts val="600"/>
              </a:spcAft>
              <a:buClrTx/>
              <a:buSzTx/>
              <a:buFont typeface="Arial" pitchFamily="34" charset="0"/>
              <a:buChar char="•"/>
            </a:pPr>
            <a:r>
              <a:rPr lang="en-US" altLang="en-US" sz="1600" dirty="0" smtClean="0"/>
              <a:t>  Agent-based Modeling</a:t>
            </a:r>
          </a:p>
          <a:p>
            <a:pPr lvl="1" eaLnBrk="1" hangingPunct="1">
              <a:spcBef>
                <a:spcPct val="0"/>
              </a:spcBef>
              <a:spcAft>
                <a:spcPts val="600"/>
              </a:spcAft>
              <a:buClrTx/>
              <a:buSzTx/>
              <a:buFont typeface="Arial" pitchFamily="34" charset="0"/>
              <a:buChar char="•"/>
            </a:pPr>
            <a:r>
              <a:rPr lang="en-US" altLang="en-US" sz="1600" dirty="0" smtClean="0"/>
              <a:t>  </a:t>
            </a:r>
            <a:r>
              <a:rPr lang="en-US" altLang="en-US" sz="1600" b="1" dirty="0" smtClean="0">
                <a:solidFill>
                  <a:srgbClr val="CA126A"/>
                </a:solidFill>
              </a:rPr>
              <a:t>System Dynamics Modeling</a:t>
            </a:r>
          </a:p>
          <a:p>
            <a:pPr eaLnBrk="1" hangingPunct="1">
              <a:spcBef>
                <a:spcPct val="0"/>
              </a:spcBef>
              <a:spcAft>
                <a:spcPts val="600"/>
              </a:spcAft>
              <a:buClrTx/>
              <a:buSzTx/>
              <a:buFont typeface="Arial" pitchFamily="34" charset="0"/>
              <a:buChar char="•"/>
            </a:pPr>
            <a:endParaRPr lang="en-US" altLang="en-US" sz="1800" dirty="0"/>
          </a:p>
        </p:txBody>
      </p:sp>
      <p:sp>
        <p:nvSpPr>
          <p:cNvPr id="4101" name="TextBox 5"/>
          <p:cNvSpPr txBox="1">
            <a:spLocks noChangeArrowheads="1"/>
          </p:cNvSpPr>
          <p:nvPr/>
        </p:nvSpPr>
        <p:spPr bwMode="auto">
          <a:xfrm>
            <a:off x="331078" y="2333020"/>
            <a:ext cx="3214341" cy="61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spcBef>
                <a:spcPct val="20000"/>
              </a:spcBef>
              <a:buClr>
                <a:schemeClr val="tx2"/>
              </a:buClr>
              <a:buSzPct val="70000"/>
              <a:buFont typeface="Wingdings" pitchFamily="2" charset="2"/>
              <a:buChar char="l"/>
              <a:defRPr sz="3000">
                <a:solidFill>
                  <a:schemeClr val="tx1"/>
                </a:solidFill>
                <a:latin typeface="Arial" pitchFamily="34" charset="0"/>
                <a:cs typeface="Arial" pitchFamily="34" charset="0"/>
              </a:defRPr>
            </a:lvl1pPr>
            <a:lvl2pPr eaLnBrk="0" hangingPunct="0">
              <a:spcBef>
                <a:spcPct val="20000"/>
              </a:spcBef>
              <a:buClr>
                <a:schemeClr val="accent2"/>
              </a:buClr>
              <a:buSzPct val="70000"/>
              <a:buFont typeface="Wingdings" pitchFamily="2" charset="2"/>
              <a:buChar char="l"/>
              <a:defRPr sz="2600">
                <a:solidFill>
                  <a:schemeClr val="tx1"/>
                </a:solidFill>
                <a:latin typeface="Arial" pitchFamily="34" charset="0"/>
                <a:cs typeface="Arial" pitchFamily="34"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cs typeface="Arial" pitchFamily="34"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cs typeface="Arial" pitchFamily="34" charset="0"/>
              </a:defRPr>
            </a:lvl9pPr>
          </a:lstStyle>
          <a:p>
            <a:pPr lvl="1" eaLnBrk="1" hangingPunct="1">
              <a:spcBef>
                <a:spcPct val="0"/>
              </a:spcBef>
              <a:spcAft>
                <a:spcPts val="600"/>
              </a:spcAft>
              <a:buClrTx/>
              <a:buSzTx/>
              <a:buFont typeface="Arial" pitchFamily="34" charset="0"/>
              <a:buChar char="•"/>
            </a:pPr>
            <a:r>
              <a:rPr lang="en-US" altLang="en-US" sz="1600" dirty="0" smtClean="0"/>
              <a:t>  Social </a:t>
            </a:r>
            <a:r>
              <a:rPr lang="en-US" altLang="en-US" sz="1600" dirty="0"/>
              <a:t>Network </a:t>
            </a:r>
            <a:r>
              <a:rPr lang="en-US" altLang="en-US" sz="1600" dirty="0" smtClean="0"/>
              <a:t>Analysis</a:t>
            </a:r>
            <a:endParaRPr lang="en-US" altLang="en-US" sz="1600" dirty="0"/>
          </a:p>
          <a:p>
            <a:pPr lvl="1" eaLnBrk="1" hangingPunct="1">
              <a:spcBef>
                <a:spcPct val="0"/>
              </a:spcBef>
              <a:spcAft>
                <a:spcPts val="600"/>
              </a:spcAft>
              <a:buClrTx/>
              <a:buSzTx/>
              <a:buFont typeface="Arial" pitchFamily="34" charset="0"/>
              <a:buChar char="•"/>
            </a:pPr>
            <a:r>
              <a:rPr lang="en-US" altLang="en-US" sz="1600" dirty="0"/>
              <a:t>  Micro-simulation </a:t>
            </a:r>
            <a:r>
              <a:rPr lang="en-US" altLang="en-US" sz="1600" dirty="0" smtClean="0"/>
              <a:t>Modeling</a:t>
            </a:r>
            <a:endParaRPr lang="en-US" altLang="en-US" sz="1600" dirty="0"/>
          </a:p>
        </p:txBody>
      </p:sp>
    </p:spTree>
    <p:extLst>
      <p:ext uri="{BB962C8B-B14F-4D97-AF65-F5344CB8AC3E}">
        <p14:creationId xmlns:p14="http://schemas.microsoft.com/office/powerpoint/2010/main" val="1920951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457200" y="381000"/>
            <a:ext cx="8229600" cy="1143000"/>
          </a:xfrm>
        </p:spPr>
        <p:txBody>
          <a:bodyPr>
            <a:normAutofit/>
          </a:bodyPr>
          <a:lstStyle/>
          <a:p>
            <a:r>
              <a:rPr lang="en-US" altLang="en-US" sz="3100" dirty="0" smtClean="0">
                <a:latin typeface="Arial" panose="020B0604020202020204" pitchFamily="34" charset="0"/>
                <a:cs typeface="Arial" panose="020B0604020202020204" pitchFamily="34" charset="0"/>
              </a:rPr>
              <a:t>CDC Stages of Care and the “Treatment Cascade” – US Population</a:t>
            </a:r>
            <a:r>
              <a:rPr lang="en-US" altLang="en-US" sz="3600" b="1" dirty="0" smtClean="0">
                <a:latin typeface="Arial" panose="020B0604020202020204" pitchFamily="34" charset="0"/>
                <a:cs typeface="Arial" panose="020B0604020202020204" pitchFamily="34" charset="0"/>
              </a:rPr>
              <a:t> </a:t>
            </a:r>
            <a:r>
              <a:rPr lang="en-US" altLang="en-US" sz="2000" b="1" dirty="0" smtClean="0">
                <a:latin typeface="Arial" panose="020B0604020202020204" pitchFamily="34" charset="0"/>
                <a:cs typeface="Arial" panose="020B0604020202020204" pitchFamily="34" charset="0"/>
              </a:rPr>
              <a:t>(July 2012)</a:t>
            </a:r>
          </a:p>
        </p:txBody>
      </p:sp>
      <p:pic>
        <p:nvPicPr>
          <p:cNvPr id="64515" name="Content Placeholder 3" descr="Stages of Care barchart.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816513" y="1617408"/>
            <a:ext cx="7510975" cy="4630992"/>
          </a:xfrm>
        </p:spPr>
      </p:pic>
      <p:sp>
        <p:nvSpPr>
          <p:cNvPr id="2" name="TextBox 1"/>
          <p:cNvSpPr txBox="1"/>
          <p:nvPr/>
        </p:nvSpPr>
        <p:spPr>
          <a:xfrm>
            <a:off x="4641965" y="2915579"/>
            <a:ext cx="4191000" cy="867930"/>
          </a:xfrm>
          <a:prstGeom prst="rect">
            <a:avLst/>
          </a:prstGeom>
          <a:noFill/>
        </p:spPr>
        <p:txBody>
          <a:bodyPr wrap="square" rtlCol="0">
            <a:spAutoFit/>
          </a:bodyPr>
          <a:lstStyle/>
          <a:p>
            <a:pPr>
              <a:buNone/>
            </a:pPr>
            <a:r>
              <a:rPr lang="en-US" b="1" dirty="0" smtClean="0">
                <a:solidFill>
                  <a:schemeClr val="accent5">
                    <a:lumMod val="75000"/>
                  </a:schemeClr>
                </a:solidFill>
                <a:latin typeface="Calibri" panose="020F0502020204030204" pitchFamily="34" charset="0"/>
              </a:rPr>
              <a:t>A static analysis:  Dynamics are implied.</a:t>
            </a:r>
            <a:endParaRPr lang="en-US" b="1" dirty="0">
              <a:solidFill>
                <a:schemeClr val="accent5">
                  <a:lumMod val="75000"/>
                </a:schemeClr>
              </a:solidFill>
              <a:latin typeface="Calibri" panose="020F0502020204030204" pitchFamily="34" charset="0"/>
            </a:endParaRPr>
          </a:p>
        </p:txBody>
      </p:sp>
    </p:spTree>
    <p:extLst>
      <p:ext uri="{BB962C8B-B14F-4D97-AF65-F5344CB8AC3E}">
        <p14:creationId xmlns:p14="http://schemas.microsoft.com/office/powerpoint/2010/main" val="1377271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52400"/>
            <a:ext cx="9144000" cy="1371600"/>
          </a:xfrm>
        </p:spPr>
        <p:txBody>
          <a:bodyPr>
            <a:noAutofit/>
          </a:bodyPr>
          <a:lstStyle/>
          <a:p>
            <a:r>
              <a:rPr lang="en-US" sz="2800" dirty="0" smtClean="0">
                <a:latin typeface="Arial" panose="020B0604020202020204" pitchFamily="34" charset="0"/>
                <a:cs typeface="Arial" panose="020B0604020202020204" pitchFamily="34" charset="0"/>
              </a:rPr>
              <a:t>A Hypothetical Reference Mode: Community Level Viral </a:t>
            </a:r>
            <a:r>
              <a:rPr lang="en-US" sz="2800" dirty="0">
                <a:latin typeface="Arial" panose="020B0604020202020204" pitchFamily="34" charset="0"/>
                <a:cs typeface="Arial" panose="020B0604020202020204" pitchFamily="34" charset="0"/>
              </a:rPr>
              <a:t>Load </a:t>
            </a:r>
            <a:r>
              <a:rPr lang="en-US" sz="2800" dirty="0" smtClean="0">
                <a:latin typeface="Arial" panose="020B0604020202020204" pitchFamily="34" charset="0"/>
                <a:cs typeface="Arial" panose="020B0604020202020204" pitchFamily="34" charset="0"/>
              </a:rPr>
              <a:t>(CLVL) Over Time (2002 </a:t>
            </a:r>
            <a:r>
              <a:rPr lang="en-US" sz="2800" dirty="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rPr>
              <a:t>2020)</a:t>
            </a:r>
            <a:endParaRPr lang="en-US" sz="2800" dirty="0">
              <a:latin typeface="Arial" panose="020B0604020202020204" pitchFamily="34" charset="0"/>
              <a:cs typeface="Arial" panose="020B0604020202020204" pitchFamily="34" charset="0"/>
            </a:endParaRPr>
          </a:p>
        </p:txBody>
      </p:sp>
      <p:sp>
        <p:nvSpPr>
          <p:cNvPr id="9" name="TextBox 8"/>
          <p:cNvSpPr txBox="1"/>
          <p:nvPr/>
        </p:nvSpPr>
        <p:spPr>
          <a:xfrm>
            <a:off x="2106871" y="1828800"/>
            <a:ext cx="3531929" cy="1384995"/>
          </a:xfrm>
          <a:prstGeom prst="rect">
            <a:avLst/>
          </a:prstGeom>
          <a:noFill/>
        </p:spPr>
        <p:txBody>
          <a:bodyPr wrap="none" rtlCol="0">
            <a:spAutoFit/>
          </a:bodyPr>
          <a:lstStyle/>
          <a:p>
            <a:r>
              <a:rPr lang="en-US" sz="2000" dirty="0" smtClean="0">
                <a:latin typeface="+mj-lt"/>
              </a:rPr>
              <a:t>How did we get </a:t>
            </a:r>
            <a:r>
              <a:rPr lang="en-US" sz="2000" i="1" dirty="0" smtClean="0">
                <a:latin typeface="+mj-lt"/>
              </a:rPr>
              <a:t>here</a:t>
            </a:r>
            <a:r>
              <a:rPr lang="en-US" sz="2000" dirty="0" smtClean="0">
                <a:latin typeface="+mj-lt"/>
              </a:rPr>
              <a:t>? </a:t>
            </a:r>
          </a:p>
          <a:p>
            <a:r>
              <a:rPr lang="en-US" sz="2000" dirty="0" smtClean="0">
                <a:latin typeface="+mj-lt"/>
              </a:rPr>
              <a:t>How do we get </a:t>
            </a:r>
            <a:r>
              <a:rPr lang="en-US" sz="2000" i="1" dirty="0" smtClean="0">
                <a:latin typeface="+mj-lt"/>
              </a:rPr>
              <a:t>to there</a:t>
            </a:r>
            <a:r>
              <a:rPr lang="en-US" sz="2000" dirty="0" smtClean="0">
                <a:latin typeface="+mj-lt"/>
              </a:rPr>
              <a:t>?</a:t>
            </a:r>
          </a:p>
          <a:p>
            <a:r>
              <a:rPr lang="en-US" sz="2000" dirty="0" smtClean="0">
                <a:latin typeface="+mj-lt"/>
              </a:rPr>
              <a:t>What’s driving our success? </a:t>
            </a:r>
          </a:p>
          <a:p>
            <a:r>
              <a:rPr lang="en-US" sz="2000" dirty="0" smtClean="0">
                <a:latin typeface="+mj-lt"/>
              </a:rPr>
              <a:t>What’s holding us back?</a:t>
            </a:r>
            <a:endParaRPr lang="en-US" sz="2000" dirty="0">
              <a:latin typeface="+mj-lt"/>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00200"/>
            <a:ext cx="8153400" cy="4881169"/>
          </a:xfrm>
          <a:prstGeom prst="rect">
            <a:avLst/>
          </a:prstGeom>
        </p:spPr>
      </p:pic>
    </p:spTree>
    <p:extLst>
      <p:ext uri="{BB962C8B-B14F-4D97-AF65-F5344CB8AC3E}">
        <p14:creationId xmlns:p14="http://schemas.microsoft.com/office/powerpoint/2010/main" val="25494957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64" y="152400"/>
            <a:ext cx="8718672" cy="1371600"/>
          </a:xfrm>
        </p:spPr>
        <p:txBody>
          <a:bodyPr>
            <a:noAutofit/>
          </a:bodyPr>
          <a:lstStyle/>
          <a:p>
            <a:r>
              <a:rPr lang="en-US" sz="2800" dirty="0" smtClean="0">
                <a:latin typeface="Arial" panose="020B0604020202020204" pitchFamily="34" charset="0"/>
                <a:cs typeface="Arial" panose="020B0604020202020204" pitchFamily="34" charset="0"/>
              </a:rPr>
              <a:t>A </a:t>
            </a:r>
            <a:r>
              <a:rPr lang="en-US" sz="2800" i="1" dirty="0" smtClean="0">
                <a:latin typeface="Arial" panose="020B0604020202020204" pitchFamily="34" charset="0"/>
                <a:cs typeface="Arial" panose="020B0604020202020204" pitchFamily="34" charset="0"/>
              </a:rPr>
              <a:t>Causal Loop Diagram</a:t>
            </a:r>
            <a:r>
              <a:rPr lang="en-US" sz="2800" dirty="0" smtClean="0">
                <a:latin typeface="Arial" panose="020B0604020202020204" pitchFamily="34" charset="0"/>
                <a:cs typeface="Arial" panose="020B0604020202020204" pitchFamily="34" charset="0"/>
              </a:rPr>
              <a:t> Depicting the Dynamics of Community Viral Load </a:t>
            </a:r>
            <a:endParaRPr lang="en-US" sz="2800" dirty="0">
              <a:latin typeface="Arial" panose="020B0604020202020204" pitchFamily="34" charset="0"/>
              <a:cs typeface="Arial" panose="020B0604020202020204" pitchFamily="34" charset="0"/>
            </a:endParaRP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26" y="1371600"/>
            <a:ext cx="9099672" cy="5205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97009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lstStyle/>
          <a:p>
            <a:r>
              <a:rPr lang="en-US" altLang="en-US" sz="2800" dirty="0" smtClean="0"/>
              <a:t>System </a:t>
            </a:r>
            <a:r>
              <a:rPr lang="en-US" altLang="en-US" sz="2800" dirty="0"/>
              <a:t>Dynamics </a:t>
            </a:r>
            <a:r>
              <a:rPr lang="en-US" altLang="en-US" sz="2800" dirty="0" smtClean="0"/>
              <a:t>Modeling (SDM) is </a:t>
            </a:r>
            <a:br>
              <a:rPr lang="en-US" altLang="en-US" sz="2800" dirty="0" smtClean="0"/>
            </a:br>
            <a:r>
              <a:rPr lang="en-US" altLang="en-US" sz="2800" i="1" dirty="0" smtClean="0"/>
              <a:t>Participatory Research</a:t>
            </a:r>
            <a:endParaRPr lang="en-US" sz="2800" i="1" dirty="0"/>
          </a:p>
        </p:txBody>
      </p:sp>
      <p:sp>
        <p:nvSpPr>
          <p:cNvPr id="3" name="Content Placeholder 2"/>
          <p:cNvSpPr>
            <a:spLocks noGrp="1"/>
          </p:cNvSpPr>
          <p:nvPr>
            <p:ph idx="1"/>
          </p:nvPr>
        </p:nvSpPr>
        <p:spPr>
          <a:xfrm>
            <a:off x="457200" y="1722437"/>
            <a:ext cx="8229600" cy="4525963"/>
          </a:xfrm>
        </p:spPr>
        <p:txBody>
          <a:bodyPr/>
          <a:lstStyle/>
          <a:p>
            <a:r>
              <a:rPr lang="en-US" sz="2400" dirty="0" smtClean="0"/>
              <a:t>In SDM</a:t>
            </a:r>
            <a:r>
              <a:rPr lang="en-US" sz="2400" dirty="0" smtClean="0">
                <a:solidFill>
                  <a:schemeClr val="tx1"/>
                </a:solidFill>
              </a:rPr>
              <a:t>,</a:t>
            </a:r>
            <a:r>
              <a:rPr lang="en-US" sz="2400" dirty="0" smtClean="0">
                <a:solidFill>
                  <a:srgbClr val="D20069"/>
                </a:solidFill>
              </a:rPr>
              <a:t> </a:t>
            </a:r>
            <a:r>
              <a:rPr lang="en-US" sz="2400" i="1" dirty="0">
                <a:solidFill>
                  <a:srgbClr val="D20069"/>
                </a:solidFill>
              </a:rPr>
              <a:t>g</a:t>
            </a:r>
            <a:r>
              <a:rPr lang="en-US" sz="2400" i="1" dirty="0" smtClean="0">
                <a:solidFill>
                  <a:srgbClr val="D20069"/>
                </a:solidFill>
              </a:rPr>
              <a:t>roup model </a:t>
            </a:r>
            <a:r>
              <a:rPr lang="en-US" sz="2400" i="1" dirty="0">
                <a:solidFill>
                  <a:srgbClr val="D20069"/>
                </a:solidFill>
              </a:rPr>
              <a:t>b</a:t>
            </a:r>
            <a:r>
              <a:rPr lang="en-US" sz="2400" i="1" dirty="0" smtClean="0">
                <a:solidFill>
                  <a:srgbClr val="D20069"/>
                </a:solidFill>
              </a:rPr>
              <a:t>uilding</a:t>
            </a:r>
            <a:r>
              <a:rPr lang="en-US" sz="2400" i="1" dirty="0" smtClean="0">
                <a:solidFill>
                  <a:srgbClr val="A02C66"/>
                </a:solidFill>
              </a:rPr>
              <a:t> </a:t>
            </a:r>
            <a:r>
              <a:rPr lang="en-US" sz="2400" dirty="0" smtClean="0"/>
              <a:t>engages </a:t>
            </a:r>
            <a:r>
              <a:rPr lang="en-US" sz="2400" i="1" dirty="0" smtClean="0">
                <a:solidFill>
                  <a:srgbClr val="D20069"/>
                </a:solidFill>
              </a:rPr>
              <a:t>key stakeholders</a:t>
            </a:r>
            <a:r>
              <a:rPr lang="en-US" sz="2400" dirty="0" smtClean="0"/>
              <a:t> in </a:t>
            </a:r>
            <a:r>
              <a:rPr lang="en-US" sz="2400" dirty="0"/>
              <a:t>all phases of </a:t>
            </a:r>
            <a:r>
              <a:rPr lang="en-US" sz="2400" dirty="0" smtClean="0"/>
              <a:t>modeling</a:t>
            </a:r>
          </a:p>
          <a:p>
            <a:pPr lvl="1"/>
            <a:r>
              <a:rPr lang="en-US" sz="2000" dirty="0" smtClean="0"/>
              <a:t>Patients and caregivers, frontline health workers, </a:t>
            </a:r>
            <a:r>
              <a:rPr lang="en-US" sz="2000" dirty="0" err="1" smtClean="0"/>
              <a:t>payors</a:t>
            </a:r>
            <a:r>
              <a:rPr lang="en-US" sz="2000" dirty="0" smtClean="0"/>
              <a:t>, and policy-makers, researchers, others</a:t>
            </a:r>
          </a:p>
          <a:p>
            <a:pPr lvl="1"/>
            <a:r>
              <a:rPr lang="en-US" sz="2000" dirty="0" smtClean="0"/>
              <a:t>Introduction </a:t>
            </a:r>
            <a:r>
              <a:rPr lang="en-US" sz="2000" dirty="0"/>
              <a:t>to group model </a:t>
            </a:r>
            <a:r>
              <a:rPr lang="en-US" sz="2000" dirty="0" smtClean="0"/>
              <a:t>building: </a:t>
            </a:r>
            <a:r>
              <a:rPr lang="en-US" sz="2000" dirty="0" smtClean="0">
                <a:hlinkClick r:id="rId3"/>
              </a:rPr>
              <a:t>https</a:t>
            </a:r>
            <a:r>
              <a:rPr lang="en-US" sz="2000" dirty="0">
                <a:hlinkClick r:id="rId3"/>
              </a:rPr>
              <a:t>://</a:t>
            </a:r>
            <a:r>
              <a:rPr lang="en-US" sz="2000" dirty="0" smtClean="0">
                <a:hlinkClick r:id="rId3"/>
              </a:rPr>
              <a:t>en.wikibooks.org/wiki/Scriptapedia</a:t>
            </a:r>
            <a:endParaRPr lang="en-US" sz="2000" dirty="0" smtClean="0"/>
          </a:p>
          <a:p>
            <a:r>
              <a:rPr lang="en-US" sz="2400" dirty="0" smtClean="0"/>
              <a:t>SDM has the potential to:</a:t>
            </a:r>
          </a:p>
          <a:p>
            <a:pPr lvl="1"/>
            <a:r>
              <a:rPr lang="en-US" sz="2000" dirty="0" smtClean="0"/>
              <a:t>Promote </a:t>
            </a:r>
            <a:r>
              <a:rPr lang="en-US" sz="2000" dirty="0"/>
              <a:t>deep understanding about </a:t>
            </a:r>
            <a:r>
              <a:rPr lang="en-US" sz="2000" dirty="0" smtClean="0"/>
              <a:t>complex problems</a:t>
            </a:r>
          </a:p>
          <a:p>
            <a:pPr lvl="1"/>
            <a:r>
              <a:rPr lang="en-US" sz="2000" dirty="0" smtClean="0"/>
              <a:t>Identify </a:t>
            </a:r>
            <a:r>
              <a:rPr lang="en-US" sz="2000" dirty="0"/>
              <a:t>r</a:t>
            </a:r>
            <a:r>
              <a:rPr lang="en-US" sz="2000" dirty="0" smtClean="0"/>
              <a:t>obust policies and implementation strategies</a:t>
            </a:r>
          </a:p>
          <a:p>
            <a:pPr lvl="1"/>
            <a:r>
              <a:rPr lang="en-US" sz="2000" dirty="0" smtClean="0"/>
              <a:t>Inform novel research questions, hypotheses, and/or study designs</a:t>
            </a:r>
          </a:p>
          <a:p>
            <a:pPr lvl="1"/>
            <a:r>
              <a:rPr lang="en-US" sz="2000" u="sng" dirty="0" smtClean="0"/>
              <a:t>Build models that build community</a:t>
            </a:r>
            <a:r>
              <a:rPr lang="en-US" sz="2000" dirty="0" smtClean="0"/>
              <a:t>: Establish task forces, coalitions and other collaborative partnerships</a:t>
            </a:r>
            <a:endParaRPr lang="en-US" sz="2000" dirty="0"/>
          </a:p>
          <a:p>
            <a:pPr lvl="1"/>
            <a:endParaRPr lang="en-US" sz="2000" dirty="0" smtClean="0">
              <a:solidFill>
                <a:srgbClr val="D20069"/>
              </a:solidFill>
            </a:endParaRPr>
          </a:p>
        </p:txBody>
      </p:sp>
    </p:spTree>
    <p:extLst>
      <p:ext uri="{BB962C8B-B14F-4D97-AF65-F5344CB8AC3E}">
        <p14:creationId xmlns:p14="http://schemas.microsoft.com/office/powerpoint/2010/main" val="34547522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Title 3"/>
          <p:cNvSpPr>
            <a:spLocks noGrp="1"/>
          </p:cNvSpPr>
          <p:nvPr>
            <p:ph type="title"/>
          </p:nvPr>
        </p:nvSpPr>
        <p:spPr>
          <a:xfrm>
            <a:off x="762000" y="138113"/>
            <a:ext cx="8153400" cy="609600"/>
          </a:xfrm>
        </p:spPr>
        <p:txBody>
          <a:bodyPr/>
          <a:lstStyle/>
          <a:p>
            <a:r>
              <a:rPr lang="en-US" altLang="en-US" sz="3200" dirty="0" smtClean="0"/>
              <a:t>System Dynamics Modeling is Participatory</a:t>
            </a:r>
          </a:p>
        </p:txBody>
      </p:sp>
      <p:grpSp>
        <p:nvGrpSpPr>
          <p:cNvPr id="32" name="Group 31"/>
          <p:cNvGrpSpPr>
            <a:grpSpLocks/>
          </p:cNvGrpSpPr>
          <p:nvPr/>
        </p:nvGrpSpPr>
        <p:grpSpPr bwMode="auto">
          <a:xfrm>
            <a:off x="4943475" y="1058863"/>
            <a:ext cx="3668875" cy="2357437"/>
            <a:chOff x="5181600" y="1219201"/>
            <a:chExt cx="4480217" cy="2358572"/>
          </a:xfrm>
        </p:grpSpPr>
        <p:pic>
          <p:nvPicPr>
            <p:cNvPr id="24593" name="Picture 2" descr="Image result for system dynamics model"/>
            <p:cNvPicPr>
              <a:picLocks noChangeAspect="1" noChangeArrowheads="1"/>
            </p:cNvPicPr>
            <p:nvPr/>
          </p:nvPicPr>
          <p:blipFill>
            <a:blip r:embed="rId3">
              <a:extLst>
                <a:ext uri="{28A0092B-C50C-407E-A947-70E740481C1C}">
                  <a14:useLocalDpi xmlns:a14="http://schemas.microsoft.com/office/drawing/2010/main" val="0"/>
                </a:ext>
              </a:extLst>
            </a:blip>
            <a:srcRect l="-98" r="98"/>
            <a:stretch>
              <a:fillRect/>
            </a:stretch>
          </p:blipFill>
          <p:spPr bwMode="auto">
            <a:xfrm>
              <a:off x="5181600" y="1219201"/>
              <a:ext cx="2971800" cy="2358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Box 33"/>
            <p:cNvSpPr txBox="1"/>
            <p:nvPr/>
          </p:nvSpPr>
          <p:spPr>
            <a:xfrm>
              <a:off x="8077813" y="2134041"/>
              <a:ext cx="1584004" cy="461887"/>
            </a:xfrm>
            <a:prstGeom prst="rect">
              <a:avLst/>
            </a:prstGeom>
            <a:noFill/>
          </p:spPr>
          <p:txBody>
            <a:bodyPr wrap="none">
              <a:spAutoFit/>
            </a:bodyPr>
            <a:lstStyle/>
            <a:p>
              <a:pPr>
                <a:buNone/>
                <a:defRPr/>
              </a:pPr>
              <a:r>
                <a:rPr lang="en-US" sz="1200" b="1" dirty="0">
                  <a:solidFill>
                    <a:srgbClr val="CA126A"/>
                  </a:solidFill>
                  <a:latin typeface="+mn-lt"/>
                  <a:cs typeface="Avenir Book"/>
                </a:rPr>
                <a:t>Mental models </a:t>
              </a:r>
            </a:p>
            <a:p>
              <a:pPr>
                <a:buNone/>
                <a:defRPr/>
              </a:pPr>
              <a:r>
                <a:rPr lang="en-US" sz="1200" b="1" dirty="0">
                  <a:solidFill>
                    <a:srgbClr val="CA126A"/>
                  </a:solidFill>
                  <a:latin typeface="+mn-lt"/>
                  <a:cs typeface="Avenir Book"/>
                </a:rPr>
                <a:t>made explicit </a:t>
              </a:r>
            </a:p>
          </p:txBody>
        </p:sp>
      </p:grpSp>
      <p:grpSp>
        <p:nvGrpSpPr>
          <p:cNvPr id="35" name="Group 34"/>
          <p:cNvGrpSpPr>
            <a:grpSpLocks/>
          </p:cNvGrpSpPr>
          <p:nvPr/>
        </p:nvGrpSpPr>
        <p:grpSpPr bwMode="auto">
          <a:xfrm>
            <a:off x="457200" y="3856269"/>
            <a:ext cx="2672645" cy="2544532"/>
            <a:chOff x="6119852" y="3799666"/>
            <a:chExt cx="2819400" cy="2550929"/>
          </a:xfrm>
        </p:grpSpPr>
        <p:graphicFrame>
          <p:nvGraphicFramePr>
            <p:cNvPr id="36" name="Chart 35"/>
            <p:cNvGraphicFramePr>
              <a:graphicFrameLocks/>
            </p:cNvGraphicFramePr>
            <p:nvPr/>
          </p:nvGraphicFramePr>
          <p:xfrm>
            <a:off x="6119852" y="4010973"/>
            <a:ext cx="2819400" cy="2339622"/>
          </p:xfrm>
          <a:graphic>
            <a:graphicData uri="http://schemas.openxmlformats.org/drawingml/2006/chart">
              <c:chart xmlns:c="http://schemas.openxmlformats.org/drawingml/2006/chart" xmlns:r="http://schemas.openxmlformats.org/officeDocument/2006/relationships" r:id="rId4"/>
            </a:graphicData>
          </a:graphic>
        </p:graphicFrame>
        <p:sp>
          <p:nvSpPr>
            <p:cNvPr id="37" name="TextBox 36"/>
            <p:cNvSpPr txBox="1"/>
            <p:nvPr/>
          </p:nvSpPr>
          <p:spPr>
            <a:xfrm>
              <a:off x="6392798" y="3799666"/>
              <a:ext cx="2314132" cy="259182"/>
            </a:xfrm>
            <a:prstGeom prst="rect">
              <a:avLst/>
            </a:prstGeom>
            <a:noFill/>
          </p:spPr>
          <p:txBody>
            <a:bodyPr wrap="none">
              <a:spAutoFit/>
            </a:bodyPr>
            <a:lstStyle/>
            <a:p>
              <a:pPr>
                <a:buNone/>
                <a:defRPr/>
              </a:pPr>
              <a:r>
                <a:rPr lang="en-US" sz="1200" b="1" dirty="0">
                  <a:solidFill>
                    <a:srgbClr val="CA126A"/>
                  </a:solidFill>
                  <a:latin typeface="+mj-lt"/>
                  <a:cs typeface="Avenir Book"/>
                </a:rPr>
                <a:t>Model ‘behavior’ evaluated </a:t>
              </a:r>
            </a:p>
          </p:txBody>
        </p:sp>
      </p:grpSp>
      <p:grpSp>
        <p:nvGrpSpPr>
          <p:cNvPr id="38" name="Group 37"/>
          <p:cNvGrpSpPr>
            <a:grpSpLocks/>
          </p:cNvGrpSpPr>
          <p:nvPr/>
        </p:nvGrpSpPr>
        <p:grpSpPr bwMode="auto">
          <a:xfrm>
            <a:off x="5410200" y="4267200"/>
            <a:ext cx="2362774" cy="2362200"/>
            <a:chOff x="3962401" y="3352800"/>
            <a:chExt cx="2363014" cy="2362200"/>
          </a:xfrm>
        </p:grpSpPr>
        <p:pic>
          <p:nvPicPr>
            <p:cNvPr id="24589" name="Picture 38" descr="Screen Shot 2015-04-23 at 4.49.29 PM.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962401" y="3962400"/>
              <a:ext cx="2363014"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Box 39"/>
            <p:cNvSpPr txBox="1"/>
            <p:nvPr/>
          </p:nvSpPr>
          <p:spPr>
            <a:xfrm>
              <a:off x="4038609" y="3352800"/>
              <a:ext cx="2066801" cy="461665"/>
            </a:xfrm>
            <a:prstGeom prst="rect">
              <a:avLst/>
            </a:prstGeom>
            <a:noFill/>
          </p:spPr>
          <p:txBody>
            <a:bodyPr wrap="none">
              <a:spAutoFit/>
            </a:bodyPr>
            <a:lstStyle/>
            <a:p>
              <a:pPr>
                <a:buNone/>
                <a:defRPr/>
              </a:pPr>
              <a:r>
                <a:rPr lang="en-US" sz="1200" b="1" dirty="0">
                  <a:solidFill>
                    <a:srgbClr val="CA126A"/>
                  </a:solidFill>
                  <a:latin typeface="+mn-lt"/>
                  <a:cs typeface="Avenir Book"/>
                </a:rPr>
                <a:t>System ‘structure’ </a:t>
              </a:r>
            </a:p>
            <a:p>
              <a:pPr>
                <a:buNone/>
                <a:defRPr/>
              </a:pPr>
              <a:r>
                <a:rPr lang="en-US" sz="1200" b="1" dirty="0">
                  <a:solidFill>
                    <a:srgbClr val="CA126A"/>
                  </a:solidFill>
                  <a:latin typeface="+mn-lt"/>
                  <a:cs typeface="Avenir Book"/>
                </a:rPr>
                <a:t>formulated and calibrated</a:t>
              </a:r>
            </a:p>
          </p:txBody>
        </p:sp>
      </p:grpSp>
      <p:grpSp>
        <p:nvGrpSpPr>
          <p:cNvPr id="42" name="Grupo 30"/>
          <p:cNvGrpSpPr>
            <a:grpSpLocks/>
          </p:cNvGrpSpPr>
          <p:nvPr/>
        </p:nvGrpSpPr>
        <p:grpSpPr bwMode="auto">
          <a:xfrm>
            <a:off x="1647354" y="759166"/>
            <a:ext cx="2867025" cy="2465387"/>
            <a:chOff x="1646982" y="1178013"/>
            <a:chExt cx="2344458" cy="2068053"/>
          </a:xfrm>
        </p:grpSpPr>
        <p:pic>
          <p:nvPicPr>
            <p:cNvPr id="24587" name="Picture 16" descr="http://cybertron.cg.tu-berlin.de/pdci11/PhotoTourism/images/implementation.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6379" y="1720403"/>
              <a:ext cx="1525663" cy="152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CaixaDeTexto 32"/>
            <p:cNvSpPr txBox="1"/>
            <p:nvPr/>
          </p:nvSpPr>
          <p:spPr>
            <a:xfrm>
              <a:off x="1646982" y="1178013"/>
              <a:ext cx="2344458" cy="387261"/>
            </a:xfrm>
            <a:prstGeom prst="rect">
              <a:avLst/>
            </a:prstGeom>
            <a:noFill/>
          </p:spPr>
          <p:txBody>
            <a:bodyPr>
              <a:spAutoFit/>
            </a:bodyPr>
            <a:lstStyle/>
            <a:p>
              <a:pPr algn="ctr">
                <a:buNone/>
                <a:defRPr/>
              </a:pPr>
              <a:r>
                <a:rPr lang="en-US" sz="1200" b="1" dirty="0">
                  <a:solidFill>
                    <a:srgbClr val="CA126A"/>
                  </a:solidFill>
                  <a:latin typeface="+mn-lt"/>
                  <a:cs typeface="Avenir Book"/>
                </a:rPr>
                <a:t>Stakeholder</a:t>
              </a:r>
              <a:r>
                <a:rPr lang="en-US" sz="1200" b="1" dirty="0">
                  <a:solidFill>
                    <a:srgbClr val="CA126A"/>
                  </a:solidFill>
                  <a:latin typeface="Avenir Black"/>
                  <a:cs typeface="Avenir Black"/>
                </a:rPr>
                <a:t> </a:t>
              </a:r>
            </a:p>
            <a:p>
              <a:pPr algn="ctr">
                <a:buNone/>
                <a:defRPr/>
              </a:pPr>
              <a:r>
                <a:rPr lang="en-US" sz="1200" b="1" dirty="0">
                  <a:solidFill>
                    <a:srgbClr val="CA126A"/>
                  </a:solidFill>
                  <a:latin typeface="+mn-lt"/>
                  <a:cs typeface="Avenir Book"/>
                </a:rPr>
                <a:t>engagement</a:t>
              </a:r>
            </a:p>
          </p:txBody>
        </p:sp>
      </p:grpSp>
      <p:sp>
        <p:nvSpPr>
          <p:cNvPr id="2" name="Right Arrow 1"/>
          <p:cNvSpPr/>
          <p:nvPr/>
        </p:nvSpPr>
        <p:spPr>
          <a:xfrm rot="1291065">
            <a:off x="4312034" y="1218407"/>
            <a:ext cx="685800" cy="444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ight Arrow 7"/>
          <p:cNvSpPr/>
          <p:nvPr/>
        </p:nvSpPr>
        <p:spPr>
          <a:xfrm rot="4957050">
            <a:off x="6597717" y="3561556"/>
            <a:ext cx="601663" cy="485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Right Arrow 12"/>
          <p:cNvSpPr/>
          <p:nvPr/>
        </p:nvSpPr>
        <p:spPr>
          <a:xfrm rot="10800000">
            <a:off x="3810001" y="5181600"/>
            <a:ext cx="623887" cy="4841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Right Arrow 21"/>
          <p:cNvSpPr/>
          <p:nvPr/>
        </p:nvSpPr>
        <p:spPr>
          <a:xfrm rot="17769443">
            <a:off x="1195953" y="2982459"/>
            <a:ext cx="685800" cy="4841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875442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13" grpId="0" animBg="1"/>
      <p:bldP spid="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dirty="0"/>
              <a:t>The Iterative Nature of </a:t>
            </a:r>
            <a:r>
              <a:rPr lang="en-US" altLang="en-US" sz="2800" dirty="0" smtClean="0"/>
              <a:t>SDM </a:t>
            </a:r>
            <a:br>
              <a:rPr lang="en-US" altLang="en-US" sz="2800" dirty="0" smtClean="0"/>
            </a:br>
            <a:r>
              <a:rPr lang="en-US" altLang="en-US" sz="2800" dirty="0" smtClean="0"/>
              <a:t>Development </a:t>
            </a:r>
            <a:r>
              <a:rPr lang="en-US" altLang="en-US" sz="2800" dirty="0"/>
              <a:t>and Validation</a:t>
            </a:r>
            <a:endParaRPr lang="en-US" sz="28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387" y="1739900"/>
            <a:ext cx="7516813" cy="488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13"/>
          <p:cNvSpPr txBox="1">
            <a:spLocks noChangeArrowheads="1"/>
          </p:cNvSpPr>
          <p:nvPr/>
        </p:nvSpPr>
        <p:spPr bwMode="auto">
          <a:xfrm>
            <a:off x="6781800" y="5257800"/>
            <a:ext cx="23622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lnSpc>
                <a:spcPct val="100000"/>
              </a:lnSpc>
              <a:spcBef>
                <a:spcPct val="0"/>
              </a:spcBef>
              <a:buFontTx/>
              <a:buNone/>
            </a:pPr>
            <a:r>
              <a:rPr lang="en-US" altLang="en-US" sz="1800" smtClean="0">
                <a:solidFill>
                  <a:srgbClr val="000000"/>
                </a:solidFill>
                <a:ea typeface="+mn-ea"/>
              </a:rPr>
              <a:t>Adapted from Roberts et al. (1983) and Barlas (1996)</a:t>
            </a:r>
          </a:p>
        </p:txBody>
      </p:sp>
    </p:spTree>
    <p:extLst>
      <p:ext uri="{BB962C8B-B14F-4D97-AF65-F5344CB8AC3E}">
        <p14:creationId xmlns:p14="http://schemas.microsoft.com/office/powerpoint/2010/main" val="18914612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sz="2800" dirty="0" smtClean="0"/>
              <a:t>The Iterative Nature of SD Model Development and Validation</a:t>
            </a:r>
          </a:p>
        </p:txBody>
      </p:sp>
      <p:sp>
        <p:nvSpPr>
          <p:cNvPr id="34819" name="TextBox 3"/>
          <p:cNvSpPr txBox="1">
            <a:spLocks noChangeArrowheads="1"/>
          </p:cNvSpPr>
          <p:nvPr/>
        </p:nvSpPr>
        <p:spPr bwMode="auto">
          <a:xfrm>
            <a:off x="1936750" y="1676400"/>
            <a:ext cx="2685351"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buNone/>
            </a:pPr>
            <a:r>
              <a:rPr lang="en-US" altLang="en-US" sz="1800" dirty="0"/>
              <a:t>PROBLEM DEFINITION</a:t>
            </a:r>
          </a:p>
        </p:txBody>
      </p:sp>
      <p:sp>
        <p:nvSpPr>
          <p:cNvPr id="34820" name="TextBox 4"/>
          <p:cNvSpPr txBox="1">
            <a:spLocks noChangeArrowheads="1"/>
          </p:cNvSpPr>
          <p:nvPr/>
        </p:nvSpPr>
        <p:spPr bwMode="auto">
          <a:xfrm>
            <a:off x="1936750" y="2401888"/>
            <a:ext cx="3668505"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buNone/>
            </a:pPr>
            <a:r>
              <a:rPr lang="en-US" altLang="en-US" sz="1800" dirty="0"/>
              <a:t>SYSTEM CONCEPTUALIZATION</a:t>
            </a:r>
          </a:p>
        </p:txBody>
      </p:sp>
      <p:sp>
        <p:nvSpPr>
          <p:cNvPr id="34821" name="TextBox 5"/>
          <p:cNvSpPr txBox="1">
            <a:spLocks noChangeArrowheads="1"/>
          </p:cNvSpPr>
          <p:nvPr/>
        </p:nvSpPr>
        <p:spPr bwMode="auto">
          <a:xfrm>
            <a:off x="1936750" y="3149600"/>
            <a:ext cx="3839449"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buNone/>
            </a:pPr>
            <a:r>
              <a:rPr lang="en-US" altLang="en-US" sz="1800"/>
              <a:t>MODEL FORMULATION (structure)</a:t>
            </a:r>
          </a:p>
        </p:txBody>
      </p:sp>
      <p:sp>
        <p:nvSpPr>
          <p:cNvPr id="34822" name="TextBox 6"/>
          <p:cNvSpPr txBox="1">
            <a:spLocks noChangeArrowheads="1"/>
          </p:cNvSpPr>
          <p:nvPr/>
        </p:nvSpPr>
        <p:spPr bwMode="auto">
          <a:xfrm>
            <a:off x="1936750" y="3897313"/>
            <a:ext cx="3557320"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buNone/>
            </a:pPr>
            <a:r>
              <a:rPr lang="en-US" altLang="en-US" sz="1800"/>
              <a:t>MODEL SIMULATION (behavior)</a:t>
            </a:r>
          </a:p>
        </p:txBody>
      </p:sp>
      <p:sp>
        <p:nvSpPr>
          <p:cNvPr id="34823" name="TextBox 7"/>
          <p:cNvSpPr txBox="1">
            <a:spLocks noChangeArrowheads="1"/>
          </p:cNvSpPr>
          <p:nvPr/>
        </p:nvSpPr>
        <p:spPr bwMode="auto">
          <a:xfrm>
            <a:off x="1936750" y="4627563"/>
            <a:ext cx="2488630"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buNone/>
            </a:pPr>
            <a:r>
              <a:rPr lang="en-US" altLang="en-US" sz="1800"/>
              <a:t>MODEL EVALUATION</a:t>
            </a:r>
          </a:p>
        </p:txBody>
      </p:sp>
      <p:sp>
        <p:nvSpPr>
          <p:cNvPr id="34824" name="TextBox 8"/>
          <p:cNvSpPr txBox="1">
            <a:spLocks noChangeArrowheads="1"/>
          </p:cNvSpPr>
          <p:nvPr/>
        </p:nvSpPr>
        <p:spPr bwMode="auto">
          <a:xfrm>
            <a:off x="1936750" y="5364163"/>
            <a:ext cx="5045227"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buNone/>
            </a:pPr>
            <a:r>
              <a:rPr lang="en-US" altLang="en-US" sz="1800"/>
              <a:t>POLICY ANALYSIS / INTERVENTION DESIGN</a:t>
            </a:r>
          </a:p>
        </p:txBody>
      </p:sp>
      <p:sp>
        <p:nvSpPr>
          <p:cNvPr id="34825" name="TextBox 10"/>
          <p:cNvSpPr txBox="1">
            <a:spLocks noChangeArrowheads="1"/>
          </p:cNvSpPr>
          <p:nvPr/>
        </p:nvSpPr>
        <p:spPr bwMode="auto">
          <a:xfrm>
            <a:off x="1946275" y="6070600"/>
            <a:ext cx="2202270"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buNone/>
            </a:pPr>
            <a:r>
              <a:rPr lang="en-US" altLang="en-US" sz="1800"/>
              <a:t>IMPLEMENTATION</a:t>
            </a:r>
          </a:p>
        </p:txBody>
      </p:sp>
      <p:sp>
        <p:nvSpPr>
          <p:cNvPr id="34826" name="TextBox 13"/>
          <p:cNvSpPr txBox="1">
            <a:spLocks noChangeArrowheads="1"/>
          </p:cNvSpPr>
          <p:nvPr/>
        </p:nvSpPr>
        <p:spPr bwMode="auto">
          <a:xfrm>
            <a:off x="3581400" y="6488113"/>
            <a:ext cx="6172200"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buNone/>
            </a:pPr>
            <a:r>
              <a:rPr lang="en-US" altLang="en-US" sz="1800"/>
              <a:t>Adapted from Roberts et al. (1983) and Barlas (1996)</a:t>
            </a:r>
          </a:p>
        </p:txBody>
      </p:sp>
      <p:cxnSp>
        <p:nvCxnSpPr>
          <p:cNvPr id="18" name="Straight Arrow Connector 17"/>
          <p:cNvCxnSpPr/>
          <p:nvPr/>
        </p:nvCxnSpPr>
        <p:spPr>
          <a:xfrm>
            <a:off x="3536950" y="2016125"/>
            <a:ext cx="0" cy="381000"/>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536950" y="2735263"/>
            <a:ext cx="0" cy="381000"/>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552825" y="3513138"/>
            <a:ext cx="0" cy="381000"/>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552825" y="4254500"/>
            <a:ext cx="0" cy="381000"/>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557588" y="4992688"/>
            <a:ext cx="0" cy="381000"/>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546475" y="5702300"/>
            <a:ext cx="0" cy="381000"/>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690813" y="4987925"/>
            <a:ext cx="0" cy="381000"/>
          </a:xfrm>
          <a:prstGeom prst="straightConnector1">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679700" y="5695950"/>
            <a:ext cx="0" cy="381000"/>
          </a:xfrm>
          <a:prstGeom prst="straightConnector1">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4835" name="TextBox 25"/>
          <p:cNvSpPr txBox="1">
            <a:spLocks noChangeArrowheads="1"/>
          </p:cNvSpPr>
          <p:nvPr/>
        </p:nvSpPr>
        <p:spPr bwMode="auto">
          <a:xfrm>
            <a:off x="7413625" y="3144838"/>
            <a:ext cx="1685077"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buNone/>
            </a:pPr>
            <a:r>
              <a:rPr lang="en-US" altLang="en-US" sz="1800"/>
              <a:t>REFINEMENT</a:t>
            </a:r>
          </a:p>
        </p:txBody>
      </p:sp>
      <p:cxnSp>
        <p:nvCxnSpPr>
          <p:cNvPr id="34" name="Straight Arrow Connector 33"/>
          <p:cNvCxnSpPr>
            <a:stCxn id="34835" idx="1"/>
            <a:endCxn id="34821" idx="3"/>
          </p:cNvCxnSpPr>
          <p:nvPr/>
        </p:nvCxnSpPr>
        <p:spPr>
          <a:xfrm flipH="1">
            <a:off x="5776199" y="3315654"/>
            <a:ext cx="1637426" cy="4762"/>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hape 35"/>
          <p:cNvCxnSpPr>
            <a:stCxn id="34823" idx="3"/>
            <a:endCxn id="34835" idx="2"/>
          </p:cNvCxnSpPr>
          <p:nvPr/>
        </p:nvCxnSpPr>
        <p:spPr>
          <a:xfrm flipV="1">
            <a:off x="4425380" y="3486470"/>
            <a:ext cx="3830784" cy="1311909"/>
          </a:xfrm>
          <a:prstGeom prst="bentConnector2">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Shape 37"/>
          <p:cNvCxnSpPr>
            <a:stCxn id="34835" idx="0"/>
            <a:endCxn id="34819" idx="3"/>
          </p:cNvCxnSpPr>
          <p:nvPr/>
        </p:nvCxnSpPr>
        <p:spPr>
          <a:xfrm rot="16200000" flipV="1">
            <a:off x="5790322" y="678995"/>
            <a:ext cx="1297622" cy="3634063"/>
          </a:xfrm>
          <a:prstGeom prst="bentConnector2">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endCxn id="34820" idx="3"/>
          </p:cNvCxnSpPr>
          <p:nvPr/>
        </p:nvCxnSpPr>
        <p:spPr>
          <a:xfrm flipH="1" flipV="1">
            <a:off x="5605255" y="2572704"/>
            <a:ext cx="2656099" cy="18096"/>
          </a:xfrm>
          <a:prstGeom prst="line">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rot="10800000">
            <a:off x="1849438" y="4811713"/>
            <a:ext cx="15875" cy="1444625"/>
          </a:xfrm>
          <a:prstGeom prst="bentConnector3">
            <a:avLst>
              <a:gd name="adj1" fmla="val 1507896"/>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4841" name="TextBox 42"/>
          <p:cNvSpPr txBox="1">
            <a:spLocks noChangeArrowheads="1"/>
          </p:cNvSpPr>
          <p:nvPr/>
        </p:nvSpPr>
        <p:spPr bwMode="auto">
          <a:xfrm>
            <a:off x="31750" y="5133975"/>
            <a:ext cx="1295400"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buNone/>
            </a:pPr>
            <a:r>
              <a:rPr lang="en-US" altLang="en-US" sz="1800"/>
              <a:t>Behavioral validity</a:t>
            </a:r>
          </a:p>
        </p:txBody>
      </p:sp>
      <p:sp>
        <p:nvSpPr>
          <p:cNvPr id="34842" name="TextBox 43"/>
          <p:cNvSpPr txBox="1">
            <a:spLocks noChangeArrowheads="1"/>
          </p:cNvSpPr>
          <p:nvPr/>
        </p:nvSpPr>
        <p:spPr bwMode="auto">
          <a:xfrm>
            <a:off x="31750" y="2249488"/>
            <a:ext cx="1295400"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buNone/>
            </a:pPr>
            <a:r>
              <a:rPr lang="en-US" altLang="en-US" sz="1800"/>
              <a:t>Structure validity</a:t>
            </a:r>
          </a:p>
        </p:txBody>
      </p:sp>
      <p:sp>
        <p:nvSpPr>
          <p:cNvPr id="47" name="Rectangle 46"/>
          <p:cNvSpPr/>
          <p:nvPr/>
        </p:nvSpPr>
        <p:spPr>
          <a:xfrm>
            <a:off x="1327150" y="1676400"/>
            <a:ext cx="762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endParaRPr lang="en-US" sz="1800"/>
          </a:p>
        </p:txBody>
      </p:sp>
      <p:sp>
        <p:nvSpPr>
          <p:cNvPr id="48" name="Rectangle 47"/>
          <p:cNvSpPr/>
          <p:nvPr/>
        </p:nvSpPr>
        <p:spPr>
          <a:xfrm>
            <a:off x="1327150" y="3810000"/>
            <a:ext cx="76200" cy="25352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endParaRPr lang="en-US" sz="1800"/>
          </a:p>
        </p:txBody>
      </p:sp>
    </p:spTree>
    <p:extLst>
      <p:ext uri="{BB962C8B-B14F-4D97-AF65-F5344CB8AC3E}">
        <p14:creationId xmlns:p14="http://schemas.microsoft.com/office/powerpoint/2010/main" val="1237876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685800"/>
            <a:ext cx="8229600" cy="838200"/>
          </a:xfrm>
        </p:spPr>
        <p:txBody>
          <a:bodyPr/>
          <a:lstStyle/>
          <a:p>
            <a:r>
              <a:rPr lang="en-US" altLang="en-US" sz="2800" dirty="0" smtClean="0"/>
              <a:t>Systems Theory: Feedback Concepts </a:t>
            </a:r>
            <a:br>
              <a:rPr lang="en-US" altLang="en-US" sz="2800" dirty="0" smtClean="0"/>
            </a:br>
            <a:r>
              <a:rPr lang="en-US" altLang="en-US" sz="2800" dirty="0" smtClean="0"/>
              <a:t>from Engineering</a:t>
            </a:r>
          </a:p>
        </p:txBody>
      </p:sp>
      <p:sp>
        <p:nvSpPr>
          <p:cNvPr id="12291" name="Content Placeholder 2"/>
          <p:cNvSpPr>
            <a:spLocks noGrp="1"/>
          </p:cNvSpPr>
          <p:nvPr>
            <p:ph idx="1"/>
          </p:nvPr>
        </p:nvSpPr>
        <p:spPr/>
        <p:txBody>
          <a:bodyPr/>
          <a:lstStyle/>
          <a:p>
            <a:r>
              <a:rPr lang="en-US" altLang="en-US" sz="2400" dirty="0" smtClean="0"/>
              <a:t>Engineers characterize two kinds of feedback loops: ‘reinforcing’ and ‘balancing’</a:t>
            </a:r>
          </a:p>
          <a:p>
            <a:pPr>
              <a:spcAft>
                <a:spcPts val="0"/>
              </a:spcAft>
            </a:pPr>
            <a:r>
              <a:rPr lang="en-US" altLang="en-US" sz="2400" u="sng" dirty="0" smtClean="0"/>
              <a:t>Reinforcing feedback loop</a:t>
            </a:r>
            <a:r>
              <a:rPr lang="en-US" altLang="en-US" sz="2400" dirty="0" smtClean="0"/>
              <a:t>: Characteristically tends to amplify a change in any one of its elements </a:t>
            </a:r>
            <a:r>
              <a:rPr lang="en-US" altLang="en-US" sz="2400" u="sng" dirty="0" smtClean="0"/>
              <a:t>over time</a:t>
            </a:r>
            <a:r>
              <a:rPr lang="en-US" altLang="en-US" sz="2400" dirty="0" smtClean="0"/>
              <a:t>.</a:t>
            </a:r>
          </a:p>
          <a:p>
            <a:pPr lvl="1">
              <a:spcAft>
                <a:spcPts val="0"/>
              </a:spcAft>
            </a:pPr>
            <a:r>
              <a:rPr lang="en-US" altLang="en-US" sz="2000" dirty="0" smtClean="0">
                <a:sym typeface="Wingdings" pitchFamily="2" charset="2"/>
              </a:rPr>
              <a:t>Moving away from equilibrium</a:t>
            </a:r>
          </a:p>
          <a:p>
            <a:pPr lvl="1">
              <a:spcAft>
                <a:spcPts val="0"/>
              </a:spcAft>
            </a:pPr>
            <a:r>
              <a:rPr lang="en-US" altLang="en-US" sz="2000" dirty="0" smtClean="0">
                <a:sym typeface="Wingdings" pitchFamily="2" charset="2"/>
              </a:rPr>
              <a:t>Instability</a:t>
            </a:r>
          </a:p>
          <a:p>
            <a:pPr>
              <a:spcAft>
                <a:spcPts val="0"/>
              </a:spcAft>
            </a:pPr>
            <a:r>
              <a:rPr lang="en-US" altLang="en-US" sz="2400" u="sng" dirty="0" smtClean="0"/>
              <a:t>Balancing feedback loop</a:t>
            </a:r>
            <a:r>
              <a:rPr lang="en-US" altLang="en-US" sz="2400" dirty="0" smtClean="0"/>
              <a:t>: Adjusts to counteract a change in any one of its elements </a:t>
            </a:r>
            <a:r>
              <a:rPr lang="en-US" altLang="en-US" sz="2400" u="sng" dirty="0" smtClean="0"/>
              <a:t>over time</a:t>
            </a:r>
            <a:r>
              <a:rPr lang="en-US" altLang="en-US" sz="2400" dirty="0" smtClean="0"/>
              <a:t>.</a:t>
            </a:r>
          </a:p>
          <a:p>
            <a:pPr lvl="1">
              <a:spcAft>
                <a:spcPts val="0"/>
              </a:spcAft>
            </a:pPr>
            <a:r>
              <a:rPr lang="en-US" altLang="en-US" sz="2000" dirty="0" smtClean="0">
                <a:sym typeface="Wingdings" pitchFamily="2" charset="2"/>
              </a:rPr>
              <a:t>Coming to equilibrium</a:t>
            </a:r>
          </a:p>
          <a:p>
            <a:pPr lvl="1">
              <a:spcAft>
                <a:spcPts val="0"/>
              </a:spcAft>
            </a:pPr>
            <a:r>
              <a:rPr lang="en-US" altLang="en-US" sz="2000" dirty="0" smtClean="0">
                <a:sym typeface="Wingdings" pitchFamily="2" charset="2"/>
              </a:rPr>
              <a:t>A steady state: Homeostasis</a:t>
            </a:r>
          </a:p>
          <a:p>
            <a:pPr>
              <a:spcAft>
                <a:spcPts val="600"/>
              </a:spcAft>
            </a:pPr>
            <a:endParaRPr lang="en-US" altLang="en-US" sz="2400" dirty="0" smtClean="0"/>
          </a:p>
          <a:p>
            <a:pPr>
              <a:spcAft>
                <a:spcPts val="600"/>
              </a:spcAft>
              <a:buFont typeface="Wingdings" pitchFamily="2" charset="2"/>
              <a:buNone/>
            </a:pPr>
            <a:r>
              <a:rPr lang="en-US" altLang="en-US" sz="2400" dirty="0" smtClean="0"/>
              <a:t>	</a:t>
            </a:r>
          </a:p>
        </p:txBody>
      </p:sp>
    </p:spTree>
    <p:extLst>
      <p:ext uri="{BB962C8B-B14F-4D97-AF65-F5344CB8AC3E}">
        <p14:creationId xmlns:p14="http://schemas.microsoft.com/office/powerpoint/2010/main" val="1778055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617899"/>
            <a:ext cx="8229600" cy="1134701"/>
          </a:xfrm>
        </p:spPr>
        <p:txBody>
          <a:bodyPr/>
          <a:lstStyle/>
          <a:p>
            <a:r>
              <a:rPr lang="en-US" sz="2800" dirty="0" smtClean="0"/>
              <a:t>Basic Concepts is SDM: </a:t>
            </a:r>
            <a:br>
              <a:rPr lang="en-US" sz="2800" dirty="0" smtClean="0"/>
            </a:br>
            <a:r>
              <a:rPr lang="en-US" sz="2800" dirty="0" smtClean="0"/>
              <a:t>Causal Loop Diagram (CLD)</a:t>
            </a:r>
            <a:endParaRPr lang="en-US" sz="2800" dirty="0"/>
          </a:p>
        </p:txBody>
      </p:sp>
      <p:pic>
        <p:nvPicPr>
          <p:cNvPr id="4" name="Picture 3"/>
          <p:cNvPicPr>
            <a:picLocks noChangeAspect="1"/>
          </p:cNvPicPr>
          <p:nvPr/>
        </p:nvPicPr>
        <p:blipFill>
          <a:blip r:embed="rId2"/>
          <a:stretch>
            <a:fillRect/>
          </a:stretch>
        </p:blipFill>
        <p:spPr>
          <a:xfrm>
            <a:off x="619262" y="1561671"/>
            <a:ext cx="8067538" cy="3968750"/>
          </a:xfrm>
          <a:prstGeom prst="rect">
            <a:avLst/>
          </a:prstGeom>
        </p:spPr>
      </p:pic>
    </p:spTree>
    <p:extLst>
      <p:ext uri="{BB962C8B-B14F-4D97-AF65-F5344CB8AC3E}">
        <p14:creationId xmlns:p14="http://schemas.microsoft.com/office/powerpoint/2010/main" val="2423172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descr="http://www.financialsense.com/sites/default/files/imagecache/desktop/users/u559/images/2011/bath-tub.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165475"/>
            <a:ext cx="5638800" cy="239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471433" y="891469"/>
            <a:ext cx="6974986" cy="480131"/>
          </a:xfrm>
          <a:prstGeom prst="rect">
            <a:avLst/>
          </a:prstGeom>
          <a:noFill/>
        </p:spPr>
        <p:txBody>
          <a:bodyPr wrap="none">
            <a:spAutoFit/>
          </a:bodyPr>
          <a:lstStyle/>
          <a:p>
            <a:pPr>
              <a:spcBef>
                <a:spcPct val="0"/>
              </a:spcBef>
              <a:buNone/>
              <a:defRPr/>
            </a:pPr>
            <a:r>
              <a:rPr lang="en-US" dirty="0">
                <a:solidFill>
                  <a:srgbClr val="CA126A"/>
                </a:solidFill>
                <a:latin typeface="+mj-lt"/>
                <a:ea typeface="ＭＳ Ｐゴシック" charset="0"/>
                <a:cs typeface="+mj-cs"/>
              </a:rPr>
              <a:t>Basic </a:t>
            </a:r>
            <a:r>
              <a:rPr lang="en-US" dirty="0" smtClean="0">
                <a:solidFill>
                  <a:srgbClr val="CA126A"/>
                </a:solidFill>
                <a:latin typeface="+mj-lt"/>
                <a:ea typeface="ＭＳ Ｐゴシック" charset="0"/>
                <a:cs typeface="+mj-cs"/>
              </a:rPr>
              <a:t>Concepts in SDM: Stocks </a:t>
            </a:r>
            <a:r>
              <a:rPr lang="en-US" dirty="0">
                <a:solidFill>
                  <a:srgbClr val="CA126A"/>
                </a:solidFill>
                <a:latin typeface="+mj-lt"/>
                <a:ea typeface="ＭＳ Ｐゴシック" charset="0"/>
                <a:cs typeface="+mj-cs"/>
              </a:rPr>
              <a:t>and Flows</a:t>
            </a:r>
          </a:p>
        </p:txBody>
      </p:sp>
      <p:sp>
        <p:nvSpPr>
          <p:cNvPr id="17412" name="TextBox 4"/>
          <p:cNvSpPr txBox="1">
            <a:spLocks noChangeArrowheads="1"/>
          </p:cNvSpPr>
          <p:nvPr/>
        </p:nvSpPr>
        <p:spPr bwMode="auto">
          <a:xfrm>
            <a:off x="685800" y="1524000"/>
            <a:ext cx="7933582" cy="108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cs typeface="Arial" pitchFamily="34"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cs typeface="Arial" pitchFamily="34"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2400" u="sng" dirty="0"/>
              <a:t>Stock</a:t>
            </a:r>
            <a:r>
              <a:rPr lang="en-US" altLang="en-US" sz="2400" dirty="0"/>
              <a:t>: </a:t>
            </a:r>
            <a:r>
              <a:rPr lang="en-US" altLang="en-US" sz="2400" dirty="0" smtClean="0"/>
              <a:t>Accumulation </a:t>
            </a:r>
            <a:r>
              <a:rPr lang="en-US" altLang="en-US" sz="2400" dirty="0"/>
              <a:t>of units, e.g., </a:t>
            </a:r>
            <a:r>
              <a:rPr lang="en-US" altLang="en-US" sz="2400" dirty="0" smtClean="0"/>
              <a:t>liters of water </a:t>
            </a:r>
            <a:r>
              <a:rPr lang="en-US" altLang="en-US" sz="2400" dirty="0"/>
              <a:t>in </a:t>
            </a:r>
            <a:r>
              <a:rPr lang="en-US" altLang="en-US" sz="2400" dirty="0" smtClean="0"/>
              <a:t>a tub</a:t>
            </a:r>
            <a:endParaRPr lang="en-US" altLang="en-US" sz="2400" dirty="0"/>
          </a:p>
          <a:p>
            <a:pPr eaLnBrk="1" hangingPunct="1">
              <a:spcBef>
                <a:spcPct val="0"/>
              </a:spcBef>
              <a:buClrTx/>
              <a:buSzTx/>
              <a:buFontTx/>
              <a:buNone/>
            </a:pPr>
            <a:endParaRPr lang="en-US" altLang="en-US" sz="2400" dirty="0"/>
          </a:p>
          <a:p>
            <a:pPr eaLnBrk="1" hangingPunct="1">
              <a:spcBef>
                <a:spcPct val="0"/>
              </a:spcBef>
              <a:buClrTx/>
              <a:buSzTx/>
              <a:buFontTx/>
              <a:buNone/>
            </a:pPr>
            <a:r>
              <a:rPr lang="en-US" altLang="en-US" sz="2400" u="sng" dirty="0"/>
              <a:t>Flow</a:t>
            </a:r>
            <a:r>
              <a:rPr lang="en-US" altLang="en-US" sz="2400" dirty="0"/>
              <a:t>: </a:t>
            </a:r>
            <a:r>
              <a:rPr lang="en-US" altLang="en-US" sz="2400" dirty="0" smtClean="0"/>
              <a:t>Movement </a:t>
            </a:r>
            <a:r>
              <a:rPr lang="en-US" altLang="en-US" sz="2400" dirty="0"/>
              <a:t>of units into, out of, </a:t>
            </a:r>
            <a:r>
              <a:rPr lang="en-US" altLang="en-US" sz="2400" dirty="0" smtClean="0"/>
              <a:t>and </a:t>
            </a:r>
            <a:r>
              <a:rPr lang="en-US" altLang="en-US" sz="2400" dirty="0"/>
              <a:t>between stocks</a:t>
            </a:r>
          </a:p>
        </p:txBody>
      </p:sp>
      <p:sp>
        <p:nvSpPr>
          <p:cNvPr id="17413" name="TextBox 5"/>
          <p:cNvSpPr txBox="1">
            <a:spLocks noChangeArrowheads="1"/>
          </p:cNvSpPr>
          <p:nvPr/>
        </p:nvSpPr>
        <p:spPr bwMode="auto">
          <a:xfrm>
            <a:off x="3495675" y="4175125"/>
            <a:ext cx="812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cs typeface="Arial" pitchFamily="34"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cs typeface="Arial" pitchFamily="34"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800" b="1">
                <a:solidFill>
                  <a:srgbClr val="FF0000"/>
                </a:solidFill>
              </a:rPr>
              <a:t>Stock</a:t>
            </a:r>
          </a:p>
        </p:txBody>
      </p:sp>
      <p:sp>
        <p:nvSpPr>
          <p:cNvPr id="17414" name="TextBox 10"/>
          <p:cNvSpPr txBox="1">
            <a:spLocks noChangeArrowheads="1"/>
          </p:cNvSpPr>
          <p:nvPr/>
        </p:nvSpPr>
        <p:spPr bwMode="auto">
          <a:xfrm>
            <a:off x="1143000" y="3189288"/>
            <a:ext cx="8509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cs typeface="Arial" pitchFamily="34"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cs typeface="Arial" pitchFamily="34"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800" b="1">
                <a:solidFill>
                  <a:srgbClr val="FF0000"/>
                </a:solidFill>
              </a:rPr>
              <a:t>Inflow</a:t>
            </a:r>
          </a:p>
        </p:txBody>
      </p:sp>
      <p:sp>
        <p:nvSpPr>
          <p:cNvPr id="17415" name="TextBox 11"/>
          <p:cNvSpPr txBox="1">
            <a:spLocks noChangeArrowheads="1"/>
          </p:cNvSpPr>
          <p:nvPr/>
        </p:nvSpPr>
        <p:spPr bwMode="auto">
          <a:xfrm>
            <a:off x="5486400" y="5187950"/>
            <a:ext cx="1044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cs typeface="Arial" pitchFamily="34"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cs typeface="Arial" pitchFamily="34"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1800" b="1">
                <a:solidFill>
                  <a:srgbClr val="FF0000"/>
                </a:solidFill>
              </a:rPr>
              <a:t>Outflow</a:t>
            </a:r>
          </a:p>
        </p:txBody>
      </p:sp>
    </p:spTree>
    <p:extLst>
      <p:ext uri="{BB962C8B-B14F-4D97-AF65-F5344CB8AC3E}">
        <p14:creationId xmlns:p14="http://schemas.microsoft.com/office/powerpoint/2010/main" val="274352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http://img.svbtle.com/4bwvkptsoxzjq.jp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988" y="1447800"/>
            <a:ext cx="8278812" cy="260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251085" y="841022"/>
            <a:ext cx="7024167" cy="480131"/>
          </a:xfrm>
          <a:prstGeom prst="rect">
            <a:avLst/>
          </a:prstGeom>
          <a:noFill/>
        </p:spPr>
        <p:txBody>
          <a:bodyPr wrap="none">
            <a:spAutoFit/>
          </a:bodyPr>
          <a:lstStyle/>
          <a:p>
            <a:pPr>
              <a:spcBef>
                <a:spcPct val="0"/>
              </a:spcBef>
              <a:buNone/>
              <a:defRPr/>
            </a:pPr>
            <a:r>
              <a:rPr lang="en-US" dirty="0">
                <a:solidFill>
                  <a:srgbClr val="CA126A"/>
                </a:solidFill>
                <a:latin typeface="+mj-lt"/>
                <a:ea typeface="ＭＳ Ｐゴシック" charset="0"/>
                <a:cs typeface="+mj-cs"/>
              </a:rPr>
              <a:t>Another Way to Diagram </a:t>
            </a:r>
            <a:r>
              <a:rPr lang="en-US" dirty="0" smtClean="0">
                <a:solidFill>
                  <a:srgbClr val="CA126A"/>
                </a:solidFill>
                <a:latin typeface="+mj-lt"/>
                <a:ea typeface="ＭＳ Ｐゴシック" charset="0"/>
                <a:cs typeface="+mj-cs"/>
              </a:rPr>
              <a:t>Stocks and </a:t>
            </a:r>
            <a:r>
              <a:rPr lang="en-US" dirty="0">
                <a:solidFill>
                  <a:srgbClr val="CA126A"/>
                </a:solidFill>
                <a:latin typeface="+mj-lt"/>
                <a:ea typeface="ＭＳ Ｐゴシック" charset="0"/>
                <a:cs typeface="+mj-cs"/>
              </a:rPr>
              <a:t>Flows</a:t>
            </a:r>
          </a:p>
        </p:txBody>
      </p:sp>
      <p:pic>
        <p:nvPicPr>
          <p:cNvPr id="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3217862"/>
            <a:ext cx="6477000"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2"/>
          <p:cNvSpPr txBox="1">
            <a:spLocks/>
          </p:cNvSpPr>
          <p:nvPr/>
        </p:nvSpPr>
        <p:spPr>
          <a:xfrm>
            <a:off x="1676400" y="4419600"/>
            <a:ext cx="2057400" cy="1752600"/>
          </a:xfrm>
          <a:prstGeom prst="rect">
            <a:avLst/>
          </a:prstGeom>
        </p:spPr>
        <p:txBody>
          <a:bodyPr/>
          <a:lstStyle>
            <a:lvl1pPr marL="342900" indent="-342900" algn="l" rtl="0" eaLnBrk="0" fontAlgn="base" hangingPunct="0">
              <a:spcBef>
                <a:spcPct val="20000"/>
              </a:spcBef>
              <a:spcAft>
                <a:spcPct val="0"/>
              </a:spcAft>
              <a:buClr>
                <a:srgbClr val="CA126A"/>
              </a:buClr>
              <a:buChar char="•"/>
              <a:defRPr sz="3200">
                <a:solidFill>
                  <a:srgbClr val="013668"/>
                </a:solidFill>
                <a:latin typeface="+mn-lt"/>
                <a:ea typeface="ＭＳ Ｐゴシック" charset="0"/>
                <a:cs typeface="+mn-cs"/>
              </a:defRPr>
            </a:lvl1pPr>
            <a:lvl2pPr marL="742950" indent="-285750" algn="l" rtl="0" eaLnBrk="0" fontAlgn="base" hangingPunct="0">
              <a:spcBef>
                <a:spcPct val="20000"/>
              </a:spcBef>
              <a:spcAft>
                <a:spcPct val="0"/>
              </a:spcAft>
              <a:buClr>
                <a:srgbClr val="CA126A"/>
              </a:buClr>
              <a:buChar char="–"/>
              <a:defRPr sz="2800">
                <a:solidFill>
                  <a:srgbClr val="013668"/>
                </a:solidFill>
                <a:latin typeface="+mn-lt"/>
                <a:ea typeface="ＭＳ Ｐゴシック" charset="0"/>
              </a:defRPr>
            </a:lvl2pPr>
            <a:lvl3pPr marL="1143000" indent="-228600" algn="l" rtl="0" eaLnBrk="0" fontAlgn="base" hangingPunct="0">
              <a:spcBef>
                <a:spcPct val="20000"/>
              </a:spcBef>
              <a:spcAft>
                <a:spcPct val="0"/>
              </a:spcAft>
              <a:buClr>
                <a:srgbClr val="CA126A"/>
              </a:buClr>
              <a:buChar char="•"/>
              <a:defRPr sz="2400">
                <a:solidFill>
                  <a:srgbClr val="013668"/>
                </a:solidFill>
                <a:latin typeface="+mn-lt"/>
                <a:ea typeface="ＭＳ Ｐゴシック" charset="0"/>
              </a:defRPr>
            </a:lvl3pPr>
            <a:lvl4pPr marL="1600200" indent="-228600" algn="l" rtl="0" eaLnBrk="0" fontAlgn="base" hangingPunct="0">
              <a:spcBef>
                <a:spcPct val="20000"/>
              </a:spcBef>
              <a:spcAft>
                <a:spcPct val="0"/>
              </a:spcAft>
              <a:buClr>
                <a:srgbClr val="CA126A"/>
              </a:buClr>
              <a:buChar char="–"/>
              <a:defRPr sz="2000">
                <a:solidFill>
                  <a:srgbClr val="013668"/>
                </a:solidFill>
                <a:latin typeface="+mn-lt"/>
                <a:ea typeface="ＭＳ Ｐゴシック" charset="0"/>
              </a:defRPr>
            </a:lvl4pPr>
            <a:lvl5pPr marL="2057400" indent="-228600" algn="l" rtl="0" eaLnBrk="0" fontAlgn="base" hangingPunct="0">
              <a:spcBef>
                <a:spcPct val="20000"/>
              </a:spcBef>
              <a:spcAft>
                <a:spcPct val="0"/>
              </a:spcAft>
              <a:buClr>
                <a:srgbClr val="CA126A"/>
              </a:buClr>
              <a:buChar char="»"/>
              <a:defRPr sz="2000">
                <a:solidFill>
                  <a:srgbClr val="013668"/>
                </a:solidFill>
                <a:latin typeface="+mn-lt"/>
                <a:ea typeface="ＭＳ Ｐゴシック" charset="0"/>
              </a:defRPr>
            </a:lvl5pPr>
            <a:lvl6pPr marL="2514600" indent="-228600" algn="l" rtl="0" fontAlgn="base">
              <a:spcBef>
                <a:spcPct val="20000"/>
              </a:spcBef>
              <a:spcAft>
                <a:spcPct val="0"/>
              </a:spcAft>
              <a:buClr>
                <a:srgbClr val="CA126A"/>
              </a:buClr>
              <a:buChar char="»"/>
              <a:defRPr sz="2000">
                <a:solidFill>
                  <a:srgbClr val="013668"/>
                </a:solidFill>
                <a:latin typeface="+mn-lt"/>
              </a:defRPr>
            </a:lvl6pPr>
            <a:lvl7pPr marL="2971800" indent="-228600" algn="l" rtl="0" fontAlgn="base">
              <a:spcBef>
                <a:spcPct val="20000"/>
              </a:spcBef>
              <a:spcAft>
                <a:spcPct val="0"/>
              </a:spcAft>
              <a:buClr>
                <a:srgbClr val="CA126A"/>
              </a:buClr>
              <a:buChar char="»"/>
              <a:defRPr sz="2000">
                <a:solidFill>
                  <a:srgbClr val="013668"/>
                </a:solidFill>
                <a:latin typeface="+mn-lt"/>
              </a:defRPr>
            </a:lvl7pPr>
            <a:lvl8pPr marL="3429000" indent="-228600" algn="l" rtl="0" fontAlgn="base">
              <a:spcBef>
                <a:spcPct val="20000"/>
              </a:spcBef>
              <a:spcAft>
                <a:spcPct val="0"/>
              </a:spcAft>
              <a:buClr>
                <a:srgbClr val="CA126A"/>
              </a:buClr>
              <a:buChar char="»"/>
              <a:defRPr sz="2000">
                <a:solidFill>
                  <a:srgbClr val="013668"/>
                </a:solidFill>
                <a:latin typeface="+mn-lt"/>
              </a:defRPr>
            </a:lvl8pPr>
            <a:lvl9pPr marL="3886200" indent="-228600" algn="l" rtl="0" fontAlgn="base">
              <a:spcBef>
                <a:spcPct val="20000"/>
              </a:spcBef>
              <a:spcAft>
                <a:spcPct val="0"/>
              </a:spcAft>
              <a:buClr>
                <a:srgbClr val="CA126A"/>
              </a:buClr>
              <a:buChar char="»"/>
              <a:defRPr sz="2000">
                <a:solidFill>
                  <a:srgbClr val="013668"/>
                </a:solidFill>
                <a:latin typeface="+mn-lt"/>
              </a:defRPr>
            </a:lvl9pPr>
          </a:lstStyle>
          <a:p>
            <a:pPr>
              <a:lnSpc>
                <a:spcPct val="100000"/>
              </a:lnSpc>
            </a:pPr>
            <a:endParaRPr lang="en-US" altLang="en-US" sz="2400" kern="0" smtClean="0">
              <a:latin typeface="+mj-lt"/>
            </a:endParaRPr>
          </a:p>
          <a:p>
            <a:pPr>
              <a:lnSpc>
                <a:spcPct val="100000"/>
              </a:lnSpc>
              <a:buFont typeface="Wingdings" pitchFamily="2" charset="2"/>
              <a:buNone/>
            </a:pPr>
            <a:r>
              <a:rPr lang="en-US" altLang="en-US" sz="2400" kern="0" smtClean="0">
                <a:latin typeface="+mj-lt"/>
              </a:rPr>
              <a:t> d (Stock) </a:t>
            </a:r>
          </a:p>
          <a:p>
            <a:pPr>
              <a:lnSpc>
                <a:spcPct val="100000"/>
              </a:lnSpc>
              <a:buFont typeface="Wingdings" pitchFamily="2" charset="2"/>
              <a:buNone/>
            </a:pPr>
            <a:r>
              <a:rPr lang="en-US" altLang="en-US" sz="2400" kern="0" smtClean="0">
                <a:latin typeface="+mj-lt"/>
              </a:rPr>
              <a:t>       dt</a:t>
            </a:r>
            <a:endParaRPr lang="en-US" altLang="en-US" sz="2400" kern="0" dirty="0" smtClean="0">
              <a:latin typeface="+mj-lt"/>
            </a:endParaRPr>
          </a:p>
        </p:txBody>
      </p:sp>
      <p:sp>
        <p:nvSpPr>
          <p:cNvPr id="11" name="TextBox 3"/>
          <p:cNvSpPr txBox="1">
            <a:spLocks noChangeArrowheads="1"/>
          </p:cNvSpPr>
          <p:nvPr/>
        </p:nvSpPr>
        <p:spPr bwMode="auto">
          <a:xfrm>
            <a:off x="3581400" y="4962525"/>
            <a:ext cx="363538"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cs typeface="Arial" pitchFamily="34"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cs typeface="Arial" pitchFamily="34"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2400">
                <a:latin typeface="+mj-lt"/>
              </a:rPr>
              <a:t>=</a:t>
            </a:r>
          </a:p>
        </p:txBody>
      </p:sp>
      <p:cxnSp>
        <p:nvCxnSpPr>
          <p:cNvPr id="12" name="Straight Connector 11"/>
          <p:cNvCxnSpPr/>
          <p:nvPr/>
        </p:nvCxnSpPr>
        <p:spPr>
          <a:xfrm>
            <a:off x="1752600" y="5334000"/>
            <a:ext cx="1524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6"/>
          <p:cNvSpPr txBox="1">
            <a:spLocks noChangeArrowheads="1"/>
          </p:cNvSpPr>
          <p:nvPr/>
        </p:nvSpPr>
        <p:spPr bwMode="auto">
          <a:xfrm>
            <a:off x="4114800" y="4953000"/>
            <a:ext cx="5791200"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cs typeface="Arial" pitchFamily="34"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cs typeface="Arial" pitchFamily="34"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cs typeface="Arial" pitchFamily="34"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cs typeface="Arial" pitchFamily="34" charset="0"/>
              </a:defRPr>
            </a:lvl9pPr>
          </a:lstStyle>
          <a:p>
            <a:pPr eaLnBrk="1" hangingPunct="1">
              <a:spcBef>
                <a:spcPct val="0"/>
              </a:spcBef>
              <a:buClrTx/>
              <a:buSzTx/>
              <a:buFontTx/>
              <a:buNone/>
            </a:pPr>
            <a:r>
              <a:rPr lang="en-US" altLang="en-US" sz="2400" dirty="0">
                <a:latin typeface="+mj-lt"/>
              </a:rPr>
              <a:t>Inflow(t) – Outflow(t)</a:t>
            </a:r>
          </a:p>
        </p:txBody>
      </p:sp>
      <p:sp>
        <p:nvSpPr>
          <p:cNvPr id="14" name="TextBox 13"/>
          <p:cNvSpPr txBox="1"/>
          <p:nvPr/>
        </p:nvSpPr>
        <p:spPr>
          <a:xfrm>
            <a:off x="6728048" y="5573202"/>
            <a:ext cx="1947969" cy="424732"/>
          </a:xfrm>
          <a:prstGeom prst="rect">
            <a:avLst/>
          </a:prstGeom>
          <a:noFill/>
        </p:spPr>
        <p:txBody>
          <a:bodyPr wrap="none" rtlCol="0">
            <a:spAutoFit/>
          </a:bodyPr>
          <a:lstStyle/>
          <a:p>
            <a:pPr>
              <a:buNone/>
            </a:pPr>
            <a:r>
              <a:rPr lang="en-US" sz="2400" dirty="0" smtClean="0">
                <a:solidFill>
                  <a:srgbClr val="CA126A"/>
                </a:solidFill>
                <a:latin typeface="+mj-lt"/>
                <a:hlinkClick r:id="rId6" action="ppaction://hlinkfile"/>
              </a:rPr>
              <a:t>Link to demo</a:t>
            </a:r>
            <a:endParaRPr lang="en-US" sz="2400" dirty="0">
              <a:solidFill>
                <a:srgbClr val="CA126A"/>
              </a:solidFill>
              <a:latin typeface="+mj-lt"/>
            </a:endParaRPr>
          </a:p>
        </p:txBody>
      </p:sp>
      <p:sp>
        <p:nvSpPr>
          <p:cNvPr id="15" name="Title 1"/>
          <p:cNvSpPr txBox="1">
            <a:spLocks/>
          </p:cNvSpPr>
          <p:nvPr/>
        </p:nvSpPr>
        <p:spPr>
          <a:xfrm>
            <a:off x="228600" y="5791200"/>
            <a:ext cx="5943600" cy="914400"/>
          </a:xfrm>
          <a:prstGeom prst="rect">
            <a:avLst/>
          </a:prstGeom>
        </p:spPr>
        <p:txBody>
          <a:bodyPr/>
          <a:lstStyle>
            <a:lvl1pPr algn="l" rtl="0" eaLnBrk="0" fontAlgn="base" hangingPunct="0">
              <a:spcBef>
                <a:spcPct val="0"/>
              </a:spcBef>
              <a:spcAft>
                <a:spcPct val="0"/>
              </a:spcAft>
              <a:defRPr sz="4400">
                <a:solidFill>
                  <a:srgbClr val="CA126A"/>
                </a:solidFill>
                <a:latin typeface="+mj-lt"/>
                <a:ea typeface="ＭＳ Ｐゴシック" charset="0"/>
                <a:cs typeface="+mj-cs"/>
              </a:defRPr>
            </a:lvl1pPr>
            <a:lvl2pPr algn="l" rtl="0" eaLnBrk="0" fontAlgn="base" hangingPunct="0">
              <a:spcBef>
                <a:spcPct val="0"/>
              </a:spcBef>
              <a:spcAft>
                <a:spcPct val="0"/>
              </a:spcAft>
              <a:defRPr sz="4400">
                <a:solidFill>
                  <a:srgbClr val="CA126A"/>
                </a:solidFill>
                <a:latin typeface="Arial" charset="0"/>
                <a:ea typeface="ＭＳ Ｐゴシック" charset="0"/>
              </a:defRPr>
            </a:lvl2pPr>
            <a:lvl3pPr algn="l" rtl="0" eaLnBrk="0" fontAlgn="base" hangingPunct="0">
              <a:spcBef>
                <a:spcPct val="0"/>
              </a:spcBef>
              <a:spcAft>
                <a:spcPct val="0"/>
              </a:spcAft>
              <a:defRPr sz="4400">
                <a:solidFill>
                  <a:srgbClr val="CA126A"/>
                </a:solidFill>
                <a:latin typeface="Arial" charset="0"/>
                <a:ea typeface="ＭＳ Ｐゴシック" charset="0"/>
              </a:defRPr>
            </a:lvl3pPr>
            <a:lvl4pPr algn="l" rtl="0" eaLnBrk="0" fontAlgn="base" hangingPunct="0">
              <a:spcBef>
                <a:spcPct val="0"/>
              </a:spcBef>
              <a:spcAft>
                <a:spcPct val="0"/>
              </a:spcAft>
              <a:defRPr sz="4400">
                <a:solidFill>
                  <a:srgbClr val="CA126A"/>
                </a:solidFill>
                <a:latin typeface="Arial" charset="0"/>
                <a:ea typeface="ＭＳ Ｐゴシック" charset="0"/>
              </a:defRPr>
            </a:lvl4pPr>
            <a:lvl5pPr algn="l" rtl="0" eaLnBrk="0" fontAlgn="base" hangingPunct="0">
              <a:spcBef>
                <a:spcPct val="0"/>
              </a:spcBef>
              <a:spcAft>
                <a:spcPct val="0"/>
              </a:spcAft>
              <a:defRPr sz="4400">
                <a:solidFill>
                  <a:srgbClr val="CA126A"/>
                </a:solidFill>
                <a:latin typeface="Arial" charset="0"/>
                <a:ea typeface="ＭＳ Ｐゴシック" charset="0"/>
              </a:defRPr>
            </a:lvl5pPr>
            <a:lvl6pPr marL="457200" algn="l" rtl="0" fontAlgn="base">
              <a:spcBef>
                <a:spcPct val="0"/>
              </a:spcBef>
              <a:spcAft>
                <a:spcPct val="0"/>
              </a:spcAft>
              <a:defRPr sz="4400">
                <a:solidFill>
                  <a:srgbClr val="CA126A"/>
                </a:solidFill>
                <a:latin typeface="Arial" charset="0"/>
              </a:defRPr>
            </a:lvl6pPr>
            <a:lvl7pPr marL="914400" algn="l" rtl="0" fontAlgn="base">
              <a:spcBef>
                <a:spcPct val="0"/>
              </a:spcBef>
              <a:spcAft>
                <a:spcPct val="0"/>
              </a:spcAft>
              <a:defRPr sz="4400">
                <a:solidFill>
                  <a:srgbClr val="CA126A"/>
                </a:solidFill>
                <a:latin typeface="Arial" charset="0"/>
              </a:defRPr>
            </a:lvl7pPr>
            <a:lvl8pPr marL="1371600" algn="l" rtl="0" fontAlgn="base">
              <a:spcBef>
                <a:spcPct val="0"/>
              </a:spcBef>
              <a:spcAft>
                <a:spcPct val="0"/>
              </a:spcAft>
              <a:defRPr sz="4400">
                <a:solidFill>
                  <a:srgbClr val="CA126A"/>
                </a:solidFill>
                <a:latin typeface="Arial" charset="0"/>
              </a:defRPr>
            </a:lvl8pPr>
            <a:lvl9pPr marL="1828800" algn="l" rtl="0" fontAlgn="base">
              <a:spcBef>
                <a:spcPct val="0"/>
              </a:spcBef>
              <a:spcAft>
                <a:spcPct val="0"/>
              </a:spcAft>
              <a:defRPr sz="4400">
                <a:solidFill>
                  <a:srgbClr val="CA126A"/>
                </a:solidFill>
                <a:latin typeface="Arial" charset="0"/>
              </a:defRPr>
            </a:lvl9pPr>
          </a:lstStyle>
          <a:p>
            <a:pPr>
              <a:lnSpc>
                <a:spcPct val="100000"/>
              </a:lnSpc>
              <a:buNone/>
            </a:pPr>
            <a:r>
              <a:rPr lang="en-US" altLang="en-US" sz="2400" kern="0" dirty="0" smtClean="0"/>
              <a:t>FLOW: Rate of change (derivative)</a:t>
            </a:r>
            <a:br>
              <a:rPr lang="en-US" altLang="en-US" sz="2400" kern="0" dirty="0" smtClean="0"/>
            </a:br>
            <a:r>
              <a:rPr lang="en-US" altLang="en-US" sz="2400" kern="0" dirty="0" smtClean="0"/>
              <a:t>STOCK: Accumulation over time (integral)</a:t>
            </a:r>
            <a:endParaRPr lang="en-US" altLang="en-US" sz="2400" kern="0" dirty="0"/>
          </a:p>
        </p:txBody>
      </p:sp>
    </p:spTree>
    <p:extLst>
      <p:ext uri="{BB962C8B-B14F-4D97-AF65-F5344CB8AC3E}">
        <p14:creationId xmlns:p14="http://schemas.microsoft.com/office/powerpoint/2010/main" val="41304575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PowerPointTemplate_PrimaryLogo">
  <a:themeElements>
    <a:clrScheme name="PowerPointTemplate_PrimaryLogo 15">
      <a:dk1>
        <a:srgbClr val="013668"/>
      </a:dk1>
      <a:lt1>
        <a:srgbClr val="FFFFFF"/>
      </a:lt1>
      <a:dk2>
        <a:srgbClr val="CA126A"/>
      </a:dk2>
      <a:lt2>
        <a:srgbClr val="808080"/>
      </a:lt2>
      <a:accent1>
        <a:srgbClr val="809BC6"/>
      </a:accent1>
      <a:accent2>
        <a:srgbClr val="CA126A"/>
      </a:accent2>
      <a:accent3>
        <a:srgbClr val="FFFFFF"/>
      </a:accent3>
      <a:accent4>
        <a:srgbClr val="012D58"/>
      </a:accent4>
      <a:accent5>
        <a:srgbClr val="C0CBDF"/>
      </a:accent5>
      <a:accent6>
        <a:srgbClr val="B70F5F"/>
      </a:accent6>
      <a:hlink>
        <a:srgbClr val="3366CC"/>
      </a:hlink>
      <a:folHlink>
        <a:srgbClr val="009999"/>
      </a:folHlink>
    </a:clrScheme>
    <a:fontScheme name="PowerPointTemplate_PrimaryLog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cap="flat" cmpd="sng" algn="ctr">
          <a:solidFill>
            <a:schemeClr val="tx1">
              <a:lumMod val="60000"/>
              <a:lumOff val="40000"/>
            </a:schemeClr>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342900" marR="0" indent="-342900" algn="l" defTabSz="914400" rtl="0" eaLnBrk="1" fontAlgn="base" latinLnBrk="0" hangingPunct="1">
          <a:lnSpc>
            <a:spcPct val="90000"/>
          </a:lnSpc>
          <a:spcBef>
            <a:spcPct val="20000"/>
          </a:spcBef>
          <a:spcAft>
            <a:spcPct val="0"/>
          </a:spcAft>
          <a:buClrTx/>
          <a:buSzTx/>
          <a:buFontTx/>
          <a:buChar char="•"/>
          <a:tabLst/>
          <a:defRPr kumimoji="0"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90000"/>
          </a:lnSpc>
          <a:spcBef>
            <a:spcPct val="20000"/>
          </a:spcBef>
          <a:spcAft>
            <a:spcPct val="0"/>
          </a:spcAft>
          <a:buClrTx/>
          <a:buSzTx/>
          <a:buFontTx/>
          <a:buChar char="•"/>
          <a:tabLst/>
          <a:defRPr kumimoji="0" lang="en-US"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PowerPointTemplate_Primary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owerPointTemplate_PrimaryLog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owerPointTemplate_PrimaryLog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owerPointTemplate_PrimaryLog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owerPointTemplate_PrimaryLog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owerPointTemplate_PrimaryLog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owerPointTemplate_PrimaryLog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owerPointTemplate_PrimaryLog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owerPointTemplate_PrimaryLog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owerPointTemplate_PrimaryLog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owerPointTemplate_PrimaryLog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owerPointTemplate_PrimaryLog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PowerPointTemplate_PrimaryLogo 13">
        <a:dk1>
          <a:srgbClr val="013668"/>
        </a:dk1>
        <a:lt1>
          <a:srgbClr val="FFFFFF"/>
        </a:lt1>
        <a:dk2>
          <a:srgbClr val="CA126A"/>
        </a:dk2>
        <a:lt2>
          <a:srgbClr val="808080"/>
        </a:lt2>
        <a:accent1>
          <a:srgbClr val="99A7D3"/>
        </a:accent1>
        <a:accent2>
          <a:srgbClr val="009999"/>
        </a:accent2>
        <a:accent3>
          <a:srgbClr val="FFFFFF"/>
        </a:accent3>
        <a:accent4>
          <a:srgbClr val="012D58"/>
        </a:accent4>
        <a:accent5>
          <a:srgbClr val="CAD0E6"/>
        </a:accent5>
        <a:accent6>
          <a:srgbClr val="008A8A"/>
        </a:accent6>
        <a:hlink>
          <a:srgbClr val="3366CC"/>
        </a:hlink>
        <a:folHlink>
          <a:srgbClr val="99CC00"/>
        </a:folHlink>
      </a:clrScheme>
      <a:clrMap bg1="lt1" tx1="dk1" bg2="lt2" tx2="dk2" accent1="accent1" accent2="accent2" accent3="accent3" accent4="accent4" accent5="accent5" accent6="accent6" hlink="hlink" folHlink="folHlink"/>
    </a:extraClrScheme>
    <a:extraClrScheme>
      <a:clrScheme name="PowerPointTemplate_PrimaryLogo 14">
        <a:dk1>
          <a:srgbClr val="013668"/>
        </a:dk1>
        <a:lt1>
          <a:srgbClr val="FFFFFF"/>
        </a:lt1>
        <a:dk2>
          <a:srgbClr val="CA126A"/>
        </a:dk2>
        <a:lt2>
          <a:srgbClr val="808080"/>
        </a:lt2>
        <a:accent1>
          <a:srgbClr val="99A7D3"/>
        </a:accent1>
        <a:accent2>
          <a:srgbClr val="CA126A"/>
        </a:accent2>
        <a:accent3>
          <a:srgbClr val="FFFFFF"/>
        </a:accent3>
        <a:accent4>
          <a:srgbClr val="012D58"/>
        </a:accent4>
        <a:accent5>
          <a:srgbClr val="CAD0E6"/>
        </a:accent5>
        <a:accent6>
          <a:srgbClr val="B70F5F"/>
        </a:accent6>
        <a:hlink>
          <a:srgbClr val="3366CC"/>
        </a:hlink>
        <a:folHlink>
          <a:srgbClr val="009999"/>
        </a:folHlink>
      </a:clrScheme>
      <a:clrMap bg1="lt1" tx1="dk1" bg2="lt2" tx2="dk2" accent1="accent1" accent2="accent2" accent3="accent3" accent4="accent4" accent5="accent5" accent6="accent6" hlink="hlink" folHlink="folHlink"/>
    </a:extraClrScheme>
    <a:extraClrScheme>
      <a:clrScheme name="PowerPointTemplate_PrimaryLogo 15">
        <a:dk1>
          <a:srgbClr val="013668"/>
        </a:dk1>
        <a:lt1>
          <a:srgbClr val="FFFFFF"/>
        </a:lt1>
        <a:dk2>
          <a:srgbClr val="CA126A"/>
        </a:dk2>
        <a:lt2>
          <a:srgbClr val="808080"/>
        </a:lt2>
        <a:accent1>
          <a:srgbClr val="809BC6"/>
        </a:accent1>
        <a:accent2>
          <a:srgbClr val="CA126A"/>
        </a:accent2>
        <a:accent3>
          <a:srgbClr val="FFFFFF"/>
        </a:accent3>
        <a:accent4>
          <a:srgbClr val="012D58"/>
        </a:accent4>
        <a:accent5>
          <a:srgbClr val="C0CBDF"/>
        </a:accent5>
        <a:accent6>
          <a:srgbClr val="B70F5F"/>
        </a:accent6>
        <a:hlink>
          <a:srgbClr val="3366CC"/>
        </a:hlink>
        <a:folHlink>
          <a:srgbClr val="00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 Slide without shapes">
  <a:themeElements>
    <a:clrScheme name="Title Slide without shapes 15">
      <a:dk1>
        <a:srgbClr val="013668"/>
      </a:dk1>
      <a:lt1>
        <a:srgbClr val="FFFFFF"/>
      </a:lt1>
      <a:dk2>
        <a:srgbClr val="CA126A"/>
      </a:dk2>
      <a:lt2>
        <a:srgbClr val="808080"/>
      </a:lt2>
      <a:accent1>
        <a:srgbClr val="809BC6"/>
      </a:accent1>
      <a:accent2>
        <a:srgbClr val="CA126A"/>
      </a:accent2>
      <a:accent3>
        <a:srgbClr val="FFFFFF"/>
      </a:accent3>
      <a:accent4>
        <a:srgbClr val="012D58"/>
      </a:accent4>
      <a:accent5>
        <a:srgbClr val="C0CBDF"/>
      </a:accent5>
      <a:accent6>
        <a:srgbClr val="B70F5F"/>
      </a:accent6>
      <a:hlink>
        <a:srgbClr val="3366CC"/>
      </a:hlink>
      <a:folHlink>
        <a:srgbClr val="009999"/>
      </a:folHlink>
    </a:clrScheme>
    <a:fontScheme name="Title Slide without shap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90000"/>
          </a:lnSpc>
          <a:spcBef>
            <a:spcPct val="20000"/>
          </a:spcBef>
          <a:spcAft>
            <a:spcPct val="0"/>
          </a:spcAft>
          <a:buClrTx/>
          <a:buSzTx/>
          <a:buFontTx/>
          <a:buChar char="•"/>
          <a:tabLst/>
          <a:defRPr kumimoji="0" lang="en-US"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90000"/>
          </a:lnSpc>
          <a:spcBef>
            <a:spcPct val="20000"/>
          </a:spcBef>
          <a:spcAft>
            <a:spcPct val="0"/>
          </a:spcAft>
          <a:buClrTx/>
          <a:buSzTx/>
          <a:buFontTx/>
          <a:buChar char="•"/>
          <a:tabLst/>
          <a:defRPr kumimoji="0" lang="en-US"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itle Slide without shap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itle Slide without shap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itle Slide without shap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itle Slide without shap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itle Slide without shap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itle Slide without shap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itle Slide without shap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itle Slide without shap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itle Slide without shap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itle Slide without shap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itle Slide without shap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itle Slide without shap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Title Slide without shapes 13">
        <a:dk1>
          <a:srgbClr val="013668"/>
        </a:dk1>
        <a:lt1>
          <a:srgbClr val="FFFFFF"/>
        </a:lt1>
        <a:dk2>
          <a:srgbClr val="CA126A"/>
        </a:dk2>
        <a:lt2>
          <a:srgbClr val="808080"/>
        </a:lt2>
        <a:accent1>
          <a:srgbClr val="99A7D3"/>
        </a:accent1>
        <a:accent2>
          <a:srgbClr val="009999"/>
        </a:accent2>
        <a:accent3>
          <a:srgbClr val="FFFFFF"/>
        </a:accent3>
        <a:accent4>
          <a:srgbClr val="012D58"/>
        </a:accent4>
        <a:accent5>
          <a:srgbClr val="CAD0E6"/>
        </a:accent5>
        <a:accent6>
          <a:srgbClr val="008A8A"/>
        </a:accent6>
        <a:hlink>
          <a:srgbClr val="3366CC"/>
        </a:hlink>
        <a:folHlink>
          <a:srgbClr val="99CC00"/>
        </a:folHlink>
      </a:clrScheme>
      <a:clrMap bg1="lt1" tx1="dk1" bg2="lt2" tx2="dk2" accent1="accent1" accent2="accent2" accent3="accent3" accent4="accent4" accent5="accent5" accent6="accent6" hlink="hlink" folHlink="folHlink"/>
    </a:extraClrScheme>
    <a:extraClrScheme>
      <a:clrScheme name="Title Slide without shapes 14">
        <a:dk1>
          <a:srgbClr val="013668"/>
        </a:dk1>
        <a:lt1>
          <a:srgbClr val="FFFFFF"/>
        </a:lt1>
        <a:dk2>
          <a:srgbClr val="CA126A"/>
        </a:dk2>
        <a:lt2>
          <a:srgbClr val="808080"/>
        </a:lt2>
        <a:accent1>
          <a:srgbClr val="99A7D3"/>
        </a:accent1>
        <a:accent2>
          <a:srgbClr val="CA126A"/>
        </a:accent2>
        <a:accent3>
          <a:srgbClr val="FFFFFF"/>
        </a:accent3>
        <a:accent4>
          <a:srgbClr val="012D58"/>
        </a:accent4>
        <a:accent5>
          <a:srgbClr val="CAD0E6"/>
        </a:accent5>
        <a:accent6>
          <a:srgbClr val="B70F5F"/>
        </a:accent6>
        <a:hlink>
          <a:srgbClr val="3366CC"/>
        </a:hlink>
        <a:folHlink>
          <a:srgbClr val="009999"/>
        </a:folHlink>
      </a:clrScheme>
      <a:clrMap bg1="lt1" tx1="dk1" bg2="lt2" tx2="dk2" accent1="accent1" accent2="accent2" accent3="accent3" accent4="accent4" accent5="accent5" accent6="accent6" hlink="hlink" folHlink="folHlink"/>
    </a:extraClrScheme>
    <a:extraClrScheme>
      <a:clrScheme name="Title Slide without shapes 15">
        <a:dk1>
          <a:srgbClr val="013668"/>
        </a:dk1>
        <a:lt1>
          <a:srgbClr val="FFFFFF"/>
        </a:lt1>
        <a:dk2>
          <a:srgbClr val="CA126A"/>
        </a:dk2>
        <a:lt2>
          <a:srgbClr val="808080"/>
        </a:lt2>
        <a:accent1>
          <a:srgbClr val="809BC6"/>
        </a:accent1>
        <a:accent2>
          <a:srgbClr val="CA126A"/>
        </a:accent2>
        <a:accent3>
          <a:srgbClr val="FFFFFF"/>
        </a:accent3>
        <a:accent4>
          <a:srgbClr val="012D58"/>
        </a:accent4>
        <a:accent5>
          <a:srgbClr val="C0CBDF"/>
        </a:accent5>
        <a:accent6>
          <a:srgbClr val="B70F5F"/>
        </a:accent6>
        <a:hlink>
          <a:srgbClr val="3366CC"/>
        </a:hlink>
        <a:folHlink>
          <a:srgbClr val="0099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Blank Slide">
  <a:themeElements>
    <a:clrScheme name="Blank Slide 15">
      <a:dk1>
        <a:srgbClr val="013668"/>
      </a:dk1>
      <a:lt1>
        <a:srgbClr val="FFFFFF"/>
      </a:lt1>
      <a:dk2>
        <a:srgbClr val="CA126A"/>
      </a:dk2>
      <a:lt2>
        <a:srgbClr val="808080"/>
      </a:lt2>
      <a:accent1>
        <a:srgbClr val="809BC6"/>
      </a:accent1>
      <a:accent2>
        <a:srgbClr val="CA126A"/>
      </a:accent2>
      <a:accent3>
        <a:srgbClr val="FFFFFF"/>
      </a:accent3>
      <a:accent4>
        <a:srgbClr val="012D58"/>
      </a:accent4>
      <a:accent5>
        <a:srgbClr val="C0CBDF"/>
      </a:accent5>
      <a:accent6>
        <a:srgbClr val="B70F5F"/>
      </a:accent6>
      <a:hlink>
        <a:srgbClr val="3366CC"/>
      </a:hlink>
      <a:folHlink>
        <a:srgbClr val="009999"/>
      </a:folHlink>
    </a:clrScheme>
    <a:fontScheme name="Blank 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90000"/>
          </a:lnSpc>
          <a:spcBef>
            <a:spcPct val="20000"/>
          </a:spcBef>
          <a:spcAft>
            <a:spcPct val="0"/>
          </a:spcAft>
          <a:buClrTx/>
          <a:buSzTx/>
          <a:buFontTx/>
          <a:buChar char="•"/>
          <a:tabLst/>
          <a:defRPr kumimoji="0" lang="en-US"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90000"/>
          </a:lnSpc>
          <a:spcBef>
            <a:spcPct val="20000"/>
          </a:spcBef>
          <a:spcAft>
            <a:spcPct val="0"/>
          </a:spcAft>
          <a:buClrTx/>
          <a:buSzTx/>
          <a:buFontTx/>
          <a:buChar char="•"/>
          <a:tabLst/>
          <a:defRPr kumimoji="0" lang="en-US"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Slide 13">
        <a:dk1>
          <a:srgbClr val="013668"/>
        </a:dk1>
        <a:lt1>
          <a:srgbClr val="FFFFFF"/>
        </a:lt1>
        <a:dk2>
          <a:srgbClr val="CA126A"/>
        </a:dk2>
        <a:lt2>
          <a:srgbClr val="808080"/>
        </a:lt2>
        <a:accent1>
          <a:srgbClr val="99A7D3"/>
        </a:accent1>
        <a:accent2>
          <a:srgbClr val="009999"/>
        </a:accent2>
        <a:accent3>
          <a:srgbClr val="FFFFFF"/>
        </a:accent3>
        <a:accent4>
          <a:srgbClr val="012D58"/>
        </a:accent4>
        <a:accent5>
          <a:srgbClr val="CAD0E6"/>
        </a:accent5>
        <a:accent6>
          <a:srgbClr val="008A8A"/>
        </a:accent6>
        <a:hlink>
          <a:srgbClr val="3366CC"/>
        </a:hlink>
        <a:folHlink>
          <a:srgbClr val="99CC00"/>
        </a:folHlink>
      </a:clrScheme>
      <a:clrMap bg1="lt1" tx1="dk1" bg2="lt2" tx2="dk2" accent1="accent1" accent2="accent2" accent3="accent3" accent4="accent4" accent5="accent5" accent6="accent6" hlink="hlink" folHlink="folHlink"/>
    </a:extraClrScheme>
    <a:extraClrScheme>
      <a:clrScheme name="Blank Slide 14">
        <a:dk1>
          <a:srgbClr val="013668"/>
        </a:dk1>
        <a:lt1>
          <a:srgbClr val="FFFFFF"/>
        </a:lt1>
        <a:dk2>
          <a:srgbClr val="CA126A"/>
        </a:dk2>
        <a:lt2>
          <a:srgbClr val="808080"/>
        </a:lt2>
        <a:accent1>
          <a:srgbClr val="99A7D3"/>
        </a:accent1>
        <a:accent2>
          <a:srgbClr val="CA126A"/>
        </a:accent2>
        <a:accent3>
          <a:srgbClr val="FFFFFF"/>
        </a:accent3>
        <a:accent4>
          <a:srgbClr val="012D58"/>
        </a:accent4>
        <a:accent5>
          <a:srgbClr val="CAD0E6"/>
        </a:accent5>
        <a:accent6>
          <a:srgbClr val="B70F5F"/>
        </a:accent6>
        <a:hlink>
          <a:srgbClr val="3366CC"/>
        </a:hlink>
        <a:folHlink>
          <a:srgbClr val="009999"/>
        </a:folHlink>
      </a:clrScheme>
      <a:clrMap bg1="lt1" tx1="dk1" bg2="lt2" tx2="dk2" accent1="accent1" accent2="accent2" accent3="accent3" accent4="accent4" accent5="accent5" accent6="accent6" hlink="hlink" folHlink="folHlink"/>
    </a:extraClrScheme>
    <a:extraClrScheme>
      <a:clrScheme name="Blank Slide 15">
        <a:dk1>
          <a:srgbClr val="013668"/>
        </a:dk1>
        <a:lt1>
          <a:srgbClr val="FFFFFF"/>
        </a:lt1>
        <a:dk2>
          <a:srgbClr val="CA126A"/>
        </a:dk2>
        <a:lt2>
          <a:srgbClr val="808080"/>
        </a:lt2>
        <a:accent1>
          <a:srgbClr val="809BC6"/>
        </a:accent1>
        <a:accent2>
          <a:srgbClr val="CA126A"/>
        </a:accent2>
        <a:accent3>
          <a:srgbClr val="FFFFFF"/>
        </a:accent3>
        <a:accent4>
          <a:srgbClr val="012D58"/>
        </a:accent4>
        <a:accent5>
          <a:srgbClr val="C0CBDF"/>
        </a:accent5>
        <a:accent6>
          <a:srgbClr val="B70F5F"/>
        </a:accent6>
        <a:hlink>
          <a:srgbClr val="3366CC"/>
        </a:hlink>
        <a:folHlink>
          <a:srgbClr val="009999"/>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Master Slide with photo">
  <a:themeElements>
    <a:clrScheme name="Master Slide with photo 15">
      <a:dk1>
        <a:srgbClr val="013668"/>
      </a:dk1>
      <a:lt1>
        <a:srgbClr val="FFFFFF"/>
      </a:lt1>
      <a:dk2>
        <a:srgbClr val="CA126A"/>
      </a:dk2>
      <a:lt2>
        <a:srgbClr val="808080"/>
      </a:lt2>
      <a:accent1>
        <a:srgbClr val="809BC6"/>
      </a:accent1>
      <a:accent2>
        <a:srgbClr val="CA126A"/>
      </a:accent2>
      <a:accent3>
        <a:srgbClr val="FFFFFF"/>
      </a:accent3>
      <a:accent4>
        <a:srgbClr val="012D58"/>
      </a:accent4>
      <a:accent5>
        <a:srgbClr val="C0CBDF"/>
      </a:accent5>
      <a:accent6>
        <a:srgbClr val="B70F5F"/>
      </a:accent6>
      <a:hlink>
        <a:srgbClr val="3366CC"/>
      </a:hlink>
      <a:folHlink>
        <a:srgbClr val="009999"/>
      </a:folHlink>
    </a:clrScheme>
    <a:fontScheme name="2_Master Slide with photo">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90000"/>
          </a:lnSpc>
          <a:spcBef>
            <a:spcPct val="20000"/>
          </a:spcBef>
          <a:spcAft>
            <a:spcPct val="0"/>
          </a:spcAft>
          <a:buClrTx/>
          <a:buSzTx/>
          <a:buFontTx/>
          <a:buChar char="•"/>
          <a:tabLst/>
          <a:defRPr kumimoji="0" lang="en-US"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90000"/>
          </a:lnSpc>
          <a:spcBef>
            <a:spcPct val="20000"/>
          </a:spcBef>
          <a:spcAft>
            <a:spcPct val="0"/>
          </a:spcAft>
          <a:buClrTx/>
          <a:buSzTx/>
          <a:buFontTx/>
          <a:buChar char="•"/>
          <a:tabLst/>
          <a:defRPr kumimoji="0" lang="en-US"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 with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aster Slide with phot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aster Slide with phot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aster Slide with phot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aster Slide with phot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aster Slide with phot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aster Slide with phot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aster Slide with phot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aster Slide with phot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aster Slide with phot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aster Slide with phot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aster Slide with phot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Master Slide with photo 13">
        <a:dk1>
          <a:srgbClr val="013668"/>
        </a:dk1>
        <a:lt1>
          <a:srgbClr val="FFFFFF"/>
        </a:lt1>
        <a:dk2>
          <a:srgbClr val="CA126A"/>
        </a:dk2>
        <a:lt2>
          <a:srgbClr val="808080"/>
        </a:lt2>
        <a:accent1>
          <a:srgbClr val="99A7D3"/>
        </a:accent1>
        <a:accent2>
          <a:srgbClr val="009999"/>
        </a:accent2>
        <a:accent3>
          <a:srgbClr val="FFFFFF"/>
        </a:accent3>
        <a:accent4>
          <a:srgbClr val="012D58"/>
        </a:accent4>
        <a:accent5>
          <a:srgbClr val="CAD0E6"/>
        </a:accent5>
        <a:accent6>
          <a:srgbClr val="008A8A"/>
        </a:accent6>
        <a:hlink>
          <a:srgbClr val="3366CC"/>
        </a:hlink>
        <a:folHlink>
          <a:srgbClr val="99CC00"/>
        </a:folHlink>
      </a:clrScheme>
      <a:clrMap bg1="lt1" tx1="dk1" bg2="lt2" tx2="dk2" accent1="accent1" accent2="accent2" accent3="accent3" accent4="accent4" accent5="accent5" accent6="accent6" hlink="hlink" folHlink="folHlink"/>
    </a:extraClrScheme>
    <a:extraClrScheme>
      <a:clrScheme name="Master Slide with photo 14">
        <a:dk1>
          <a:srgbClr val="013668"/>
        </a:dk1>
        <a:lt1>
          <a:srgbClr val="FFFFFF"/>
        </a:lt1>
        <a:dk2>
          <a:srgbClr val="CA126A"/>
        </a:dk2>
        <a:lt2>
          <a:srgbClr val="808080"/>
        </a:lt2>
        <a:accent1>
          <a:srgbClr val="99A7D3"/>
        </a:accent1>
        <a:accent2>
          <a:srgbClr val="CA126A"/>
        </a:accent2>
        <a:accent3>
          <a:srgbClr val="FFFFFF"/>
        </a:accent3>
        <a:accent4>
          <a:srgbClr val="012D58"/>
        </a:accent4>
        <a:accent5>
          <a:srgbClr val="CAD0E6"/>
        </a:accent5>
        <a:accent6>
          <a:srgbClr val="B70F5F"/>
        </a:accent6>
        <a:hlink>
          <a:srgbClr val="3366CC"/>
        </a:hlink>
        <a:folHlink>
          <a:srgbClr val="009999"/>
        </a:folHlink>
      </a:clrScheme>
      <a:clrMap bg1="lt1" tx1="dk1" bg2="lt2" tx2="dk2" accent1="accent1" accent2="accent2" accent3="accent3" accent4="accent4" accent5="accent5" accent6="accent6" hlink="hlink" folHlink="folHlink"/>
    </a:extraClrScheme>
    <a:extraClrScheme>
      <a:clrScheme name="Master Slide with photo 15">
        <a:dk1>
          <a:srgbClr val="013668"/>
        </a:dk1>
        <a:lt1>
          <a:srgbClr val="FFFFFF"/>
        </a:lt1>
        <a:dk2>
          <a:srgbClr val="CA126A"/>
        </a:dk2>
        <a:lt2>
          <a:srgbClr val="808080"/>
        </a:lt2>
        <a:accent1>
          <a:srgbClr val="809BC6"/>
        </a:accent1>
        <a:accent2>
          <a:srgbClr val="CA126A"/>
        </a:accent2>
        <a:accent3>
          <a:srgbClr val="FFFFFF"/>
        </a:accent3>
        <a:accent4>
          <a:srgbClr val="012D58"/>
        </a:accent4>
        <a:accent5>
          <a:srgbClr val="C0CBDF"/>
        </a:accent5>
        <a:accent6>
          <a:srgbClr val="B70F5F"/>
        </a:accent6>
        <a:hlink>
          <a:srgbClr val="3366CC"/>
        </a:hlink>
        <a:folHlink>
          <a:srgbClr val="009999"/>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PowerPointTemplate_PrimaryLogo</Template>
  <TotalTime>9146</TotalTime>
  <Words>1559</Words>
  <Application>Microsoft Office PowerPoint</Application>
  <PresentationFormat>On-screen Show (4:3)</PresentationFormat>
  <Paragraphs>147</Paragraphs>
  <Slides>12</Slides>
  <Notes>8</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12</vt:i4>
      </vt:variant>
    </vt:vector>
  </HeadingPairs>
  <TitlesOfParts>
    <vt:vector size="23" baseType="lpstr">
      <vt:lpstr>ＭＳ Ｐゴシック</vt:lpstr>
      <vt:lpstr>Arial</vt:lpstr>
      <vt:lpstr>Avenir Black</vt:lpstr>
      <vt:lpstr>Avenir Book</vt:lpstr>
      <vt:lpstr>Calibri</vt:lpstr>
      <vt:lpstr>Times New Roman</vt:lpstr>
      <vt:lpstr>Wingdings</vt:lpstr>
      <vt:lpstr>PowerPointTemplate_PrimaryLogo</vt:lpstr>
      <vt:lpstr>Title Slide without shapes</vt:lpstr>
      <vt:lpstr>Blank Slide</vt:lpstr>
      <vt:lpstr>2_Master Slide with photo</vt:lpstr>
      <vt:lpstr>Systems Science Methodologies</vt:lpstr>
      <vt:lpstr>System Dynamics Modeling (SDM) is  Participatory Research</vt:lpstr>
      <vt:lpstr>System Dynamics Modeling is Participatory</vt:lpstr>
      <vt:lpstr>The Iterative Nature of SDM  Development and Validation</vt:lpstr>
      <vt:lpstr>The Iterative Nature of SD Model Development and Validation</vt:lpstr>
      <vt:lpstr>Systems Theory: Feedback Concepts  from Engineering</vt:lpstr>
      <vt:lpstr>Basic Concepts is SDM:  Causal Loop Diagram (CLD)</vt:lpstr>
      <vt:lpstr>PowerPoint Presentation</vt:lpstr>
      <vt:lpstr>PowerPoint Presentation</vt:lpstr>
      <vt:lpstr>CDC Stages of Care and the “Treatment Cascade” – US Population (July 2012)</vt:lpstr>
      <vt:lpstr>A Hypothetical Reference Mode: Community Level Viral Load (CLVL) Over Time (2002 – 2020)</vt:lpstr>
      <vt:lpstr>A Causal Loop Diagram Depicting the Dynamics of Community Viral Load </vt:lpstr>
    </vt:vector>
  </TitlesOfParts>
  <Company>Montefiore Medical Center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Melissa Kennedy</dc:creator>
  <cp:lastModifiedBy>David</cp:lastModifiedBy>
  <cp:revision>1223</cp:revision>
  <cp:lastPrinted>2017-02-28T17:51:39Z</cp:lastPrinted>
  <dcterms:created xsi:type="dcterms:W3CDTF">2010-11-10T13:37:24Z</dcterms:created>
  <dcterms:modified xsi:type="dcterms:W3CDTF">2019-06-20T13:28:10Z</dcterms:modified>
</cp:coreProperties>
</file>