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8" r:id="rId2"/>
    <p:sldId id="309" r:id="rId3"/>
    <p:sldId id="318" r:id="rId4"/>
    <p:sldId id="310" r:id="rId5"/>
    <p:sldId id="311" r:id="rId6"/>
    <p:sldId id="312" r:id="rId7"/>
    <p:sldId id="320" r:id="rId8"/>
    <p:sldId id="321" r:id="rId9"/>
    <p:sldId id="314" r:id="rId10"/>
    <p:sldId id="317" r:id="rId11"/>
    <p:sldId id="315" r:id="rId12"/>
    <p:sldId id="316" r:id="rId13"/>
    <p:sldId id="319" r:id="rId14"/>
  </p:sldIdLst>
  <p:sldSz cx="12188825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57408"/>
    <a:srgbClr val="62620A"/>
    <a:srgbClr val="FFFFFF"/>
    <a:srgbClr val="900018"/>
    <a:srgbClr val="6B0001"/>
    <a:srgbClr val="000000"/>
    <a:srgbClr val="157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276" y="-2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26A44A-B980-7544-8F78-6035D21C592C}" type="datetimeFigureOut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C89D350-5819-C947-B35D-F3E1B6196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1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6F71F1A-CAB9-7B4C-892E-01EA77714DB2}" type="datetimeFigureOut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916622E-3A4A-3B4C-8752-3C1E4391E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02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What is an individual HC initiative? Classroom facilitation, mentoring, after school club, cooking club, staff wellness, etc.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What is a school-level HC initiative? Health fair, program promotion, school wellness policy/council, café o yea,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16622E-3A4A-3B4C-8752-3C1E4391EF1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8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16622E-3A4A-3B4C-8752-3C1E4391EF1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8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=YJrJy_V2Nl4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16622E-3A4A-3B4C-8752-3C1E4391EF1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5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16622E-3A4A-3B4C-8752-3C1E4391EF1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5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16622E-3A4A-3B4C-8752-3C1E4391EF1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53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16622E-3A4A-3B4C-8752-3C1E4391EF1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5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6436F-D91C-4746-9708-54B3B97042E2}" type="datetime1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377CF-18F5-4244-B44B-AD576290D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7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0076B-3831-7F44-A398-97E61C9AF1FF}" type="datetime1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1115C-2F5E-EC40-A78C-C25547B03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B21F2-A438-A644-B408-1A8ECC8C3322}" type="datetime1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06202-F527-7940-96FC-229B2E07A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9DB2F-AF37-DD4C-9CD0-82143707A08D}" type="datetime1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0470-EF92-A74A-96AE-C114A513D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7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4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A0DA6-6D28-EC4A-BF50-384AE0E549F7}" type="datetime1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7F5FC-484F-4647-9D63-2DFE23CD0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256E-B574-3241-9585-8B300EA4DD1F}" type="datetime1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043C8-4B86-3347-B5F9-50E8CFE12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3"/>
            <a:ext cx="53855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416B3-BAB0-0B47-B7F0-B72CED8DE6BC}" type="datetime1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5A0C9-F948-4346-88C8-4B2703817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4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7F67F-0DB4-F643-919A-2E166D37D531}" type="datetime1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7E1ED-3E90-4544-8CDC-E131AA15E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58282-87FB-B04B-9312-8E26A9B6C59E}" type="datetime1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2E2DB-D72B-0143-9C3C-B10D977E0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8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1" y="273053"/>
            <a:ext cx="681389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5DAAF-A54E-8043-A4FA-954B7B819240}" type="datetime1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43E80-6531-1B45-8169-279AEFA36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6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C7131-DD3E-F248-94B6-D2E3FF92C561}" type="datetime1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46DDC-F02C-B948-972A-E918C9317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69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696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1C36044-D077-CF4D-9D0F-12906243922F}" type="datetime1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EF3D861-6328-CA44-8AF4-BF2FDD6EA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venir Black"/>
          <a:ea typeface="ＭＳ Ｐゴシック" charset="0"/>
          <a:cs typeface="Avenir Black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Black" charset="0"/>
          <a:ea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Black" charset="0"/>
          <a:ea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Black" charset="0"/>
          <a:ea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Black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Black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Black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Black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Black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venir Black"/>
          <a:ea typeface="ＭＳ Ｐゴシック" charset="0"/>
          <a:cs typeface="Avenir Black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Avenir Black" charset="0"/>
          <a:cs typeface="Avenir Black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Avenir Black" charset="0"/>
          <a:cs typeface="Avenir Black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Avenir Black" charset="0"/>
          <a:cs typeface="Avenir Black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JrJy_V2Nl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857" y="3157599"/>
            <a:ext cx="10360501" cy="1470025"/>
          </a:xfrm>
        </p:spPr>
        <p:txBody>
          <a:bodyPr/>
          <a:lstStyle/>
          <a:p>
            <a:r>
              <a:rPr lang="en-US" dirty="0" smtClean="0"/>
              <a:t>Student-Led Demonstrations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377CF-18F5-4244-B44B-AD576290D0D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1" descr="HealthCorps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01" y="500063"/>
            <a:ext cx="5341797" cy="8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86200" y="6373813"/>
            <a:ext cx="4418013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+mn-ea"/>
                <a:cs typeface="Clear Sans Light" panose="020B0303030202020304" pitchFamily="34" charset="0"/>
              </a:rPr>
              <a:t>www.healthcorps.org</a:t>
            </a:r>
            <a:endParaRPr lang="id-ID" sz="105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ea typeface="+mn-ea"/>
              <a:cs typeface="Clear Sans Light" panose="020B0303030202020304" pitchFamily="34" charset="0"/>
            </a:endParaRPr>
          </a:p>
        </p:txBody>
      </p:sp>
      <p:pic>
        <p:nvPicPr>
          <p:cNvPr id="7" name="Picture 6" descr="einstein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1" y="5790143"/>
            <a:ext cx="2494287" cy="748286"/>
          </a:xfrm>
          <a:prstGeom prst="rect">
            <a:avLst/>
          </a:prstGeom>
        </p:spPr>
      </p:pic>
      <p:pic>
        <p:nvPicPr>
          <p:cNvPr id="11" name="Picture 10" descr="fcp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0" y="3416300"/>
            <a:ext cx="12700" cy="127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0" t="37108" r="8961" b="36897"/>
          <a:stretch/>
        </p:blipFill>
        <p:spPr bwMode="auto">
          <a:xfrm>
            <a:off x="3886200" y="2299034"/>
            <a:ext cx="4562993" cy="11172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Shape 95" descr="FamilyCookLogo.gi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7347" y="5585925"/>
            <a:ext cx="19050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48479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6200" y="6373813"/>
            <a:ext cx="4418013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+mn-ea"/>
                <a:cs typeface="Clear Sans Light" panose="020B0303030202020304" pitchFamily="34" charset="0"/>
              </a:rPr>
              <a:t>www.healthcorps.org</a:t>
            </a:r>
            <a:endParaRPr lang="id-ID" sz="105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ea typeface="+mn-ea"/>
              <a:cs typeface="Clear Sans Light" panose="020B03030302020203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073" y="2067574"/>
            <a:ext cx="6737752" cy="4790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COY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50470-EF92-A74A-96AE-C114A513DE6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69255" y="1622986"/>
            <a:ext cx="2381818" cy="7232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86200" y="3416014"/>
            <a:ext cx="156487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1"/>
          </p:cNvCxnSpPr>
          <p:nvPr/>
        </p:nvCxnSpPr>
        <p:spPr>
          <a:xfrm flipV="1">
            <a:off x="3069255" y="4462787"/>
            <a:ext cx="2381818" cy="89337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4330" y="1210601"/>
            <a:ext cx="2416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What’s Snacking Right and Light’s?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1275" y="3116135"/>
            <a:ext cx="220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What’s We Need Movement’s?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6003" y="4944362"/>
            <a:ext cx="2398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What’s </a:t>
            </a:r>
            <a:r>
              <a:rPr lang="en-US" dirty="0" err="1" smtClean="0">
                <a:latin typeface="Avenir Black"/>
                <a:cs typeface="Avenir Black"/>
              </a:rPr>
              <a:t>Positivi</a:t>
            </a:r>
            <a:r>
              <a:rPr lang="en-US" dirty="0" smtClean="0">
                <a:latin typeface="Avenir Black"/>
                <a:cs typeface="Avenir Black"/>
              </a:rPr>
              <a:t>-Tree’s? 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579081" y="2139236"/>
            <a:ext cx="1747646" cy="51442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79080" y="3116135"/>
            <a:ext cx="1454577" cy="50928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451073" y="4015812"/>
            <a:ext cx="1298952" cy="50928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5886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2" y="241936"/>
            <a:ext cx="4282877" cy="1143000"/>
          </a:xfrm>
        </p:spPr>
        <p:txBody>
          <a:bodyPr/>
          <a:lstStyle/>
          <a:p>
            <a:r>
              <a:rPr lang="en-US" dirty="0" smtClean="0"/>
              <a:t>COY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7" y="3681857"/>
            <a:ext cx="4399990" cy="1169462"/>
          </a:xfrm>
        </p:spPr>
        <p:txBody>
          <a:bodyPr/>
          <a:lstStyle/>
          <a:p>
            <a:pPr marL="514350" indent="-457200">
              <a:buBlip>
                <a:blip r:embed="rId3"/>
              </a:buBlip>
            </a:pPr>
            <a:r>
              <a:rPr lang="en-US" dirty="0" smtClean="0">
                <a:latin typeface="Avenir Black"/>
                <a:cs typeface="Avenir Black"/>
              </a:rPr>
              <a:t>Coordinator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50470-EF92-A74A-96AE-C114A513DE6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6373813"/>
            <a:ext cx="4418013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+mn-ea"/>
                <a:cs typeface="Clear Sans Light" panose="020B0303030202020304" pitchFamily="34" charset="0"/>
              </a:rPr>
              <a:t>www.healthcorps.org</a:t>
            </a:r>
            <a:endParaRPr lang="id-ID" sz="105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ea typeface="+mn-ea"/>
              <a:cs typeface="Clear Sans Light" panose="020B03030302020203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04223" y="2804944"/>
            <a:ext cx="2417430" cy="71691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939" y="241936"/>
            <a:ext cx="7746802" cy="63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4585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75" y="278846"/>
            <a:ext cx="4029564" cy="1143000"/>
          </a:xfrm>
        </p:spPr>
        <p:txBody>
          <a:bodyPr/>
          <a:lstStyle/>
          <a:p>
            <a:r>
              <a:rPr lang="en-US" dirty="0" smtClean="0"/>
              <a:t>COY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75" y="2722987"/>
            <a:ext cx="4399990" cy="2245572"/>
          </a:xfrm>
        </p:spPr>
        <p:txBody>
          <a:bodyPr/>
          <a:lstStyle/>
          <a:p>
            <a:pPr marL="514350" indent="-457200">
              <a:buBlip>
                <a:blip r:embed="rId3"/>
              </a:buBlip>
            </a:pPr>
            <a:r>
              <a:rPr lang="en-US" dirty="0">
                <a:latin typeface="Avenir Black"/>
                <a:cs typeface="Avenir Black"/>
              </a:rPr>
              <a:t>Participant Feedback Form</a:t>
            </a:r>
          </a:p>
          <a:p>
            <a:pPr marL="57150" indent="0">
              <a:buNone/>
            </a:pP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50470-EF92-A74A-96AE-C114A513DE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6373813"/>
            <a:ext cx="4418013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+mn-ea"/>
                <a:cs typeface="Clear Sans Light" panose="020B0303030202020304" pitchFamily="34" charset="0"/>
              </a:rPr>
              <a:t>www.healthcorps.org</a:t>
            </a:r>
            <a:endParaRPr lang="id-ID" sz="105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ea typeface="+mn-ea"/>
              <a:cs typeface="Clear Sans Light" panose="020B03030302020203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3535" y="4097647"/>
            <a:ext cx="1464902" cy="73602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849" y="261383"/>
            <a:ext cx="7578610" cy="60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33148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69625" cy="5121275"/>
          </a:xfrm>
        </p:spPr>
        <p:txBody>
          <a:bodyPr/>
          <a:lstStyle/>
          <a:p>
            <a:pPr marL="514350" indent="-457200">
              <a:buBlip>
                <a:blip r:embed="rId2"/>
              </a:buBlip>
            </a:pPr>
            <a:r>
              <a:rPr lang="en-US" dirty="0" smtClean="0">
                <a:latin typeface="Avenir Black"/>
                <a:cs typeface="Avenir Black"/>
              </a:rPr>
              <a:t>How do I select topics if I do not have a Healthy School Snapshot? </a:t>
            </a:r>
            <a:endParaRPr lang="en-US" dirty="0">
              <a:latin typeface="Avenir Black"/>
              <a:cs typeface="Avenir Black"/>
            </a:endParaRPr>
          </a:p>
          <a:p>
            <a:pPr marL="514350" indent="-457200">
              <a:buBlip>
                <a:blip r:embed="rId2"/>
              </a:buBlip>
            </a:pPr>
            <a:r>
              <a:rPr lang="en-US" dirty="0" smtClean="0">
                <a:latin typeface="Avenir Black"/>
                <a:cs typeface="Avenir Black"/>
              </a:rPr>
              <a:t>Can Café O Yeas at Health Fairs count towards my three? </a:t>
            </a:r>
          </a:p>
          <a:p>
            <a:pPr marL="514350" indent="-457200">
              <a:buBlip>
                <a:blip r:embed="rId2"/>
              </a:buBlip>
            </a:pPr>
            <a:r>
              <a:rPr lang="en-US" dirty="0" smtClean="0">
                <a:latin typeface="Avenir Black"/>
                <a:cs typeface="Avenir Black"/>
              </a:rPr>
              <a:t>What is the goal amount of </a:t>
            </a:r>
            <a:r>
              <a:rPr lang="en-US" dirty="0" err="1" smtClean="0">
                <a:latin typeface="Avenir Black"/>
                <a:cs typeface="Avenir Black"/>
              </a:rPr>
              <a:t>eval</a:t>
            </a:r>
            <a:r>
              <a:rPr lang="en-US" dirty="0" smtClean="0">
                <a:latin typeface="Avenir Black"/>
                <a:cs typeface="Avenir Black"/>
              </a:rPr>
              <a:t> forms to collect each Cafe O Yea? </a:t>
            </a:r>
          </a:p>
          <a:p>
            <a:pPr marL="514350" indent="-457200">
              <a:buBlip>
                <a:blip r:embed="rId2"/>
              </a:buBlip>
            </a:pPr>
            <a:r>
              <a:rPr lang="en-US" dirty="0" smtClean="0">
                <a:latin typeface="Avenir Black"/>
                <a:cs typeface="Avenir Black"/>
              </a:rPr>
              <a:t>What’s the timeline to submit the </a:t>
            </a:r>
            <a:r>
              <a:rPr lang="en-US" dirty="0" err="1" smtClean="0">
                <a:latin typeface="Avenir Black"/>
                <a:cs typeface="Avenir Black"/>
              </a:rPr>
              <a:t>eval</a:t>
            </a:r>
            <a:r>
              <a:rPr lang="en-US" dirty="0" smtClean="0">
                <a:latin typeface="Avenir Black"/>
                <a:cs typeface="Avenir Black"/>
              </a:rPr>
              <a:t> forms? 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50470-EF92-A74A-96AE-C114A513DE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6373813"/>
            <a:ext cx="4418013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+mn-ea"/>
                <a:cs typeface="Clear Sans Light" panose="020B0303030202020304" pitchFamily="34" charset="0"/>
              </a:rPr>
              <a:t>www.healthcorps.org</a:t>
            </a:r>
            <a:endParaRPr lang="id-ID" sz="105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ea typeface="+mn-ea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5427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venir Black"/>
              <a:cs typeface="Avenir Black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dirty="0" smtClean="0">
                <a:latin typeface="Avenir Black"/>
                <a:cs typeface="Avenir Black"/>
              </a:rPr>
              <a:t>What are examples of </a:t>
            </a:r>
            <a:r>
              <a:rPr lang="en-US" b="1" dirty="0" smtClean="0">
                <a:solidFill>
                  <a:srgbClr val="FF0000"/>
                </a:solidFill>
                <a:latin typeface="Avenir Black"/>
                <a:cs typeface="Avenir Black"/>
              </a:rPr>
              <a:t>student-level </a:t>
            </a:r>
            <a:r>
              <a:rPr lang="en-US" dirty="0" smtClean="0">
                <a:latin typeface="Avenir Black"/>
                <a:cs typeface="Avenir Black"/>
              </a:rPr>
              <a:t>program components?</a:t>
            </a:r>
          </a:p>
          <a:p>
            <a:pPr>
              <a:buSzPct val="100000"/>
              <a:buBlip>
                <a:blip r:embed="rId3"/>
              </a:buBlip>
            </a:pPr>
            <a:endParaRPr lang="en-US" dirty="0" smtClean="0">
              <a:latin typeface="Avenir Black"/>
              <a:cs typeface="Avenir Black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dirty="0" smtClean="0">
                <a:latin typeface="Avenir Black"/>
                <a:cs typeface="Avenir Black"/>
              </a:rPr>
              <a:t>What are examples of </a:t>
            </a:r>
            <a:r>
              <a:rPr lang="en-US" b="1" dirty="0" smtClean="0">
                <a:solidFill>
                  <a:srgbClr val="FF0000"/>
                </a:solidFill>
                <a:latin typeface="Avenir Black"/>
                <a:cs typeface="Avenir Black"/>
              </a:rPr>
              <a:t>school-level </a:t>
            </a:r>
            <a:r>
              <a:rPr lang="en-US" dirty="0" smtClean="0">
                <a:latin typeface="Avenir Black"/>
                <a:cs typeface="Avenir Black"/>
              </a:rPr>
              <a:t>program components?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50470-EF92-A74A-96AE-C114A513DE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6373813"/>
            <a:ext cx="4418013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+mn-ea"/>
                <a:cs typeface="Clear Sans Light" panose="020B0303030202020304" pitchFamily="34" charset="0"/>
              </a:rPr>
              <a:t>www.healthcorps.org</a:t>
            </a:r>
            <a:endParaRPr lang="id-ID" sz="105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ea typeface="+mn-ea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1965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Healthy School Snapshot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50470-EF92-A74A-96AE-C114A513DE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6373813"/>
            <a:ext cx="4418013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+mn-ea"/>
                <a:cs typeface="Clear Sans Light" panose="020B0303030202020304" pitchFamily="34" charset="0"/>
              </a:rPr>
              <a:t>www.healthcorps.org</a:t>
            </a:r>
            <a:endParaRPr lang="id-ID" sz="105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ea typeface="+mn-ea"/>
              <a:cs typeface="Clear Sans Light" panose="020B03030302020203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453680"/>
            <a:ext cx="10969625" cy="5121275"/>
          </a:xfrm>
        </p:spPr>
        <p:txBody>
          <a:bodyPr/>
          <a:lstStyle/>
          <a:p>
            <a:pPr lvl="0">
              <a:buSzPct val="100000"/>
              <a:buBlip>
                <a:blip r:embed="rId3"/>
              </a:buBlip>
            </a:pPr>
            <a:r>
              <a:rPr lang="en-US" dirty="0" smtClean="0">
                <a:solidFill>
                  <a:srgbClr val="FF0000"/>
                </a:solidFill>
                <a:latin typeface="Avenir Black"/>
                <a:cs typeface="Avenir Black"/>
              </a:rPr>
              <a:t>Summary</a:t>
            </a:r>
            <a:r>
              <a:rPr lang="en-US" dirty="0" smtClean="0">
                <a:latin typeface="Avenir Black"/>
                <a:cs typeface="Avenir Black"/>
              </a:rPr>
              <a:t> of all the Healthy Me Snapshots. </a:t>
            </a:r>
          </a:p>
          <a:p>
            <a:pPr lvl="0">
              <a:buSzPct val="100000"/>
              <a:buBlip>
                <a:blip r:embed="rId3"/>
              </a:buBlip>
            </a:pPr>
            <a:r>
              <a:rPr lang="en-US" dirty="0" smtClean="0">
                <a:latin typeface="Avenir Black"/>
                <a:cs typeface="Avenir Black"/>
              </a:rPr>
              <a:t>Goal is to be a </a:t>
            </a:r>
            <a:r>
              <a:rPr lang="en-US" dirty="0" smtClean="0">
                <a:solidFill>
                  <a:srgbClr val="FF0000"/>
                </a:solidFill>
                <a:latin typeface="Avenir Black"/>
                <a:cs typeface="Avenir Black"/>
              </a:rPr>
              <a:t>representative sample </a:t>
            </a:r>
            <a:r>
              <a:rPr lang="en-US" dirty="0" smtClean="0">
                <a:latin typeface="Avenir Black"/>
                <a:cs typeface="Avenir Black"/>
              </a:rPr>
              <a:t>of your school. </a:t>
            </a:r>
          </a:p>
          <a:p>
            <a:pPr lvl="0">
              <a:buSzPct val="100000"/>
              <a:buBlip>
                <a:blip r:embed="rId3"/>
              </a:buBlip>
            </a:pPr>
            <a:r>
              <a:rPr lang="en-US" dirty="0" smtClean="0">
                <a:latin typeface="Avenir Black"/>
                <a:cs typeface="Avenir Black"/>
              </a:rPr>
              <a:t>Reflect: </a:t>
            </a:r>
          </a:p>
          <a:p>
            <a:pPr lvl="0">
              <a:buSzPct val="100000"/>
              <a:buFont typeface="Wingdings" charset="2"/>
              <a:buChar char="q"/>
            </a:pPr>
            <a:r>
              <a:rPr lang="en-US" dirty="0">
                <a:latin typeface="Avenir Black"/>
                <a:cs typeface="Avenir Black"/>
              </a:rPr>
              <a:t>How do you </a:t>
            </a:r>
            <a:endParaRPr lang="en-US" dirty="0" smtClean="0">
              <a:latin typeface="Avenir Black"/>
              <a:cs typeface="Avenir Black"/>
            </a:endParaRPr>
          </a:p>
          <a:p>
            <a:pPr marL="0" lvl="0" indent="0">
              <a:buSzPct val="100000"/>
              <a:buNone/>
            </a:pPr>
            <a:r>
              <a:rPr lang="en-US" dirty="0" smtClean="0">
                <a:latin typeface="Avenir Black"/>
                <a:cs typeface="Avenir Black"/>
              </a:rPr>
              <a:t>think </a:t>
            </a:r>
            <a:r>
              <a:rPr lang="en-US" dirty="0">
                <a:latin typeface="Avenir Black"/>
                <a:cs typeface="Avenir Black"/>
              </a:rPr>
              <a:t>you can you </a:t>
            </a:r>
            <a:endParaRPr lang="en-US" dirty="0" smtClean="0">
              <a:latin typeface="Avenir Black"/>
              <a:cs typeface="Avenir Black"/>
            </a:endParaRPr>
          </a:p>
          <a:p>
            <a:pPr marL="0" lvl="0" indent="0">
              <a:buSzPct val="100000"/>
              <a:buNone/>
            </a:pPr>
            <a:r>
              <a:rPr lang="en-US" dirty="0" smtClean="0">
                <a:latin typeface="Avenir Black"/>
                <a:cs typeface="Avenir Black"/>
              </a:rPr>
              <a:t>use this tool for </a:t>
            </a:r>
          </a:p>
          <a:p>
            <a:pPr marL="0" lvl="0" indent="0">
              <a:buSzPct val="100000"/>
              <a:buNone/>
            </a:pPr>
            <a:r>
              <a:rPr lang="en-US" dirty="0" smtClean="0">
                <a:latin typeface="Avenir Black"/>
                <a:cs typeface="Avenir Black"/>
              </a:rPr>
              <a:t>Café o Yea?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98048" y="2775656"/>
            <a:ext cx="7690778" cy="3598157"/>
            <a:chOff x="4498048" y="2758194"/>
            <a:chExt cx="7690778" cy="359815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048" y="2811117"/>
              <a:ext cx="7690778" cy="354523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8304213" y="2758194"/>
              <a:ext cx="1803163" cy="34665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20748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Café O Yea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3382"/>
            <a:ext cx="10969625" cy="5121275"/>
          </a:xfrm>
        </p:spPr>
        <p:txBody>
          <a:bodyPr/>
          <a:lstStyle/>
          <a:p>
            <a:pPr marL="57150" indent="0">
              <a:buNone/>
            </a:pPr>
            <a:endParaRPr lang="en-US" dirty="0" smtClean="0">
              <a:latin typeface="Avenir Black"/>
              <a:cs typeface="Avenir Black"/>
            </a:endParaRPr>
          </a:p>
          <a:p>
            <a:pPr marL="514350" indent="-457200">
              <a:buBlip>
                <a:blip r:embed="rId2"/>
              </a:buBlip>
            </a:pPr>
            <a:r>
              <a:rPr lang="en-US" dirty="0" smtClean="0">
                <a:latin typeface="Avenir Black"/>
                <a:cs typeface="Avenir Black"/>
              </a:rPr>
              <a:t>Engage with as </a:t>
            </a:r>
            <a:r>
              <a:rPr lang="en-US" dirty="0">
                <a:latin typeface="Avenir Black"/>
                <a:cs typeface="Avenir Black"/>
              </a:rPr>
              <a:t>many </a:t>
            </a:r>
            <a:r>
              <a:rPr lang="en-US" dirty="0" smtClean="0">
                <a:latin typeface="Avenir Black"/>
                <a:cs typeface="Avenir Black"/>
              </a:rPr>
              <a:t>participants </a:t>
            </a:r>
            <a:r>
              <a:rPr lang="en-US" dirty="0">
                <a:latin typeface="Avenir Black"/>
                <a:cs typeface="Avenir Black"/>
              </a:rPr>
              <a:t>as possible </a:t>
            </a:r>
            <a:r>
              <a:rPr lang="en-US" dirty="0" smtClean="0">
                <a:latin typeface="Avenir Black"/>
                <a:cs typeface="Avenir Black"/>
              </a:rPr>
              <a:t>in COYs that promote </a:t>
            </a:r>
            <a:r>
              <a:rPr lang="en-US" dirty="0" smtClean="0">
                <a:solidFill>
                  <a:srgbClr val="FF0000"/>
                </a:solidFill>
                <a:latin typeface="Avenir Black"/>
                <a:cs typeface="Avenir Black"/>
              </a:rPr>
              <a:t>healthy decision making skills</a:t>
            </a:r>
            <a:r>
              <a:rPr lang="en-US" dirty="0" smtClean="0">
                <a:latin typeface="Avenir Black"/>
                <a:cs typeface="Avenir Black"/>
              </a:rPr>
              <a:t>.</a:t>
            </a:r>
          </a:p>
          <a:p>
            <a:pPr marL="514350" indent="-457200">
              <a:buBlip>
                <a:blip r:embed="rId2"/>
              </a:buBlip>
            </a:pPr>
            <a:r>
              <a:rPr lang="en-US" dirty="0" smtClean="0">
                <a:latin typeface="Avenir Black"/>
                <a:cs typeface="Avenir Black"/>
              </a:rPr>
              <a:t>Evaluate </a:t>
            </a:r>
            <a:r>
              <a:rPr lang="en-US" dirty="0">
                <a:solidFill>
                  <a:srgbClr val="FF0000"/>
                </a:solidFill>
                <a:latin typeface="Avenir Black"/>
                <a:cs typeface="Avenir Black"/>
              </a:rPr>
              <a:t>reach and exposure </a:t>
            </a:r>
            <a:r>
              <a:rPr lang="en-US" dirty="0">
                <a:latin typeface="Avenir Black"/>
                <a:cs typeface="Avenir Black"/>
              </a:rPr>
              <a:t>to COYs, and student participants’ </a:t>
            </a:r>
            <a:r>
              <a:rPr lang="en-US" dirty="0">
                <a:solidFill>
                  <a:srgbClr val="FF0000"/>
                </a:solidFill>
                <a:latin typeface="Avenir Black"/>
                <a:cs typeface="Avenir Black"/>
              </a:rPr>
              <a:t>intention to try a new skill </a:t>
            </a:r>
            <a:r>
              <a:rPr lang="en-US" dirty="0">
                <a:latin typeface="Avenir Black"/>
                <a:cs typeface="Avenir Black"/>
              </a:rPr>
              <a:t>and share it with others. </a:t>
            </a:r>
            <a:endParaRPr lang="en-US" dirty="0" smtClean="0">
              <a:latin typeface="Avenir Black"/>
              <a:cs typeface="Avenir Black"/>
            </a:endParaRPr>
          </a:p>
          <a:p>
            <a:pPr marL="514350" indent="-457200">
              <a:buBlip>
                <a:blip r:embed="rId2"/>
              </a:buBlip>
            </a:pPr>
            <a:r>
              <a:rPr lang="en-US" dirty="0">
                <a:latin typeface="Avenir Black"/>
                <a:cs typeface="Avenir Black"/>
              </a:rPr>
              <a:t>Engage key stakeholders in </a:t>
            </a:r>
            <a:r>
              <a:rPr lang="en-US" dirty="0">
                <a:solidFill>
                  <a:srgbClr val="FF0000"/>
                </a:solidFill>
                <a:latin typeface="Avenir Black"/>
                <a:cs typeface="Avenir Black"/>
              </a:rPr>
              <a:t>existing school systems</a:t>
            </a:r>
            <a:r>
              <a:rPr lang="en-US" dirty="0">
                <a:latin typeface="Avenir Black"/>
                <a:cs typeface="Avenir Black"/>
              </a:rPr>
              <a:t>, to enhance wellness (e.g. school food, PE program, classroom curriculum,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50470-EF92-A74A-96AE-C114A513DE6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6373813"/>
            <a:ext cx="4418013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+mn-ea"/>
                <a:cs typeface="Clear Sans Light" panose="020B0303030202020304" pitchFamily="34" charset="0"/>
              </a:rPr>
              <a:t>www.healthcorps.org</a:t>
            </a:r>
            <a:endParaRPr lang="id-ID" sz="105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ea typeface="+mn-ea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3809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Café O Yea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69625" cy="5121275"/>
          </a:xfrm>
        </p:spPr>
        <p:txBody>
          <a:bodyPr/>
          <a:lstStyle/>
          <a:p>
            <a:pPr marL="514350" indent="-457200">
              <a:buBlip>
                <a:blip r:embed="rId2"/>
              </a:buBlip>
            </a:pPr>
            <a:r>
              <a:rPr lang="en-US" dirty="0">
                <a:latin typeface="Avenir Black"/>
                <a:cs typeface="Avenir Black"/>
              </a:rPr>
              <a:t>Show a </a:t>
            </a:r>
            <a:r>
              <a:rPr lang="en-US" b="1" dirty="0">
                <a:solidFill>
                  <a:srgbClr val="FF0000"/>
                </a:solidFill>
                <a:latin typeface="Avenir Black"/>
                <a:cs typeface="Avenir Black"/>
              </a:rPr>
              <a:t>demonstrable skill </a:t>
            </a:r>
            <a:r>
              <a:rPr lang="en-US" dirty="0">
                <a:latin typeface="Avenir Black"/>
                <a:cs typeface="Avenir Black"/>
              </a:rPr>
              <a:t>that participants can do on his/her own and share with friends and family (e.g. a recipe).</a:t>
            </a:r>
          </a:p>
          <a:p>
            <a:pPr marL="514350" indent="-457200">
              <a:buBlip>
                <a:blip r:embed="rId2"/>
              </a:buBlip>
            </a:pPr>
            <a:r>
              <a:rPr lang="en-US" dirty="0" smtClean="0">
                <a:latin typeface="Avenir Black"/>
                <a:cs typeface="Avenir Black"/>
              </a:rPr>
              <a:t>Build </a:t>
            </a:r>
            <a:r>
              <a:rPr lang="en-US" b="1" dirty="0">
                <a:solidFill>
                  <a:srgbClr val="FF0000"/>
                </a:solidFill>
                <a:latin typeface="Avenir Black"/>
                <a:cs typeface="Avenir Black"/>
              </a:rPr>
              <a:t>student leader capacity </a:t>
            </a:r>
            <a:r>
              <a:rPr lang="en-US" dirty="0">
                <a:latin typeface="Avenir Black"/>
                <a:cs typeface="Avenir Black"/>
              </a:rPr>
              <a:t>to </a:t>
            </a:r>
            <a:r>
              <a:rPr lang="en-US" dirty="0" smtClean="0">
                <a:latin typeface="Avenir Black"/>
                <a:cs typeface="Avenir Black"/>
              </a:rPr>
              <a:t>plan and implement demonstrations by </a:t>
            </a:r>
            <a:r>
              <a:rPr lang="en-US" dirty="0">
                <a:latin typeface="Avenir Black"/>
                <a:cs typeface="Avenir Black"/>
              </a:rPr>
              <a:t>having planning session(s)</a:t>
            </a:r>
            <a:r>
              <a:rPr lang="en-US" dirty="0" smtClean="0">
                <a:latin typeface="Avenir Black"/>
                <a:cs typeface="Avenir Black"/>
              </a:rPr>
              <a:t>.</a:t>
            </a:r>
          </a:p>
          <a:p>
            <a:pPr marL="514350" indent="-457200">
              <a:buBlip>
                <a:blip r:embed="rId2"/>
              </a:buBlip>
            </a:pPr>
            <a:r>
              <a:rPr lang="en-US" dirty="0" smtClean="0">
                <a:latin typeface="Avenir Black"/>
                <a:cs typeface="Avenir Black"/>
              </a:rPr>
              <a:t>Create </a:t>
            </a:r>
            <a:r>
              <a:rPr lang="en-US" b="1" dirty="0">
                <a:solidFill>
                  <a:srgbClr val="FF0000"/>
                </a:solidFill>
                <a:latin typeface="Avenir Black"/>
                <a:cs typeface="Avenir Black"/>
              </a:rPr>
              <a:t>visuals and signage </a:t>
            </a:r>
            <a:r>
              <a:rPr lang="en-US" dirty="0">
                <a:latin typeface="Avenir Black"/>
                <a:cs typeface="Avenir Black"/>
              </a:rPr>
              <a:t>with key takeaway messages and have recipe cards for nutrition-related topics.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50470-EF92-A74A-96AE-C114A513DE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6373813"/>
            <a:ext cx="4418013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+mn-ea"/>
                <a:cs typeface="Clear Sans Light" panose="020B0303030202020304" pitchFamily="34" charset="0"/>
              </a:rPr>
              <a:t>www.healthcorps.org</a:t>
            </a:r>
            <a:endParaRPr lang="id-ID" sz="105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ea typeface="+mn-ea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5939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33" y="545051"/>
            <a:ext cx="4744999" cy="2967364"/>
          </a:xfrm>
        </p:spPr>
        <p:txBody>
          <a:bodyPr/>
          <a:lstStyle/>
          <a:p>
            <a:r>
              <a:rPr lang="en-US" dirty="0" smtClean="0"/>
              <a:t>Introducing… the COY Library!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50470-EF92-A74A-96AE-C114A513DE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6" y="3550342"/>
            <a:ext cx="2407273" cy="3012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68" y="229197"/>
            <a:ext cx="7334057" cy="62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6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984455" cy="1143000"/>
          </a:xfrm>
        </p:spPr>
        <p:txBody>
          <a:bodyPr/>
          <a:lstStyle/>
          <a:p>
            <a:r>
              <a:rPr lang="en-US" dirty="0" smtClean="0"/>
              <a:t>Example Recipes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50470-EF92-A74A-96AE-C114A513DE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22326" y="27350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470547" cy="5121275"/>
          </a:xfrm>
        </p:spPr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en-US" dirty="0" smtClean="0">
                <a:latin typeface="Avenir Black"/>
                <a:cs typeface="Avenir Black"/>
              </a:rPr>
              <a:t>Banana Smash</a:t>
            </a:r>
            <a:r>
              <a:rPr lang="en-US" dirty="0"/>
              <a:t>	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dirty="0" smtClean="0">
                <a:latin typeface="Avenir Black"/>
                <a:cs typeface="Avenir Black"/>
              </a:rPr>
              <a:t>Fruit Tarts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dirty="0" smtClean="0">
                <a:latin typeface="Avenir Black"/>
                <a:cs typeface="Avenir Black"/>
              </a:rPr>
              <a:t>Kale and Chili Eggs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dirty="0" smtClean="0">
                <a:latin typeface="Avenir Black"/>
                <a:cs typeface="Avenir Black"/>
              </a:rPr>
              <a:t>Overnight Apple Oats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dirty="0" smtClean="0">
                <a:latin typeface="Avenir Black"/>
                <a:cs typeface="Avenir Black"/>
              </a:rPr>
              <a:t>Veggie Mug Omelet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dirty="0" smtClean="0">
                <a:latin typeface="Avenir Black"/>
                <a:cs typeface="Avenir Black"/>
              </a:rPr>
              <a:t>Yogurt Parfait</a:t>
            </a:r>
            <a:endParaRPr lang="en-US" dirty="0">
              <a:latin typeface="Avenir Black"/>
              <a:cs typeface="Avenir Black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5" y="0"/>
            <a:ext cx="41910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7E1ED-3E90-4544-8CDC-E131AA15E5A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94" y="51376"/>
            <a:ext cx="11818398" cy="68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378330" cy="1143000"/>
          </a:xfrm>
        </p:spPr>
        <p:txBody>
          <a:bodyPr/>
          <a:lstStyle/>
          <a:p>
            <a:r>
              <a:rPr lang="en-US" dirty="0" smtClean="0"/>
              <a:t>COY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470547" cy="5121275"/>
          </a:xfrm>
        </p:spPr>
        <p:txBody>
          <a:bodyPr/>
          <a:lstStyle/>
          <a:p>
            <a:pPr marL="514350" indent="-457200">
              <a:buBlip>
                <a:blip r:embed="rId3"/>
              </a:buBlip>
            </a:pPr>
            <a:r>
              <a:rPr lang="en-US" dirty="0" smtClean="0">
                <a:latin typeface="Avenir Black"/>
                <a:cs typeface="Avenir Black"/>
              </a:rPr>
              <a:t>Plan 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Wellness Champions</a:t>
            </a:r>
          </a:p>
          <a:p>
            <a:pPr lvl="1">
              <a:buFont typeface="Wingdings" charset="2"/>
              <a:buChar char="q"/>
            </a:pPr>
            <a:r>
              <a:rPr lang="en-US" dirty="0" smtClean="0">
                <a:latin typeface="Avenir Black"/>
                <a:cs typeface="Avenir Black"/>
              </a:rPr>
              <a:t>Student Leaders</a:t>
            </a:r>
          </a:p>
          <a:p>
            <a:pPr marL="57150" indent="0">
              <a:buNone/>
            </a:pPr>
            <a:endParaRPr lang="en-US" dirty="0">
              <a:latin typeface="Avenir Black"/>
              <a:cs typeface="Avenir Black"/>
            </a:endParaRPr>
          </a:p>
          <a:p>
            <a:pPr marL="514350" indent="-457200">
              <a:buBlip>
                <a:blip r:embed="rId3"/>
              </a:buBlip>
            </a:pPr>
            <a:r>
              <a:rPr lang="en-US" dirty="0" smtClean="0">
                <a:latin typeface="Avenir Black"/>
                <a:cs typeface="Avenir Black"/>
              </a:rPr>
              <a:t>Implement…</a:t>
            </a:r>
          </a:p>
          <a:p>
            <a:pPr marL="57150" indent="0">
              <a:buNone/>
            </a:pPr>
            <a:endParaRPr lang="en-US" dirty="0">
              <a:latin typeface="Avenir Black"/>
              <a:cs typeface="Avenir Black"/>
            </a:endParaRPr>
          </a:p>
          <a:p>
            <a:pPr marL="514350" indent="-457200">
              <a:buBlip>
                <a:blip r:embed="rId3"/>
              </a:buBlip>
            </a:pPr>
            <a:r>
              <a:rPr lang="en-US" dirty="0" smtClean="0">
                <a:latin typeface="Avenir Black"/>
                <a:cs typeface="Avenir Black"/>
              </a:rPr>
              <a:t>Evaluate…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50470-EF92-A74A-96AE-C114A513DE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6373813"/>
            <a:ext cx="4418013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+mn-ea"/>
                <a:cs typeface="Clear Sans Light" panose="020B0303030202020304" pitchFamily="34" charset="0"/>
              </a:rPr>
              <a:t>www.healthcorps.org</a:t>
            </a:r>
            <a:endParaRPr lang="id-ID" sz="105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ea typeface="+mn-ea"/>
              <a:cs typeface="Clear Sans Light" panose="020B03030302020203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057" y="36058"/>
            <a:ext cx="5725925" cy="68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8674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5442</TotalTime>
  <Words>365</Words>
  <Application>Microsoft Office PowerPoint</Application>
  <PresentationFormat>Custom</PresentationFormat>
  <Paragraphs>84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Student-Led Demonstrations</vt:lpstr>
      <vt:lpstr>Pop Quiz!</vt:lpstr>
      <vt:lpstr>Healthy School Snapshot</vt:lpstr>
      <vt:lpstr>New Café O Yea Goals</vt:lpstr>
      <vt:lpstr>New Café O Yea Criteria</vt:lpstr>
      <vt:lpstr>Introducing… the COY Library!</vt:lpstr>
      <vt:lpstr>Example Recipes</vt:lpstr>
      <vt:lpstr>PowerPoint Presentation</vt:lpstr>
      <vt:lpstr>COY Steps</vt:lpstr>
      <vt:lpstr>The COY Template</vt:lpstr>
      <vt:lpstr>COY Evaluation</vt:lpstr>
      <vt:lpstr>COY Evaluation</vt:lpstr>
      <vt:lpstr>FAQ</vt:lpstr>
    </vt:vector>
  </TitlesOfParts>
  <Company>HealthCorps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Mariswamy-Ecung</dc:creator>
  <cp:lastModifiedBy>David Lounsbury</cp:lastModifiedBy>
  <cp:revision>143</cp:revision>
  <cp:lastPrinted>2017-02-01T15:55:53Z</cp:lastPrinted>
  <dcterms:created xsi:type="dcterms:W3CDTF">2015-10-06T16:56:57Z</dcterms:created>
  <dcterms:modified xsi:type="dcterms:W3CDTF">2017-02-02T20:01:22Z</dcterms:modified>
</cp:coreProperties>
</file>