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1.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handoutMasterIdLst>
    <p:handoutMasterId r:id="rId18"/>
  </p:handoutMasterIdLst>
  <p:sldIdLst>
    <p:sldId id="396" r:id="rId3"/>
    <p:sldId id="429" r:id="rId4"/>
    <p:sldId id="445" r:id="rId5"/>
    <p:sldId id="447" r:id="rId6"/>
    <p:sldId id="451" r:id="rId7"/>
    <p:sldId id="455" r:id="rId8"/>
    <p:sldId id="456" r:id="rId9"/>
    <p:sldId id="457" r:id="rId10"/>
    <p:sldId id="465" r:id="rId11"/>
    <p:sldId id="448" r:id="rId12"/>
    <p:sldId id="449" r:id="rId13"/>
    <p:sldId id="466" r:id="rId14"/>
    <p:sldId id="468" r:id="rId15"/>
    <p:sldId id="391" r:id="rId16"/>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Tahoma"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Tahoma"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Tahoma"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Tahoma"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Tahoma" pitchFamily="34" charset="0"/>
      </a:defRPr>
    </a:lvl5pPr>
    <a:lvl6pPr marL="2286000" algn="l" defTabSz="914400" rtl="0" eaLnBrk="1" latinLnBrk="0" hangingPunct="1">
      <a:defRPr sz="2400" kern="1200">
        <a:solidFill>
          <a:schemeClr val="tx1"/>
        </a:solidFill>
        <a:latin typeface="Times New Roman" pitchFamily="18" charset="0"/>
        <a:ea typeface="+mn-ea"/>
        <a:cs typeface="Tahoma" pitchFamily="34" charset="0"/>
      </a:defRPr>
    </a:lvl6pPr>
    <a:lvl7pPr marL="2743200" algn="l" defTabSz="914400" rtl="0" eaLnBrk="1" latinLnBrk="0" hangingPunct="1">
      <a:defRPr sz="2400" kern="1200">
        <a:solidFill>
          <a:schemeClr val="tx1"/>
        </a:solidFill>
        <a:latin typeface="Times New Roman" pitchFamily="18" charset="0"/>
        <a:ea typeface="+mn-ea"/>
        <a:cs typeface="Tahoma" pitchFamily="34" charset="0"/>
      </a:defRPr>
    </a:lvl7pPr>
    <a:lvl8pPr marL="3200400" algn="l" defTabSz="914400" rtl="0" eaLnBrk="1" latinLnBrk="0" hangingPunct="1">
      <a:defRPr sz="2400" kern="1200">
        <a:solidFill>
          <a:schemeClr val="tx1"/>
        </a:solidFill>
        <a:latin typeface="Times New Roman" pitchFamily="18" charset="0"/>
        <a:ea typeface="+mn-ea"/>
        <a:cs typeface="Tahoma" pitchFamily="34" charset="0"/>
      </a:defRPr>
    </a:lvl8pPr>
    <a:lvl9pPr marL="3657600" algn="l" defTabSz="914400" rtl="0" eaLnBrk="1" latinLnBrk="0" hangingPunct="1">
      <a:defRPr sz="2400" kern="1200">
        <a:solidFill>
          <a:schemeClr val="tx1"/>
        </a:solidFill>
        <a:latin typeface="Times New Roman" pitchFamily="18" charset="0"/>
        <a:ea typeface="+mn-ea"/>
        <a:cs typeface="Tahom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a:srgbClr val="FF7C80"/>
    <a:srgbClr val="99CCFF"/>
    <a:srgbClr val="CCECFF"/>
    <a:srgbClr val="9999FF"/>
    <a:srgbClr val="FFFFCC"/>
    <a:srgbClr val="0000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83086" autoAdjust="0"/>
  </p:normalViewPr>
  <p:slideViewPr>
    <p:cSldViewPr>
      <p:cViewPr varScale="1">
        <p:scale>
          <a:sx n="97" d="100"/>
          <a:sy n="97" d="100"/>
        </p:scale>
        <p:origin x="-20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75" d="100"/>
          <a:sy n="75" d="100"/>
        </p:scale>
        <p:origin x="-744" y="1848"/>
      </p:cViewPr>
      <p:guideLst>
        <p:guide orient="horz" pos="304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David%20Lounsbury\Documents\My%20Dropbox\R01%20HEALTHCORPS%20-%20SCHOOL%20DATA\HC%20Survey%202014-2015%20PRE\AGG%20REPORT%20SAMPLE%2012NOV2014.xlsm"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David%20Lounsbury\Documents\My%20Dropbox\R01%20HEALTHCORPS%20-%20SCHOOL%20DATA\HC%20Survey%202014-2015%20PRE\AGG%20REPORT%20SAMPLE%2012NOV2014.xlsm"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400" dirty="0"/>
              <a:t>Figure</a:t>
            </a:r>
            <a:r>
              <a:rPr lang="en-US" sz="2400" baseline="0" dirty="0"/>
              <a:t> 1 - </a:t>
            </a:r>
            <a:r>
              <a:rPr lang="en-US" sz="2400" baseline="0" dirty="0" smtClean="0"/>
              <a:t>Diet </a:t>
            </a:r>
            <a:r>
              <a:rPr lang="en-US" sz="2400" baseline="0" dirty="0"/>
              <a:t>and Nutrition Goal Assessment</a:t>
            </a:r>
          </a:p>
        </c:rich>
      </c:tx>
      <c:layout/>
      <c:overlay val="0"/>
    </c:title>
    <c:autoTitleDeleted val="0"/>
    <c:plotArea>
      <c:layout/>
      <c:barChart>
        <c:barDir val="col"/>
        <c:grouping val="clustered"/>
        <c:varyColors val="0"/>
        <c:ser>
          <c:idx val="0"/>
          <c:order val="0"/>
          <c:tx>
            <c:strRef>
              <c:f>'S4 - Figures'!$I$1</c:f>
              <c:strCache>
                <c:ptCount val="1"/>
                <c:pt idx="0">
                  <c:v>Needs a lot of improvement</c:v>
                </c:pt>
              </c:strCache>
            </c:strRef>
          </c:tx>
          <c:invertIfNegative val="0"/>
          <c:cat>
            <c:strRef>
              <c:f>'S4 - Figures'!$H$2:$H$5</c:f>
              <c:strCache>
                <c:ptCount val="4"/>
                <c:pt idx="0">
                  <c:v>Eating breakfast</c:v>
                </c:pt>
                <c:pt idx="1">
                  <c:v>Sugary bev and water</c:v>
                </c:pt>
                <c:pt idx="2">
                  <c:v>Fruits and vegatables</c:v>
                </c:pt>
                <c:pt idx="3">
                  <c:v>Fast food</c:v>
                </c:pt>
              </c:strCache>
            </c:strRef>
          </c:cat>
          <c:val>
            <c:numRef>
              <c:f>'S4 - Figures'!$I$2:$I$5</c:f>
              <c:numCache>
                <c:formatCode>0%</c:formatCode>
                <c:ptCount val="4"/>
                <c:pt idx="0">
                  <c:v>0.45238095238095244</c:v>
                </c:pt>
                <c:pt idx="1">
                  <c:v>5.3030303030303039E-2</c:v>
                </c:pt>
                <c:pt idx="2">
                  <c:v>0.90909090909090906</c:v>
                </c:pt>
                <c:pt idx="3">
                  <c:v>3.9370078740157487E-2</c:v>
                </c:pt>
              </c:numCache>
            </c:numRef>
          </c:val>
        </c:ser>
        <c:ser>
          <c:idx val="1"/>
          <c:order val="1"/>
          <c:tx>
            <c:strRef>
              <c:f>'S4 - Figures'!$J$1</c:f>
              <c:strCache>
                <c:ptCount val="1"/>
                <c:pt idx="0">
                  <c:v>Needs some improvement</c:v>
                </c:pt>
              </c:strCache>
            </c:strRef>
          </c:tx>
          <c:invertIfNegative val="0"/>
          <c:cat>
            <c:strRef>
              <c:f>'S4 - Figures'!$H$2:$H$5</c:f>
              <c:strCache>
                <c:ptCount val="4"/>
                <c:pt idx="0">
                  <c:v>Eating breakfast</c:v>
                </c:pt>
                <c:pt idx="1">
                  <c:v>Sugary bev and water</c:v>
                </c:pt>
                <c:pt idx="2">
                  <c:v>Fruits and vegatables</c:v>
                </c:pt>
                <c:pt idx="3">
                  <c:v>Fast food</c:v>
                </c:pt>
              </c:strCache>
            </c:strRef>
          </c:cat>
          <c:val>
            <c:numRef>
              <c:f>'S4 - Figures'!$J$2:$J$5</c:f>
              <c:numCache>
                <c:formatCode>0%</c:formatCode>
                <c:ptCount val="4"/>
                <c:pt idx="0">
                  <c:v>0.19841269841269846</c:v>
                </c:pt>
                <c:pt idx="1">
                  <c:v>0.23484848484848492</c:v>
                </c:pt>
                <c:pt idx="2">
                  <c:v>9.0909090909090953E-2</c:v>
                </c:pt>
                <c:pt idx="3">
                  <c:v>7.874015748031496E-2</c:v>
                </c:pt>
              </c:numCache>
            </c:numRef>
          </c:val>
        </c:ser>
        <c:ser>
          <c:idx val="2"/>
          <c:order val="2"/>
          <c:tx>
            <c:strRef>
              <c:f>'S4 - Figures'!$K$1</c:f>
              <c:strCache>
                <c:ptCount val="1"/>
                <c:pt idx="0">
                  <c:v>Doing great</c:v>
                </c:pt>
              </c:strCache>
            </c:strRef>
          </c:tx>
          <c:invertIfNegative val="0"/>
          <c:cat>
            <c:strRef>
              <c:f>'S4 - Figures'!$H$2:$H$5</c:f>
              <c:strCache>
                <c:ptCount val="4"/>
                <c:pt idx="0">
                  <c:v>Eating breakfast</c:v>
                </c:pt>
                <c:pt idx="1">
                  <c:v>Sugary bev and water</c:v>
                </c:pt>
                <c:pt idx="2">
                  <c:v>Fruits and vegatables</c:v>
                </c:pt>
                <c:pt idx="3">
                  <c:v>Fast food</c:v>
                </c:pt>
              </c:strCache>
            </c:strRef>
          </c:cat>
          <c:val>
            <c:numRef>
              <c:f>'S4 - Figures'!$K$2:$K$5</c:f>
              <c:numCache>
                <c:formatCode>0%</c:formatCode>
                <c:ptCount val="4"/>
                <c:pt idx="0">
                  <c:v>0.3492063492063493</c:v>
                </c:pt>
                <c:pt idx="1">
                  <c:v>0.71212121212121227</c:v>
                </c:pt>
                <c:pt idx="2">
                  <c:v>0</c:v>
                </c:pt>
                <c:pt idx="3">
                  <c:v>0.88188976377952766</c:v>
                </c:pt>
              </c:numCache>
            </c:numRef>
          </c:val>
        </c:ser>
        <c:dLbls>
          <c:showLegendKey val="0"/>
          <c:showVal val="1"/>
          <c:showCatName val="0"/>
          <c:showSerName val="0"/>
          <c:showPercent val="0"/>
          <c:showBubbleSize val="0"/>
        </c:dLbls>
        <c:gapWidth val="150"/>
        <c:overlap val="-25"/>
        <c:axId val="249479936"/>
        <c:axId val="249481472"/>
      </c:barChart>
      <c:catAx>
        <c:axId val="249479936"/>
        <c:scaling>
          <c:orientation val="minMax"/>
        </c:scaling>
        <c:delete val="0"/>
        <c:axPos val="b"/>
        <c:majorTickMark val="none"/>
        <c:minorTickMark val="none"/>
        <c:tickLblPos val="nextTo"/>
        <c:txPr>
          <a:bodyPr/>
          <a:lstStyle/>
          <a:p>
            <a:pPr>
              <a:defRPr sz="1800"/>
            </a:pPr>
            <a:endParaRPr lang="en-US"/>
          </a:p>
        </c:txPr>
        <c:crossAx val="249481472"/>
        <c:crosses val="autoZero"/>
        <c:auto val="1"/>
        <c:lblAlgn val="ctr"/>
        <c:lblOffset val="100"/>
        <c:noMultiLvlLbl val="0"/>
      </c:catAx>
      <c:valAx>
        <c:axId val="249481472"/>
        <c:scaling>
          <c:orientation val="minMax"/>
        </c:scaling>
        <c:delete val="1"/>
        <c:axPos val="l"/>
        <c:numFmt formatCode="0%" sourceLinked="1"/>
        <c:majorTickMark val="out"/>
        <c:minorTickMark val="none"/>
        <c:tickLblPos val="none"/>
        <c:crossAx val="249479936"/>
        <c:crosses val="autoZero"/>
        <c:crossBetween val="between"/>
      </c:valAx>
    </c:plotArea>
    <c:legend>
      <c:legendPos val="t"/>
      <c:layout/>
      <c:overlay val="0"/>
      <c:txPr>
        <a:bodyPr/>
        <a:lstStyle/>
        <a:p>
          <a:pPr>
            <a:defRPr sz="24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2400" dirty="0"/>
              <a:t>Figure</a:t>
            </a:r>
            <a:r>
              <a:rPr lang="en-US" sz="2400" baseline="0" dirty="0"/>
              <a:t> 2  - </a:t>
            </a:r>
            <a:r>
              <a:rPr lang="en-US" sz="2400" baseline="0" dirty="0" smtClean="0"/>
              <a:t>Physical </a:t>
            </a:r>
            <a:r>
              <a:rPr lang="en-US" sz="2400" baseline="0" dirty="0"/>
              <a:t>Activity, Sedentary Behavior </a:t>
            </a:r>
            <a:r>
              <a:rPr lang="en-US" sz="2400" baseline="0" dirty="0" smtClean="0"/>
              <a:t> and Sleep Goal Assessment</a:t>
            </a:r>
            <a:endParaRPr lang="en-US" sz="2400" baseline="0" dirty="0"/>
          </a:p>
        </c:rich>
      </c:tx>
      <c:layout/>
      <c:overlay val="0"/>
    </c:title>
    <c:autoTitleDeleted val="0"/>
    <c:plotArea>
      <c:layout/>
      <c:barChart>
        <c:barDir val="col"/>
        <c:grouping val="clustered"/>
        <c:varyColors val="0"/>
        <c:ser>
          <c:idx val="0"/>
          <c:order val="0"/>
          <c:tx>
            <c:strRef>
              <c:f>'S4 - Figures'!$I$8</c:f>
              <c:strCache>
                <c:ptCount val="1"/>
                <c:pt idx="0">
                  <c:v>Needs a lot of improvement</c:v>
                </c:pt>
              </c:strCache>
            </c:strRef>
          </c:tx>
          <c:invertIfNegative val="0"/>
          <c:cat>
            <c:strRef>
              <c:f>'S4 - Figures'!$H$9:$H$12</c:f>
              <c:strCache>
                <c:ptCount val="4"/>
                <c:pt idx="0">
                  <c:v>Physical activity</c:v>
                </c:pt>
                <c:pt idx="1">
                  <c:v>Encourage family and friends to exercise with you</c:v>
                </c:pt>
                <c:pt idx="2">
                  <c:v>TV and video time</c:v>
                </c:pt>
                <c:pt idx="3">
                  <c:v>Nights per week with at least 8 hours of sleep</c:v>
                </c:pt>
              </c:strCache>
            </c:strRef>
          </c:cat>
          <c:val>
            <c:numRef>
              <c:f>'S4 - Figures'!$I$9:$I$12</c:f>
              <c:numCache>
                <c:formatCode>0%</c:formatCode>
                <c:ptCount val="4"/>
                <c:pt idx="0">
                  <c:v>0.47933884297520668</c:v>
                </c:pt>
                <c:pt idx="1">
                  <c:v>0.56521739130434767</c:v>
                </c:pt>
                <c:pt idx="2">
                  <c:v>0.28865979381443302</c:v>
                </c:pt>
                <c:pt idx="3">
                  <c:v>0.52845528455284552</c:v>
                </c:pt>
              </c:numCache>
            </c:numRef>
          </c:val>
        </c:ser>
        <c:ser>
          <c:idx val="1"/>
          <c:order val="1"/>
          <c:tx>
            <c:strRef>
              <c:f>'S4 - Figures'!$J$8</c:f>
              <c:strCache>
                <c:ptCount val="1"/>
                <c:pt idx="0">
                  <c:v>Needs some improvement</c:v>
                </c:pt>
              </c:strCache>
            </c:strRef>
          </c:tx>
          <c:invertIfNegative val="0"/>
          <c:cat>
            <c:strRef>
              <c:f>'S4 - Figures'!$H$9:$H$12</c:f>
              <c:strCache>
                <c:ptCount val="4"/>
                <c:pt idx="0">
                  <c:v>Physical activity</c:v>
                </c:pt>
                <c:pt idx="1">
                  <c:v>Encourage family and friends to exercise with you</c:v>
                </c:pt>
                <c:pt idx="2">
                  <c:v>TV and video time</c:v>
                </c:pt>
                <c:pt idx="3">
                  <c:v>Nights per week with at least 8 hours of sleep</c:v>
                </c:pt>
              </c:strCache>
            </c:strRef>
          </c:cat>
          <c:val>
            <c:numRef>
              <c:f>'S4 - Figures'!$J$9:$J$12</c:f>
              <c:numCache>
                <c:formatCode>0%</c:formatCode>
                <c:ptCount val="4"/>
                <c:pt idx="0">
                  <c:v>0.3636363636363637</c:v>
                </c:pt>
                <c:pt idx="1">
                  <c:v>0.3043478260869566</c:v>
                </c:pt>
                <c:pt idx="2">
                  <c:v>0.37113402061855671</c:v>
                </c:pt>
                <c:pt idx="3">
                  <c:v>0.35772357723577242</c:v>
                </c:pt>
              </c:numCache>
            </c:numRef>
          </c:val>
        </c:ser>
        <c:ser>
          <c:idx val="2"/>
          <c:order val="2"/>
          <c:tx>
            <c:strRef>
              <c:f>'S4 - Figures'!$K$8</c:f>
              <c:strCache>
                <c:ptCount val="1"/>
                <c:pt idx="0">
                  <c:v>Doing great</c:v>
                </c:pt>
              </c:strCache>
            </c:strRef>
          </c:tx>
          <c:invertIfNegative val="0"/>
          <c:cat>
            <c:strRef>
              <c:f>'S4 - Figures'!$H$9:$H$12</c:f>
              <c:strCache>
                <c:ptCount val="4"/>
                <c:pt idx="0">
                  <c:v>Physical activity</c:v>
                </c:pt>
                <c:pt idx="1">
                  <c:v>Encourage family and friends to exercise with you</c:v>
                </c:pt>
                <c:pt idx="2">
                  <c:v>TV and video time</c:v>
                </c:pt>
                <c:pt idx="3">
                  <c:v>Nights per week with at least 8 hours of sleep</c:v>
                </c:pt>
              </c:strCache>
            </c:strRef>
          </c:cat>
          <c:val>
            <c:numRef>
              <c:f>'S4 - Figures'!$K$9:$K$12</c:f>
              <c:numCache>
                <c:formatCode>0%</c:formatCode>
                <c:ptCount val="4"/>
                <c:pt idx="0">
                  <c:v>0.15702479338842978</c:v>
                </c:pt>
                <c:pt idx="1">
                  <c:v>0.13043478260869568</c:v>
                </c:pt>
                <c:pt idx="2">
                  <c:v>0.34020618556701032</c:v>
                </c:pt>
                <c:pt idx="3">
                  <c:v>0.11382113821138212</c:v>
                </c:pt>
              </c:numCache>
            </c:numRef>
          </c:val>
        </c:ser>
        <c:dLbls>
          <c:showLegendKey val="0"/>
          <c:showVal val="1"/>
          <c:showCatName val="0"/>
          <c:showSerName val="0"/>
          <c:showPercent val="0"/>
          <c:showBubbleSize val="0"/>
        </c:dLbls>
        <c:gapWidth val="150"/>
        <c:overlap val="-25"/>
        <c:axId val="41240064"/>
        <c:axId val="41241600"/>
      </c:barChart>
      <c:catAx>
        <c:axId val="41240064"/>
        <c:scaling>
          <c:orientation val="minMax"/>
        </c:scaling>
        <c:delete val="0"/>
        <c:axPos val="b"/>
        <c:majorTickMark val="none"/>
        <c:minorTickMark val="none"/>
        <c:tickLblPos val="nextTo"/>
        <c:txPr>
          <a:bodyPr/>
          <a:lstStyle/>
          <a:p>
            <a:pPr>
              <a:defRPr sz="1800"/>
            </a:pPr>
            <a:endParaRPr lang="en-US"/>
          </a:p>
        </c:txPr>
        <c:crossAx val="41241600"/>
        <c:crosses val="autoZero"/>
        <c:auto val="1"/>
        <c:lblAlgn val="ctr"/>
        <c:lblOffset val="100"/>
        <c:noMultiLvlLbl val="0"/>
      </c:catAx>
      <c:valAx>
        <c:axId val="41241600"/>
        <c:scaling>
          <c:orientation val="minMax"/>
        </c:scaling>
        <c:delete val="1"/>
        <c:axPos val="l"/>
        <c:numFmt formatCode="0%" sourceLinked="1"/>
        <c:majorTickMark val="out"/>
        <c:minorTickMark val="none"/>
        <c:tickLblPos val="none"/>
        <c:crossAx val="41240064"/>
        <c:crosses val="autoZero"/>
        <c:crossBetween val="between"/>
      </c:valAx>
    </c:plotArea>
    <c:legend>
      <c:legendPos val="t"/>
      <c:layout/>
      <c:overlay val="0"/>
      <c:txPr>
        <a:bodyPr/>
        <a:lstStyle/>
        <a:p>
          <a:pPr>
            <a:defRPr sz="2400"/>
          </a:pPr>
          <a:endParaRPr lang="en-US"/>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226"/>
          </a:xfrm>
          <a:prstGeom prst="rect">
            <a:avLst/>
          </a:prstGeom>
          <a:noFill/>
          <a:ln w="9525">
            <a:noFill/>
            <a:miter lim="800000"/>
            <a:headEnd/>
            <a:tailEnd/>
          </a:ln>
          <a:effectLst/>
        </p:spPr>
        <p:txBody>
          <a:bodyPr vert="horz" wrap="square" lIns="96103" tIns="48052" rIns="96103" bIns="48052" numCol="1" anchor="t" anchorCtr="0" compatLnSpc="1">
            <a:prstTxWarp prst="textNoShape">
              <a:avLst/>
            </a:prstTxWarp>
          </a:bodyPr>
          <a:lstStyle>
            <a:lvl1pPr algn="l">
              <a:defRPr sz="1300"/>
            </a:lvl1pPr>
          </a:lstStyle>
          <a:p>
            <a:pPr>
              <a:defRPr/>
            </a:pPr>
            <a:endParaRPr lang="en-US"/>
          </a:p>
        </p:txBody>
      </p:sp>
      <p:sp>
        <p:nvSpPr>
          <p:cNvPr id="4099" name="Rectangle 3"/>
          <p:cNvSpPr>
            <a:spLocks noGrp="1" noChangeArrowheads="1"/>
          </p:cNvSpPr>
          <p:nvPr>
            <p:ph type="dt" sz="quarter" idx="1"/>
          </p:nvPr>
        </p:nvSpPr>
        <p:spPr bwMode="auto">
          <a:xfrm>
            <a:off x="4145280" y="0"/>
            <a:ext cx="3169920" cy="480226"/>
          </a:xfrm>
          <a:prstGeom prst="rect">
            <a:avLst/>
          </a:prstGeom>
          <a:noFill/>
          <a:ln w="9525">
            <a:noFill/>
            <a:miter lim="800000"/>
            <a:headEnd/>
            <a:tailEnd/>
          </a:ln>
          <a:effectLst/>
        </p:spPr>
        <p:txBody>
          <a:bodyPr vert="horz" wrap="square" lIns="96103" tIns="48052" rIns="96103" bIns="48052" numCol="1" anchor="t" anchorCtr="0" compatLnSpc="1">
            <a:prstTxWarp prst="textNoShape">
              <a:avLst/>
            </a:prstTxWarp>
          </a:bodyPr>
          <a:lstStyle>
            <a:lvl1pPr algn="r">
              <a:defRPr sz="1300"/>
            </a:lvl1pPr>
          </a:lstStyle>
          <a:p>
            <a:pPr>
              <a:defRPr/>
            </a:pPr>
            <a:endParaRPr lang="en-US"/>
          </a:p>
        </p:txBody>
      </p:sp>
      <p:sp>
        <p:nvSpPr>
          <p:cNvPr id="4100" name="Rectangle 4"/>
          <p:cNvSpPr>
            <a:spLocks noGrp="1" noChangeArrowheads="1"/>
          </p:cNvSpPr>
          <p:nvPr>
            <p:ph type="ftr" sz="quarter" idx="2"/>
          </p:nvPr>
        </p:nvSpPr>
        <p:spPr bwMode="auto">
          <a:xfrm>
            <a:off x="0" y="9120975"/>
            <a:ext cx="3169920" cy="480225"/>
          </a:xfrm>
          <a:prstGeom prst="rect">
            <a:avLst/>
          </a:prstGeom>
          <a:noFill/>
          <a:ln w="9525">
            <a:noFill/>
            <a:miter lim="800000"/>
            <a:headEnd/>
            <a:tailEnd/>
          </a:ln>
          <a:effectLst/>
        </p:spPr>
        <p:txBody>
          <a:bodyPr vert="horz" wrap="square" lIns="96103" tIns="48052" rIns="96103" bIns="48052" numCol="1" anchor="b" anchorCtr="0" compatLnSpc="1">
            <a:prstTxWarp prst="textNoShape">
              <a:avLst/>
            </a:prstTxWarp>
          </a:bodyPr>
          <a:lstStyle>
            <a:lvl1pPr algn="l">
              <a:defRPr sz="1300"/>
            </a:lvl1pPr>
          </a:lstStyle>
          <a:p>
            <a:pPr>
              <a:defRPr/>
            </a:pPr>
            <a:endParaRPr lang="en-US"/>
          </a:p>
        </p:txBody>
      </p:sp>
      <p:sp>
        <p:nvSpPr>
          <p:cNvPr id="4101" name="Rectangle 5"/>
          <p:cNvSpPr>
            <a:spLocks noGrp="1" noChangeArrowheads="1"/>
          </p:cNvSpPr>
          <p:nvPr>
            <p:ph type="sldNum" sz="quarter" idx="3"/>
          </p:nvPr>
        </p:nvSpPr>
        <p:spPr bwMode="auto">
          <a:xfrm>
            <a:off x="4145280" y="9120975"/>
            <a:ext cx="3169920" cy="480225"/>
          </a:xfrm>
          <a:prstGeom prst="rect">
            <a:avLst/>
          </a:prstGeom>
          <a:noFill/>
          <a:ln w="9525">
            <a:noFill/>
            <a:miter lim="800000"/>
            <a:headEnd/>
            <a:tailEnd/>
          </a:ln>
          <a:effectLst/>
        </p:spPr>
        <p:txBody>
          <a:bodyPr vert="horz" wrap="square" lIns="96103" tIns="48052" rIns="96103" bIns="48052" numCol="1" anchor="b" anchorCtr="0" compatLnSpc="1">
            <a:prstTxWarp prst="textNoShape">
              <a:avLst/>
            </a:prstTxWarp>
          </a:bodyPr>
          <a:lstStyle>
            <a:lvl1pPr algn="r">
              <a:defRPr sz="1300"/>
            </a:lvl1pPr>
          </a:lstStyle>
          <a:p>
            <a:pPr>
              <a:defRPr/>
            </a:pPr>
            <a:fld id="{5511EE7A-9955-4875-99B5-17D95988DC0C}" type="slidenum">
              <a:rPr lang="en-US"/>
              <a:pPr>
                <a:defRPr/>
              </a:pPr>
              <a:t>‹#›</a:t>
            </a:fld>
            <a:endParaRPr lang="en-US"/>
          </a:p>
        </p:txBody>
      </p:sp>
    </p:spTree>
    <p:extLst>
      <p:ext uri="{BB962C8B-B14F-4D97-AF65-F5344CB8AC3E}">
        <p14:creationId xmlns:p14="http://schemas.microsoft.com/office/powerpoint/2010/main" val="1619434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80226"/>
          </a:xfrm>
          <a:prstGeom prst="rect">
            <a:avLst/>
          </a:prstGeom>
          <a:noFill/>
          <a:ln w="9525">
            <a:noFill/>
            <a:miter lim="800000"/>
            <a:headEnd/>
            <a:tailEnd/>
          </a:ln>
          <a:effectLst/>
        </p:spPr>
        <p:txBody>
          <a:bodyPr vert="horz" wrap="square" lIns="96103" tIns="48052" rIns="96103" bIns="48052" numCol="1" anchor="t" anchorCtr="0" compatLnSpc="1">
            <a:prstTxWarp prst="textNoShape">
              <a:avLst/>
            </a:prstTxWarp>
          </a:bodyPr>
          <a:lstStyle>
            <a:lvl1pPr algn="l">
              <a:defRPr sz="1300"/>
            </a:lvl1pPr>
          </a:lstStyle>
          <a:p>
            <a:pPr>
              <a:defRPr/>
            </a:pPr>
            <a:endParaRPr lang="en-US"/>
          </a:p>
        </p:txBody>
      </p:sp>
      <p:sp>
        <p:nvSpPr>
          <p:cNvPr id="3075" name="Rectangle 3"/>
          <p:cNvSpPr>
            <a:spLocks noGrp="1" noChangeArrowheads="1"/>
          </p:cNvSpPr>
          <p:nvPr>
            <p:ph type="dt" idx="1"/>
          </p:nvPr>
        </p:nvSpPr>
        <p:spPr bwMode="auto">
          <a:xfrm>
            <a:off x="4145280" y="0"/>
            <a:ext cx="3169920" cy="480226"/>
          </a:xfrm>
          <a:prstGeom prst="rect">
            <a:avLst/>
          </a:prstGeom>
          <a:noFill/>
          <a:ln w="9525">
            <a:noFill/>
            <a:miter lim="800000"/>
            <a:headEnd/>
            <a:tailEnd/>
          </a:ln>
          <a:effectLst/>
        </p:spPr>
        <p:txBody>
          <a:bodyPr vert="horz" wrap="square" lIns="96103" tIns="48052" rIns="96103" bIns="48052" numCol="1" anchor="t" anchorCtr="0" compatLnSpc="1">
            <a:prstTxWarp prst="textNoShape">
              <a:avLst/>
            </a:prstTxWarp>
          </a:bodyPr>
          <a:lstStyle>
            <a:lvl1pPr algn="r">
              <a:defRPr sz="13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257300" y="719138"/>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5360" y="4561313"/>
            <a:ext cx="5364480" cy="4320375"/>
          </a:xfrm>
          <a:prstGeom prst="rect">
            <a:avLst/>
          </a:prstGeom>
          <a:noFill/>
          <a:ln w="9525">
            <a:noFill/>
            <a:miter lim="800000"/>
            <a:headEnd/>
            <a:tailEnd/>
          </a:ln>
          <a:effectLst/>
        </p:spPr>
        <p:txBody>
          <a:bodyPr vert="horz" wrap="square" lIns="96103" tIns="48052" rIns="96103" bIns="480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975"/>
            <a:ext cx="3169920" cy="480225"/>
          </a:xfrm>
          <a:prstGeom prst="rect">
            <a:avLst/>
          </a:prstGeom>
          <a:noFill/>
          <a:ln w="9525">
            <a:noFill/>
            <a:miter lim="800000"/>
            <a:headEnd/>
            <a:tailEnd/>
          </a:ln>
          <a:effectLst/>
        </p:spPr>
        <p:txBody>
          <a:bodyPr vert="horz" wrap="square" lIns="96103" tIns="48052" rIns="96103" bIns="48052" numCol="1" anchor="b" anchorCtr="0" compatLnSpc="1">
            <a:prstTxWarp prst="textNoShape">
              <a:avLst/>
            </a:prstTxWarp>
          </a:bodyPr>
          <a:lstStyle>
            <a:lvl1pPr algn="l">
              <a:defRPr sz="1300"/>
            </a:lvl1pPr>
          </a:lstStyle>
          <a:p>
            <a:pPr>
              <a:defRPr/>
            </a:pPr>
            <a:endParaRPr lang="en-US"/>
          </a:p>
        </p:txBody>
      </p:sp>
      <p:sp>
        <p:nvSpPr>
          <p:cNvPr id="3079" name="Rectangle 7"/>
          <p:cNvSpPr>
            <a:spLocks noGrp="1" noChangeArrowheads="1"/>
          </p:cNvSpPr>
          <p:nvPr>
            <p:ph type="sldNum" sz="quarter" idx="5"/>
          </p:nvPr>
        </p:nvSpPr>
        <p:spPr bwMode="auto">
          <a:xfrm>
            <a:off x="4145280" y="9120975"/>
            <a:ext cx="3169920" cy="480225"/>
          </a:xfrm>
          <a:prstGeom prst="rect">
            <a:avLst/>
          </a:prstGeom>
          <a:noFill/>
          <a:ln w="9525">
            <a:noFill/>
            <a:miter lim="800000"/>
            <a:headEnd/>
            <a:tailEnd/>
          </a:ln>
          <a:effectLst/>
        </p:spPr>
        <p:txBody>
          <a:bodyPr vert="horz" wrap="square" lIns="96103" tIns="48052" rIns="96103" bIns="48052" numCol="1" anchor="b" anchorCtr="0" compatLnSpc="1">
            <a:prstTxWarp prst="textNoShape">
              <a:avLst/>
            </a:prstTxWarp>
          </a:bodyPr>
          <a:lstStyle>
            <a:lvl1pPr algn="r">
              <a:defRPr sz="1300"/>
            </a:lvl1pPr>
          </a:lstStyle>
          <a:p>
            <a:pPr>
              <a:defRPr/>
            </a:pPr>
            <a:fld id="{8968C21E-0C68-477B-A9ED-6FA4175914FF}" type="slidenum">
              <a:rPr lang="en-US"/>
              <a:pPr>
                <a:defRPr/>
              </a:pPr>
              <a:t>‹#›</a:t>
            </a:fld>
            <a:endParaRPr lang="en-US"/>
          </a:p>
        </p:txBody>
      </p:sp>
    </p:spTree>
    <p:extLst>
      <p:ext uri="{BB962C8B-B14F-4D97-AF65-F5344CB8AC3E}">
        <p14:creationId xmlns:p14="http://schemas.microsoft.com/office/powerpoint/2010/main" val="28593796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My name is David Lounsbury.</a:t>
            </a:r>
            <a:r>
              <a:rPr lang="en-US" altLang="en-US" baseline="0" dirty="0" smtClean="0"/>
              <a:t> </a:t>
            </a:r>
            <a:r>
              <a:rPr lang="en-US" altLang="en-US" dirty="0" smtClean="0"/>
              <a:t>I am a community psychologist with expertise in public health research and systems thinking.</a:t>
            </a:r>
          </a:p>
          <a:p>
            <a:r>
              <a:rPr lang="en-US" altLang="en-US" dirty="0" smtClean="0"/>
              <a:t> </a:t>
            </a:r>
          </a:p>
          <a:p>
            <a:r>
              <a:rPr lang="en-US" altLang="en-US" dirty="0" smtClean="0"/>
              <a:t>I am part of the research team for this study,</a:t>
            </a:r>
            <a:r>
              <a:rPr lang="en-US" altLang="en-US" baseline="0" dirty="0" smtClean="0"/>
              <a:t> which is funded by the </a:t>
            </a:r>
            <a:r>
              <a:rPr lang="en-US" altLang="en-US" dirty="0" smtClean="0"/>
              <a:t>National Institute of Diabetes and Digestive and Kidney Diseases. </a:t>
            </a:r>
          </a:p>
          <a:p>
            <a:r>
              <a:rPr lang="en-US" altLang="en-US" dirty="0" smtClean="0"/>
              <a:t> </a:t>
            </a:r>
          </a:p>
          <a:p>
            <a:r>
              <a:rPr lang="en-US" altLang="en-US" dirty="0" smtClean="0"/>
              <a:t>I am helping to develop a toolkit for use by School Wellness Councils.</a:t>
            </a:r>
            <a:r>
              <a:rPr lang="en-US" altLang="en-US" baseline="0" dirty="0" smtClean="0"/>
              <a:t>  Our </a:t>
            </a:r>
            <a:r>
              <a:rPr lang="en-US" altLang="en-US" dirty="0" smtClean="0"/>
              <a:t>toolkit is a companion to the Alliance for a Healthier Generation’s on-line program and to</a:t>
            </a:r>
            <a:r>
              <a:rPr lang="en-US" altLang="en-US" baseline="0" dirty="0" smtClean="0"/>
              <a:t> </a:t>
            </a:r>
            <a:r>
              <a:rPr lang="en-US" altLang="en-US" dirty="0" smtClean="0"/>
              <a:t>the</a:t>
            </a:r>
            <a:r>
              <a:rPr lang="en-US" altLang="en-US" baseline="0" dirty="0" smtClean="0"/>
              <a:t> NYC Office of School Wellness portal. </a:t>
            </a:r>
            <a:endParaRPr lang="en-US" altLang="en-US" dirty="0" smtClean="0"/>
          </a:p>
          <a:p>
            <a:r>
              <a:rPr lang="en-US" altLang="en-US" dirty="0" smtClean="0"/>
              <a:t> </a:t>
            </a:r>
          </a:p>
          <a:p>
            <a:r>
              <a:rPr lang="en-US" altLang="en-US" dirty="0" smtClean="0"/>
              <a:t>This presentation</a:t>
            </a:r>
            <a:r>
              <a:rPr lang="en-US" altLang="en-US" baseline="0" dirty="0" smtClean="0"/>
              <a:t> is all about CREATING COLLBORATIVE CAPACITY to help you and other wellness champions in your school develop and sustain better school wellness councils.</a:t>
            </a:r>
          </a:p>
          <a:p>
            <a:r>
              <a:rPr lang="en-US" altLang="en-US" dirty="0" smtClean="0"/>
              <a:t> </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300">
                <a:solidFill>
                  <a:schemeClr val="tx1"/>
                </a:solidFill>
                <a:latin typeface="Times New Roman" pitchFamily="18" charset="0"/>
              </a:defRPr>
            </a:lvl1pPr>
            <a:lvl2pPr marL="780840" indent="-300323" algn="l" eaLnBrk="0" hangingPunct="0">
              <a:spcBef>
                <a:spcPct val="30000"/>
              </a:spcBef>
              <a:defRPr sz="1300">
                <a:solidFill>
                  <a:schemeClr val="tx1"/>
                </a:solidFill>
                <a:latin typeface="Times New Roman" pitchFamily="18" charset="0"/>
              </a:defRPr>
            </a:lvl2pPr>
            <a:lvl3pPr marL="1201293" indent="-240259" algn="l" eaLnBrk="0" hangingPunct="0">
              <a:spcBef>
                <a:spcPct val="30000"/>
              </a:spcBef>
              <a:defRPr sz="1300">
                <a:solidFill>
                  <a:schemeClr val="tx1"/>
                </a:solidFill>
                <a:latin typeface="Times New Roman" pitchFamily="18" charset="0"/>
              </a:defRPr>
            </a:lvl3pPr>
            <a:lvl4pPr marL="1681810" indent="-240259" algn="l" eaLnBrk="0" hangingPunct="0">
              <a:spcBef>
                <a:spcPct val="30000"/>
              </a:spcBef>
              <a:defRPr sz="1300">
                <a:solidFill>
                  <a:schemeClr val="tx1"/>
                </a:solidFill>
                <a:latin typeface="Times New Roman" pitchFamily="18" charset="0"/>
              </a:defRPr>
            </a:lvl4pPr>
            <a:lvl5pPr marL="2162327" indent="-240259" algn="l" eaLnBrk="0" hangingPunct="0">
              <a:spcBef>
                <a:spcPct val="30000"/>
              </a:spcBef>
              <a:defRPr sz="1300">
                <a:solidFill>
                  <a:schemeClr val="tx1"/>
                </a:solidFill>
                <a:latin typeface="Times New Roman" pitchFamily="18" charset="0"/>
              </a:defRPr>
            </a:lvl5pPr>
            <a:lvl6pPr marL="2642845" indent="-240259" eaLnBrk="0" fontAlgn="base" hangingPunct="0">
              <a:spcBef>
                <a:spcPct val="30000"/>
              </a:spcBef>
              <a:spcAft>
                <a:spcPct val="0"/>
              </a:spcAft>
              <a:defRPr sz="1300">
                <a:solidFill>
                  <a:schemeClr val="tx1"/>
                </a:solidFill>
                <a:latin typeface="Times New Roman" pitchFamily="18" charset="0"/>
              </a:defRPr>
            </a:lvl6pPr>
            <a:lvl7pPr marL="3123362" indent="-240259" eaLnBrk="0" fontAlgn="base" hangingPunct="0">
              <a:spcBef>
                <a:spcPct val="30000"/>
              </a:spcBef>
              <a:spcAft>
                <a:spcPct val="0"/>
              </a:spcAft>
              <a:defRPr sz="1300">
                <a:solidFill>
                  <a:schemeClr val="tx1"/>
                </a:solidFill>
                <a:latin typeface="Times New Roman" pitchFamily="18" charset="0"/>
              </a:defRPr>
            </a:lvl7pPr>
            <a:lvl8pPr marL="3603879" indent="-240259" eaLnBrk="0" fontAlgn="base" hangingPunct="0">
              <a:spcBef>
                <a:spcPct val="30000"/>
              </a:spcBef>
              <a:spcAft>
                <a:spcPct val="0"/>
              </a:spcAft>
              <a:defRPr sz="1300">
                <a:solidFill>
                  <a:schemeClr val="tx1"/>
                </a:solidFill>
                <a:latin typeface="Times New Roman" pitchFamily="18" charset="0"/>
              </a:defRPr>
            </a:lvl8pPr>
            <a:lvl9pPr marL="4084396" indent="-240259" eaLnBrk="0" fontAlgn="base" hangingPunct="0">
              <a:spcBef>
                <a:spcPct val="30000"/>
              </a:spcBef>
              <a:spcAft>
                <a:spcPct val="0"/>
              </a:spcAft>
              <a:defRPr sz="1300">
                <a:solidFill>
                  <a:schemeClr val="tx1"/>
                </a:solidFill>
                <a:latin typeface="Times New Roman" pitchFamily="18" charset="0"/>
              </a:defRPr>
            </a:lvl9pPr>
          </a:lstStyle>
          <a:p>
            <a:pPr algn="r" eaLnBrk="1" hangingPunct="1">
              <a:spcBef>
                <a:spcPct val="0"/>
              </a:spcBef>
            </a:pPr>
            <a:fld id="{88273808-6A80-481A-A78A-DFEAA24B9B9A}" type="slidenum">
              <a:rPr lang="en-US" altLang="en-US" smtClean="0"/>
              <a:pPr algn="r" eaLnBrk="1" hangingPunct="1">
                <a:spcBef>
                  <a:spcPct val="0"/>
                </a:spcBef>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talking about your school’s Healthy-Me-Meter reports. Here’s an example. At this school students reported that they are not doing so well with eating 2 ½ servings of fruits and </a:t>
            </a:r>
            <a:r>
              <a:rPr lang="en-US" baseline="0" dirty="0" err="1" smtClean="0"/>
              <a:t>vegatables</a:t>
            </a:r>
            <a:r>
              <a:rPr lang="en-US" baseline="0" dirty="0" smtClean="0"/>
              <a:t> a day. In fact, 91% of students in this school’s sample need a lot of improvement on this. Interestingly, they also reported that they are “DOING GREAT” in terms of cutting back on fast food and sugary beverages. That seems surprising, and may require some careful deliberation. Is this self-reported data biased? Use this kind of finding as a conversation starter.  </a:t>
            </a:r>
            <a:endParaRPr lang="en-US" dirty="0"/>
          </a:p>
        </p:txBody>
      </p:sp>
      <p:sp>
        <p:nvSpPr>
          <p:cNvPr id="4" name="Slide Number Placeholder 3"/>
          <p:cNvSpPr>
            <a:spLocks noGrp="1"/>
          </p:cNvSpPr>
          <p:nvPr>
            <p:ph type="sldNum" sz="quarter" idx="10"/>
          </p:nvPr>
        </p:nvSpPr>
        <p:spPr/>
        <p:txBody>
          <a:bodyPr/>
          <a:lstStyle/>
          <a:p>
            <a:pPr>
              <a:defRPr/>
            </a:pPr>
            <a:fld id="{8968C21E-0C68-477B-A9ED-6FA4175914FF}" type="slidenum">
              <a:rPr lang="en-US" smtClean="0"/>
              <a:pPr>
                <a:defRPr/>
              </a:pPr>
              <a:t>10</a:t>
            </a:fld>
            <a:endParaRPr lang="en-US"/>
          </a:p>
        </p:txBody>
      </p:sp>
    </p:spTree>
    <p:extLst>
      <p:ext uri="{BB962C8B-B14F-4D97-AF65-F5344CB8AC3E}">
        <p14:creationId xmlns:p14="http://schemas.microsoft.com/office/powerpoint/2010/main" val="2771748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more data from the same sample of school</a:t>
            </a:r>
            <a:r>
              <a:rPr lang="en-US" baseline="0" dirty="0" smtClean="0"/>
              <a:t> students. About 60% reported that they need help finding exercise partners. And about half say they are not getting enough sleep or physical activity. Each of these findings may prompt ideas about SMART wellness activities your SWC could try out. </a:t>
            </a:r>
            <a:endParaRPr lang="en-US" dirty="0"/>
          </a:p>
        </p:txBody>
      </p:sp>
      <p:sp>
        <p:nvSpPr>
          <p:cNvPr id="4" name="Slide Number Placeholder 3"/>
          <p:cNvSpPr>
            <a:spLocks noGrp="1"/>
          </p:cNvSpPr>
          <p:nvPr>
            <p:ph type="sldNum" sz="quarter" idx="10"/>
          </p:nvPr>
        </p:nvSpPr>
        <p:spPr/>
        <p:txBody>
          <a:bodyPr/>
          <a:lstStyle/>
          <a:p>
            <a:pPr>
              <a:defRPr/>
            </a:pPr>
            <a:fld id="{8968C21E-0C68-477B-A9ED-6FA4175914FF}" type="slidenum">
              <a:rPr lang="en-US" smtClean="0"/>
              <a:pPr>
                <a:defRPr/>
              </a:pPr>
              <a:t>11</a:t>
            </a:fld>
            <a:endParaRPr lang="en-US"/>
          </a:p>
        </p:txBody>
      </p:sp>
    </p:spTree>
    <p:extLst>
      <p:ext uri="{BB962C8B-B14F-4D97-AF65-F5344CB8AC3E}">
        <p14:creationId xmlns:p14="http://schemas.microsoft.com/office/powerpoint/2010/main" val="2494370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Collaboratin</a:t>
            </a:r>
            <a:r>
              <a:rPr lang="en-US" baseline="0" dirty="0" smtClean="0"/>
              <a:t>g is not easy.  Lots of things will work against your SWC’s efforts:  Lack of time, energy, resources or just too slow progress</a:t>
            </a:r>
          </a:p>
          <a:p>
            <a:endParaRPr lang="en-US" baseline="0" dirty="0" smtClean="0"/>
          </a:p>
          <a:p>
            <a:endParaRPr lang="en-US" baseline="0" dirty="0" smtClean="0"/>
          </a:p>
          <a:p>
            <a:r>
              <a:rPr lang="en-US" dirty="0" smtClean="0"/>
              <a:t>What should you do when collaboration slows or even stops? When that happens, apply your systems thinking!</a:t>
            </a:r>
          </a:p>
          <a:p>
            <a:endParaRPr lang="en-US" dirty="0"/>
          </a:p>
        </p:txBody>
      </p:sp>
      <p:sp>
        <p:nvSpPr>
          <p:cNvPr id="4" name="Slide Number Placeholder 3"/>
          <p:cNvSpPr>
            <a:spLocks noGrp="1"/>
          </p:cNvSpPr>
          <p:nvPr>
            <p:ph type="sldNum" sz="quarter" idx="10"/>
          </p:nvPr>
        </p:nvSpPr>
        <p:spPr/>
        <p:txBody>
          <a:bodyPr/>
          <a:lstStyle/>
          <a:p>
            <a:pPr>
              <a:defRPr/>
            </a:pPr>
            <a:fld id="{8968C21E-0C68-477B-A9ED-6FA4175914FF}" type="slidenum">
              <a:rPr lang="en-US" smtClean="0"/>
              <a:pPr>
                <a:defRPr/>
              </a:pPr>
              <a:t>12</a:t>
            </a:fld>
            <a:endParaRPr lang="en-US"/>
          </a:p>
        </p:txBody>
      </p:sp>
    </p:spTree>
    <p:extLst>
      <p:ext uri="{BB962C8B-B14F-4D97-AF65-F5344CB8AC3E}">
        <p14:creationId xmlns:p14="http://schemas.microsoft.com/office/powerpoint/2010/main" val="164811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Recall</a:t>
            </a:r>
            <a:r>
              <a:rPr lang="en-US" altLang="en-US" baseline="0" dirty="0" smtClean="0"/>
              <a:t> our systems thinking framework. Be mindful of how collaborative capacity at the school level promotes positive change in wellness at the student level. It all comes together when your school can offer MORE wellness activities and can engage MORE student participation.  </a:t>
            </a:r>
            <a:endParaRPr lang="en-US" altLang="en-US" dirty="0"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cs typeface="Tahoma" pitchFamily="34" charset="0"/>
              </a:defRPr>
            </a:lvl1pPr>
            <a:lvl2pPr marL="780840" indent="-300323" eaLnBrk="0" hangingPunct="0">
              <a:defRPr sz="2500">
                <a:solidFill>
                  <a:schemeClr val="tx1"/>
                </a:solidFill>
                <a:latin typeface="Times New Roman" pitchFamily="18" charset="0"/>
                <a:cs typeface="Tahoma" pitchFamily="34" charset="0"/>
              </a:defRPr>
            </a:lvl2pPr>
            <a:lvl3pPr marL="1201293" indent="-240259" eaLnBrk="0" hangingPunct="0">
              <a:defRPr sz="2500">
                <a:solidFill>
                  <a:schemeClr val="tx1"/>
                </a:solidFill>
                <a:latin typeface="Times New Roman" pitchFamily="18" charset="0"/>
                <a:cs typeface="Tahoma" pitchFamily="34" charset="0"/>
              </a:defRPr>
            </a:lvl3pPr>
            <a:lvl4pPr marL="1681810" indent="-240259" eaLnBrk="0" hangingPunct="0">
              <a:defRPr sz="2500">
                <a:solidFill>
                  <a:schemeClr val="tx1"/>
                </a:solidFill>
                <a:latin typeface="Times New Roman" pitchFamily="18" charset="0"/>
                <a:cs typeface="Tahoma" pitchFamily="34" charset="0"/>
              </a:defRPr>
            </a:lvl4pPr>
            <a:lvl5pPr marL="2162327" indent="-240259" eaLnBrk="0" hangingPunct="0">
              <a:defRPr sz="2500">
                <a:solidFill>
                  <a:schemeClr val="tx1"/>
                </a:solidFill>
                <a:latin typeface="Times New Roman" pitchFamily="18" charset="0"/>
                <a:cs typeface="Tahoma" pitchFamily="34" charset="0"/>
              </a:defRPr>
            </a:lvl5pPr>
            <a:lvl6pPr marL="2642845" indent="-240259" algn="ctr" eaLnBrk="0" fontAlgn="base" hangingPunct="0">
              <a:spcBef>
                <a:spcPct val="0"/>
              </a:spcBef>
              <a:spcAft>
                <a:spcPct val="0"/>
              </a:spcAft>
              <a:defRPr sz="2500">
                <a:solidFill>
                  <a:schemeClr val="tx1"/>
                </a:solidFill>
                <a:latin typeface="Times New Roman" pitchFamily="18" charset="0"/>
                <a:cs typeface="Tahoma" pitchFamily="34" charset="0"/>
              </a:defRPr>
            </a:lvl6pPr>
            <a:lvl7pPr marL="3123362" indent="-240259" algn="ctr" eaLnBrk="0" fontAlgn="base" hangingPunct="0">
              <a:spcBef>
                <a:spcPct val="0"/>
              </a:spcBef>
              <a:spcAft>
                <a:spcPct val="0"/>
              </a:spcAft>
              <a:defRPr sz="2500">
                <a:solidFill>
                  <a:schemeClr val="tx1"/>
                </a:solidFill>
                <a:latin typeface="Times New Roman" pitchFamily="18" charset="0"/>
                <a:cs typeface="Tahoma" pitchFamily="34" charset="0"/>
              </a:defRPr>
            </a:lvl7pPr>
            <a:lvl8pPr marL="3603879" indent="-240259" algn="ctr" eaLnBrk="0" fontAlgn="base" hangingPunct="0">
              <a:spcBef>
                <a:spcPct val="0"/>
              </a:spcBef>
              <a:spcAft>
                <a:spcPct val="0"/>
              </a:spcAft>
              <a:defRPr sz="2500">
                <a:solidFill>
                  <a:schemeClr val="tx1"/>
                </a:solidFill>
                <a:latin typeface="Times New Roman" pitchFamily="18" charset="0"/>
                <a:cs typeface="Tahoma" pitchFamily="34" charset="0"/>
              </a:defRPr>
            </a:lvl8pPr>
            <a:lvl9pPr marL="4084396" indent="-240259" algn="ctr" eaLnBrk="0" fontAlgn="base" hangingPunct="0">
              <a:spcBef>
                <a:spcPct val="0"/>
              </a:spcBef>
              <a:spcAft>
                <a:spcPct val="0"/>
              </a:spcAft>
              <a:defRPr sz="2500">
                <a:solidFill>
                  <a:schemeClr val="tx1"/>
                </a:solidFill>
                <a:latin typeface="Times New Roman" pitchFamily="18" charset="0"/>
                <a:cs typeface="Tahoma" pitchFamily="34" charset="0"/>
              </a:defRPr>
            </a:lvl9pPr>
          </a:lstStyle>
          <a:p>
            <a:pPr eaLnBrk="1" hangingPunct="1"/>
            <a:fld id="{5748ABA4-266A-4047-98C0-EACB1D33BDB5}" type="slidenum">
              <a:rPr lang="en-US" altLang="en-US" sz="1300"/>
              <a:pPr eaLnBrk="1" hangingPunct="1"/>
              <a:t>13</a:t>
            </a:fld>
            <a:endParaRPr lang="en-US" alt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300">
                <a:solidFill>
                  <a:schemeClr val="tx1"/>
                </a:solidFill>
                <a:latin typeface="Times New Roman" pitchFamily="18" charset="0"/>
              </a:defRPr>
            </a:lvl1pPr>
            <a:lvl2pPr marL="780840" indent="-300323" algn="l" eaLnBrk="0" hangingPunct="0">
              <a:spcBef>
                <a:spcPct val="30000"/>
              </a:spcBef>
              <a:defRPr sz="1300">
                <a:solidFill>
                  <a:schemeClr val="tx1"/>
                </a:solidFill>
                <a:latin typeface="Times New Roman" pitchFamily="18" charset="0"/>
              </a:defRPr>
            </a:lvl2pPr>
            <a:lvl3pPr marL="1201293" indent="-240259" algn="l" eaLnBrk="0" hangingPunct="0">
              <a:spcBef>
                <a:spcPct val="30000"/>
              </a:spcBef>
              <a:defRPr sz="1300">
                <a:solidFill>
                  <a:schemeClr val="tx1"/>
                </a:solidFill>
                <a:latin typeface="Times New Roman" pitchFamily="18" charset="0"/>
              </a:defRPr>
            </a:lvl3pPr>
            <a:lvl4pPr marL="1681810" indent="-240259" algn="l" eaLnBrk="0" hangingPunct="0">
              <a:spcBef>
                <a:spcPct val="30000"/>
              </a:spcBef>
              <a:defRPr sz="1300">
                <a:solidFill>
                  <a:schemeClr val="tx1"/>
                </a:solidFill>
                <a:latin typeface="Times New Roman" pitchFamily="18" charset="0"/>
              </a:defRPr>
            </a:lvl4pPr>
            <a:lvl5pPr marL="2162327" indent="-240259" algn="l" eaLnBrk="0" hangingPunct="0">
              <a:spcBef>
                <a:spcPct val="30000"/>
              </a:spcBef>
              <a:defRPr sz="1300">
                <a:solidFill>
                  <a:schemeClr val="tx1"/>
                </a:solidFill>
                <a:latin typeface="Times New Roman" pitchFamily="18" charset="0"/>
              </a:defRPr>
            </a:lvl5pPr>
            <a:lvl6pPr marL="2642845" indent="-240259" eaLnBrk="0" fontAlgn="base" hangingPunct="0">
              <a:spcBef>
                <a:spcPct val="30000"/>
              </a:spcBef>
              <a:spcAft>
                <a:spcPct val="0"/>
              </a:spcAft>
              <a:defRPr sz="1300">
                <a:solidFill>
                  <a:schemeClr val="tx1"/>
                </a:solidFill>
                <a:latin typeface="Times New Roman" pitchFamily="18" charset="0"/>
              </a:defRPr>
            </a:lvl6pPr>
            <a:lvl7pPr marL="3123362" indent="-240259" eaLnBrk="0" fontAlgn="base" hangingPunct="0">
              <a:spcBef>
                <a:spcPct val="30000"/>
              </a:spcBef>
              <a:spcAft>
                <a:spcPct val="0"/>
              </a:spcAft>
              <a:defRPr sz="1300">
                <a:solidFill>
                  <a:schemeClr val="tx1"/>
                </a:solidFill>
                <a:latin typeface="Times New Roman" pitchFamily="18" charset="0"/>
              </a:defRPr>
            </a:lvl7pPr>
            <a:lvl8pPr marL="3603879" indent="-240259" eaLnBrk="0" fontAlgn="base" hangingPunct="0">
              <a:spcBef>
                <a:spcPct val="30000"/>
              </a:spcBef>
              <a:spcAft>
                <a:spcPct val="0"/>
              </a:spcAft>
              <a:defRPr sz="1300">
                <a:solidFill>
                  <a:schemeClr val="tx1"/>
                </a:solidFill>
                <a:latin typeface="Times New Roman" pitchFamily="18" charset="0"/>
              </a:defRPr>
            </a:lvl8pPr>
            <a:lvl9pPr marL="4084396" indent="-240259" eaLnBrk="0" fontAlgn="base" hangingPunct="0">
              <a:spcBef>
                <a:spcPct val="30000"/>
              </a:spcBef>
              <a:spcAft>
                <a:spcPct val="0"/>
              </a:spcAft>
              <a:defRPr sz="1300">
                <a:solidFill>
                  <a:schemeClr val="tx1"/>
                </a:solidFill>
                <a:latin typeface="Times New Roman" pitchFamily="18" charset="0"/>
              </a:defRPr>
            </a:lvl9pPr>
          </a:lstStyle>
          <a:p>
            <a:pPr algn="r" eaLnBrk="1" hangingPunct="1">
              <a:spcBef>
                <a:spcPct val="0"/>
              </a:spcBef>
            </a:pPr>
            <a:fld id="{C29DE107-2B1D-41D0-AB59-4C368C1D6B6C}" type="slidenum">
              <a:rPr lang="en-US" altLang="en-US" smtClean="0"/>
              <a:pPr algn="r" eaLnBrk="1" hangingPunct="1">
                <a:spcBef>
                  <a:spcPct val="0"/>
                </a:spcBef>
              </a:pPr>
              <a:t>14</a:t>
            </a:fld>
            <a:endParaRPr lang="en-US" alt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Thank</a:t>
            </a:r>
            <a:r>
              <a:rPr lang="en-US" altLang="en-US" baseline="0" dirty="0" smtClean="0"/>
              <a:t> you for listening. We wish you great success with your SWC. If you want more information or more assistance, just reach out. </a:t>
            </a:r>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ahoma" pitchFamily="34" charset="0"/>
                <a:cs typeface="Tahoma" pitchFamily="34" charset="0"/>
              </a:rPr>
              <a:t>Collaboration is about working together, working in partnership, to achieve a goal. By working together we have the potential to achieve shared goals for school wellness better, faster, and with greater reach to more students and staff in our schools. </a:t>
            </a:r>
          </a:p>
          <a:p>
            <a:endParaRPr lang="en-US" altLang="en-US" dirty="0" smtClean="0">
              <a:latin typeface="Tahoma" pitchFamily="34" charset="0"/>
              <a:cs typeface="Tahoma" pitchFamily="34" charset="0"/>
            </a:endParaRPr>
          </a:p>
          <a:p>
            <a:r>
              <a:rPr lang="en-US" altLang="en-US" dirty="0" smtClean="0">
                <a:latin typeface="Tahoma" pitchFamily="34" charset="0"/>
                <a:cs typeface="Tahoma" pitchFamily="34" charset="0"/>
              </a:rPr>
              <a:t>However, working together does not always come easily. Whether you are a </a:t>
            </a:r>
            <a:r>
              <a:rPr lang="en-US" altLang="en-US" dirty="0" err="1" smtClean="0">
                <a:latin typeface="Tahoma" pitchFamily="34" charset="0"/>
                <a:cs typeface="Tahoma" pitchFamily="34" charset="0"/>
              </a:rPr>
              <a:t>HealthCorps</a:t>
            </a:r>
            <a:r>
              <a:rPr lang="en-US" altLang="en-US" dirty="0" smtClean="0">
                <a:latin typeface="Tahoma" pitchFamily="34" charset="0"/>
                <a:cs typeface="Tahoma" pitchFamily="34" charset="0"/>
              </a:rPr>
              <a:t> Coordinator, a student, a teacher, the principal, a parent, or any other stakeholder at school, chances are your time in short and you have many different, competing priorities. </a:t>
            </a:r>
          </a:p>
          <a:p>
            <a:endParaRPr lang="en-US" altLang="en-US" dirty="0" smtClean="0">
              <a:latin typeface="Tahoma" pitchFamily="34" charset="0"/>
              <a:cs typeface="Tahoma" pitchFamily="34" charset="0"/>
            </a:endParaRPr>
          </a:p>
          <a:p>
            <a:r>
              <a:rPr lang="en-US" altLang="en-US" dirty="0" smtClean="0">
                <a:latin typeface="Tahoma" pitchFamily="34" charset="0"/>
                <a:cs typeface="Tahoma" pitchFamily="34" charset="0"/>
              </a:rPr>
              <a:t>In order to find a way to work effectively together, you need to create collaborative capacity. </a:t>
            </a:r>
          </a:p>
          <a:p>
            <a:endParaRPr lang="en-US" altLang="en-US" dirty="0" smtClean="0">
              <a:latin typeface="Tahoma" pitchFamily="34" charset="0"/>
              <a:cs typeface="Tahoma" pitchFamily="34" charset="0"/>
            </a:endParaRPr>
          </a:p>
          <a:p>
            <a:r>
              <a:rPr lang="en-US" altLang="en-US" dirty="0" smtClean="0">
                <a:latin typeface="Tahoma" pitchFamily="34" charset="0"/>
                <a:cs typeface="Tahoma" pitchFamily="34" charset="0"/>
              </a:rPr>
              <a:t>Although there is no one best way to build partnerships, there is a framework that we find does an excellent job of explaining the conditions, or components, that are needed to create collaborative capacity. </a:t>
            </a:r>
          </a:p>
          <a:p>
            <a:endParaRPr lang="en-US" altLang="en-US" dirty="0" smtClean="0">
              <a:latin typeface="Tahoma" pitchFamily="34" charset="0"/>
              <a:cs typeface="Tahoma" pitchFamily="34" charset="0"/>
            </a:endParaRPr>
          </a:p>
          <a:p>
            <a:r>
              <a:rPr lang="en-US" altLang="en-US" dirty="0" smtClean="0">
                <a:latin typeface="Tahoma" pitchFamily="34" charset="0"/>
                <a:cs typeface="Tahoma" pitchFamily="34" charset="0"/>
              </a:rPr>
              <a:t>We hope that this framework is helpful to establishing and working with your School Wellness Council. </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300">
                <a:solidFill>
                  <a:schemeClr val="tx1"/>
                </a:solidFill>
                <a:latin typeface="Times New Roman" pitchFamily="18" charset="0"/>
              </a:defRPr>
            </a:lvl1pPr>
            <a:lvl2pPr marL="780840" indent="-300323" algn="l" eaLnBrk="0" hangingPunct="0">
              <a:spcBef>
                <a:spcPct val="30000"/>
              </a:spcBef>
              <a:defRPr sz="1300">
                <a:solidFill>
                  <a:schemeClr val="tx1"/>
                </a:solidFill>
                <a:latin typeface="Times New Roman" pitchFamily="18" charset="0"/>
              </a:defRPr>
            </a:lvl2pPr>
            <a:lvl3pPr marL="1201293" indent="-240259" algn="l" eaLnBrk="0" hangingPunct="0">
              <a:spcBef>
                <a:spcPct val="30000"/>
              </a:spcBef>
              <a:defRPr sz="1300">
                <a:solidFill>
                  <a:schemeClr val="tx1"/>
                </a:solidFill>
                <a:latin typeface="Times New Roman" pitchFamily="18" charset="0"/>
              </a:defRPr>
            </a:lvl3pPr>
            <a:lvl4pPr marL="1681810" indent="-240259" algn="l" eaLnBrk="0" hangingPunct="0">
              <a:spcBef>
                <a:spcPct val="30000"/>
              </a:spcBef>
              <a:defRPr sz="1300">
                <a:solidFill>
                  <a:schemeClr val="tx1"/>
                </a:solidFill>
                <a:latin typeface="Times New Roman" pitchFamily="18" charset="0"/>
              </a:defRPr>
            </a:lvl4pPr>
            <a:lvl5pPr marL="2162327" indent="-240259" algn="l" eaLnBrk="0" hangingPunct="0">
              <a:spcBef>
                <a:spcPct val="30000"/>
              </a:spcBef>
              <a:defRPr sz="1300">
                <a:solidFill>
                  <a:schemeClr val="tx1"/>
                </a:solidFill>
                <a:latin typeface="Times New Roman" pitchFamily="18" charset="0"/>
              </a:defRPr>
            </a:lvl5pPr>
            <a:lvl6pPr marL="2642845" indent="-240259" eaLnBrk="0" fontAlgn="base" hangingPunct="0">
              <a:spcBef>
                <a:spcPct val="30000"/>
              </a:spcBef>
              <a:spcAft>
                <a:spcPct val="0"/>
              </a:spcAft>
              <a:defRPr sz="1300">
                <a:solidFill>
                  <a:schemeClr val="tx1"/>
                </a:solidFill>
                <a:latin typeface="Times New Roman" pitchFamily="18" charset="0"/>
              </a:defRPr>
            </a:lvl6pPr>
            <a:lvl7pPr marL="3123362" indent="-240259" eaLnBrk="0" fontAlgn="base" hangingPunct="0">
              <a:spcBef>
                <a:spcPct val="30000"/>
              </a:spcBef>
              <a:spcAft>
                <a:spcPct val="0"/>
              </a:spcAft>
              <a:defRPr sz="1300">
                <a:solidFill>
                  <a:schemeClr val="tx1"/>
                </a:solidFill>
                <a:latin typeface="Times New Roman" pitchFamily="18" charset="0"/>
              </a:defRPr>
            </a:lvl7pPr>
            <a:lvl8pPr marL="3603879" indent="-240259" eaLnBrk="0" fontAlgn="base" hangingPunct="0">
              <a:spcBef>
                <a:spcPct val="30000"/>
              </a:spcBef>
              <a:spcAft>
                <a:spcPct val="0"/>
              </a:spcAft>
              <a:defRPr sz="1300">
                <a:solidFill>
                  <a:schemeClr val="tx1"/>
                </a:solidFill>
                <a:latin typeface="Times New Roman" pitchFamily="18" charset="0"/>
              </a:defRPr>
            </a:lvl8pPr>
            <a:lvl9pPr marL="4084396" indent="-240259" eaLnBrk="0" fontAlgn="base" hangingPunct="0">
              <a:spcBef>
                <a:spcPct val="30000"/>
              </a:spcBef>
              <a:spcAft>
                <a:spcPct val="0"/>
              </a:spcAft>
              <a:defRPr sz="1300">
                <a:solidFill>
                  <a:schemeClr val="tx1"/>
                </a:solidFill>
                <a:latin typeface="Times New Roman" pitchFamily="18" charset="0"/>
              </a:defRPr>
            </a:lvl9pPr>
          </a:lstStyle>
          <a:p>
            <a:pPr algn="r" eaLnBrk="1" hangingPunct="1">
              <a:spcBef>
                <a:spcPct val="0"/>
              </a:spcBef>
            </a:pPr>
            <a:fld id="{51BB4655-7D92-45CA-BA1A-F72F68C8E69A}" type="slidenum">
              <a:rPr lang="en-US" altLang="en-US" smtClean="0"/>
              <a:pPr algn="r" eaLnBrk="1" hangingPunct="1">
                <a:spcBef>
                  <a:spcPct val="0"/>
                </a:spcBef>
              </a:pPr>
              <a:t>2</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Better Wellness for Life introduction, we showed how systems thinking helps us understand how make positive changes at two levels, at the level of the school and among individual students. Both are important, and, as we can see, progress at either level is interdependent. When your school launches a new, skill-based wellness activity for students, that cycles back to support development and encourage participation in your School Wellness Council. So, let’s focus on making positive change at the school level.</a:t>
            </a:r>
            <a:endParaRPr lang="en-US" dirty="0"/>
          </a:p>
        </p:txBody>
      </p:sp>
      <p:sp>
        <p:nvSpPr>
          <p:cNvPr id="4" name="Slide Number Placeholder 3"/>
          <p:cNvSpPr>
            <a:spLocks noGrp="1"/>
          </p:cNvSpPr>
          <p:nvPr>
            <p:ph type="sldNum" sz="quarter" idx="10"/>
          </p:nvPr>
        </p:nvSpPr>
        <p:spPr/>
        <p:txBody>
          <a:bodyPr/>
          <a:lstStyle/>
          <a:p>
            <a:pPr>
              <a:defRPr/>
            </a:pPr>
            <a:fld id="{8968C21E-0C68-477B-A9ED-6FA4175914FF}" type="slidenum">
              <a:rPr lang="en-US" smtClean="0"/>
              <a:pPr>
                <a:defRPr/>
              </a:pPr>
              <a:t>3</a:t>
            </a:fld>
            <a:endParaRPr lang="en-US"/>
          </a:p>
        </p:txBody>
      </p:sp>
    </p:spTree>
    <p:extLst>
      <p:ext uri="{BB962C8B-B14F-4D97-AF65-F5344CB8AC3E}">
        <p14:creationId xmlns:p14="http://schemas.microsoft.com/office/powerpoint/2010/main" val="289868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Collaborative</a:t>
            </a:r>
            <a:r>
              <a:rPr lang="en-US" baseline="0" dirty="0" smtClean="0"/>
              <a:t> capacity is defined by four critical components, or sources, namely relational capacity, member capacity, organizational capacity and programmatic capacity. Each of these is essential to creating collaborative capacity. And each is dynamically related to the other, so as one component grows and develops, so to with the others, and visa versa. And, over time, as shown here, collaborative capacity will have direct impact on making more activities that foster wellness in students available. It will also help build community support for wellness, which means your school will likely find new resources to help make wellness activities more available in your school.  </a:t>
            </a:r>
            <a:endParaRPr lang="en-US" dirty="0"/>
          </a:p>
        </p:txBody>
      </p:sp>
      <p:sp>
        <p:nvSpPr>
          <p:cNvPr id="4" name="Slide Number Placeholder 3"/>
          <p:cNvSpPr>
            <a:spLocks noGrp="1"/>
          </p:cNvSpPr>
          <p:nvPr>
            <p:ph type="sldNum" sz="quarter" idx="10"/>
          </p:nvPr>
        </p:nvSpPr>
        <p:spPr/>
        <p:txBody>
          <a:bodyPr/>
          <a:lstStyle/>
          <a:p>
            <a:pPr>
              <a:defRPr/>
            </a:pPr>
            <a:fld id="{8968C21E-0C68-477B-A9ED-6FA4175914FF}" type="slidenum">
              <a:rPr lang="en-US" smtClean="0"/>
              <a:pPr>
                <a:defRPr/>
              </a:pPr>
              <a:t>4</a:t>
            </a:fld>
            <a:endParaRPr lang="en-US"/>
          </a:p>
        </p:txBody>
      </p:sp>
    </p:spTree>
    <p:extLst>
      <p:ext uri="{BB962C8B-B14F-4D97-AF65-F5344CB8AC3E}">
        <p14:creationId xmlns:p14="http://schemas.microsoft.com/office/powerpoint/2010/main" val="362027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ahoma" pitchFamily="34" charset="0"/>
                <a:cs typeface="Tahoma" pitchFamily="34" charset="0"/>
              </a:rPr>
              <a:t>Relational</a:t>
            </a:r>
            <a:r>
              <a:rPr lang="en-US" altLang="en-US" baseline="0" dirty="0" smtClean="0">
                <a:latin typeface="Tahoma" pitchFamily="34" charset="0"/>
                <a:cs typeface="Tahoma" pitchFamily="34" charset="0"/>
              </a:rPr>
              <a:t> capacity is about trust, respect and about building strong rapport among your wellness champions. </a:t>
            </a:r>
          </a:p>
          <a:p>
            <a:endParaRPr lang="en-US" altLang="en-US" baseline="0" dirty="0" smtClean="0">
              <a:latin typeface="Tahoma" pitchFamily="34" charset="0"/>
              <a:cs typeface="Tahoma" pitchFamily="34" charset="0"/>
            </a:endParaRPr>
          </a:p>
          <a:p>
            <a:r>
              <a:rPr lang="en-US" altLang="en-US" baseline="0" dirty="0" smtClean="0">
                <a:latin typeface="Tahoma" pitchFamily="34" charset="0"/>
                <a:cs typeface="Tahoma" pitchFamily="34" charset="0"/>
              </a:rPr>
              <a:t>It’s about building p</a:t>
            </a:r>
            <a:r>
              <a:rPr lang="en-US" altLang="en-US" dirty="0" smtClean="0">
                <a:latin typeface="Tahoma" pitchFamily="34" charset="0"/>
                <a:cs typeface="Tahoma" pitchFamily="34" charset="0"/>
              </a:rPr>
              <a:t>ositive internal relationships.</a:t>
            </a:r>
            <a:r>
              <a:rPr lang="en-US" altLang="en-US" baseline="0" dirty="0" smtClean="0">
                <a:latin typeface="Tahoma" pitchFamily="34" charset="0"/>
                <a:cs typeface="Tahoma" pitchFamily="34" charset="0"/>
              </a:rPr>
              <a:t> As a facilitator for your SWC, try to </a:t>
            </a:r>
            <a:r>
              <a:rPr lang="en-US" altLang="en-US" dirty="0" smtClean="0">
                <a:latin typeface="Tahoma" pitchFamily="34" charset="0"/>
                <a:cs typeface="Tahoma" pitchFamily="34" charset="0"/>
              </a:rPr>
              <a:t>create</a:t>
            </a:r>
            <a:r>
              <a:rPr lang="en-US" altLang="en-US" baseline="0" dirty="0" smtClean="0">
                <a:latin typeface="Tahoma" pitchFamily="34" charset="0"/>
                <a:cs typeface="Tahoma" pitchFamily="34" charset="0"/>
              </a:rPr>
              <a:t> reasonable, </a:t>
            </a:r>
            <a:r>
              <a:rPr lang="en-US" altLang="en-US" dirty="0" smtClean="0">
                <a:latin typeface="Tahoma" pitchFamily="34" charset="0"/>
                <a:cs typeface="Tahoma" pitchFamily="34" charset="0"/>
              </a:rPr>
              <a:t>group norms about participation, member involvement, meeting behavior, and that celebrates individual and group successes.</a:t>
            </a:r>
          </a:p>
          <a:p>
            <a:endParaRPr lang="en-US" altLang="en-US" dirty="0" smtClean="0">
              <a:latin typeface="Tahoma" pitchFamily="34" charset="0"/>
              <a:cs typeface="Tahoma" pitchFamily="34" charset="0"/>
            </a:endParaRPr>
          </a:p>
          <a:p>
            <a:r>
              <a:rPr lang="en-US" altLang="en-US" dirty="0" smtClean="0"/>
              <a:t>It’s</a:t>
            </a:r>
            <a:r>
              <a:rPr lang="en-US" altLang="en-US" baseline="0" dirty="0" smtClean="0"/>
              <a:t> also about v</a:t>
            </a:r>
            <a:r>
              <a:rPr lang="en-US" altLang="en-US" dirty="0" smtClean="0"/>
              <a:t>aluing member diversity: Where</a:t>
            </a:r>
            <a:r>
              <a:rPr lang="en-US" altLang="en-US" baseline="0" dirty="0" smtClean="0"/>
              <a:t> ever possible, try e</a:t>
            </a:r>
            <a:r>
              <a:rPr lang="en-US" altLang="en-US" dirty="0" smtClean="0"/>
              <a:t>ncourage SWC</a:t>
            </a:r>
            <a:r>
              <a:rPr lang="en-US" altLang="en-US" baseline="0" dirty="0" smtClean="0"/>
              <a:t> </a:t>
            </a:r>
            <a:r>
              <a:rPr lang="en-US" altLang="en-US" dirty="0" smtClean="0"/>
              <a:t>members to voice unique concerns, and then try to</a:t>
            </a:r>
            <a:r>
              <a:rPr lang="en-US" altLang="en-US" baseline="0" dirty="0" smtClean="0"/>
              <a:t> translate these concerns into novel, exciting new ideas for wellness activities in your school. </a:t>
            </a:r>
          </a:p>
          <a:p>
            <a:endParaRPr lang="en-US" altLang="en-US" dirty="0" smtClean="0"/>
          </a:p>
          <a:p>
            <a:r>
              <a:rPr lang="en-US" altLang="en-US" dirty="0" smtClean="0"/>
              <a:t>Building external relationships</a:t>
            </a:r>
            <a:r>
              <a:rPr lang="en-US" altLang="en-US" baseline="0" dirty="0" smtClean="0"/>
              <a:t> is also important to create relational capacity. Are there organizations or agencies in the community that could be represented on your SWC? Consider results of your HC Community Assessment exercise. Consider reaching out to the Alliance, or the DOE Office of School Wellness.</a:t>
            </a:r>
          </a:p>
          <a:p>
            <a:endParaRPr lang="en-US" altLang="en-US" baseline="0" dirty="0" smtClean="0"/>
          </a:p>
          <a:p>
            <a:r>
              <a:rPr lang="en-US" altLang="en-US" baseline="0" dirty="0" smtClean="0"/>
              <a:t>Ultimately, relational capacity is about c</a:t>
            </a:r>
            <a:r>
              <a:rPr lang="en-US" altLang="en-US" dirty="0" smtClean="0"/>
              <a:t>o-learning, shared</a:t>
            </a:r>
            <a:r>
              <a:rPr lang="en-US" altLang="en-US" baseline="0" dirty="0" smtClean="0"/>
              <a:t> </a:t>
            </a:r>
            <a:r>
              <a:rPr lang="en-US" altLang="en-US" dirty="0" smtClean="0"/>
              <a:t>decision-making, and mutual ownership of the processes and the products of the project. </a:t>
            </a:r>
          </a:p>
          <a:p>
            <a:endParaRPr lang="en-US" altLang="en-US" dirty="0" smtClean="0"/>
          </a:p>
          <a:p>
            <a:endParaRPr lang="en-US" altLang="en-US" dirty="0"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cs typeface="Tahoma" pitchFamily="34" charset="0"/>
              </a:defRPr>
            </a:lvl1pPr>
            <a:lvl2pPr marL="780840" indent="-300323" eaLnBrk="0" hangingPunct="0">
              <a:defRPr sz="2500">
                <a:solidFill>
                  <a:schemeClr val="tx1"/>
                </a:solidFill>
                <a:latin typeface="Times New Roman" pitchFamily="18" charset="0"/>
                <a:cs typeface="Tahoma" pitchFamily="34" charset="0"/>
              </a:defRPr>
            </a:lvl2pPr>
            <a:lvl3pPr marL="1201293" indent="-240259" eaLnBrk="0" hangingPunct="0">
              <a:defRPr sz="2500">
                <a:solidFill>
                  <a:schemeClr val="tx1"/>
                </a:solidFill>
                <a:latin typeface="Times New Roman" pitchFamily="18" charset="0"/>
                <a:cs typeface="Tahoma" pitchFamily="34" charset="0"/>
              </a:defRPr>
            </a:lvl3pPr>
            <a:lvl4pPr marL="1681810" indent="-240259" eaLnBrk="0" hangingPunct="0">
              <a:defRPr sz="2500">
                <a:solidFill>
                  <a:schemeClr val="tx1"/>
                </a:solidFill>
                <a:latin typeface="Times New Roman" pitchFamily="18" charset="0"/>
                <a:cs typeface="Tahoma" pitchFamily="34" charset="0"/>
              </a:defRPr>
            </a:lvl4pPr>
            <a:lvl5pPr marL="2162327" indent="-240259" eaLnBrk="0" hangingPunct="0">
              <a:defRPr sz="2500">
                <a:solidFill>
                  <a:schemeClr val="tx1"/>
                </a:solidFill>
                <a:latin typeface="Times New Roman" pitchFamily="18" charset="0"/>
                <a:cs typeface="Tahoma" pitchFamily="34" charset="0"/>
              </a:defRPr>
            </a:lvl5pPr>
            <a:lvl6pPr marL="2642845" indent="-240259" algn="ctr" eaLnBrk="0" fontAlgn="base" hangingPunct="0">
              <a:spcBef>
                <a:spcPct val="0"/>
              </a:spcBef>
              <a:spcAft>
                <a:spcPct val="0"/>
              </a:spcAft>
              <a:defRPr sz="2500">
                <a:solidFill>
                  <a:schemeClr val="tx1"/>
                </a:solidFill>
                <a:latin typeface="Times New Roman" pitchFamily="18" charset="0"/>
                <a:cs typeface="Tahoma" pitchFamily="34" charset="0"/>
              </a:defRPr>
            </a:lvl6pPr>
            <a:lvl7pPr marL="3123362" indent="-240259" algn="ctr" eaLnBrk="0" fontAlgn="base" hangingPunct="0">
              <a:spcBef>
                <a:spcPct val="0"/>
              </a:spcBef>
              <a:spcAft>
                <a:spcPct val="0"/>
              </a:spcAft>
              <a:defRPr sz="2500">
                <a:solidFill>
                  <a:schemeClr val="tx1"/>
                </a:solidFill>
                <a:latin typeface="Times New Roman" pitchFamily="18" charset="0"/>
                <a:cs typeface="Tahoma" pitchFamily="34" charset="0"/>
              </a:defRPr>
            </a:lvl7pPr>
            <a:lvl8pPr marL="3603879" indent="-240259" algn="ctr" eaLnBrk="0" fontAlgn="base" hangingPunct="0">
              <a:spcBef>
                <a:spcPct val="0"/>
              </a:spcBef>
              <a:spcAft>
                <a:spcPct val="0"/>
              </a:spcAft>
              <a:defRPr sz="2500">
                <a:solidFill>
                  <a:schemeClr val="tx1"/>
                </a:solidFill>
                <a:latin typeface="Times New Roman" pitchFamily="18" charset="0"/>
                <a:cs typeface="Tahoma" pitchFamily="34" charset="0"/>
              </a:defRPr>
            </a:lvl8pPr>
            <a:lvl9pPr marL="4084396" indent="-240259" algn="ctr" eaLnBrk="0" fontAlgn="base" hangingPunct="0">
              <a:spcBef>
                <a:spcPct val="0"/>
              </a:spcBef>
              <a:spcAft>
                <a:spcPct val="0"/>
              </a:spcAft>
              <a:defRPr sz="2500">
                <a:solidFill>
                  <a:schemeClr val="tx1"/>
                </a:solidFill>
                <a:latin typeface="Times New Roman" pitchFamily="18" charset="0"/>
                <a:cs typeface="Tahoma" pitchFamily="34" charset="0"/>
              </a:defRPr>
            </a:lvl9pPr>
          </a:lstStyle>
          <a:p>
            <a:pPr eaLnBrk="1" hangingPunct="1"/>
            <a:fld id="{0059191E-A691-48D0-9A48-09746E0DD52B}" type="slidenum">
              <a:rPr lang="en-US" altLang="en-US" sz="1300"/>
              <a:pPr eaLnBrk="1" hangingPunct="1"/>
              <a:t>5</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Member capacity</a:t>
            </a:r>
            <a:r>
              <a:rPr lang="en-US" altLang="en-US" baseline="0" dirty="0" smtClean="0"/>
              <a:t> comes from skills and knowledge that help people work well with each other. It’s really about developing communication skills.  In short, it’s about fostering belief in self, others and in the notion of ‘collaboration’ for school wellness.</a:t>
            </a:r>
          </a:p>
          <a:p>
            <a:endParaRPr lang="en-US" altLang="en-US" baseline="0" dirty="0" smtClean="0"/>
          </a:p>
          <a:p>
            <a:r>
              <a:rPr lang="en-US" altLang="en-US" baseline="0" dirty="0" smtClean="0"/>
              <a:t>Allow open discussion about wellness challenges and about ways to address them. </a:t>
            </a:r>
            <a:endParaRPr lang="en-US" alt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cs typeface="Tahoma" pitchFamily="34" charset="0"/>
              </a:defRPr>
            </a:lvl1pPr>
            <a:lvl2pPr marL="780840" indent="-300323" eaLnBrk="0" hangingPunct="0">
              <a:defRPr sz="2500">
                <a:solidFill>
                  <a:schemeClr val="tx1"/>
                </a:solidFill>
                <a:latin typeface="Times New Roman" pitchFamily="18" charset="0"/>
                <a:cs typeface="Tahoma" pitchFamily="34" charset="0"/>
              </a:defRPr>
            </a:lvl2pPr>
            <a:lvl3pPr marL="1201293" indent="-240259" eaLnBrk="0" hangingPunct="0">
              <a:defRPr sz="2500">
                <a:solidFill>
                  <a:schemeClr val="tx1"/>
                </a:solidFill>
                <a:latin typeface="Times New Roman" pitchFamily="18" charset="0"/>
                <a:cs typeface="Tahoma" pitchFamily="34" charset="0"/>
              </a:defRPr>
            </a:lvl3pPr>
            <a:lvl4pPr marL="1681810" indent="-240259" eaLnBrk="0" hangingPunct="0">
              <a:defRPr sz="2500">
                <a:solidFill>
                  <a:schemeClr val="tx1"/>
                </a:solidFill>
                <a:latin typeface="Times New Roman" pitchFamily="18" charset="0"/>
                <a:cs typeface="Tahoma" pitchFamily="34" charset="0"/>
              </a:defRPr>
            </a:lvl4pPr>
            <a:lvl5pPr marL="2162327" indent="-240259" eaLnBrk="0" hangingPunct="0">
              <a:defRPr sz="2500">
                <a:solidFill>
                  <a:schemeClr val="tx1"/>
                </a:solidFill>
                <a:latin typeface="Times New Roman" pitchFamily="18" charset="0"/>
                <a:cs typeface="Tahoma" pitchFamily="34" charset="0"/>
              </a:defRPr>
            </a:lvl5pPr>
            <a:lvl6pPr marL="2642845" indent="-240259" algn="ctr" eaLnBrk="0" fontAlgn="base" hangingPunct="0">
              <a:spcBef>
                <a:spcPct val="0"/>
              </a:spcBef>
              <a:spcAft>
                <a:spcPct val="0"/>
              </a:spcAft>
              <a:defRPr sz="2500">
                <a:solidFill>
                  <a:schemeClr val="tx1"/>
                </a:solidFill>
                <a:latin typeface="Times New Roman" pitchFamily="18" charset="0"/>
                <a:cs typeface="Tahoma" pitchFamily="34" charset="0"/>
              </a:defRPr>
            </a:lvl6pPr>
            <a:lvl7pPr marL="3123362" indent="-240259" algn="ctr" eaLnBrk="0" fontAlgn="base" hangingPunct="0">
              <a:spcBef>
                <a:spcPct val="0"/>
              </a:spcBef>
              <a:spcAft>
                <a:spcPct val="0"/>
              </a:spcAft>
              <a:defRPr sz="2500">
                <a:solidFill>
                  <a:schemeClr val="tx1"/>
                </a:solidFill>
                <a:latin typeface="Times New Roman" pitchFamily="18" charset="0"/>
                <a:cs typeface="Tahoma" pitchFamily="34" charset="0"/>
              </a:defRPr>
            </a:lvl7pPr>
            <a:lvl8pPr marL="3603879" indent="-240259" algn="ctr" eaLnBrk="0" fontAlgn="base" hangingPunct="0">
              <a:spcBef>
                <a:spcPct val="0"/>
              </a:spcBef>
              <a:spcAft>
                <a:spcPct val="0"/>
              </a:spcAft>
              <a:defRPr sz="2500">
                <a:solidFill>
                  <a:schemeClr val="tx1"/>
                </a:solidFill>
                <a:latin typeface="Times New Roman" pitchFamily="18" charset="0"/>
                <a:cs typeface="Tahoma" pitchFamily="34" charset="0"/>
              </a:defRPr>
            </a:lvl8pPr>
            <a:lvl9pPr marL="4084396" indent="-240259" algn="ctr" eaLnBrk="0" fontAlgn="base" hangingPunct="0">
              <a:spcBef>
                <a:spcPct val="0"/>
              </a:spcBef>
              <a:spcAft>
                <a:spcPct val="0"/>
              </a:spcAft>
              <a:defRPr sz="2500">
                <a:solidFill>
                  <a:schemeClr val="tx1"/>
                </a:solidFill>
                <a:latin typeface="Times New Roman" pitchFamily="18" charset="0"/>
                <a:cs typeface="Tahoma" pitchFamily="34" charset="0"/>
              </a:defRPr>
            </a:lvl9pPr>
          </a:lstStyle>
          <a:p>
            <a:pPr eaLnBrk="1" hangingPunct="1"/>
            <a:fld id="{BF8BCE6B-4878-4150-916E-272FA93D42AF}" type="slidenum">
              <a:rPr lang="en-US" altLang="en-US" sz="1300"/>
              <a:pPr eaLnBrk="1" hangingPunct="1"/>
              <a:t>6</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Organizational</a:t>
            </a:r>
            <a:r>
              <a:rPr lang="en-US" baseline="0" dirty="0" smtClean="0"/>
              <a:t> capacity is really just your SWC’s ability to support, design, and carry out SMART action plans. </a:t>
            </a:r>
          </a:p>
          <a:p>
            <a:endParaRPr lang="en-US" baseline="0" dirty="0" smtClean="0"/>
          </a:p>
          <a:p>
            <a:r>
              <a:rPr lang="en-US" dirty="0" smtClean="0"/>
              <a:t>Consider ways work with school systems and resources, like food service, gym, library, student clubs (art, debate, sports).</a:t>
            </a:r>
          </a:p>
          <a:p>
            <a:endParaRPr lang="en-US" dirty="0" smtClean="0"/>
          </a:p>
          <a:p>
            <a:r>
              <a:rPr lang="en-US" dirty="0" smtClean="0"/>
              <a:t>Keep in mind that students may be your strongest allies: Build and sustain a student leadership team, which may be as few as one or two students, but ideally is group of about 5 or 6. They will appreciate the opportunity to take on this role, and you will have a great resource for idea-generating, for mounting activities, and for collecting information to help evaluate your successes and find way to expand activities, down the road.</a:t>
            </a:r>
          </a:p>
          <a:p>
            <a:endParaRPr lang="en-US" dirty="0" smtClean="0"/>
          </a:p>
          <a:p>
            <a:endParaRPr lang="en-US" dirty="0" smtClean="0"/>
          </a:p>
          <a:p>
            <a:r>
              <a:rPr lang="en-US" dirty="0" smtClean="0"/>
              <a:t>Make sure to find ways</a:t>
            </a:r>
            <a:r>
              <a:rPr lang="en-US" baseline="0" dirty="0" smtClean="0"/>
              <a:t> to k</a:t>
            </a:r>
            <a:r>
              <a:rPr lang="en-US" dirty="0" smtClean="0"/>
              <a:t>eep all SWC members abreast of meeting and activities.</a:t>
            </a:r>
            <a:r>
              <a:rPr lang="en-US" baseline="0" dirty="0" smtClean="0"/>
              <a:t> Social media and school websites may be particularly useful ways to get the work out.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968C21E-0C68-477B-A9ED-6FA4175914FF}" type="slidenum">
              <a:rPr lang="en-US" smtClean="0"/>
              <a:pPr>
                <a:defRPr/>
              </a:pPr>
              <a:t>7</a:t>
            </a:fld>
            <a:endParaRPr lang="en-US"/>
          </a:p>
        </p:txBody>
      </p:sp>
    </p:spTree>
    <p:extLst>
      <p:ext uri="{BB962C8B-B14F-4D97-AF65-F5344CB8AC3E}">
        <p14:creationId xmlns:p14="http://schemas.microsoft.com/office/powerpoint/2010/main" val="412605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Programmatic capacity</a:t>
            </a:r>
            <a:r>
              <a:rPr lang="en-US" altLang="en-US" baseline="0" dirty="0" smtClean="0"/>
              <a:t> is getting to the fun stuff: Actually carrying out your wellness activities in school, with your SMART goal as a plan for carrying it out well. Review the information we have provided on various SHARE ACTIVITIES, namely fitness share, MOSO, and Yoga Share. </a:t>
            </a:r>
          </a:p>
          <a:p>
            <a:endParaRPr lang="en-US" altLang="en-US" baseline="0" dirty="0" smtClean="0"/>
          </a:p>
          <a:p>
            <a:r>
              <a:rPr lang="en-US" altLang="en-US" baseline="0" dirty="0" smtClean="0"/>
              <a:t>Knowing what worked and what didn’t is part of best practice. We have provided a number of evaluation tools and measures that you can use to document success and learn how to continually improve the wellness activity in your unique school setting.</a:t>
            </a:r>
          </a:p>
          <a:p>
            <a:endParaRPr lang="en-US" altLang="en-US" baseline="0" dirty="0" smtClean="0"/>
          </a:p>
          <a:p>
            <a:r>
              <a:rPr lang="en-US" altLang="en-US" baseline="0" dirty="0" smtClean="0"/>
              <a:t>Again, implementing skill-based activities will maximize your opportunity to promote key health behavior changes among students.  </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cs typeface="Tahoma" pitchFamily="34" charset="0"/>
              </a:defRPr>
            </a:lvl1pPr>
            <a:lvl2pPr marL="780840" indent="-300323" eaLnBrk="0" hangingPunct="0">
              <a:defRPr sz="2500">
                <a:solidFill>
                  <a:schemeClr val="tx1"/>
                </a:solidFill>
                <a:latin typeface="Times New Roman" pitchFamily="18" charset="0"/>
                <a:cs typeface="Tahoma" pitchFamily="34" charset="0"/>
              </a:defRPr>
            </a:lvl2pPr>
            <a:lvl3pPr marL="1201293" indent="-240259" eaLnBrk="0" hangingPunct="0">
              <a:defRPr sz="2500">
                <a:solidFill>
                  <a:schemeClr val="tx1"/>
                </a:solidFill>
                <a:latin typeface="Times New Roman" pitchFamily="18" charset="0"/>
                <a:cs typeface="Tahoma" pitchFamily="34" charset="0"/>
              </a:defRPr>
            </a:lvl3pPr>
            <a:lvl4pPr marL="1681810" indent="-240259" eaLnBrk="0" hangingPunct="0">
              <a:defRPr sz="2500">
                <a:solidFill>
                  <a:schemeClr val="tx1"/>
                </a:solidFill>
                <a:latin typeface="Times New Roman" pitchFamily="18" charset="0"/>
                <a:cs typeface="Tahoma" pitchFamily="34" charset="0"/>
              </a:defRPr>
            </a:lvl4pPr>
            <a:lvl5pPr marL="2162327" indent="-240259" eaLnBrk="0" hangingPunct="0">
              <a:defRPr sz="2500">
                <a:solidFill>
                  <a:schemeClr val="tx1"/>
                </a:solidFill>
                <a:latin typeface="Times New Roman" pitchFamily="18" charset="0"/>
                <a:cs typeface="Tahoma" pitchFamily="34" charset="0"/>
              </a:defRPr>
            </a:lvl5pPr>
            <a:lvl6pPr marL="2642845" indent="-240259" algn="ctr" eaLnBrk="0" fontAlgn="base" hangingPunct="0">
              <a:spcBef>
                <a:spcPct val="0"/>
              </a:spcBef>
              <a:spcAft>
                <a:spcPct val="0"/>
              </a:spcAft>
              <a:defRPr sz="2500">
                <a:solidFill>
                  <a:schemeClr val="tx1"/>
                </a:solidFill>
                <a:latin typeface="Times New Roman" pitchFamily="18" charset="0"/>
                <a:cs typeface="Tahoma" pitchFamily="34" charset="0"/>
              </a:defRPr>
            </a:lvl6pPr>
            <a:lvl7pPr marL="3123362" indent="-240259" algn="ctr" eaLnBrk="0" fontAlgn="base" hangingPunct="0">
              <a:spcBef>
                <a:spcPct val="0"/>
              </a:spcBef>
              <a:spcAft>
                <a:spcPct val="0"/>
              </a:spcAft>
              <a:defRPr sz="2500">
                <a:solidFill>
                  <a:schemeClr val="tx1"/>
                </a:solidFill>
                <a:latin typeface="Times New Roman" pitchFamily="18" charset="0"/>
                <a:cs typeface="Tahoma" pitchFamily="34" charset="0"/>
              </a:defRPr>
            </a:lvl7pPr>
            <a:lvl8pPr marL="3603879" indent="-240259" algn="ctr" eaLnBrk="0" fontAlgn="base" hangingPunct="0">
              <a:spcBef>
                <a:spcPct val="0"/>
              </a:spcBef>
              <a:spcAft>
                <a:spcPct val="0"/>
              </a:spcAft>
              <a:defRPr sz="2500">
                <a:solidFill>
                  <a:schemeClr val="tx1"/>
                </a:solidFill>
                <a:latin typeface="Times New Roman" pitchFamily="18" charset="0"/>
                <a:cs typeface="Tahoma" pitchFamily="34" charset="0"/>
              </a:defRPr>
            </a:lvl8pPr>
            <a:lvl9pPr marL="4084396" indent="-240259" algn="ctr" eaLnBrk="0" fontAlgn="base" hangingPunct="0">
              <a:spcBef>
                <a:spcPct val="0"/>
              </a:spcBef>
              <a:spcAft>
                <a:spcPct val="0"/>
              </a:spcAft>
              <a:defRPr sz="2500">
                <a:solidFill>
                  <a:schemeClr val="tx1"/>
                </a:solidFill>
                <a:latin typeface="Times New Roman" pitchFamily="18" charset="0"/>
                <a:cs typeface="Tahoma" pitchFamily="34" charset="0"/>
              </a:defRPr>
            </a:lvl9pPr>
          </a:lstStyle>
          <a:p>
            <a:pPr eaLnBrk="1" hangingPunct="1"/>
            <a:fld id="{FF1AB497-3026-4A65-83A3-A34D9412EE81}" type="slidenum">
              <a:rPr lang="en-US" altLang="en-US" sz="1300"/>
              <a:pPr eaLnBrk="1" hangingPunct="1"/>
              <a:t>8</a:t>
            </a:fld>
            <a:endParaRPr lang="en-US"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968C21E-0C68-477B-A9ED-6FA4175914FF}" type="slidenum">
              <a:rPr lang="en-US" smtClean="0"/>
              <a:pPr>
                <a:defRPr/>
              </a:pPr>
              <a:t>9</a:t>
            </a:fld>
            <a:endParaRPr lang="en-US"/>
          </a:p>
        </p:txBody>
      </p:sp>
    </p:spTree>
    <p:extLst>
      <p:ext uri="{BB962C8B-B14F-4D97-AF65-F5344CB8AC3E}">
        <p14:creationId xmlns:p14="http://schemas.microsoft.com/office/powerpoint/2010/main" val="406416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547198-2E1C-4F9F-A53F-2AFF0BD4255E}" type="slidenum">
              <a:rPr lang="en-US"/>
              <a:pPr>
                <a:defRPr/>
              </a:pPr>
              <a:t>‹#›</a:t>
            </a:fld>
            <a:endParaRPr lang="en-US"/>
          </a:p>
        </p:txBody>
      </p:sp>
    </p:spTree>
    <p:extLst>
      <p:ext uri="{BB962C8B-B14F-4D97-AF65-F5344CB8AC3E}">
        <p14:creationId xmlns:p14="http://schemas.microsoft.com/office/powerpoint/2010/main" val="1222925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AFB763-695A-4B11-8725-8E095B47E95F}" type="slidenum">
              <a:rPr lang="en-US"/>
              <a:pPr>
                <a:defRPr/>
              </a:pPr>
              <a:t>‹#›</a:t>
            </a:fld>
            <a:endParaRPr lang="en-US"/>
          </a:p>
        </p:txBody>
      </p:sp>
    </p:spTree>
    <p:extLst>
      <p:ext uri="{BB962C8B-B14F-4D97-AF65-F5344CB8AC3E}">
        <p14:creationId xmlns:p14="http://schemas.microsoft.com/office/powerpoint/2010/main" val="68843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97562-A5AF-4484-800E-88B2A47F8C61}" type="slidenum">
              <a:rPr lang="en-US"/>
              <a:pPr>
                <a:defRPr/>
              </a:pPr>
              <a:t>‹#›</a:t>
            </a:fld>
            <a:endParaRPr lang="en-US"/>
          </a:p>
        </p:txBody>
      </p:sp>
    </p:spTree>
    <p:extLst>
      <p:ext uri="{BB962C8B-B14F-4D97-AF65-F5344CB8AC3E}">
        <p14:creationId xmlns:p14="http://schemas.microsoft.com/office/powerpoint/2010/main" val="1259322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1BA1DAB-5DD1-43E8-AFAE-2D3586C18594}" type="slidenum">
              <a:rPr lang="en-US"/>
              <a:pPr>
                <a:defRPr/>
              </a:pPr>
              <a:t>‹#›</a:t>
            </a:fld>
            <a:endParaRPr lang="en-US"/>
          </a:p>
        </p:txBody>
      </p:sp>
    </p:spTree>
    <p:extLst>
      <p:ext uri="{BB962C8B-B14F-4D97-AF65-F5344CB8AC3E}">
        <p14:creationId xmlns:p14="http://schemas.microsoft.com/office/powerpoint/2010/main" val="2440249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A5DE6B-C637-4FB6-BFAF-8CCA134C0CE6}" type="slidenum">
              <a:rPr lang="en-US"/>
              <a:pPr>
                <a:defRPr/>
              </a:pPr>
              <a:t>‹#›</a:t>
            </a:fld>
            <a:endParaRPr lang="en-US"/>
          </a:p>
        </p:txBody>
      </p:sp>
    </p:spTree>
    <p:extLst>
      <p:ext uri="{BB962C8B-B14F-4D97-AF65-F5344CB8AC3E}">
        <p14:creationId xmlns:p14="http://schemas.microsoft.com/office/powerpoint/2010/main" val="1588290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DF77B3-0097-41D3-84AA-264DDB3CD585}" type="slidenum">
              <a:rPr lang="en-US"/>
              <a:pPr>
                <a:defRPr/>
              </a:pPr>
              <a:t>‹#›</a:t>
            </a:fld>
            <a:endParaRPr lang="en-US"/>
          </a:p>
        </p:txBody>
      </p:sp>
    </p:spTree>
    <p:extLst>
      <p:ext uri="{BB962C8B-B14F-4D97-AF65-F5344CB8AC3E}">
        <p14:creationId xmlns:p14="http://schemas.microsoft.com/office/powerpoint/2010/main" val="226779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FBD857-4A65-4033-8A00-AF0BA1953131}" type="slidenum">
              <a:rPr lang="en-US"/>
              <a:pPr>
                <a:defRPr/>
              </a:pPr>
              <a:t>‹#›</a:t>
            </a:fld>
            <a:endParaRPr lang="en-US"/>
          </a:p>
        </p:txBody>
      </p:sp>
    </p:spTree>
    <p:extLst>
      <p:ext uri="{BB962C8B-B14F-4D97-AF65-F5344CB8AC3E}">
        <p14:creationId xmlns:p14="http://schemas.microsoft.com/office/powerpoint/2010/main" val="2440992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B6F1E1-4DCF-4EDF-9292-B537D0C89BBF}" type="slidenum">
              <a:rPr lang="en-US"/>
              <a:pPr>
                <a:defRPr/>
              </a:pPr>
              <a:t>‹#›</a:t>
            </a:fld>
            <a:endParaRPr lang="en-US"/>
          </a:p>
        </p:txBody>
      </p:sp>
    </p:spTree>
    <p:extLst>
      <p:ext uri="{BB962C8B-B14F-4D97-AF65-F5344CB8AC3E}">
        <p14:creationId xmlns:p14="http://schemas.microsoft.com/office/powerpoint/2010/main" val="529925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2D0801E-92CE-44E8-B793-2CED08A08DA2}" type="slidenum">
              <a:rPr lang="en-US"/>
              <a:pPr>
                <a:defRPr/>
              </a:pPr>
              <a:t>‹#›</a:t>
            </a:fld>
            <a:endParaRPr lang="en-US"/>
          </a:p>
        </p:txBody>
      </p:sp>
    </p:spTree>
    <p:extLst>
      <p:ext uri="{BB962C8B-B14F-4D97-AF65-F5344CB8AC3E}">
        <p14:creationId xmlns:p14="http://schemas.microsoft.com/office/powerpoint/2010/main" val="916623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C67E78A-29BB-4777-A96D-E30F02E872A9}" type="slidenum">
              <a:rPr lang="en-US"/>
              <a:pPr>
                <a:defRPr/>
              </a:pPr>
              <a:t>‹#›</a:t>
            </a:fld>
            <a:endParaRPr lang="en-US"/>
          </a:p>
        </p:txBody>
      </p:sp>
    </p:spTree>
    <p:extLst>
      <p:ext uri="{BB962C8B-B14F-4D97-AF65-F5344CB8AC3E}">
        <p14:creationId xmlns:p14="http://schemas.microsoft.com/office/powerpoint/2010/main" val="583799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BC1D8D4-5778-4680-838C-AB3C642F8794}" type="slidenum">
              <a:rPr lang="en-US"/>
              <a:pPr>
                <a:defRPr/>
              </a:pPr>
              <a:t>‹#›</a:t>
            </a:fld>
            <a:endParaRPr lang="en-US"/>
          </a:p>
        </p:txBody>
      </p:sp>
    </p:spTree>
    <p:extLst>
      <p:ext uri="{BB962C8B-B14F-4D97-AF65-F5344CB8AC3E}">
        <p14:creationId xmlns:p14="http://schemas.microsoft.com/office/powerpoint/2010/main" val="376622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BC659F-A471-4E91-AA39-525A7EC8ECD1}" type="slidenum">
              <a:rPr lang="en-US"/>
              <a:pPr>
                <a:defRPr/>
              </a:pPr>
              <a:t>‹#›</a:t>
            </a:fld>
            <a:endParaRPr lang="en-US"/>
          </a:p>
        </p:txBody>
      </p:sp>
    </p:spTree>
    <p:extLst>
      <p:ext uri="{BB962C8B-B14F-4D97-AF65-F5344CB8AC3E}">
        <p14:creationId xmlns:p14="http://schemas.microsoft.com/office/powerpoint/2010/main" val="795324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194404-EC91-48D1-9817-7EC62FF537C2}" type="slidenum">
              <a:rPr lang="en-US"/>
              <a:pPr>
                <a:defRPr/>
              </a:pPr>
              <a:t>‹#›</a:t>
            </a:fld>
            <a:endParaRPr lang="en-US"/>
          </a:p>
        </p:txBody>
      </p:sp>
    </p:spTree>
    <p:extLst>
      <p:ext uri="{BB962C8B-B14F-4D97-AF65-F5344CB8AC3E}">
        <p14:creationId xmlns:p14="http://schemas.microsoft.com/office/powerpoint/2010/main" val="3753503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4103148-2FAD-4C1A-B69F-0FE2C3E066E2}" type="slidenum">
              <a:rPr lang="en-US"/>
              <a:pPr>
                <a:defRPr/>
              </a:pPr>
              <a:t>‹#›</a:t>
            </a:fld>
            <a:endParaRPr lang="en-US"/>
          </a:p>
        </p:txBody>
      </p:sp>
    </p:spTree>
    <p:extLst>
      <p:ext uri="{BB962C8B-B14F-4D97-AF65-F5344CB8AC3E}">
        <p14:creationId xmlns:p14="http://schemas.microsoft.com/office/powerpoint/2010/main" val="3382253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2606EE-83B2-4EB1-932C-722F05EA5E5B}" type="slidenum">
              <a:rPr lang="en-US"/>
              <a:pPr>
                <a:defRPr/>
              </a:pPr>
              <a:t>‹#›</a:t>
            </a:fld>
            <a:endParaRPr lang="en-US"/>
          </a:p>
        </p:txBody>
      </p:sp>
    </p:spTree>
    <p:extLst>
      <p:ext uri="{BB962C8B-B14F-4D97-AF65-F5344CB8AC3E}">
        <p14:creationId xmlns:p14="http://schemas.microsoft.com/office/powerpoint/2010/main" val="2446736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B5BBFF-2B29-4B4E-88F5-088873635CF5}" type="slidenum">
              <a:rPr lang="en-US"/>
              <a:pPr>
                <a:defRPr/>
              </a:pPr>
              <a:t>‹#›</a:t>
            </a:fld>
            <a:endParaRPr lang="en-US"/>
          </a:p>
        </p:txBody>
      </p:sp>
    </p:spTree>
    <p:extLst>
      <p:ext uri="{BB962C8B-B14F-4D97-AF65-F5344CB8AC3E}">
        <p14:creationId xmlns:p14="http://schemas.microsoft.com/office/powerpoint/2010/main" val="1425055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9FD71DF-581B-4F6A-8837-F95163947940}" type="slidenum">
              <a:rPr lang="en-US"/>
              <a:pPr>
                <a:defRPr/>
              </a:pPr>
              <a:t>‹#›</a:t>
            </a:fld>
            <a:endParaRPr lang="en-US"/>
          </a:p>
        </p:txBody>
      </p:sp>
    </p:spTree>
    <p:extLst>
      <p:ext uri="{BB962C8B-B14F-4D97-AF65-F5344CB8AC3E}">
        <p14:creationId xmlns:p14="http://schemas.microsoft.com/office/powerpoint/2010/main" val="228525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7CEF9A-5964-42C3-BF63-396E8235566E}" type="slidenum">
              <a:rPr lang="en-US"/>
              <a:pPr>
                <a:defRPr/>
              </a:pPr>
              <a:t>‹#›</a:t>
            </a:fld>
            <a:endParaRPr lang="en-US"/>
          </a:p>
        </p:txBody>
      </p:sp>
    </p:spTree>
    <p:extLst>
      <p:ext uri="{BB962C8B-B14F-4D97-AF65-F5344CB8AC3E}">
        <p14:creationId xmlns:p14="http://schemas.microsoft.com/office/powerpoint/2010/main" val="371303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A082B4-3A3E-4C58-8E73-ED0868003916}" type="slidenum">
              <a:rPr lang="en-US"/>
              <a:pPr>
                <a:defRPr/>
              </a:pPr>
              <a:t>‹#›</a:t>
            </a:fld>
            <a:endParaRPr lang="en-US"/>
          </a:p>
        </p:txBody>
      </p:sp>
    </p:spTree>
    <p:extLst>
      <p:ext uri="{BB962C8B-B14F-4D97-AF65-F5344CB8AC3E}">
        <p14:creationId xmlns:p14="http://schemas.microsoft.com/office/powerpoint/2010/main" val="128410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4D47484-11BB-404F-8672-8DC5D40506E3}" type="slidenum">
              <a:rPr lang="en-US"/>
              <a:pPr>
                <a:defRPr/>
              </a:pPr>
              <a:t>‹#›</a:t>
            </a:fld>
            <a:endParaRPr lang="en-US"/>
          </a:p>
        </p:txBody>
      </p:sp>
    </p:spTree>
    <p:extLst>
      <p:ext uri="{BB962C8B-B14F-4D97-AF65-F5344CB8AC3E}">
        <p14:creationId xmlns:p14="http://schemas.microsoft.com/office/powerpoint/2010/main" val="299029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C711FA6-036D-46E5-867F-ABF9E8B1EC05}" type="slidenum">
              <a:rPr lang="en-US"/>
              <a:pPr>
                <a:defRPr/>
              </a:pPr>
              <a:t>‹#›</a:t>
            </a:fld>
            <a:endParaRPr lang="en-US"/>
          </a:p>
        </p:txBody>
      </p:sp>
    </p:spTree>
    <p:extLst>
      <p:ext uri="{BB962C8B-B14F-4D97-AF65-F5344CB8AC3E}">
        <p14:creationId xmlns:p14="http://schemas.microsoft.com/office/powerpoint/2010/main" val="391744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C8081DA-4DDE-47C2-A678-2BAA87D05BCD}" type="slidenum">
              <a:rPr lang="en-US"/>
              <a:pPr>
                <a:defRPr/>
              </a:pPr>
              <a:t>‹#›</a:t>
            </a:fld>
            <a:endParaRPr lang="en-US"/>
          </a:p>
        </p:txBody>
      </p:sp>
    </p:spTree>
    <p:extLst>
      <p:ext uri="{BB962C8B-B14F-4D97-AF65-F5344CB8AC3E}">
        <p14:creationId xmlns:p14="http://schemas.microsoft.com/office/powerpoint/2010/main" val="425158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A3A8C7-C057-456B-8544-D291DFDE1FD4}" type="slidenum">
              <a:rPr lang="en-US"/>
              <a:pPr>
                <a:defRPr/>
              </a:pPr>
              <a:t>‹#›</a:t>
            </a:fld>
            <a:endParaRPr lang="en-US"/>
          </a:p>
        </p:txBody>
      </p:sp>
    </p:spTree>
    <p:extLst>
      <p:ext uri="{BB962C8B-B14F-4D97-AF65-F5344CB8AC3E}">
        <p14:creationId xmlns:p14="http://schemas.microsoft.com/office/powerpoint/2010/main" val="189385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A49B61-20F0-4ECD-A921-AA173680490C}" type="slidenum">
              <a:rPr lang="en-US"/>
              <a:pPr>
                <a:defRPr/>
              </a:pPr>
              <a:t>‹#›</a:t>
            </a:fld>
            <a:endParaRPr lang="en-US"/>
          </a:p>
        </p:txBody>
      </p:sp>
    </p:spTree>
    <p:extLst>
      <p:ext uri="{BB962C8B-B14F-4D97-AF65-F5344CB8AC3E}">
        <p14:creationId xmlns:p14="http://schemas.microsoft.com/office/powerpoint/2010/main" val="181592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BCA4D75-0BB1-41EE-A960-3C9102CB2F76}"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defRPr>
            </a:lvl1pPr>
          </a:lstStyle>
          <a:p>
            <a:pPr>
              <a:defRPr/>
            </a:pPr>
            <a:fld id="{C0773FF2-E8D8-4158-BB62-A16D7D7964FD}"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hyperlink" Target="mailto:David.Lounsbury@einstein.yu.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4.xml"/><Relationship Id="rId16"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1.jpeg"/><Relationship Id="rId5" Type="http://schemas.openxmlformats.org/officeDocument/2006/relationships/image" Target="../media/image3.jpe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2.jpe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0" y="2819400"/>
            <a:ext cx="9144000" cy="781050"/>
          </a:xfrm>
        </p:spPr>
        <p:txBody>
          <a:bodyPr/>
          <a:lstStyle/>
          <a:p>
            <a:pPr eaLnBrk="1" hangingPunct="1"/>
            <a:r>
              <a:rPr lang="en-US" altLang="en-US" sz="4000" smtClean="0">
                <a:latin typeface="Tahoma" pitchFamily="34" charset="0"/>
                <a:cs typeface="Tahoma" pitchFamily="34" charset="0"/>
              </a:rPr>
              <a:t>Creating Collaborative Capacity</a:t>
            </a:r>
            <a:br>
              <a:rPr lang="en-US" altLang="en-US" sz="4000" smtClean="0">
                <a:latin typeface="Tahoma" pitchFamily="34" charset="0"/>
                <a:cs typeface="Tahoma" pitchFamily="34" charset="0"/>
              </a:rPr>
            </a:br>
            <a:r>
              <a:rPr lang="en-US" altLang="en-US" sz="4000" smtClean="0">
                <a:latin typeface="Tahoma" pitchFamily="34" charset="0"/>
                <a:cs typeface="Tahoma" pitchFamily="34" charset="0"/>
              </a:rPr>
              <a:t/>
            </a:r>
            <a:br>
              <a:rPr lang="en-US" altLang="en-US" sz="4000" smtClean="0">
                <a:latin typeface="Tahoma" pitchFamily="34" charset="0"/>
                <a:cs typeface="Tahoma" pitchFamily="34" charset="0"/>
              </a:rPr>
            </a:br>
            <a:r>
              <a:rPr lang="en-US" altLang="en-US" sz="3200" smtClean="0">
                <a:latin typeface="Tahoma" pitchFamily="34" charset="0"/>
                <a:cs typeface="Tahoma" pitchFamily="34" charset="0"/>
              </a:rPr>
              <a:t>Developing and Sustaining Better </a:t>
            </a:r>
            <a:br>
              <a:rPr lang="en-US" altLang="en-US" sz="3200" smtClean="0">
                <a:latin typeface="Tahoma" pitchFamily="34" charset="0"/>
                <a:cs typeface="Tahoma" pitchFamily="34" charset="0"/>
              </a:rPr>
            </a:br>
            <a:r>
              <a:rPr lang="en-US" altLang="en-US" sz="3200" smtClean="0">
                <a:latin typeface="Tahoma" pitchFamily="34" charset="0"/>
                <a:cs typeface="Tahoma" pitchFamily="34" charset="0"/>
              </a:rPr>
              <a:t>School Wellness Councils </a:t>
            </a:r>
            <a:br>
              <a:rPr lang="en-US" altLang="en-US" sz="3200" smtClean="0">
                <a:latin typeface="Tahoma" pitchFamily="34" charset="0"/>
                <a:cs typeface="Tahoma" pitchFamily="34" charset="0"/>
              </a:rPr>
            </a:br>
            <a:endParaRPr lang="en-US" altLang="en-US" sz="3200" smtClean="0">
              <a:latin typeface="Tahoma" pitchFamily="34" charset="0"/>
              <a:cs typeface="Tahoma" pitchFamily="34" charset="0"/>
            </a:endParaRPr>
          </a:p>
        </p:txBody>
      </p:sp>
      <p:sp>
        <p:nvSpPr>
          <p:cNvPr id="3075" name="Subtitle 4"/>
          <p:cNvSpPr>
            <a:spLocks noGrp="1"/>
          </p:cNvSpPr>
          <p:nvPr>
            <p:ph type="subTitle" idx="1"/>
          </p:nvPr>
        </p:nvSpPr>
        <p:spPr>
          <a:xfrm>
            <a:off x="1371600" y="4343400"/>
            <a:ext cx="6400800" cy="1752600"/>
          </a:xfrm>
        </p:spPr>
        <p:txBody>
          <a:bodyPr/>
          <a:lstStyle/>
          <a:p>
            <a:pPr eaLnBrk="1" hangingPunct="1"/>
            <a:r>
              <a:rPr lang="en-US" altLang="en-US" smtClean="0">
                <a:latin typeface="Tahoma" pitchFamily="34" charset="0"/>
                <a:cs typeface="Tahoma" pitchFamily="34" charset="0"/>
              </a:rPr>
              <a:t>David Lounsbury, PhD</a:t>
            </a:r>
          </a:p>
          <a:p>
            <a:pPr eaLnBrk="1" hangingPunct="1"/>
            <a:r>
              <a:rPr lang="en-US" altLang="en-US" sz="2400" smtClean="0">
                <a:latin typeface="Tahoma" pitchFamily="34" charset="0"/>
                <a:cs typeface="Tahoma" pitchFamily="34" charset="0"/>
              </a:rPr>
              <a:t>Community Psychologist</a:t>
            </a:r>
          </a:p>
          <a:p>
            <a:pPr eaLnBrk="1" hangingPunct="1"/>
            <a:r>
              <a:rPr lang="en-US" altLang="en-US" sz="2400" smtClean="0">
                <a:latin typeface="Tahoma" pitchFamily="34" charset="0"/>
                <a:cs typeface="Tahoma" pitchFamily="34" charset="0"/>
              </a:rPr>
              <a:t>Albert Einstein College of Medicine</a:t>
            </a:r>
          </a:p>
          <a:p>
            <a:pPr eaLnBrk="1" hangingPunct="1"/>
            <a:r>
              <a:rPr lang="en-US" altLang="en-US" sz="2400" smtClean="0">
                <a:latin typeface="Tahoma" pitchFamily="34" charset="0"/>
                <a:cs typeface="Tahoma" pitchFamily="34" charset="0"/>
              </a:rPr>
              <a:t>Bronx, NY</a:t>
            </a:r>
          </a:p>
        </p:txBody>
      </p:sp>
      <p:grpSp>
        <p:nvGrpSpPr>
          <p:cNvPr id="3076" name="Group 9"/>
          <p:cNvGrpSpPr>
            <a:grpSpLocks/>
          </p:cNvGrpSpPr>
          <p:nvPr/>
        </p:nvGrpSpPr>
        <p:grpSpPr bwMode="auto">
          <a:xfrm>
            <a:off x="0" y="0"/>
            <a:ext cx="9144000" cy="876300"/>
            <a:chOff x="0" y="0"/>
            <a:chExt cx="9144000" cy="876301"/>
          </a:xfrm>
        </p:grpSpPr>
        <p:grpSp>
          <p:nvGrpSpPr>
            <p:cNvPr id="4" name="Grupo 14"/>
            <p:cNvGrpSpPr/>
            <p:nvPr/>
          </p:nvGrpSpPr>
          <p:grpSpPr>
            <a:xfrm>
              <a:off x="0" y="0"/>
              <a:ext cx="9144000" cy="876300"/>
              <a:chOff x="0" y="0"/>
              <a:chExt cx="9144000" cy="876300"/>
            </a:xfrm>
            <a:solidFill>
              <a:schemeClr val="tx1"/>
            </a:solidFill>
          </p:grpSpPr>
          <p:sp>
            <p:nvSpPr>
              <p:cNvPr id="5"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6"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3079" name="Picture 3" descr="IMG_41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4" descr="teens danc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6" descr="NIDDK-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Box 2"/>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cxnSp>
        <p:nvCxnSpPr>
          <p:cNvPr id="3077" name="Straight Connector 11"/>
          <p:cNvCxnSpPr>
            <a:cxnSpLocks noChangeShapeType="1"/>
          </p:cNvCxnSpPr>
          <p:nvPr/>
        </p:nvCxnSpPr>
        <p:spPr bwMode="auto">
          <a:xfrm>
            <a:off x="304800" y="2786063"/>
            <a:ext cx="8458200" cy="0"/>
          </a:xfrm>
          <a:prstGeom prst="line">
            <a:avLst/>
          </a:prstGeom>
          <a:noFill/>
          <a:ln w="28575" algn="ctr">
            <a:solidFill>
              <a:schemeClr val="tx1"/>
            </a:solidFill>
            <a:round/>
            <a:headEnd/>
            <a:tailEn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Chart 3"/>
          <p:cNvGraphicFramePr/>
          <p:nvPr/>
        </p:nvGraphicFramePr>
        <p:xfrm>
          <a:off x="914400" y="937806"/>
          <a:ext cx="7315200" cy="5486400"/>
        </p:xfrm>
        <a:graphic>
          <a:graphicData uri="http://schemas.openxmlformats.org/drawingml/2006/chart">
            <c:chart xmlns:c="http://schemas.openxmlformats.org/drawingml/2006/chart" xmlns:r="http://schemas.openxmlformats.org/officeDocument/2006/relationships" r:id="rId4"/>
          </a:graphicData>
        </a:graphic>
      </p:graphicFrame>
      <p:sp>
        <p:nvSpPr>
          <p:cNvPr id="3" name="Down Arrow 2"/>
          <p:cNvSpPr>
            <a:spLocks noChangeArrowheads="1"/>
          </p:cNvSpPr>
          <p:nvPr/>
        </p:nvSpPr>
        <p:spPr bwMode="auto">
          <a:xfrm rot="3876384">
            <a:off x="5048250" y="2768600"/>
            <a:ext cx="609600" cy="342900"/>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pic>
        <p:nvPicPr>
          <p:cNvPr id="1536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76200"/>
            <a:ext cx="9255126"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1252" y="1589567"/>
            <a:ext cx="2071577" cy="738664"/>
          </a:xfrm>
          <a:prstGeom prst="rect">
            <a:avLst/>
          </a:prstGeom>
          <a:noFill/>
          <a:ln>
            <a:noFill/>
          </a:ln>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1050" kern="0" noProof="0" dirty="0" smtClean="0">
                <a:solidFill>
                  <a:prstClr val="black"/>
                </a:solidFill>
                <a:latin typeface="Calibri"/>
                <a:cs typeface="+mn-cs"/>
              </a:rPr>
              <a:t>Aggregate Healthy-Me-Meter</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a:cs typeface="+mn-cs"/>
              </a:rPr>
              <a:t>School</a:t>
            </a:r>
            <a:r>
              <a:rPr kumimoji="0" lang="en-US" sz="1050" b="0" i="0" u="none" strike="noStrike" kern="0" cap="none" spc="0" normalizeH="0" noProof="0" dirty="0" smtClean="0">
                <a:ln>
                  <a:noFill/>
                </a:ln>
                <a:solidFill>
                  <a:prstClr val="black"/>
                </a:solidFill>
                <a:effectLst/>
                <a:uLnTx/>
                <a:uFillTx/>
                <a:latin typeface="Calibri"/>
                <a:cs typeface="+mn-cs"/>
              </a:rPr>
              <a:t> A</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a:cs typeface="+mn-cs"/>
              </a:rPr>
              <a:t>Fall 2014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a:cs typeface="+mn-cs"/>
              </a:rPr>
              <a:t>N = 137 students</a:t>
            </a:r>
          </a:p>
        </p:txBody>
      </p:sp>
      <p:sp>
        <p:nvSpPr>
          <p:cNvPr id="7" name="Down Arrow 6"/>
          <p:cNvSpPr>
            <a:spLocks noChangeArrowheads="1"/>
          </p:cNvSpPr>
          <p:nvPr/>
        </p:nvSpPr>
        <p:spPr bwMode="auto">
          <a:xfrm rot="16674511">
            <a:off x="6914994" y="2899734"/>
            <a:ext cx="609600" cy="342900"/>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1031" y="3276600"/>
            <a:ext cx="396875"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2612789">
            <a:off x="863326" y="3985435"/>
            <a:ext cx="396875"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5719" y="6322367"/>
            <a:ext cx="7703968" cy="400110"/>
          </a:xfrm>
          <a:prstGeom prst="rect">
            <a:avLst/>
          </a:prstGeom>
          <a:noFill/>
        </p:spPr>
        <p:txBody>
          <a:bodyPr wrap="none" rtlCol="0">
            <a:spAutoFit/>
          </a:bodyPr>
          <a:lstStyle/>
          <a:p>
            <a:r>
              <a:rPr lang="en-US" sz="2000" dirty="0" smtClean="0">
                <a:solidFill>
                  <a:schemeClr val="bg1"/>
                </a:solidFill>
                <a:latin typeface="Tahoma" panose="020B0604030504040204" pitchFamily="34" charset="0"/>
                <a:ea typeface="Tahoma" panose="020B0604030504040204" pitchFamily="34" charset="0"/>
              </a:rPr>
              <a:t>Aggregate Healthy-Me-Meter Reports: Great conversation starters!</a:t>
            </a:r>
            <a:endParaRPr lang="en-US" sz="2000" dirty="0">
              <a:solidFill>
                <a:schemeClr val="bg1"/>
              </a:solidFill>
              <a:latin typeface="Tahoma" panose="020B0604030504040204" pitchFamily="34" charset="0"/>
              <a:ea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vol="91000">
                                        <p:cTn display="0" masterRel="sameClick">
                                          <p:stCondLst>
                                            <p:cond evt="begin" delay="0">
                                              <p:tn val="5"/>
                                            </p:cond>
                                          </p:stCondLst>
                                          <p:endCondLst>
                                            <p:cond evt="onStopAudio" delay="0">
                                              <p:tgtEl>
                                                <p:sldTgt/>
                                              </p:tgtEl>
                                            </p:cond>
                                          </p:endCondLst>
                                        </p:cTn>
                                        <p:tgtEl>
                                          <p:sndTgt r:embed="rId3" name="arrow.wav"/>
                                        </p:tgtEl>
                                      </p:cMediaNode>
                                    </p:audio>
                                  </p:subTnLst>
                                </p:cTn>
                              </p:par>
                            </p:childTnLst>
                          </p:cTn>
                        </p:par>
                        <p:par>
                          <p:cTn id="9" fill="hold" nodeType="withGroup">
                            <p:stCondLst>
                              <p:cond delay="500"/>
                            </p:stCondLst>
                            <p:childTnLst>
                              <p:par>
                                <p:cTn id="10" presetID="32" presetClass="emph" presetSubtype="0" fill="hold" grpId="1" nodeType="afterEffect">
                                  <p:stCondLst>
                                    <p:cond delay="0"/>
                                  </p:stCondLst>
                                  <p:childTnLst>
                                    <p:animRot by="120000">
                                      <p:cBhvr>
                                        <p:cTn id="11" dur="100" fill="hold">
                                          <p:stCondLst>
                                            <p:cond delay="0"/>
                                          </p:stCondLst>
                                        </p:cTn>
                                        <p:tgtEl>
                                          <p:spTgt spid="3"/>
                                        </p:tgtEl>
                                        <p:attrNameLst>
                                          <p:attrName>r</p:attrName>
                                        </p:attrNameLst>
                                      </p:cBhvr>
                                    </p:animRot>
                                    <p:animRot by="-240000">
                                      <p:cBhvr>
                                        <p:cTn id="12" dur="200" fill="hold">
                                          <p:stCondLst>
                                            <p:cond delay="200"/>
                                          </p:stCondLst>
                                        </p:cTn>
                                        <p:tgtEl>
                                          <p:spTgt spid="3"/>
                                        </p:tgtEl>
                                        <p:attrNameLst>
                                          <p:attrName>r</p:attrName>
                                        </p:attrNameLst>
                                      </p:cBhvr>
                                    </p:animRot>
                                    <p:animRot by="240000">
                                      <p:cBhvr>
                                        <p:cTn id="13" dur="200" fill="hold">
                                          <p:stCondLst>
                                            <p:cond delay="400"/>
                                          </p:stCondLst>
                                        </p:cTn>
                                        <p:tgtEl>
                                          <p:spTgt spid="3"/>
                                        </p:tgtEl>
                                        <p:attrNameLst>
                                          <p:attrName>r</p:attrName>
                                        </p:attrNameLst>
                                      </p:cBhvr>
                                    </p:animRot>
                                    <p:animRot by="-240000">
                                      <p:cBhvr>
                                        <p:cTn id="14" dur="200" fill="hold">
                                          <p:stCondLst>
                                            <p:cond delay="600"/>
                                          </p:stCondLst>
                                        </p:cTn>
                                        <p:tgtEl>
                                          <p:spTgt spid="3"/>
                                        </p:tgtEl>
                                        <p:attrNameLst>
                                          <p:attrName>r</p:attrName>
                                        </p:attrNameLst>
                                      </p:cBhvr>
                                    </p:animRot>
                                    <p:animRot by="120000">
                                      <p:cBhvr>
                                        <p:cTn id="15" dur="200" fill="hold">
                                          <p:stCondLst>
                                            <p:cond delay="800"/>
                                          </p:stCondLst>
                                        </p:cTn>
                                        <p:tgtEl>
                                          <p:spTgt spid="3"/>
                                        </p:tgtEl>
                                        <p:attrNameLst>
                                          <p:attrName>r</p:attrName>
                                        </p:attrNameLst>
                                      </p:cBhvr>
                                    </p:animRo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subTnLst>
                                    <p:audio>
                                      <p:cMediaNode vol="91000">
                                        <p:cTn display="0" masterRel="sameClick">
                                          <p:stCondLst>
                                            <p:cond evt="begin" delay="0">
                                              <p:tn val="17"/>
                                            </p:cond>
                                          </p:stCondLst>
                                          <p:endCondLst>
                                            <p:cond evt="onStopAudio" delay="0">
                                              <p:tgtEl>
                                                <p:sldTgt/>
                                              </p:tgtEl>
                                            </p:cond>
                                          </p:endCondLst>
                                        </p:cTn>
                                        <p:tgtEl>
                                          <p:sndTgt r:embed="rId3" name="arrow.wav"/>
                                        </p:tgtEl>
                                      </p:cMediaNode>
                                    </p:audio>
                                  </p:subTnLst>
                                </p:cTn>
                              </p:par>
                            </p:childTnLst>
                          </p:cTn>
                        </p:par>
                        <p:par>
                          <p:cTn id="21" fill="hold">
                            <p:stCondLst>
                              <p:cond delay="2000"/>
                            </p:stCondLst>
                            <p:childTnLst>
                              <p:par>
                                <p:cTn id="22" presetID="32" presetClass="emph" presetSubtype="0" fill="hold" grpId="1" nodeType="afterEffect">
                                  <p:stCondLst>
                                    <p:cond delay="0"/>
                                  </p:stCondLst>
                                  <p:childTnLst>
                                    <p:animRot by="120000">
                                      <p:cBhvr>
                                        <p:cTn id="23" dur="100" fill="hold">
                                          <p:stCondLst>
                                            <p:cond delay="0"/>
                                          </p:stCondLst>
                                        </p:cTn>
                                        <p:tgtEl>
                                          <p:spTgt spid="7"/>
                                        </p:tgtEl>
                                        <p:attrNameLst>
                                          <p:attrName>r</p:attrName>
                                        </p:attrNameLst>
                                      </p:cBhvr>
                                    </p:animRot>
                                    <p:animRot by="-240000">
                                      <p:cBhvr>
                                        <p:cTn id="24" dur="200" fill="hold">
                                          <p:stCondLst>
                                            <p:cond delay="200"/>
                                          </p:stCondLst>
                                        </p:cTn>
                                        <p:tgtEl>
                                          <p:spTgt spid="7"/>
                                        </p:tgtEl>
                                        <p:attrNameLst>
                                          <p:attrName>r</p:attrName>
                                        </p:attrNameLst>
                                      </p:cBhvr>
                                    </p:animRot>
                                    <p:animRot by="240000">
                                      <p:cBhvr>
                                        <p:cTn id="25" dur="200" fill="hold">
                                          <p:stCondLst>
                                            <p:cond delay="400"/>
                                          </p:stCondLst>
                                        </p:cTn>
                                        <p:tgtEl>
                                          <p:spTgt spid="7"/>
                                        </p:tgtEl>
                                        <p:attrNameLst>
                                          <p:attrName>r</p:attrName>
                                        </p:attrNameLst>
                                      </p:cBhvr>
                                    </p:animRot>
                                    <p:animRot by="-240000">
                                      <p:cBhvr>
                                        <p:cTn id="26" dur="200" fill="hold">
                                          <p:stCondLst>
                                            <p:cond delay="600"/>
                                          </p:stCondLst>
                                        </p:cTn>
                                        <p:tgtEl>
                                          <p:spTgt spid="7"/>
                                        </p:tgtEl>
                                        <p:attrNameLst>
                                          <p:attrName>r</p:attrName>
                                        </p:attrNameLst>
                                      </p:cBhvr>
                                    </p:animRot>
                                    <p:animRot by="120000">
                                      <p:cBhvr>
                                        <p:cTn id="27" dur="200" fill="hold">
                                          <p:stCondLst>
                                            <p:cond delay="800"/>
                                          </p:stCondLst>
                                        </p:cTn>
                                        <p:tgtEl>
                                          <p:spTgt spid="7"/>
                                        </p:tgtEl>
                                        <p:attrNameLst>
                                          <p:attrName>r</p:attrName>
                                        </p:attrNameLst>
                                      </p:cBhvr>
                                    </p:animRot>
                                  </p:childTnLst>
                                </p:cTn>
                              </p:par>
                            </p:childTnLst>
                          </p:cTn>
                        </p:par>
                        <p:par>
                          <p:cTn id="28" fill="hold">
                            <p:stCondLst>
                              <p:cond delay="3000"/>
                            </p:stCondLst>
                            <p:childTnLst>
                              <p:par>
                                <p:cTn id="29" presetID="2" presetClass="entr" presetSubtype="2" fill="hold" nodeType="after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1+#ppt_w/2"/>
                                          </p:val>
                                        </p:tav>
                                        <p:tav tm="100000">
                                          <p:val>
                                            <p:strVal val="#ppt_x"/>
                                          </p:val>
                                        </p:tav>
                                      </p:tavLst>
                                    </p:anim>
                                    <p:anim calcmode="lin" valueType="num">
                                      <p:cBhvr additive="base">
                                        <p:cTn id="32" dur="500" fill="hold"/>
                                        <p:tgtEl>
                                          <p:spTgt spid="10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arrow.wav"/>
                                        </p:tgtEl>
                                      </p:cMediaNode>
                                    </p:audio>
                                  </p:subTnLst>
                                </p:cTn>
                              </p:par>
                            </p:childTnLst>
                          </p:cTn>
                        </p:par>
                        <p:par>
                          <p:cTn id="33" fill="hold">
                            <p:stCondLst>
                              <p:cond delay="3500"/>
                            </p:stCondLst>
                            <p:childTnLst>
                              <p:par>
                                <p:cTn id="34" presetID="32" presetClass="emph" presetSubtype="0" fill="hold" nodeType="afterEffect">
                                  <p:stCondLst>
                                    <p:cond delay="0"/>
                                  </p:stCondLst>
                                  <p:childTnLst>
                                    <p:animRot by="120000">
                                      <p:cBhvr>
                                        <p:cTn id="35" dur="100" fill="hold">
                                          <p:stCondLst>
                                            <p:cond delay="0"/>
                                          </p:stCondLst>
                                        </p:cTn>
                                        <p:tgtEl>
                                          <p:spTgt spid="1026"/>
                                        </p:tgtEl>
                                        <p:attrNameLst>
                                          <p:attrName>r</p:attrName>
                                        </p:attrNameLst>
                                      </p:cBhvr>
                                    </p:animRot>
                                    <p:animRot by="-240000">
                                      <p:cBhvr>
                                        <p:cTn id="36" dur="200" fill="hold">
                                          <p:stCondLst>
                                            <p:cond delay="200"/>
                                          </p:stCondLst>
                                        </p:cTn>
                                        <p:tgtEl>
                                          <p:spTgt spid="1026"/>
                                        </p:tgtEl>
                                        <p:attrNameLst>
                                          <p:attrName>r</p:attrName>
                                        </p:attrNameLst>
                                      </p:cBhvr>
                                    </p:animRot>
                                    <p:animRot by="240000">
                                      <p:cBhvr>
                                        <p:cTn id="37" dur="200" fill="hold">
                                          <p:stCondLst>
                                            <p:cond delay="400"/>
                                          </p:stCondLst>
                                        </p:cTn>
                                        <p:tgtEl>
                                          <p:spTgt spid="1026"/>
                                        </p:tgtEl>
                                        <p:attrNameLst>
                                          <p:attrName>r</p:attrName>
                                        </p:attrNameLst>
                                      </p:cBhvr>
                                    </p:animRot>
                                    <p:animRot by="-240000">
                                      <p:cBhvr>
                                        <p:cTn id="38" dur="200" fill="hold">
                                          <p:stCondLst>
                                            <p:cond delay="600"/>
                                          </p:stCondLst>
                                        </p:cTn>
                                        <p:tgtEl>
                                          <p:spTgt spid="1026"/>
                                        </p:tgtEl>
                                        <p:attrNameLst>
                                          <p:attrName>r</p:attrName>
                                        </p:attrNameLst>
                                      </p:cBhvr>
                                    </p:animRot>
                                    <p:animRot by="120000">
                                      <p:cBhvr>
                                        <p:cTn id="39" dur="200" fill="hold">
                                          <p:stCondLst>
                                            <p:cond delay="800"/>
                                          </p:stCondLst>
                                        </p:cTn>
                                        <p:tgtEl>
                                          <p:spTgt spid="1026"/>
                                        </p:tgtEl>
                                        <p:attrNameLst>
                                          <p:attrName>r</p:attrName>
                                        </p:attrNameLst>
                                      </p:cBhvr>
                                    </p:animRot>
                                  </p:childTnLst>
                                </p:cTn>
                              </p:par>
                            </p:childTnLst>
                          </p:cTn>
                        </p:par>
                        <p:par>
                          <p:cTn id="40" fill="hold">
                            <p:stCondLst>
                              <p:cond delay="4500"/>
                            </p:stCondLst>
                            <p:childTnLst>
                              <p:par>
                                <p:cTn id="41" presetID="2" presetClass="entr" presetSubtype="8"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arrow.wav"/>
                                        </p:tgtEl>
                                      </p:cMediaNode>
                                    </p:audio>
                                  </p:subTnLst>
                                </p:cTn>
                              </p:par>
                            </p:childTnLst>
                          </p:cTn>
                        </p:par>
                        <p:par>
                          <p:cTn id="45" fill="hold">
                            <p:stCondLst>
                              <p:cond delay="5000"/>
                            </p:stCondLst>
                            <p:childTnLst>
                              <p:par>
                                <p:cTn id="46" presetID="32" presetClass="emph" presetSubtype="0" fill="hold" nodeType="afterEffect">
                                  <p:stCondLst>
                                    <p:cond delay="0"/>
                                  </p:stCondLst>
                                  <p:childTnLst>
                                    <p:animRot by="120000">
                                      <p:cBhvr>
                                        <p:cTn id="47" dur="100" fill="hold">
                                          <p:stCondLst>
                                            <p:cond delay="0"/>
                                          </p:stCondLst>
                                        </p:cTn>
                                        <p:tgtEl>
                                          <p:spTgt spid="9"/>
                                        </p:tgtEl>
                                        <p:attrNameLst>
                                          <p:attrName>r</p:attrName>
                                        </p:attrNameLst>
                                      </p:cBhvr>
                                    </p:animRot>
                                    <p:animRot by="-240000">
                                      <p:cBhvr>
                                        <p:cTn id="48" dur="200" fill="hold">
                                          <p:stCondLst>
                                            <p:cond delay="200"/>
                                          </p:stCondLst>
                                        </p:cTn>
                                        <p:tgtEl>
                                          <p:spTgt spid="9"/>
                                        </p:tgtEl>
                                        <p:attrNameLst>
                                          <p:attrName>r</p:attrName>
                                        </p:attrNameLst>
                                      </p:cBhvr>
                                    </p:animRot>
                                    <p:animRot by="240000">
                                      <p:cBhvr>
                                        <p:cTn id="49" dur="200" fill="hold">
                                          <p:stCondLst>
                                            <p:cond delay="400"/>
                                          </p:stCondLst>
                                        </p:cTn>
                                        <p:tgtEl>
                                          <p:spTgt spid="9"/>
                                        </p:tgtEl>
                                        <p:attrNameLst>
                                          <p:attrName>r</p:attrName>
                                        </p:attrNameLst>
                                      </p:cBhvr>
                                    </p:animRot>
                                    <p:animRot by="-240000">
                                      <p:cBhvr>
                                        <p:cTn id="50" dur="200" fill="hold">
                                          <p:stCondLst>
                                            <p:cond delay="600"/>
                                          </p:stCondLst>
                                        </p:cTn>
                                        <p:tgtEl>
                                          <p:spTgt spid="9"/>
                                        </p:tgtEl>
                                        <p:attrNameLst>
                                          <p:attrName>r</p:attrName>
                                        </p:attrNameLst>
                                      </p:cBhvr>
                                    </p:animRot>
                                    <p:animRot by="120000">
                                      <p:cBhvr>
                                        <p:cTn id="51" dur="200" fill="hold">
                                          <p:stCondLst>
                                            <p:cond delay="800"/>
                                          </p:stCondLst>
                                        </p:cTn>
                                        <p:tgtEl>
                                          <p:spTgt spid="9"/>
                                        </p:tgtEl>
                                        <p:attrNameLst>
                                          <p:attrName>r</p:attrName>
                                        </p:attrNameLst>
                                      </p:cBhvr>
                                    </p:animRot>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Chart 3"/>
          <p:cNvGraphicFramePr/>
          <p:nvPr/>
        </p:nvGraphicFramePr>
        <p:xfrm>
          <a:off x="914400" y="1143000"/>
          <a:ext cx="7315200" cy="5486400"/>
        </p:xfrm>
        <a:graphic>
          <a:graphicData uri="http://schemas.openxmlformats.org/drawingml/2006/chart">
            <c:chart xmlns:c="http://schemas.openxmlformats.org/drawingml/2006/chart" xmlns:r="http://schemas.openxmlformats.org/officeDocument/2006/relationships" r:id="rId4"/>
          </a:graphicData>
        </a:graphic>
      </p:graphicFrame>
      <p:sp>
        <p:nvSpPr>
          <p:cNvPr id="5" name="Down Arrow 4"/>
          <p:cNvSpPr>
            <a:spLocks noChangeArrowheads="1"/>
          </p:cNvSpPr>
          <p:nvPr/>
        </p:nvSpPr>
        <p:spPr bwMode="auto">
          <a:xfrm rot="-5165613">
            <a:off x="2505076" y="3406775"/>
            <a:ext cx="595312" cy="382587"/>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pic>
        <p:nvPicPr>
          <p:cNvPr id="1638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0"/>
            <a:ext cx="9255126"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5553" y="2177901"/>
            <a:ext cx="2071577" cy="738664"/>
          </a:xfrm>
          <a:prstGeom prst="rect">
            <a:avLst/>
          </a:prstGeom>
          <a:noFill/>
          <a:ln>
            <a:noFill/>
          </a:ln>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1050" kern="0" noProof="0" dirty="0" smtClean="0">
                <a:solidFill>
                  <a:prstClr val="black"/>
                </a:solidFill>
                <a:latin typeface="Calibri"/>
                <a:cs typeface="+mn-cs"/>
              </a:rPr>
              <a:t>Aggregate Healthy-Me-Meter</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a:cs typeface="+mn-cs"/>
              </a:rPr>
              <a:t>School</a:t>
            </a:r>
            <a:r>
              <a:rPr kumimoji="0" lang="en-US" sz="1050" b="0" i="0" u="none" strike="noStrike" kern="0" cap="none" spc="0" normalizeH="0" noProof="0" dirty="0" smtClean="0">
                <a:ln>
                  <a:noFill/>
                </a:ln>
                <a:solidFill>
                  <a:prstClr val="black"/>
                </a:solidFill>
                <a:effectLst/>
                <a:uLnTx/>
                <a:uFillTx/>
                <a:latin typeface="Calibri"/>
                <a:cs typeface="+mn-cs"/>
              </a:rPr>
              <a:t> A</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a:cs typeface="+mn-cs"/>
              </a:rPr>
              <a:t>Fall 2014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Calibri"/>
                <a:cs typeface="+mn-cs"/>
              </a:rPr>
              <a:t>N = 137 students</a:t>
            </a:r>
          </a:p>
        </p:txBody>
      </p:sp>
      <p:sp>
        <p:nvSpPr>
          <p:cNvPr id="7" name="Down Arrow 6"/>
          <p:cNvSpPr>
            <a:spLocks noChangeArrowheads="1"/>
          </p:cNvSpPr>
          <p:nvPr/>
        </p:nvSpPr>
        <p:spPr bwMode="auto">
          <a:xfrm rot="-5165613">
            <a:off x="6065682" y="3471504"/>
            <a:ext cx="595312" cy="382587"/>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sp>
        <p:nvSpPr>
          <p:cNvPr id="8" name="Down Arrow 7"/>
          <p:cNvSpPr>
            <a:spLocks noChangeArrowheads="1"/>
          </p:cNvSpPr>
          <p:nvPr/>
        </p:nvSpPr>
        <p:spPr bwMode="auto">
          <a:xfrm rot="4652320">
            <a:off x="1584928" y="3569628"/>
            <a:ext cx="595312" cy="382587"/>
          </a:xfrm>
          <a:prstGeom prst="downArrow">
            <a:avLst>
              <a:gd name="adj1" fmla="val 50000"/>
              <a:gd name="adj2" fmla="val 50000"/>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sp>
        <p:nvSpPr>
          <p:cNvPr id="9" name="TextBox 8"/>
          <p:cNvSpPr txBox="1"/>
          <p:nvPr/>
        </p:nvSpPr>
        <p:spPr>
          <a:xfrm>
            <a:off x="6934200" y="2667000"/>
            <a:ext cx="2133600" cy="707886"/>
          </a:xfrm>
          <a:prstGeom prst="rect">
            <a:avLst/>
          </a:prstGeom>
          <a:noFill/>
        </p:spPr>
        <p:txBody>
          <a:bodyPr wrap="square" rtlCol="0">
            <a:spAutoFit/>
          </a:bodyPr>
          <a:lstStyle/>
          <a:p>
            <a:r>
              <a:rPr lang="en-US" sz="2000" dirty="0" smtClean="0">
                <a:solidFill>
                  <a:schemeClr val="bg1"/>
                </a:solidFill>
                <a:latin typeface="Tahoma" panose="020B0604030504040204" pitchFamily="34" charset="0"/>
                <a:ea typeface="Tahoma" panose="020B0604030504040204" pitchFamily="34" charset="0"/>
              </a:rPr>
              <a:t>More </a:t>
            </a:r>
            <a:r>
              <a:rPr lang="en-US" sz="2000" i="1" dirty="0" smtClean="0">
                <a:solidFill>
                  <a:schemeClr val="bg1"/>
                </a:solidFill>
                <a:latin typeface="Tahoma" panose="020B0604030504040204" pitchFamily="34" charset="0"/>
                <a:ea typeface="Tahoma" panose="020B0604030504040204" pitchFamily="34" charset="0"/>
              </a:rPr>
              <a:t>food</a:t>
            </a:r>
            <a:r>
              <a:rPr lang="en-US" sz="2000" dirty="0" smtClean="0">
                <a:solidFill>
                  <a:schemeClr val="bg1"/>
                </a:solidFill>
                <a:latin typeface="Tahoma" panose="020B0604030504040204" pitchFamily="34" charset="0"/>
                <a:ea typeface="Tahoma" panose="020B0604030504040204" pitchFamily="34" charset="0"/>
              </a:rPr>
              <a:t> for thought!</a:t>
            </a:r>
            <a:endParaRPr lang="en-US" sz="2000" dirty="0">
              <a:solidFill>
                <a:schemeClr val="bg1"/>
              </a:solidFill>
              <a:latin typeface="Tahoma" panose="020B0604030504040204" pitchFamily="34" charset="0"/>
              <a:ea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arrow.wav"/>
                                        </p:tgtEl>
                                      </p:cMediaNode>
                                    </p:audio>
                                  </p:subTnLst>
                                </p:cTn>
                              </p:par>
                            </p:childTnLst>
                          </p:cTn>
                        </p:par>
                        <p:par>
                          <p:cTn id="9" fill="hold" nodeType="withGroup">
                            <p:stCondLst>
                              <p:cond delay="500"/>
                            </p:stCondLst>
                            <p:childTnLst>
                              <p:par>
                                <p:cTn id="10" presetID="32" presetClass="emph" presetSubtype="0" fill="hold" grpId="1" nodeType="afterEffect">
                                  <p:stCondLst>
                                    <p:cond delay="0"/>
                                  </p:stCondLst>
                                  <p:childTnLst>
                                    <p:animRot by="120000">
                                      <p:cBhvr>
                                        <p:cTn id="11" dur="100" fill="hold">
                                          <p:stCondLst>
                                            <p:cond delay="0"/>
                                          </p:stCondLst>
                                        </p:cTn>
                                        <p:tgtEl>
                                          <p:spTgt spid="5"/>
                                        </p:tgtEl>
                                        <p:attrNameLst>
                                          <p:attrName>r</p:attrName>
                                        </p:attrNameLst>
                                      </p:cBhvr>
                                    </p:animRot>
                                    <p:animRot by="-240000">
                                      <p:cBhvr>
                                        <p:cTn id="12" dur="200" fill="hold">
                                          <p:stCondLst>
                                            <p:cond delay="200"/>
                                          </p:stCondLst>
                                        </p:cTn>
                                        <p:tgtEl>
                                          <p:spTgt spid="5"/>
                                        </p:tgtEl>
                                        <p:attrNameLst>
                                          <p:attrName>r</p:attrName>
                                        </p:attrNameLst>
                                      </p:cBhvr>
                                    </p:animRot>
                                    <p:animRot by="240000">
                                      <p:cBhvr>
                                        <p:cTn id="13" dur="200" fill="hold">
                                          <p:stCondLst>
                                            <p:cond delay="400"/>
                                          </p:stCondLst>
                                        </p:cTn>
                                        <p:tgtEl>
                                          <p:spTgt spid="5"/>
                                        </p:tgtEl>
                                        <p:attrNameLst>
                                          <p:attrName>r</p:attrName>
                                        </p:attrNameLst>
                                      </p:cBhvr>
                                    </p:animRot>
                                    <p:animRot by="-240000">
                                      <p:cBhvr>
                                        <p:cTn id="14" dur="200" fill="hold">
                                          <p:stCondLst>
                                            <p:cond delay="600"/>
                                          </p:stCondLst>
                                        </p:cTn>
                                        <p:tgtEl>
                                          <p:spTgt spid="5"/>
                                        </p:tgtEl>
                                        <p:attrNameLst>
                                          <p:attrName>r</p:attrName>
                                        </p:attrNameLst>
                                      </p:cBhvr>
                                    </p:animRot>
                                    <p:animRot by="120000">
                                      <p:cBhvr>
                                        <p:cTn id="15" dur="200" fill="hold">
                                          <p:stCondLst>
                                            <p:cond delay="800"/>
                                          </p:stCondLst>
                                        </p:cTn>
                                        <p:tgtEl>
                                          <p:spTgt spid="5"/>
                                        </p:tgtEl>
                                        <p:attrNameLst>
                                          <p:attrName>r</p:attrName>
                                        </p:attrNameLst>
                                      </p:cBhvr>
                                    </p:animRo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arrow.wav"/>
                                        </p:tgtEl>
                                      </p:cMediaNode>
                                    </p:audio>
                                  </p:subTnLst>
                                </p:cTn>
                              </p:par>
                            </p:childTnLst>
                          </p:cTn>
                        </p:par>
                        <p:par>
                          <p:cTn id="21" fill="hold">
                            <p:stCondLst>
                              <p:cond delay="2000"/>
                            </p:stCondLst>
                            <p:childTnLst>
                              <p:par>
                                <p:cTn id="22" presetID="32" presetClass="emph" presetSubtype="0" fill="hold" grpId="1" nodeType="afterEffect">
                                  <p:stCondLst>
                                    <p:cond delay="0"/>
                                  </p:stCondLst>
                                  <p:childTnLst>
                                    <p:animRot by="120000">
                                      <p:cBhvr>
                                        <p:cTn id="23" dur="100" fill="hold">
                                          <p:stCondLst>
                                            <p:cond delay="0"/>
                                          </p:stCondLst>
                                        </p:cTn>
                                        <p:tgtEl>
                                          <p:spTgt spid="7"/>
                                        </p:tgtEl>
                                        <p:attrNameLst>
                                          <p:attrName>r</p:attrName>
                                        </p:attrNameLst>
                                      </p:cBhvr>
                                    </p:animRot>
                                    <p:animRot by="-240000">
                                      <p:cBhvr>
                                        <p:cTn id="24" dur="200" fill="hold">
                                          <p:stCondLst>
                                            <p:cond delay="200"/>
                                          </p:stCondLst>
                                        </p:cTn>
                                        <p:tgtEl>
                                          <p:spTgt spid="7"/>
                                        </p:tgtEl>
                                        <p:attrNameLst>
                                          <p:attrName>r</p:attrName>
                                        </p:attrNameLst>
                                      </p:cBhvr>
                                    </p:animRot>
                                    <p:animRot by="240000">
                                      <p:cBhvr>
                                        <p:cTn id="25" dur="200" fill="hold">
                                          <p:stCondLst>
                                            <p:cond delay="400"/>
                                          </p:stCondLst>
                                        </p:cTn>
                                        <p:tgtEl>
                                          <p:spTgt spid="7"/>
                                        </p:tgtEl>
                                        <p:attrNameLst>
                                          <p:attrName>r</p:attrName>
                                        </p:attrNameLst>
                                      </p:cBhvr>
                                    </p:animRot>
                                    <p:animRot by="-240000">
                                      <p:cBhvr>
                                        <p:cTn id="26" dur="200" fill="hold">
                                          <p:stCondLst>
                                            <p:cond delay="600"/>
                                          </p:stCondLst>
                                        </p:cTn>
                                        <p:tgtEl>
                                          <p:spTgt spid="7"/>
                                        </p:tgtEl>
                                        <p:attrNameLst>
                                          <p:attrName>r</p:attrName>
                                        </p:attrNameLst>
                                      </p:cBhvr>
                                    </p:animRot>
                                    <p:animRot by="120000">
                                      <p:cBhvr>
                                        <p:cTn id="27" dur="200" fill="hold">
                                          <p:stCondLst>
                                            <p:cond delay="800"/>
                                          </p:stCondLst>
                                        </p:cTn>
                                        <p:tgtEl>
                                          <p:spTgt spid="7"/>
                                        </p:tgtEl>
                                        <p:attrNameLst>
                                          <p:attrName>r</p:attrName>
                                        </p:attrNameLst>
                                      </p:cBhvr>
                                    </p:animRo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arrow.wav"/>
                                        </p:tgtEl>
                                      </p:cMediaNode>
                                    </p:audio>
                                  </p:subTnLst>
                                </p:cTn>
                              </p:par>
                            </p:childTnLst>
                          </p:cTn>
                        </p:par>
                        <p:par>
                          <p:cTn id="33" fill="hold">
                            <p:stCondLst>
                              <p:cond delay="3500"/>
                            </p:stCondLst>
                            <p:childTnLst>
                              <p:par>
                                <p:cTn id="34" presetID="32" presetClass="emph" presetSubtype="0" fill="hold" grpId="1" nodeType="afterEffect">
                                  <p:stCondLst>
                                    <p:cond delay="0"/>
                                  </p:stCondLst>
                                  <p:childTnLst>
                                    <p:animRot by="120000">
                                      <p:cBhvr>
                                        <p:cTn id="35" dur="100" fill="hold">
                                          <p:stCondLst>
                                            <p:cond delay="0"/>
                                          </p:stCondLst>
                                        </p:cTn>
                                        <p:tgtEl>
                                          <p:spTgt spid="8"/>
                                        </p:tgtEl>
                                        <p:attrNameLst>
                                          <p:attrName>r</p:attrName>
                                        </p:attrNameLst>
                                      </p:cBhvr>
                                    </p:animRot>
                                    <p:animRot by="-240000">
                                      <p:cBhvr>
                                        <p:cTn id="36" dur="200" fill="hold">
                                          <p:stCondLst>
                                            <p:cond delay="200"/>
                                          </p:stCondLst>
                                        </p:cTn>
                                        <p:tgtEl>
                                          <p:spTgt spid="8"/>
                                        </p:tgtEl>
                                        <p:attrNameLst>
                                          <p:attrName>r</p:attrName>
                                        </p:attrNameLst>
                                      </p:cBhvr>
                                    </p:animRot>
                                    <p:animRot by="240000">
                                      <p:cBhvr>
                                        <p:cTn id="37" dur="200" fill="hold">
                                          <p:stCondLst>
                                            <p:cond delay="400"/>
                                          </p:stCondLst>
                                        </p:cTn>
                                        <p:tgtEl>
                                          <p:spTgt spid="8"/>
                                        </p:tgtEl>
                                        <p:attrNameLst>
                                          <p:attrName>r</p:attrName>
                                        </p:attrNameLst>
                                      </p:cBhvr>
                                    </p:animRot>
                                    <p:animRot by="-240000">
                                      <p:cBhvr>
                                        <p:cTn id="38" dur="200" fill="hold">
                                          <p:stCondLst>
                                            <p:cond delay="600"/>
                                          </p:stCondLst>
                                        </p:cTn>
                                        <p:tgtEl>
                                          <p:spTgt spid="8"/>
                                        </p:tgtEl>
                                        <p:attrNameLst>
                                          <p:attrName>r</p:attrName>
                                        </p:attrNameLst>
                                      </p:cBhvr>
                                    </p:animRot>
                                    <p:animRot by="120000">
                                      <p:cBhvr>
                                        <p:cTn id="39" dur="200" fill="hold">
                                          <p:stCondLst>
                                            <p:cond delay="800"/>
                                          </p:stCondLst>
                                        </p:cTn>
                                        <p:tgtEl>
                                          <p:spTgt spid="8"/>
                                        </p:tgtEl>
                                        <p:attrNameLst>
                                          <p:attrName>r</p:attrName>
                                        </p:attrNameLst>
                                      </p:cBhvr>
                                    </p:animRo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152400" y="1349375"/>
            <a:ext cx="5181600" cy="1470025"/>
          </a:xfrm>
        </p:spPr>
        <p:txBody>
          <a:bodyPr/>
          <a:lstStyle/>
          <a:p>
            <a:pPr algn="l"/>
            <a:r>
              <a:rPr lang="en-US" altLang="en-US" sz="3200" dirty="0" smtClean="0">
                <a:latin typeface="Tahoma" pitchFamily="34" charset="0"/>
                <a:cs typeface="Tahoma" pitchFamily="34" charset="0"/>
              </a:rPr>
              <a:t>What to do when collaboration slows or even stops? </a:t>
            </a:r>
          </a:p>
        </p:txBody>
      </p:sp>
      <p:sp>
        <p:nvSpPr>
          <p:cNvPr id="3" name="Content Placeholder 2"/>
          <p:cNvSpPr>
            <a:spLocks noGrp="1"/>
          </p:cNvSpPr>
          <p:nvPr>
            <p:ph type="subTitle" idx="1"/>
          </p:nvPr>
        </p:nvSpPr>
        <p:spPr>
          <a:xfrm>
            <a:off x="169608" y="3399512"/>
            <a:ext cx="5105400" cy="3077488"/>
          </a:xfrm>
        </p:spPr>
        <p:txBody>
          <a:bodyPr/>
          <a:lstStyle/>
          <a:p>
            <a:pPr algn="l"/>
            <a:r>
              <a:rPr lang="en-US" altLang="en-US" sz="2800" dirty="0" smtClean="0">
                <a:latin typeface="Tahoma" pitchFamily="34" charset="0"/>
                <a:cs typeface="Tahoma" pitchFamily="34" charset="0"/>
              </a:rPr>
              <a:t>Lots of things will work against your SWC’s efforts.</a:t>
            </a:r>
          </a:p>
          <a:p>
            <a:pPr marL="0" lvl="1" algn="l"/>
            <a:endParaRPr lang="en-US" altLang="en-US" dirty="0" smtClean="0">
              <a:latin typeface="Tahoma" pitchFamily="34" charset="0"/>
            </a:endParaRPr>
          </a:p>
          <a:p>
            <a:pPr marL="0" lvl="1" algn="l"/>
            <a:r>
              <a:rPr lang="en-US" altLang="en-US" dirty="0" smtClean="0">
                <a:latin typeface="Tahoma" pitchFamily="34" charset="0"/>
              </a:rPr>
              <a:t>For example, lack </a:t>
            </a:r>
            <a:r>
              <a:rPr lang="en-US" altLang="en-US" dirty="0">
                <a:latin typeface="Tahoma" pitchFamily="34" charset="0"/>
              </a:rPr>
              <a:t>of time, energy, </a:t>
            </a:r>
            <a:r>
              <a:rPr lang="en-US" altLang="en-US" dirty="0" smtClean="0">
                <a:latin typeface="Tahoma" pitchFamily="34" charset="0"/>
              </a:rPr>
              <a:t>resources, or progress that’s just too slow.</a:t>
            </a:r>
            <a:endParaRPr lang="en-US" altLang="en-US" dirty="0">
              <a:latin typeface="Tahoma" pitchFamily="34" charset="0"/>
            </a:endParaRPr>
          </a:p>
          <a:p>
            <a:pPr algn="l"/>
            <a:endParaRPr lang="en-US" altLang="en-US" sz="2800" dirty="0" smtClean="0">
              <a:latin typeface="Tahoma" pitchFamily="34" charset="0"/>
              <a:cs typeface="Tahoma" pitchFamily="34" charset="0"/>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76200"/>
            <a:ext cx="9255126"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29200" y="4839928"/>
            <a:ext cx="4114800" cy="1384995"/>
          </a:xfrm>
          <a:prstGeom prst="rect">
            <a:avLst/>
          </a:prstGeom>
          <a:noFill/>
        </p:spPr>
        <p:txBody>
          <a:bodyPr wrap="square" rtlCol="0">
            <a:spAutoFit/>
          </a:bodyPr>
          <a:lstStyle/>
          <a:p>
            <a:pPr lvl="1" algn="l"/>
            <a:r>
              <a:rPr lang="en-US" altLang="en-US" sz="2800" dirty="0" smtClean="0">
                <a:solidFill>
                  <a:srgbClr val="FF0000"/>
                </a:solidFill>
                <a:latin typeface="Tahoma" pitchFamily="34" charset="0"/>
              </a:rPr>
              <a:t>When that happens, review your systems thinking!</a:t>
            </a:r>
          </a:p>
        </p:txBody>
      </p:sp>
      <p:sp>
        <p:nvSpPr>
          <p:cNvPr id="9" name="Rectangle 8"/>
          <p:cNvSpPr/>
          <p:nvPr/>
        </p:nvSpPr>
        <p:spPr bwMode="auto">
          <a:xfrm>
            <a:off x="5461944" y="1053806"/>
            <a:ext cx="3471388" cy="3594394"/>
          </a:xfrm>
          <a:prstGeom prst="rect">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ahoma" pitchFamily="34" charset="0"/>
            </a:endParaRPr>
          </a:p>
        </p:txBody>
      </p:sp>
      <p:grpSp>
        <p:nvGrpSpPr>
          <p:cNvPr id="15" name="Grupo 21"/>
          <p:cNvGrpSpPr/>
          <p:nvPr/>
        </p:nvGrpSpPr>
        <p:grpSpPr>
          <a:xfrm>
            <a:off x="5669731" y="1825993"/>
            <a:ext cx="1010057" cy="1027979"/>
            <a:chOff x="1536533" y="2581424"/>
            <a:chExt cx="1570662" cy="1804853"/>
          </a:xfrm>
          <a:solidFill>
            <a:sysClr val="window" lastClr="FFFFFF"/>
          </a:solidFill>
        </p:grpSpPr>
        <p:sp>
          <p:nvSpPr>
            <p:cNvPr id="25" name="CaixaDeTexto 22"/>
            <p:cNvSpPr txBox="1"/>
            <p:nvPr/>
          </p:nvSpPr>
          <p:spPr>
            <a:xfrm>
              <a:off x="1536533" y="3515428"/>
              <a:ext cx="1570662" cy="870849"/>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Relational Capacity</a:t>
              </a:r>
            </a:p>
          </p:txBody>
        </p:sp>
        <p:pic>
          <p:nvPicPr>
            <p:cNvPr id="26" name="Picture 12" descr="http://trustriskgroup.com/wp-content/uploads/2014/09/Fotolia_65115744_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89" y="2581424"/>
              <a:ext cx="1390571" cy="927048"/>
            </a:xfrm>
            <a:prstGeom prst="rect">
              <a:avLst/>
            </a:prstGeom>
            <a:grpFill/>
            <a:extLst/>
          </p:spPr>
        </p:pic>
      </p:grpSp>
      <p:grpSp>
        <p:nvGrpSpPr>
          <p:cNvPr id="16" name="Grupo 24"/>
          <p:cNvGrpSpPr/>
          <p:nvPr/>
        </p:nvGrpSpPr>
        <p:grpSpPr>
          <a:xfrm>
            <a:off x="6436150" y="3506082"/>
            <a:ext cx="1271102" cy="1033966"/>
            <a:chOff x="1360514" y="3075869"/>
            <a:chExt cx="1976593" cy="1815365"/>
          </a:xfrm>
          <a:solidFill>
            <a:sysClr val="window" lastClr="FFFFFF"/>
          </a:solidFill>
        </p:grpSpPr>
        <p:sp>
          <p:nvSpPr>
            <p:cNvPr id="23" name="CaixaDeTexto 25"/>
            <p:cNvSpPr txBox="1"/>
            <p:nvPr/>
          </p:nvSpPr>
          <p:spPr>
            <a:xfrm>
              <a:off x="1360514" y="4266010"/>
              <a:ext cx="1976593" cy="625224"/>
            </a:xfrm>
            <a:prstGeom prst="rect">
              <a:avLst/>
            </a:prstGeom>
            <a:grp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Member Capacity</a:t>
              </a:r>
            </a:p>
          </p:txBody>
        </p:sp>
        <p:pic>
          <p:nvPicPr>
            <p:cNvPr id="24" name="Picture 14" descr="http://www.thelaunchlife.com/wp-content/uploads/2015/02/opportunit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7312" y="3075869"/>
              <a:ext cx="1699270" cy="1132244"/>
            </a:xfrm>
            <a:prstGeom prst="rect">
              <a:avLst/>
            </a:prstGeom>
            <a:grpFill/>
            <a:ln>
              <a:noFill/>
            </a:ln>
            <a:extLst/>
          </p:spPr>
        </p:pic>
      </p:grpSp>
      <p:grpSp>
        <p:nvGrpSpPr>
          <p:cNvPr id="17" name="Grupo 27"/>
          <p:cNvGrpSpPr/>
          <p:nvPr/>
        </p:nvGrpSpPr>
        <p:grpSpPr>
          <a:xfrm>
            <a:off x="6847427" y="1174982"/>
            <a:ext cx="922666" cy="1012093"/>
            <a:chOff x="1291388" y="1391186"/>
            <a:chExt cx="1434767" cy="1776962"/>
          </a:xfrm>
          <a:solidFill>
            <a:sysClr val="window" lastClr="FFFFFF"/>
          </a:solidFill>
        </p:grpSpPr>
        <p:pic>
          <p:nvPicPr>
            <p:cNvPr id="21" name="Picture 4" descr="http://www.ctvknox.org/wp-content/uploads/2013/03/6a00d83451c0e169e2010534a34ff5970c-800wi.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0887"/>
            <a:stretch/>
          </p:blipFill>
          <p:spPr bwMode="auto">
            <a:xfrm>
              <a:off x="1295399" y="1391186"/>
              <a:ext cx="1393657" cy="1241928"/>
            </a:xfrm>
            <a:prstGeom prst="rect">
              <a:avLst/>
            </a:prstGeom>
            <a:grpFill/>
            <a:extLst/>
          </p:spPr>
        </p:pic>
        <p:sp>
          <p:nvSpPr>
            <p:cNvPr id="22" name="CaixaDeTexto 29"/>
            <p:cNvSpPr txBox="1"/>
            <p:nvPr/>
          </p:nvSpPr>
          <p:spPr>
            <a:xfrm>
              <a:off x="1291388" y="2542924"/>
              <a:ext cx="1434767" cy="625224"/>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Org Capacity</a:t>
              </a:r>
            </a:p>
          </p:txBody>
        </p:sp>
      </p:grpSp>
      <p:grpSp>
        <p:nvGrpSpPr>
          <p:cNvPr id="18" name="Grupo 30"/>
          <p:cNvGrpSpPr/>
          <p:nvPr/>
        </p:nvGrpSpPr>
        <p:grpSpPr>
          <a:xfrm>
            <a:off x="7613084" y="2288292"/>
            <a:ext cx="1378516" cy="1134566"/>
            <a:chOff x="1461985" y="1623558"/>
            <a:chExt cx="2143625" cy="1991991"/>
          </a:xfrm>
        </p:grpSpPr>
        <p:pic>
          <p:nvPicPr>
            <p:cNvPr id="19" name="Picture 16" descr="http://cybertron.cg.tu-berlin.de/pdci11/PhotoTourism/images/implementatio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7474" y="1623558"/>
              <a:ext cx="1180347" cy="1180347"/>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32"/>
            <p:cNvSpPr txBox="1"/>
            <p:nvPr/>
          </p:nvSpPr>
          <p:spPr>
            <a:xfrm>
              <a:off x="1461985" y="2744700"/>
              <a:ext cx="2143625" cy="8708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Programmatic Capacity</a:t>
              </a:r>
            </a:p>
          </p:txBody>
        </p:sp>
      </p:grpSp>
      <p:grpSp>
        <p:nvGrpSpPr>
          <p:cNvPr id="5" name="Group 4"/>
          <p:cNvGrpSpPr/>
          <p:nvPr/>
        </p:nvGrpSpPr>
        <p:grpSpPr>
          <a:xfrm>
            <a:off x="6121069" y="1489333"/>
            <a:ext cx="2183750" cy="2398183"/>
            <a:chOff x="6121069" y="1489333"/>
            <a:chExt cx="2183750" cy="2398183"/>
          </a:xfrm>
        </p:grpSpPr>
        <p:cxnSp>
          <p:nvCxnSpPr>
            <p:cNvPr id="11" name="Elbow Connector 10"/>
            <p:cNvCxnSpPr/>
            <p:nvPr/>
          </p:nvCxnSpPr>
          <p:spPr bwMode="auto">
            <a:xfrm rot="10800000" flipV="1">
              <a:off x="6121069" y="1489333"/>
              <a:ext cx="728936" cy="297332"/>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cxnSp>
          <p:nvCxnSpPr>
            <p:cNvPr id="12" name="Elbow Connector 11"/>
            <p:cNvCxnSpPr>
              <a:stCxn id="19" idx="0"/>
              <a:endCxn id="21" idx="3"/>
            </p:cNvCxnSpPr>
            <p:nvPr/>
          </p:nvCxnSpPr>
          <p:spPr bwMode="auto">
            <a:xfrm rot="16200000" flipV="1">
              <a:off x="7645712" y="1629185"/>
              <a:ext cx="759631" cy="558583"/>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cxnSp>
          <p:nvCxnSpPr>
            <p:cNvPr id="13" name="Elbow Connector 12"/>
            <p:cNvCxnSpPr/>
            <p:nvPr/>
          </p:nvCxnSpPr>
          <p:spPr bwMode="auto">
            <a:xfrm rot="16200000" flipH="1">
              <a:off x="5842872" y="3244851"/>
              <a:ext cx="974553" cy="310777"/>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cxnSp>
          <p:nvCxnSpPr>
            <p:cNvPr id="14" name="Elbow Connector 13"/>
            <p:cNvCxnSpPr/>
            <p:nvPr/>
          </p:nvCxnSpPr>
          <p:spPr bwMode="auto">
            <a:xfrm flipV="1">
              <a:off x="7578299" y="3472018"/>
              <a:ext cx="724043" cy="405667"/>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down)">
                                      <p:cBhvr>
                                        <p:cTn id="7" dur="580">
                                          <p:stCondLst>
                                            <p:cond delay="0"/>
                                          </p:stCondLst>
                                        </p:cTn>
                                        <p:tgtEl>
                                          <p:spTgt spid="17410"/>
                                        </p:tgtEl>
                                      </p:cBhvr>
                                    </p:animEffect>
                                    <p:anim calcmode="lin" valueType="num">
                                      <p:cBhvr>
                                        <p:cTn id="8" dur="1822" tmFilter="0,0; 0.14,0.36; 0.43,0.73; 0.71,0.91; 1.0,1.0">
                                          <p:stCondLst>
                                            <p:cond delay="0"/>
                                          </p:stCondLst>
                                        </p:cTn>
                                        <p:tgtEl>
                                          <p:spTgt spid="174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4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4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4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4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7410"/>
                                        </p:tgtEl>
                                      </p:cBhvr>
                                      <p:to x="100000" y="60000"/>
                                    </p:animScale>
                                    <p:animScale>
                                      <p:cBhvr>
                                        <p:cTn id="14" dur="166" decel="50000">
                                          <p:stCondLst>
                                            <p:cond delay="676"/>
                                          </p:stCondLst>
                                        </p:cTn>
                                        <p:tgtEl>
                                          <p:spTgt spid="17410"/>
                                        </p:tgtEl>
                                      </p:cBhvr>
                                      <p:to x="100000" y="100000"/>
                                    </p:animScale>
                                    <p:animScale>
                                      <p:cBhvr>
                                        <p:cTn id="15" dur="26">
                                          <p:stCondLst>
                                            <p:cond delay="1312"/>
                                          </p:stCondLst>
                                        </p:cTn>
                                        <p:tgtEl>
                                          <p:spTgt spid="17410"/>
                                        </p:tgtEl>
                                      </p:cBhvr>
                                      <p:to x="100000" y="80000"/>
                                    </p:animScale>
                                    <p:animScale>
                                      <p:cBhvr>
                                        <p:cTn id="16" dur="166" decel="50000">
                                          <p:stCondLst>
                                            <p:cond delay="1338"/>
                                          </p:stCondLst>
                                        </p:cTn>
                                        <p:tgtEl>
                                          <p:spTgt spid="17410"/>
                                        </p:tgtEl>
                                      </p:cBhvr>
                                      <p:to x="100000" y="100000"/>
                                    </p:animScale>
                                    <p:animScale>
                                      <p:cBhvr>
                                        <p:cTn id="17" dur="26">
                                          <p:stCondLst>
                                            <p:cond delay="1642"/>
                                          </p:stCondLst>
                                        </p:cTn>
                                        <p:tgtEl>
                                          <p:spTgt spid="17410"/>
                                        </p:tgtEl>
                                      </p:cBhvr>
                                      <p:to x="100000" y="90000"/>
                                    </p:animScale>
                                    <p:animScale>
                                      <p:cBhvr>
                                        <p:cTn id="18" dur="166" decel="50000">
                                          <p:stCondLst>
                                            <p:cond delay="1668"/>
                                          </p:stCondLst>
                                        </p:cTn>
                                        <p:tgtEl>
                                          <p:spTgt spid="17410"/>
                                        </p:tgtEl>
                                      </p:cBhvr>
                                      <p:to x="100000" y="100000"/>
                                    </p:animScale>
                                    <p:animScale>
                                      <p:cBhvr>
                                        <p:cTn id="19" dur="26">
                                          <p:stCondLst>
                                            <p:cond delay="1808"/>
                                          </p:stCondLst>
                                        </p:cTn>
                                        <p:tgtEl>
                                          <p:spTgt spid="17410"/>
                                        </p:tgtEl>
                                      </p:cBhvr>
                                      <p:to x="100000" y="95000"/>
                                    </p:animScale>
                                    <p:animScale>
                                      <p:cBhvr>
                                        <p:cTn id="20" dur="166" decel="50000">
                                          <p:stCondLst>
                                            <p:cond delay="1834"/>
                                          </p:stCondLst>
                                        </p:cTn>
                                        <p:tgtEl>
                                          <p:spTgt spid="17410"/>
                                        </p:tgtEl>
                                      </p:cBhvr>
                                      <p:to x="100000" y="100000"/>
                                    </p:animScale>
                                  </p:childTnLst>
                                </p:cTn>
                              </p:par>
                            </p:childTnLst>
                          </p:cTn>
                        </p:par>
                        <p:par>
                          <p:cTn id="21" fill="hold">
                            <p:stCondLst>
                              <p:cond delay="2000"/>
                            </p:stCondLst>
                            <p:childTnLst>
                              <p:par>
                                <p:cTn id="22" presetID="31" presetClass="exit" presetSubtype="0" fill="hold" nodeType="afterEffect">
                                  <p:stCondLst>
                                    <p:cond delay="0"/>
                                  </p:stCondLst>
                                  <p:childTnLst>
                                    <p:anim calcmode="lin" valueType="num">
                                      <p:cBhvr>
                                        <p:cTn id="23" dur="1000"/>
                                        <p:tgtEl>
                                          <p:spTgt spid="17"/>
                                        </p:tgtEl>
                                        <p:attrNameLst>
                                          <p:attrName>ppt_w</p:attrName>
                                        </p:attrNameLst>
                                      </p:cBhvr>
                                      <p:tavLst>
                                        <p:tav tm="0">
                                          <p:val>
                                            <p:strVal val="ppt_w"/>
                                          </p:val>
                                        </p:tav>
                                        <p:tav tm="100000">
                                          <p:val>
                                            <p:fltVal val="0"/>
                                          </p:val>
                                        </p:tav>
                                      </p:tavLst>
                                    </p:anim>
                                    <p:anim calcmode="lin" valueType="num">
                                      <p:cBhvr>
                                        <p:cTn id="24" dur="1000"/>
                                        <p:tgtEl>
                                          <p:spTgt spid="17"/>
                                        </p:tgtEl>
                                        <p:attrNameLst>
                                          <p:attrName>ppt_h</p:attrName>
                                        </p:attrNameLst>
                                      </p:cBhvr>
                                      <p:tavLst>
                                        <p:tav tm="0">
                                          <p:val>
                                            <p:strVal val="ppt_h"/>
                                          </p:val>
                                        </p:tav>
                                        <p:tav tm="100000">
                                          <p:val>
                                            <p:fltVal val="0"/>
                                          </p:val>
                                        </p:tav>
                                      </p:tavLst>
                                    </p:anim>
                                    <p:anim calcmode="lin" valueType="num">
                                      <p:cBhvr>
                                        <p:cTn id="25" dur="1000"/>
                                        <p:tgtEl>
                                          <p:spTgt spid="17"/>
                                        </p:tgtEl>
                                        <p:attrNameLst>
                                          <p:attrName>style.rotation</p:attrName>
                                        </p:attrNameLst>
                                      </p:cBhvr>
                                      <p:tavLst>
                                        <p:tav tm="0">
                                          <p:val>
                                            <p:fltVal val="0"/>
                                          </p:val>
                                        </p:tav>
                                        <p:tav tm="100000">
                                          <p:val>
                                            <p:fltVal val="90"/>
                                          </p:val>
                                        </p:tav>
                                      </p:tavLst>
                                    </p:anim>
                                    <p:animEffect transition="out" filter="fade">
                                      <p:cBhvr>
                                        <p:cTn id="26" dur="1000"/>
                                        <p:tgtEl>
                                          <p:spTgt spid="17"/>
                                        </p:tgtEl>
                                      </p:cBhvr>
                                    </p:animEffect>
                                    <p:set>
                                      <p:cBhvr>
                                        <p:cTn id="27" dur="1" fill="hold">
                                          <p:stCondLst>
                                            <p:cond delay="999"/>
                                          </p:stCondLst>
                                        </p:cTn>
                                        <p:tgtEl>
                                          <p:spTgt spid="17"/>
                                        </p:tgtEl>
                                        <p:attrNameLst>
                                          <p:attrName>style.visibility</p:attrName>
                                        </p:attrNameLst>
                                      </p:cBhvr>
                                      <p:to>
                                        <p:strVal val="hidden"/>
                                      </p:to>
                                    </p:set>
                                  </p:childTnLst>
                                </p:cTn>
                              </p:par>
                            </p:childTnLst>
                          </p:cTn>
                        </p:par>
                        <p:par>
                          <p:cTn id="28" fill="hold">
                            <p:stCondLst>
                              <p:cond delay="3000"/>
                            </p:stCondLst>
                            <p:childTnLst>
                              <p:par>
                                <p:cTn id="29" presetID="31" presetClass="exit" presetSubtype="0" fill="hold" nodeType="afterEffect">
                                  <p:stCondLst>
                                    <p:cond delay="0"/>
                                  </p:stCondLst>
                                  <p:childTnLst>
                                    <p:anim calcmode="lin" valueType="num">
                                      <p:cBhvr>
                                        <p:cTn id="30" dur="1000"/>
                                        <p:tgtEl>
                                          <p:spTgt spid="16"/>
                                        </p:tgtEl>
                                        <p:attrNameLst>
                                          <p:attrName>ppt_w</p:attrName>
                                        </p:attrNameLst>
                                      </p:cBhvr>
                                      <p:tavLst>
                                        <p:tav tm="0">
                                          <p:val>
                                            <p:strVal val="ppt_w"/>
                                          </p:val>
                                        </p:tav>
                                        <p:tav tm="100000">
                                          <p:val>
                                            <p:fltVal val="0"/>
                                          </p:val>
                                        </p:tav>
                                      </p:tavLst>
                                    </p:anim>
                                    <p:anim calcmode="lin" valueType="num">
                                      <p:cBhvr>
                                        <p:cTn id="31" dur="1000"/>
                                        <p:tgtEl>
                                          <p:spTgt spid="16"/>
                                        </p:tgtEl>
                                        <p:attrNameLst>
                                          <p:attrName>ppt_h</p:attrName>
                                        </p:attrNameLst>
                                      </p:cBhvr>
                                      <p:tavLst>
                                        <p:tav tm="0">
                                          <p:val>
                                            <p:strVal val="ppt_h"/>
                                          </p:val>
                                        </p:tav>
                                        <p:tav tm="100000">
                                          <p:val>
                                            <p:fltVal val="0"/>
                                          </p:val>
                                        </p:tav>
                                      </p:tavLst>
                                    </p:anim>
                                    <p:anim calcmode="lin" valueType="num">
                                      <p:cBhvr>
                                        <p:cTn id="32" dur="1000"/>
                                        <p:tgtEl>
                                          <p:spTgt spid="16"/>
                                        </p:tgtEl>
                                        <p:attrNameLst>
                                          <p:attrName>style.rotation</p:attrName>
                                        </p:attrNameLst>
                                      </p:cBhvr>
                                      <p:tavLst>
                                        <p:tav tm="0">
                                          <p:val>
                                            <p:fltVal val="0"/>
                                          </p:val>
                                        </p:tav>
                                        <p:tav tm="100000">
                                          <p:val>
                                            <p:fltVal val="90"/>
                                          </p:val>
                                        </p:tav>
                                      </p:tavLst>
                                    </p:anim>
                                    <p:animEffect transition="out" filter="fade">
                                      <p:cBhvr>
                                        <p:cTn id="33" dur="1000"/>
                                        <p:tgtEl>
                                          <p:spTgt spid="16"/>
                                        </p:tgtEl>
                                      </p:cBhvr>
                                    </p:animEffect>
                                    <p:set>
                                      <p:cBhvr>
                                        <p:cTn id="34" dur="1" fill="hold">
                                          <p:stCondLst>
                                            <p:cond delay="999"/>
                                          </p:stCondLst>
                                        </p:cTn>
                                        <p:tgtEl>
                                          <p:spTgt spid="16"/>
                                        </p:tgtEl>
                                        <p:attrNameLst>
                                          <p:attrName>style.visibility</p:attrName>
                                        </p:attrNameLst>
                                      </p:cBhvr>
                                      <p:to>
                                        <p:strVal val="hidden"/>
                                      </p:to>
                                    </p:set>
                                  </p:childTnLst>
                                </p:cTn>
                              </p:par>
                            </p:childTnLst>
                          </p:cTn>
                        </p:par>
                        <p:par>
                          <p:cTn id="35" fill="hold">
                            <p:stCondLst>
                              <p:cond delay="4000"/>
                            </p:stCondLst>
                            <p:childTnLst>
                              <p:par>
                                <p:cTn id="36" presetID="31" presetClass="exit" presetSubtype="0" fill="hold" nodeType="afterEffect">
                                  <p:stCondLst>
                                    <p:cond delay="0"/>
                                  </p:stCondLst>
                                  <p:childTnLst>
                                    <p:anim calcmode="lin" valueType="num">
                                      <p:cBhvr>
                                        <p:cTn id="37" dur="1000"/>
                                        <p:tgtEl>
                                          <p:spTgt spid="18"/>
                                        </p:tgtEl>
                                        <p:attrNameLst>
                                          <p:attrName>ppt_w</p:attrName>
                                        </p:attrNameLst>
                                      </p:cBhvr>
                                      <p:tavLst>
                                        <p:tav tm="0">
                                          <p:val>
                                            <p:strVal val="ppt_w"/>
                                          </p:val>
                                        </p:tav>
                                        <p:tav tm="100000">
                                          <p:val>
                                            <p:fltVal val="0"/>
                                          </p:val>
                                        </p:tav>
                                      </p:tavLst>
                                    </p:anim>
                                    <p:anim calcmode="lin" valueType="num">
                                      <p:cBhvr>
                                        <p:cTn id="38" dur="1000"/>
                                        <p:tgtEl>
                                          <p:spTgt spid="18"/>
                                        </p:tgtEl>
                                        <p:attrNameLst>
                                          <p:attrName>ppt_h</p:attrName>
                                        </p:attrNameLst>
                                      </p:cBhvr>
                                      <p:tavLst>
                                        <p:tav tm="0">
                                          <p:val>
                                            <p:strVal val="ppt_h"/>
                                          </p:val>
                                        </p:tav>
                                        <p:tav tm="100000">
                                          <p:val>
                                            <p:fltVal val="0"/>
                                          </p:val>
                                        </p:tav>
                                      </p:tavLst>
                                    </p:anim>
                                    <p:anim calcmode="lin" valueType="num">
                                      <p:cBhvr>
                                        <p:cTn id="39" dur="1000"/>
                                        <p:tgtEl>
                                          <p:spTgt spid="18"/>
                                        </p:tgtEl>
                                        <p:attrNameLst>
                                          <p:attrName>style.rotation</p:attrName>
                                        </p:attrNameLst>
                                      </p:cBhvr>
                                      <p:tavLst>
                                        <p:tav tm="0">
                                          <p:val>
                                            <p:fltVal val="0"/>
                                          </p:val>
                                        </p:tav>
                                        <p:tav tm="100000">
                                          <p:val>
                                            <p:fltVal val="90"/>
                                          </p:val>
                                        </p:tav>
                                      </p:tavLst>
                                    </p:anim>
                                    <p:animEffect transition="out" filter="fade">
                                      <p:cBhvr>
                                        <p:cTn id="40" dur="1000"/>
                                        <p:tgtEl>
                                          <p:spTgt spid="18"/>
                                        </p:tgtEl>
                                      </p:cBhvr>
                                    </p:animEffect>
                                    <p:set>
                                      <p:cBhvr>
                                        <p:cTn id="41" dur="1" fill="hold">
                                          <p:stCondLst>
                                            <p:cond delay="999"/>
                                          </p:stCondLst>
                                        </p:cTn>
                                        <p:tgtEl>
                                          <p:spTgt spid="18"/>
                                        </p:tgtEl>
                                        <p:attrNameLst>
                                          <p:attrName>style.visibility</p:attrName>
                                        </p:attrNameLst>
                                      </p:cBhvr>
                                      <p:to>
                                        <p:strVal val="hidden"/>
                                      </p:to>
                                    </p:set>
                                  </p:childTnLst>
                                </p:cTn>
                              </p:par>
                            </p:childTnLst>
                          </p:cTn>
                        </p:par>
                        <p:par>
                          <p:cTn id="42" fill="hold">
                            <p:stCondLst>
                              <p:cond delay="5000"/>
                            </p:stCondLst>
                            <p:childTnLst>
                              <p:par>
                                <p:cTn id="43" presetID="31" presetClass="exit" presetSubtype="0" fill="hold" nodeType="afterEffect">
                                  <p:stCondLst>
                                    <p:cond delay="0"/>
                                  </p:stCondLst>
                                  <p:childTnLst>
                                    <p:anim calcmode="lin" valueType="num">
                                      <p:cBhvr>
                                        <p:cTn id="44" dur="1000"/>
                                        <p:tgtEl>
                                          <p:spTgt spid="15"/>
                                        </p:tgtEl>
                                        <p:attrNameLst>
                                          <p:attrName>ppt_w</p:attrName>
                                        </p:attrNameLst>
                                      </p:cBhvr>
                                      <p:tavLst>
                                        <p:tav tm="0">
                                          <p:val>
                                            <p:strVal val="ppt_w"/>
                                          </p:val>
                                        </p:tav>
                                        <p:tav tm="100000">
                                          <p:val>
                                            <p:fltVal val="0"/>
                                          </p:val>
                                        </p:tav>
                                      </p:tavLst>
                                    </p:anim>
                                    <p:anim calcmode="lin" valueType="num">
                                      <p:cBhvr>
                                        <p:cTn id="45" dur="1000"/>
                                        <p:tgtEl>
                                          <p:spTgt spid="15"/>
                                        </p:tgtEl>
                                        <p:attrNameLst>
                                          <p:attrName>ppt_h</p:attrName>
                                        </p:attrNameLst>
                                      </p:cBhvr>
                                      <p:tavLst>
                                        <p:tav tm="0">
                                          <p:val>
                                            <p:strVal val="ppt_h"/>
                                          </p:val>
                                        </p:tav>
                                        <p:tav tm="100000">
                                          <p:val>
                                            <p:fltVal val="0"/>
                                          </p:val>
                                        </p:tav>
                                      </p:tavLst>
                                    </p:anim>
                                    <p:anim calcmode="lin" valueType="num">
                                      <p:cBhvr>
                                        <p:cTn id="46" dur="1000"/>
                                        <p:tgtEl>
                                          <p:spTgt spid="15"/>
                                        </p:tgtEl>
                                        <p:attrNameLst>
                                          <p:attrName>style.rotation</p:attrName>
                                        </p:attrNameLst>
                                      </p:cBhvr>
                                      <p:tavLst>
                                        <p:tav tm="0">
                                          <p:val>
                                            <p:fltVal val="0"/>
                                          </p:val>
                                        </p:tav>
                                        <p:tav tm="100000">
                                          <p:val>
                                            <p:fltVal val="90"/>
                                          </p:val>
                                        </p:tav>
                                      </p:tavLst>
                                    </p:anim>
                                    <p:animEffect transition="out" filter="fade">
                                      <p:cBhvr>
                                        <p:cTn id="47" dur="1000"/>
                                        <p:tgtEl>
                                          <p:spTgt spid="15"/>
                                        </p:tgtEl>
                                      </p:cBhvr>
                                    </p:animEffect>
                                    <p:set>
                                      <p:cBhvr>
                                        <p:cTn id="48" dur="1" fill="hold">
                                          <p:stCondLst>
                                            <p:cond delay="999"/>
                                          </p:stCondLst>
                                        </p:cTn>
                                        <p:tgtEl>
                                          <p:spTgt spid="15"/>
                                        </p:tgtEl>
                                        <p:attrNameLst>
                                          <p:attrName>style.visibility</p:attrName>
                                        </p:attrNameLst>
                                      </p:cBhvr>
                                      <p:to>
                                        <p:strVal val="hidden"/>
                                      </p:to>
                                    </p:set>
                                  </p:childTnLst>
                                </p:cTn>
                              </p:par>
                            </p:childTnLst>
                          </p:cTn>
                        </p:par>
                        <p:par>
                          <p:cTn id="49" fill="hold">
                            <p:stCondLst>
                              <p:cond delay="6000"/>
                            </p:stCondLst>
                            <p:childTnLst>
                              <p:par>
                                <p:cTn id="50" presetID="1" presetClass="exit" presetSubtype="0" fill="hold" nodeType="afterEffect">
                                  <p:stCondLst>
                                    <p:cond delay="0"/>
                                  </p:stCondLst>
                                  <p:childTnLst>
                                    <p:set>
                                      <p:cBhvr>
                                        <p:cTn id="51" dur="1" fill="hold">
                                          <p:stCondLst>
                                            <p:cond delay="0"/>
                                          </p:stCondLst>
                                        </p:cTn>
                                        <p:tgtEl>
                                          <p:spTgt spid="5"/>
                                        </p:tgtEl>
                                        <p:attrNameLst>
                                          <p:attrName>style.visibility</p:attrName>
                                        </p:attrNameLst>
                                      </p:cBhvr>
                                      <p:to>
                                        <p:strVal val="hidden"/>
                                      </p:to>
                                    </p:set>
                                  </p:childTnLst>
                                </p:cTn>
                              </p:par>
                            </p:childTnLst>
                          </p:cTn>
                        </p:par>
                        <p:par>
                          <p:cTn id="52" fill="hold">
                            <p:stCondLst>
                              <p:cond delay="6000"/>
                            </p:stCondLst>
                            <p:childTnLst>
                              <p:par>
                                <p:cTn id="53" presetID="10" presetClass="exit" presetSubtype="0" fill="hold" grpId="0" nodeType="after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1000"/>
                                        <p:tgtEl>
                                          <p:spTgt spid="3">
                                            <p:txEl>
                                              <p:pRg st="0" end="0"/>
                                            </p:txEl>
                                          </p:spTgt>
                                        </p:tgtEl>
                                      </p:cBhvr>
                                    </p:animEffect>
                                    <p:anim calcmode="lin" valueType="num">
                                      <p:cBhvr>
                                        <p:cTn id="6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7500"/>
                            </p:stCondLst>
                            <p:childTnLst>
                              <p:par>
                                <p:cTn id="63" presetID="42" presetClass="entr" presetSubtype="0" fill="hold" grpId="0" nodeType="after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1000"/>
                                        <p:tgtEl>
                                          <p:spTgt spid="3">
                                            <p:txEl>
                                              <p:pRg st="2" end="2"/>
                                            </p:txEl>
                                          </p:spTgt>
                                        </p:tgtEl>
                                      </p:cBhvr>
                                    </p:animEffect>
                                    <p:anim calcmode="lin" valueType="num">
                                      <p:cBhvr>
                                        <p:cTn id="6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68" fill="hold">
                            <p:stCondLst>
                              <p:cond delay="8500"/>
                            </p:stCondLst>
                            <p:childTnLst>
                              <p:par>
                                <p:cTn id="69" presetID="42" presetClass="entr" presetSubtype="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anim calcmode="lin" valueType="num">
                                      <p:cBhvr>
                                        <p:cTn id="72" dur="1000" fill="hold"/>
                                        <p:tgtEl>
                                          <p:spTgt spid="2"/>
                                        </p:tgtEl>
                                        <p:attrNameLst>
                                          <p:attrName>ppt_x</p:attrName>
                                        </p:attrNameLst>
                                      </p:cBhvr>
                                      <p:tavLst>
                                        <p:tav tm="0">
                                          <p:val>
                                            <p:strVal val="#ppt_x"/>
                                          </p:val>
                                        </p:tav>
                                        <p:tav tm="100000">
                                          <p:val>
                                            <p:strVal val="#ppt_x"/>
                                          </p:val>
                                        </p:tav>
                                      </p:tavLst>
                                    </p:anim>
                                    <p:anim calcmode="lin" valueType="num">
                                      <p:cBhvr>
                                        <p:cTn id="73" dur="1000" fill="hold"/>
                                        <p:tgtEl>
                                          <p:spTgt spid="2"/>
                                        </p:tgtEl>
                                        <p:attrNameLst>
                                          <p:attrName>ppt_y</p:attrName>
                                        </p:attrNameLst>
                                      </p:cBhvr>
                                      <p:tavLst>
                                        <p:tav tm="0">
                                          <p:val>
                                            <p:strVal val="#ppt_y+.1"/>
                                          </p:val>
                                        </p:tav>
                                        <p:tav tm="100000">
                                          <p:val>
                                            <p:strVal val="#ppt_y"/>
                                          </p:val>
                                        </p:tav>
                                      </p:tavLst>
                                    </p:anim>
                                  </p:childTnLst>
                                </p:cTn>
                              </p:par>
                            </p:childTnLst>
                          </p:cTn>
                        </p:par>
                        <p:par>
                          <p:cTn id="74" fill="hold">
                            <p:stCondLst>
                              <p:cond delay="9500"/>
                            </p:stCondLst>
                            <p:childTnLst>
                              <p:par>
                                <p:cTn id="75" presetID="53" presetClass="entr" presetSubtype="16" fill="hold" grpId="1"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0" fill="hold"/>
                                        <p:tgtEl>
                                          <p:spTgt spid="9"/>
                                        </p:tgtEl>
                                        <p:attrNameLst>
                                          <p:attrName>ppt_w</p:attrName>
                                        </p:attrNameLst>
                                      </p:cBhvr>
                                      <p:tavLst>
                                        <p:tav tm="0">
                                          <p:val>
                                            <p:fltVal val="0"/>
                                          </p:val>
                                        </p:tav>
                                        <p:tav tm="100000">
                                          <p:val>
                                            <p:strVal val="#ppt_w"/>
                                          </p:val>
                                        </p:tav>
                                      </p:tavLst>
                                    </p:anim>
                                    <p:anim calcmode="lin" valueType="num">
                                      <p:cBhvr>
                                        <p:cTn id="78" dur="500" fill="hold"/>
                                        <p:tgtEl>
                                          <p:spTgt spid="9"/>
                                        </p:tgtEl>
                                        <p:attrNameLst>
                                          <p:attrName>ppt_h</p:attrName>
                                        </p:attrNameLst>
                                      </p:cBhvr>
                                      <p:tavLst>
                                        <p:tav tm="0">
                                          <p:val>
                                            <p:fltVal val="0"/>
                                          </p:val>
                                        </p:tav>
                                        <p:tav tm="100000">
                                          <p:val>
                                            <p:strVal val="#ppt_h"/>
                                          </p:val>
                                        </p:tav>
                                      </p:tavLst>
                                    </p:anim>
                                    <p:animEffect transition="in" filter="fade">
                                      <p:cBhvr>
                                        <p:cTn id="79" dur="500"/>
                                        <p:tgtEl>
                                          <p:spTgt spid="9"/>
                                        </p:tgtEl>
                                      </p:cBhvr>
                                    </p:animEffect>
                                  </p:childTnLst>
                                </p:cTn>
                              </p:par>
                            </p:childTnLst>
                          </p:cTn>
                        </p:par>
                        <p:par>
                          <p:cTn id="80" fill="hold">
                            <p:stCondLst>
                              <p:cond delay="10000"/>
                            </p:stCondLst>
                            <p:childTnLst>
                              <p:par>
                                <p:cTn id="81" presetID="53" presetClass="entr" presetSubtype="16" fill="hold" nodeType="after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900" fill="hold"/>
                                        <p:tgtEl>
                                          <p:spTgt spid="15"/>
                                        </p:tgtEl>
                                        <p:attrNameLst>
                                          <p:attrName>ppt_w</p:attrName>
                                        </p:attrNameLst>
                                      </p:cBhvr>
                                      <p:tavLst>
                                        <p:tav tm="0">
                                          <p:val>
                                            <p:fltVal val="0"/>
                                          </p:val>
                                        </p:tav>
                                        <p:tav tm="100000">
                                          <p:val>
                                            <p:strVal val="#ppt_w"/>
                                          </p:val>
                                        </p:tav>
                                      </p:tavLst>
                                    </p:anim>
                                    <p:anim calcmode="lin" valueType="num">
                                      <p:cBhvr>
                                        <p:cTn id="84" dur="900" fill="hold"/>
                                        <p:tgtEl>
                                          <p:spTgt spid="15"/>
                                        </p:tgtEl>
                                        <p:attrNameLst>
                                          <p:attrName>ppt_h</p:attrName>
                                        </p:attrNameLst>
                                      </p:cBhvr>
                                      <p:tavLst>
                                        <p:tav tm="0">
                                          <p:val>
                                            <p:fltVal val="0"/>
                                          </p:val>
                                        </p:tav>
                                        <p:tav tm="100000">
                                          <p:val>
                                            <p:strVal val="#ppt_h"/>
                                          </p:val>
                                        </p:tav>
                                      </p:tavLst>
                                    </p:anim>
                                    <p:animEffect transition="in" filter="fade">
                                      <p:cBhvr>
                                        <p:cTn id="85" dur="900"/>
                                        <p:tgtEl>
                                          <p:spTgt spid="15"/>
                                        </p:tgtEl>
                                      </p:cBhvr>
                                    </p:animEffect>
                                  </p:childTnLst>
                                </p:cTn>
                              </p:par>
                            </p:childTnLst>
                          </p:cTn>
                        </p:par>
                        <p:par>
                          <p:cTn id="86" fill="hold">
                            <p:stCondLst>
                              <p:cond delay="10900"/>
                            </p:stCondLst>
                            <p:childTnLst>
                              <p:par>
                                <p:cTn id="87" presetID="53" presetClass="entr" presetSubtype="16" fill="hold" nodeType="after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p:cTn id="89" dur="500" fill="hold"/>
                                        <p:tgtEl>
                                          <p:spTgt spid="17"/>
                                        </p:tgtEl>
                                        <p:attrNameLst>
                                          <p:attrName>ppt_w</p:attrName>
                                        </p:attrNameLst>
                                      </p:cBhvr>
                                      <p:tavLst>
                                        <p:tav tm="0">
                                          <p:val>
                                            <p:fltVal val="0"/>
                                          </p:val>
                                        </p:tav>
                                        <p:tav tm="100000">
                                          <p:val>
                                            <p:strVal val="#ppt_w"/>
                                          </p:val>
                                        </p:tav>
                                      </p:tavLst>
                                    </p:anim>
                                    <p:anim calcmode="lin" valueType="num">
                                      <p:cBhvr>
                                        <p:cTn id="90" dur="500" fill="hold"/>
                                        <p:tgtEl>
                                          <p:spTgt spid="17"/>
                                        </p:tgtEl>
                                        <p:attrNameLst>
                                          <p:attrName>ppt_h</p:attrName>
                                        </p:attrNameLst>
                                      </p:cBhvr>
                                      <p:tavLst>
                                        <p:tav tm="0">
                                          <p:val>
                                            <p:fltVal val="0"/>
                                          </p:val>
                                        </p:tav>
                                        <p:tav tm="100000">
                                          <p:val>
                                            <p:strVal val="#ppt_h"/>
                                          </p:val>
                                        </p:tav>
                                      </p:tavLst>
                                    </p:anim>
                                    <p:animEffect transition="in" filter="fade">
                                      <p:cBhvr>
                                        <p:cTn id="91" dur="500"/>
                                        <p:tgtEl>
                                          <p:spTgt spid="17"/>
                                        </p:tgtEl>
                                      </p:cBhvr>
                                    </p:animEffect>
                                  </p:childTnLst>
                                </p:cTn>
                              </p:par>
                            </p:childTnLst>
                          </p:cTn>
                        </p:par>
                        <p:par>
                          <p:cTn id="92" fill="hold">
                            <p:stCondLst>
                              <p:cond delay="11400"/>
                            </p:stCondLst>
                            <p:childTnLst>
                              <p:par>
                                <p:cTn id="93" presetID="53" presetClass="entr" presetSubtype="16" fill="hold" nodeType="afterEffect">
                                  <p:stCondLst>
                                    <p:cond delay="0"/>
                                  </p:stCondLst>
                                  <p:childTnLst>
                                    <p:set>
                                      <p:cBhvr>
                                        <p:cTn id="94" dur="1" fill="hold">
                                          <p:stCondLst>
                                            <p:cond delay="0"/>
                                          </p:stCondLst>
                                        </p:cTn>
                                        <p:tgtEl>
                                          <p:spTgt spid="18"/>
                                        </p:tgtEl>
                                        <p:attrNameLst>
                                          <p:attrName>style.visibility</p:attrName>
                                        </p:attrNameLst>
                                      </p:cBhvr>
                                      <p:to>
                                        <p:strVal val="visible"/>
                                      </p:to>
                                    </p:set>
                                    <p:anim calcmode="lin" valueType="num">
                                      <p:cBhvr>
                                        <p:cTn id="95" dur="500" fill="hold"/>
                                        <p:tgtEl>
                                          <p:spTgt spid="18"/>
                                        </p:tgtEl>
                                        <p:attrNameLst>
                                          <p:attrName>ppt_w</p:attrName>
                                        </p:attrNameLst>
                                      </p:cBhvr>
                                      <p:tavLst>
                                        <p:tav tm="0">
                                          <p:val>
                                            <p:fltVal val="0"/>
                                          </p:val>
                                        </p:tav>
                                        <p:tav tm="100000">
                                          <p:val>
                                            <p:strVal val="#ppt_w"/>
                                          </p:val>
                                        </p:tav>
                                      </p:tavLst>
                                    </p:anim>
                                    <p:anim calcmode="lin" valueType="num">
                                      <p:cBhvr>
                                        <p:cTn id="96" dur="500" fill="hold"/>
                                        <p:tgtEl>
                                          <p:spTgt spid="18"/>
                                        </p:tgtEl>
                                        <p:attrNameLst>
                                          <p:attrName>ppt_h</p:attrName>
                                        </p:attrNameLst>
                                      </p:cBhvr>
                                      <p:tavLst>
                                        <p:tav tm="0">
                                          <p:val>
                                            <p:fltVal val="0"/>
                                          </p:val>
                                        </p:tav>
                                        <p:tav tm="100000">
                                          <p:val>
                                            <p:strVal val="#ppt_h"/>
                                          </p:val>
                                        </p:tav>
                                      </p:tavLst>
                                    </p:anim>
                                    <p:animEffect transition="in" filter="fade">
                                      <p:cBhvr>
                                        <p:cTn id="97" dur="500"/>
                                        <p:tgtEl>
                                          <p:spTgt spid="18"/>
                                        </p:tgtEl>
                                      </p:cBhvr>
                                    </p:animEffect>
                                  </p:childTnLst>
                                </p:cTn>
                              </p:par>
                            </p:childTnLst>
                          </p:cTn>
                        </p:par>
                        <p:par>
                          <p:cTn id="98" fill="hold">
                            <p:stCondLst>
                              <p:cond delay="11900"/>
                            </p:stCondLst>
                            <p:childTnLst>
                              <p:par>
                                <p:cTn id="99" presetID="53" presetClass="entr" presetSubtype="16" fill="hold" nodeType="after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p:cTn id="101" dur="500" fill="hold"/>
                                        <p:tgtEl>
                                          <p:spTgt spid="16"/>
                                        </p:tgtEl>
                                        <p:attrNameLst>
                                          <p:attrName>ppt_w</p:attrName>
                                        </p:attrNameLst>
                                      </p:cBhvr>
                                      <p:tavLst>
                                        <p:tav tm="0">
                                          <p:val>
                                            <p:fltVal val="0"/>
                                          </p:val>
                                        </p:tav>
                                        <p:tav tm="100000">
                                          <p:val>
                                            <p:strVal val="#ppt_w"/>
                                          </p:val>
                                        </p:tav>
                                      </p:tavLst>
                                    </p:anim>
                                    <p:anim calcmode="lin" valueType="num">
                                      <p:cBhvr>
                                        <p:cTn id="102" dur="500" fill="hold"/>
                                        <p:tgtEl>
                                          <p:spTgt spid="16"/>
                                        </p:tgtEl>
                                        <p:attrNameLst>
                                          <p:attrName>ppt_h</p:attrName>
                                        </p:attrNameLst>
                                      </p:cBhvr>
                                      <p:tavLst>
                                        <p:tav tm="0">
                                          <p:val>
                                            <p:fltVal val="0"/>
                                          </p:val>
                                        </p:tav>
                                        <p:tav tm="100000">
                                          <p:val>
                                            <p:strVal val="#ppt_h"/>
                                          </p:val>
                                        </p:tav>
                                      </p:tavLst>
                                    </p:anim>
                                    <p:animEffect transition="in" filter="fade">
                                      <p:cBhvr>
                                        <p:cTn id="103" dur="500"/>
                                        <p:tgtEl>
                                          <p:spTgt spid="16"/>
                                        </p:tgtEl>
                                      </p:cBhvr>
                                    </p:animEffect>
                                  </p:childTnLst>
                                </p:cTn>
                              </p:par>
                            </p:childTnLst>
                          </p:cTn>
                        </p:par>
                        <p:par>
                          <p:cTn id="104" fill="hold">
                            <p:stCondLst>
                              <p:cond delay="12400"/>
                            </p:stCondLst>
                            <p:childTnLst>
                              <p:par>
                                <p:cTn id="105" presetID="1" presetClass="entr" presetSubtype="0" fill="hold" nodeType="after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3" grpId="0" build="p"/>
      <p:bldP spid="2" grpId="0"/>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8435" name="Group 4"/>
          <p:cNvGrpSpPr>
            <a:grpSpLocks/>
          </p:cNvGrpSpPr>
          <p:nvPr/>
        </p:nvGrpSpPr>
        <p:grpSpPr bwMode="auto">
          <a:xfrm>
            <a:off x="0" y="0"/>
            <a:ext cx="9144000" cy="876300"/>
            <a:chOff x="0" y="0"/>
            <a:chExt cx="9144000" cy="876301"/>
          </a:xfrm>
        </p:grpSpPr>
        <p:grpSp>
          <p:nvGrpSpPr>
            <p:cNvPr id="6" name="Grupo 14"/>
            <p:cNvGrpSpPr/>
            <p:nvPr/>
          </p:nvGrpSpPr>
          <p:grpSpPr>
            <a:xfrm>
              <a:off x="0" y="0"/>
              <a:ext cx="9144000" cy="876300"/>
              <a:chOff x="0" y="0"/>
              <a:chExt cx="9144000" cy="876300"/>
            </a:xfrm>
            <a:solidFill>
              <a:schemeClr val="tx1"/>
            </a:solidFill>
          </p:grpSpPr>
          <p:sp>
            <p:nvSpPr>
              <p:cNvPr id="11"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12"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18443" name="Picture 3" descr="IMG_414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4" descr="teens danci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6" descr="NIDDK-logo.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TextBox 9"/>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sp>
        <p:nvSpPr>
          <p:cNvPr id="13" name="TextBox 12"/>
          <p:cNvSpPr txBox="1">
            <a:spLocks noChangeArrowheads="1"/>
          </p:cNvSpPr>
          <p:nvPr/>
        </p:nvSpPr>
        <p:spPr bwMode="auto">
          <a:xfrm>
            <a:off x="1254125" y="1143000"/>
            <a:ext cx="1870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a:solidFill>
                  <a:srgbClr val="0000FF"/>
                </a:solidFill>
                <a:latin typeface="Tahoma" pitchFamily="34" charset="0"/>
              </a:rPr>
              <a:t>School Level</a:t>
            </a:r>
          </a:p>
        </p:txBody>
      </p:sp>
      <p:sp>
        <p:nvSpPr>
          <p:cNvPr id="14" name="TextBox 13"/>
          <p:cNvSpPr txBox="1">
            <a:spLocks noChangeArrowheads="1"/>
          </p:cNvSpPr>
          <p:nvPr/>
        </p:nvSpPr>
        <p:spPr bwMode="auto">
          <a:xfrm>
            <a:off x="5710238" y="601503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a:solidFill>
                  <a:srgbClr val="0000FF"/>
                </a:solidFill>
                <a:latin typeface="Tahoma" pitchFamily="34" charset="0"/>
              </a:rPr>
              <a:t>Student Level</a:t>
            </a:r>
          </a:p>
        </p:txBody>
      </p:sp>
      <p:sp>
        <p:nvSpPr>
          <p:cNvPr id="18441" name="Freeform 16"/>
          <p:cNvSpPr>
            <a:spLocks/>
          </p:cNvSpPr>
          <p:nvPr/>
        </p:nvSpPr>
        <p:spPr bwMode="auto">
          <a:xfrm>
            <a:off x="787400" y="1993900"/>
            <a:ext cx="3965575" cy="4556125"/>
          </a:xfrm>
          <a:custGeom>
            <a:avLst/>
            <a:gdLst>
              <a:gd name="T0" fmla="*/ 0 w 3966763"/>
              <a:gd name="T1" fmla="*/ 314102 h 4556493"/>
              <a:gd name="T2" fmla="*/ 3094075 w 3966763"/>
              <a:gd name="T3" fmla="*/ 367265 h 4556493"/>
              <a:gd name="T4" fmla="*/ 2615610 w 3966763"/>
              <a:gd name="T5" fmla="*/ 292837 h 4556493"/>
              <a:gd name="T6" fmla="*/ 3965944 w 3966763"/>
              <a:gd name="T7" fmla="*/ 4556493 h 4556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6763" h="4556493">
                <a:moveTo>
                  <a:pt x="0" y="314102"/>
                </a:moveTo>
                <a:lnTo>
                  <a:pt x="3094075" y="367265"/>
                </a:lnTo>
                <a:cubicBezTo>
                  <a:pt x="3530010" y="363721"/>
                  <a:pt x="2470299" y="-405368"/>
                  <a:pt x="2615610" y="292837"/>
                </a:cubicBezTo>
                <a:cubicBezTo>
                  <a:pt x="2760921" y="991042"/>
                  <a:pt x="4003158" y="3659814"/>
                  <a:pt x="3965944" y="4556493"/>
                </a:cubicBez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 name="Right Arrow 1"/>
          <p:cNvSpPr/>
          <p:nvPr/>
        </p:nvSpPr>
        <p:spPr bwMode="auto">
          <a:xfrm>
            <a:off x="152400" y="4419600"/>
            <a:ext cx="50323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ahoma" pitchFamily="34" charset="0"/>
            </a:endParaRPr>
          </a:p>
        </p:txBody>
      </p:sp>
      <p:sp>
        <p:nvSpPr>
          <p:cNvPr id="18" name="Right Arrow 17"/>
          <p:cNvSpPr/>
          <p:nvPr/>
        </p:nvSpPr>
        <p:spPr bwMode="auto">
          <a:xfrm rot="2474327">
            <a:off x="5888526" y="4438803"/>
            <a:ext cx="50323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ahoma" pitchFamily="34" charset="0"/>
            </a:endParaRPr>
          </a:p>
        </p:txBody>
      </p:sp>
      <p:sp>
        <p:nvSpPr>
          <p:cNvPr id="19" name="Right Arrow 18"/>
          <p:cNvSpPr/>
          <p:nvPr/>
        </p:nvSpPr>
        <p:spPr bwMode="auto">
          <a:xfrm rot="7412614">
            <a:off x="7099781" y="3300271"/>
            <a:ext cx="50323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ahoma" pitchFamily="34" charset="0"/>
            </a:endParaRPr>
          </a:p>
        </p:txBody>
      </p:sp>
      <p:sp>
        <p:nvSpPr>
          <p:cNvPr id="21" name="Right Arrow 20"/>
          <p:cNvSpPr/>
          <p:nvPr/>
        </p:nvSpPr>
        <p:spPr bwMode="auto">
          <a:xfrm rot="1678855">
            <a:off x="4059826" y="1604963"/>
            <a:ext cx="50323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ahoma" pitchFamily="34" charset="0"/>
            </a:endParaRPr>
          </a:p>
        </p:txBody>
      </p:sp>
      <p:grpSp>
        <p:nvGrpSpPr>
          <p:cNvPr id="3" name="Group 2"/>
          <p:cNvGrpSpPr/>
          <p:nvPr/>
        </p:nvGrpSpPr>
        <p:grpSpPr>
          <a:xfrm>
            <a:off x="76200" y="1706563"/>
            <a:ext cx="9067800" cy="3963987"/>
            <a:chOff x="76200" y="1706563"/>
            <a:chExt cx="9067800" cy="3963987"/>
          </a:xfrm>
        </p:grpSpPr>
        <p:pic>
          <p:nvPicPr>
            <p:cNvPr id="4" name="Picture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00" y="1706563"/>
              <a:ext cx="9067800"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4495800" y="2209800"/>
              <a:ext cx="870751" cy="338554"/>
            </a:xfrm>
            <a:prstGeom prst="rect">
              <a:avLst/>
            </a:prstGeom>
            <a:solidFill>
              <a:schemeClr val="tx1"/>
            </a:solidFill>
          </p:spPr>
          <p:txBody>
            <a:bodyPr wrap="none" rtlCol="0">
              <a:spAutoFit/>
            </a:bodyPr>
            <a:lstStyle/>
            <a:p>
              <a:r>
                <a:rPr lang="en-US" sz="800" b="1" dirty="0" smtClean="0">
                  <a:solidFill>
                    <a:schemeClr val="bg2"/>
                  </a:solidFill>
                  <a:latin typeface="Arial" panose="020B0604020202020204" pitchFamily="34" charset="0"/>
                  <a:cs typeface="Arial" panose="020B0604020202020204" pitchFamily="34" charset="0"/>
                </a:rPr>
                <a:t>Demonstrable</a:t>
              </a:r>
            </a:p>
            <a:p>
              <a:r>
                <a:rPr lang="en-US" sz="800" b="1" dirty="0" smtClean="0">
                  <a:solidFill>
                    <a:schemeClr val="bg2"/>
                  </a:solidFill>
                  <a:latin typeface="Arial" panose="020B0604020202020204" pitchFamily="34" charset="0"/>
                  <a:cs typeface="Arial" panose="020B0604020202020204" pitchFamily="34" charset="0"/>
                </a:rPr>
                <a:t>Skill-building</a:t>
              </a:r>
              <a:endParaRPr lang="en-US" sz="800" b="1" dirty="0">
                <a:solidFill>
                  <a:schemeClr val="bg2"/>
                </a:solidFill>
                <a:latin typeface="Arial" panose="020B0604020202020204" pitchFamily="34" charset="0"/>
                <a:cs typeface="Arial" panose="020B0604020202020204" pitchFamily="34" charset="0"/>
              </a:endParaRPr>
            </a:p>
          </p:txBody>
        </p:sp>
      </p:grpSp>
      <p:cxnSp>
        <p:nvCxnSpPr>
          <p:cNvPr id="30" name="Elbow Connector 29"/>
          <p:cNvCxnSpPr>
            <a:cxnSpLocks noChangeShapeType="1"/>
            <a:stCxn id="13" idx="3"/>
            <a:endCxn id="14" idx="0"/>
          </p:cNvCxnSpPr>
          <p:nvPr/>
        </p:nvCxnSpPr>
        <p:spPr bwMode="auto">
          <a:xfrm>
            <a:off x="3124200" y="1373188"/>
            <a:ext cx="3602038" cy="4641850"/>
          </a:xfrm>
          <a:prstGeom prst="bentConnector2">
            <a:avLst/>
          </a:prstGeom>
          <a:noFill/>
          <a:ln w="19050" algn="ctr">
            <a:solidFill>
              <a:srgbClr val="FF0000"/>
            </a:solidFill>
            <a:prstDash val="sysDot"/>
            <a:round/>
            <a:headEnd/>
            <a:tailEnd type="arrow" w="med" len="med"/>
          </a:ln>
        </p:spPr>
      </p:cxnSp>
      <p:cxnSp>
        <p:nvCxnSpPr>
          <p:cNvPr id="32" name="Elbow Connector 31"/>
          <p:cNvCxnSpPr>
            <a:cxnSpLocks noChangeShapeType="1"/>
            <a:stCxn id="14" idx="1"/>
          </p:cNvCxnSpPr>
          <p:nvPr/>
        </p:nvCxnSpPr>
        <p:spPr bwMode="auto">
          <a:xfrm rot="10800000">
            <a:off x="1828800" y="1604963"/>
            <a:ext cx="3881438" cy="4641850"/>
          </a:xfrm>
          <a:prstGeom prst="bentConnector2">
            <a:avLst/>
          </a:prstGeom>
          <a:noFill/>
          <a:ln w="19050" algn="ctr">
            <a:solidFill>
              <a:srgbClr val="FF0000"/>
            </a:solidFill>
            <a:prstDash val="sysDot"/>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nodeType="withGroup">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par>
                          <p:cTn id="20" fill="hold" nodeType="withGroup">
                            <p:stCondLst>
                              <p:cond delay="3000"/>
                            </p:stCondLst>
                            <p:childTnLst>
                              <p:par>
                                <p:cTn id="21" presetID="53" presetClass="entr" presetSubtype="16"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nodeType="withGroup">
                            <p:stCondLst>
                              <p:cond delay="3500"/>
                            </p:stCondLst>
                            <p:childTnLst>
                              <p:par>
                                <p:cTn id="27" presetID="53" presetClass="entr" presetSubtype="16"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4000"/>
                            </p:stCondLst>
                            <p:childTnLst>
                              <p:par>
                                <p:cTn id="33" presetID="2" presetClass="entr" presetSubtype="8"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0-#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arrow.wav"/>
                                        </p:tgtEl>
                                      </p:cMediaNode>
                                    </p:audio>
                                  </p:subTnLst>
                                </p:cTn>
                              </p:par>
                            </p:childTnLst>
                          </p:cTn>
                        </p:par>
                        <p:par>
                          <p:cTn id="37" fill="hold">
                            <p:stCondLst>
                              <p:cond delay="4500"/>
                            </p:stCondLst>
                            <p:childTnLst>
                              <p:par>
                                <p:cTn id="38" presetID="2" presetClass="entr" presetSubtype="4" fill="hold" grpId="0" nodeType="afterEffect">
                                  <p:stCondLst>
                                    <p:cond delay="15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arrow.wav"/>
                                        </p:tgtEl>
                                      </p:cMediaNode>
                                    </p:audio>
                                  </p:subTnLst>
                                </p:cTn>
                              </p:par>
                            </p:childTnLst>
                          </p:cTn>
                        </p:par>
                        <p:par>
                          <p:cTn id="42" fill="hold">
                            <p:stCondLst>
                              <p:cond delay="6500"/>
                            </p:stCondLst>
                            <p:childTnLst>
                              <p:par>
                                <p:cTn id="43" presetID="2" presetClass="entr" presetSubtype="2" fill="hold" grpId="0" nodeType="afterEffect">
                                  <p:stCondLst>
                                    <p:cond delay="15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1+#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arrow.wav"/>
                                        </p:tgtEl>
                                      </p:cMediaNode>
                                    </p:audio>
                                  </p:subTnLst>
                                </p:cTn>
                              </p:par>
                            </p:childTnLst>
                          </p:cTn>
                        </p:par>
                        <p:par>
                          <p:cTn id="47" fill="hold">
                            <p:stCondLst>
                              <p:cond delay="8500"/>
                            </p:stCondLst>
                            <p:childTnLst>
                              <p:par>
                                <p:cTn id="48" presetID="2" presetClass="entr" presetSubtype="1" fill="hold" grpId="0" nodeType="afterEffect">
                                  <p:stCondLst>
                                    <p:cond delay="150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animBg="1"/>
      <p:bldP spid="18" grpId="0" animBg="1"/>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029" y="876607"/>
            <a:ext cx="4448971" cy="5981393"/>
          </a:xfrm>
          <a:prstGeom prst="rect">
            <a:avLst/>
          </a:prstGeom>
        </p:spPr>
      </p:pic>
      <p:sp>
        <p:nvSpPr>
          <p:cNvPr id="19458" name="Rectangle 4"/>
          <p:cNvSpPr>
            <a:spLocks noGrp="1" noChangeArrowheads="1"/>
          </p:cNvSpPr>
          <p:nvPr>
            <p:ph type="ctrTitle"/>
          </p:nvPr>
        </p:nvSpPr>
        <p:spPr/>
        <p:txBody>
          <a:bodyPr/>
          <a:lstStyle/>
          <a:p>
            <a:pPr eaLnBrk="1" hangingPunct="1"/>
            <a:r>
              <a:rPr lang="en-US" altLang="en-US" sz="4000" dirty="0" smtClean="0">
                <a:latin typeface="Arial" pitchFamily="34" charset="0"/>
                <a:cs typeface="Arial" pitchFamily="34" charset="0"/>
              </a:rPr>
              <a:t>Thank You!</a:t>
            </a:r>
          </a:p>
        </p:txBody>
      </p:sp>
      <p:sp>
        <p:nvSpPr>
          <p:cNvPr id="19459" name="Rectangle 5"/>
          <p:cNvSpPr>
            <a:spLocks noGrp="1" noChangeArrowheads="1"/>
          </p:cNvSpPr>
          <p:nvPr>
            <p:ph type="subTitle" idx="1"/>
          </p:nvPr>
        </p:nvSpPr>
        <p:spPr>
          <a:xfrm>
            <a:off x="762000" y="3886200"/>
            <a:ext cx="6400800" cy="1752600"/>
          </a:xfrm>
        </p:spPr>
        <p:txBody>
          <a:bodyPr/>
          <a:lstStyle/>
          <a:p>
            <a:pPr eaLnBrk="1" hangingPunct="1"/>
            <a:r>
              <a:rPr lang="en-US" altLang="en-US" dirty="0" smtClean="0">
                <a:latin typeface="Tahoma" pitchFamily="34" charset="0"/>
                <a:cs typeface="Tahoma" pitchFamily="34" charset="0"/>
              </a:rPr>
              <a:t>David Lounsbury, PhD</a:t>
            </a:r>
          </a:p>
          <a:p>
            <a:pPr eaLnBrk="1" hangingPunct="1"/>
            <a:r>
              <a:rPr lang="en-US" altLang="en-US" dirty="0" smtClean="0">
                <a:latin typeface="Tahoma" pitchFamily="34" charset="0"/>
                <a:cs typeface="Tahoma" pitchFamily="34" charset="0"/>
                <a:hlinkClick r:id="rId4"/>
              </a:rPr>
              <a:t>David.Lounsbury@einstein.yu.edu</a:t>
            </a:r>
            <a:endParaRPr lang="en-US" altLang="en-US" dirty="0" smtClean="0">
              <a:latin typeface="Tahoma" pitchFamily="34" charset="0"/>
              <a:cs typeface="Tahoma" pitchFamily="34" charset="0"/>
            </a:endParaRPr>
          </a:p>
          <a:p>
            <a:pPr eaLnBrk="1" hangingPunct="1"/>
            <a:endParaRPr lang="en-US" altLang="en-US" dirty="0" smtClean="0">
              <a:latin typeface="Tahoma" pitchFamily="34" charset="0"/>
              <a:cs typeface="Tahoma" pitchFamily="34" charset="0"/>
            </a:endParaRPr>
          </a:p>
        </p:txBody>
      </p:sp>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825" y="5916613"/>
            <a:ext cx="63531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3" y="-28575"/>
            <a:ext cx="9255126"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fltVal val="0"/>
                                          </p:val>
                                        </p:tav>
                                        <p:tav tm="100000">
                                          <p:val>
                                            <p:strVal val="#ppt_h"/>
                                          </p:val>
                                        </p:tav>
                                      </p:tavLst>
                                    </p:anim>
                                    <p:animEffect transition="in" filter="fade">
                                      <p:cBhvr>
                                        <p:cTn id="9" dur="500"/>
                                        <p:tgtEl>
                                          <p:spTgt spid="1945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 calcmode="lin" valueType="num">
                                      <p:cBhvr>
                                        <p:cTn id="13" dur="5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9459">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9459">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9459">
                                            <p:txEl>
                                              <p:pRg st="1" end="1"/>
                                            </p:txEl>
                                          </p:spTgt>
                                        </p:tgtEl>
                                        <p:attrNameLst>
                                          <p:attrName>style.visibility</p:attrName>
                                        </p:attrNameLst>
                                      </p:cBhvr>
                                      <p:to>
                                        <p:strVal val="visible"/>
                                      </p:to>
                                    </p:set>
                                    <p:anim calcmode="lin" valueType="num">
                                      <p:cBhvr>
                                        <p:cTn id="19" dur="5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9459">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9459">
                                            <p:txEl>
                                              <p:pRg st="1" end="1"/>
                                            </p:txEl>
                                          </p:spTgt>
                                        </p:tgtEl>
                                      </p:cBhvr>
                                    </p:animEffect>
                                  </p:childTnLst>
                                </p:cTn>
                              </p:par>
                            </p:childTnLst>
                          </p:cTn>
                        </p:par>
                        <p:par>
                          <p:cTn id="22" fill="hold">
                            <p:stCondLst>
                              <p:cond delay="1500"/>
                            </p:stCondLst>
                            <p:childTnLst>
                              <p:par>
                                <p:cTn id="23" presetID="32" presetClass="emph" presetSubtype="0" fill="hold" grpId="1" nodeType="afterEffect">
                                  <p:stCondLst>
                                    <p:cond delay="0"/>
                                  </p:stCondLst>
                                  <p:childTnLst>
                                    <p:animRot by="120000">
                                      <p:cBhvr>
                                        <p:cTn id="24" dur="100" fill="hold">
                                          <p:stCondLst>
                                            <p:cond delay="0"/>
                                          </p:stCondLst>
                                        </p:cTn>
                                        <p:tgtEl>
                                          <p:spTgt spid="19459">
                                            <p:txEl>
                                              <p:pRg st="0" end="0"/>
                                            </p:txEl>
                                          </p:spTgt>
                                        </p:tgtEl>
                                        <p:attrNameLst>
                                          <p:attrName>r</p:attrName>
                                        </p:attrNameLst>
                                      </p:cBhvr>
                                    </p:animRot>
                                    <p:animRot by="-240000">
                                      <p:cBhvr>
                                        <p:cTn id="25" dur="200" fill="hold">
                                          <p:stCondLst>
                                            <p:cond delay="200"/>
                                          </p:stCondLst>
                                        </p:cTn>
                                        <p:tgtEl>
                                          <p:spTgt spid="19459">
                                            <p:txEl>
                                              <p:pRg st="0" end="0"/>
                                            </p:txEl>
                                          </p:spTgt>
                                        </p:tgtEl>
                                        <p:attrNameLst>
                                          <p:attrName>r</p:attrName>
                                        </p:attrNameLst>
                                      </p:cBhvr>
                                    </p:animRot>
                                    <p:animRot by="240000">
                                      <p:cBhvr>
                                        <p:cTn id="26" dur="200" fill="hold">
                                          <p:stCondLst>
                                            <p:cond delay="400"/>
                                          </p:stCondLst>
                                        </p:cTn>
                                        <p:tgtEl>
                                          <p:spTgt spid="19459">
                                            <p:txEl>
                                              <p:pRg st="0" end="0"/>
                                            </p:txEl>
                                          </p:spTgt>
                                        </p:tgtEl>
                                        <p:attrNameLst>
                                          <p:attrName>r</p:attrName>
                                        </p:attrNameLst>
                                      </p:cBhvr>
                                    </p:animRot>
                                    <p:animRot by="-240000">
                                      <p:cBhvr>
                                        <p:cTn id="27" dur="200" fill="hold">
                                          <p:stCondLst>
                                            <p:cond delay="600"/>
                                          </p:stCondLst>
                                        </p:cTn>
                                        <p:tgtEl>
                                          <p:spTgt spid="19459">
                                            <p:txEl>
                                              <p:pRg st="0" end="0"/>
                                            </p:txEl>
                                          </p:spTgt>
                                        </p:tgtEl>
                                        <p:attrNameLst>
                                          <p:attrName>r</p:attrName>
                                        </p:attrNameLst>
                                      </p:cBhvr>
                                    </p:animRot>
                                    <p:animRot by="120000">
                                      <p:cBhvr>
                                        <p:cTn id="28" dur="200" fill="hold">
                                          <p:stCondLst>
                                            <p:cond delay="800"/>
                                          </p:stCondLst>
                                        </p:cTn>
                                        <p:tgtEl>
                                          <p:spTgt spid="19459">
                                            <p:txEl>
                                              <p:pRg st="0" end="0"/>
                                            </p:txEl>
                                          </p:spTgt>
                                        </p:tgtEl>
                                        <p:attrNameLst>
                                          <p:attrName>r</p:attrName>
                                        </p:attrNameLst>
                                      </p:cBhvr>
                                    </p:animRot>
                                  </p:childTnLst>
                                </p:cTn>
                              </p:par>
                            </p:childTnLst>
                          </p:cTn>
                        </p:par>
                        <p:par>
                          <p:cTn id="29" fill="hold">
                            <p:stCondLst>
                              <p:cond delay="2500"/>
                            </p:stCondLst>
                            <p:childTnLst>
                              <p:par>
                                <p:cTn id="30" presetID="32" presetClass="emph" presetSubtype="0" fill="hold" grpId="1" nodeType="afterEffect">
                                  <p:stCondLst>
                                    <p:cond delay="0"/>
                                  </p:stCondLst>
                                  <p:childTnLst>
                                    <p:animRot by="120000">
                                      <p:cBhvr>
                                        <p:cTn id="31" dur="100" fill="hold">
                                          <p:stCondLst>
                                            <p:cond delay="0"/>
                                          </p:stCondLst>
                                        </p:cTn>
                                        <p:tgtEl>
                                          <p:spTgt spid="19459">
                                            <p:txEl>
                                              <p:pRg st="1" end="1"/>
                                            </p:txEl>
                                          </p:spTgt>
                                        </p:tgtEl>
                                        <p:attrNameLst>
                                          <p:attrName>r</p:attrName>
                                        </p:attrNameLst>
                                      </p:cBhvr>
                                    </p:animRot>
                                    <p:animRot by="-240000">
                                      <p:cBhvr>
                                        <p:cTn id="32" dur="200" fill="hold">
                                          <p:stCondLst>
                                            <p:cond delay="200"/>
                                          </p:stCondLst>
                                        </p:cTn>
                                        <p:tgtEl>
                                          <p:spTgt spid="19459">
                                            <p:txEl>
                                              <p:pRg st="1" end="1"/>
                                            </p:txEl>
                                          </p:spTgt>
                                        </p:tgtEl>
                                        <p:attrNameLst>
                                          <p:attrName>r</p:attrName>
                                        </p:attrNameLst>
                                      </p:cBhvr>
                                    </p:animRot>
                                    <p:animRot by="240000">
                                      <p:cBhvr>
                                        <p:cTn id="33" dur="200" fill="hold">
                                          <p:stCondLst>
                                            <p:cond delay="400"/>
                                          </p:stCondLst>
                                        </p:cTn>
                                        <p:tgtEl>
                                          <p:spTgt spid="19459">
                                            <p:txEl>
                                              <p:pRg st="1" end="1"/>
                                            </p:txEl>
                                          </p:spTgt>
                                        </p:tgtEl>
                                        <p:attrNameLst>
                                          <p:attrName>r</p:attrName>
                                        </p:attrNameLst>
                                      </p:cBhvr>
                                    </p:animRot>
                                    <p:animRot by="-240000">
                                      <p:cBhvr>
                                        <p:cTn id="34" dur="200" fill="hold">
                                          <p:stCondLst>
                                            <p:cond delay="600"/>
                                          </p:stCondLst>
                                        </p:cTn>
                                        <p:tgtEl>
                                          <p:spTgt spid="19459">
                                            <p:txEl>
                                              <p:pRg st="1" end="1"/>
                                            </p:txEl>
                                          </p:spTgt>
                                        </p:tgtEl>
                                        <p:attrNameLst>
                                          <p:attrName>r</p:attrName>
                                        </p:attrNameLst>
                                      </p:cBhvr>
                                    </p:animRot>
                                    <p:animRot by="120000">
                                      <p:cBhvr>
                                        <p:cTn id="35" dur="200" fill="hold">
                                          <p:stCondLst>
                                            <p:cond delay="800"/>
                                          </p:stCondLst>
                                        </p:cTn>
                                        <p:tgtEl>
                                          <p:spTgt spid="1945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P spid="19459"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1066800"/>
            <a:ext cx="8001000" cy="1143000"/>
          </a:xfrm>
        </p:spPr>
        <p:txBody>
          <a:bodyPr/>
          <a:lstStyle/>
          <a:p>
            <a:r>
              <a:rPr lang="en-US" altLang="en-US" sz="3200" dirty="0" smtClean="0">
                <a:latin typeface="Tahoma" pitchFamily="34" charset="0"/>
                <a:cs typeface="Tahoma" pitchFamily="34" charset="0"/>
              </a:rPr>
              <a:t>What does creating collaborative </a:t>
            </a:r>
            <a:r>
              <a:rPr lang="en-US" altLang="en-US" sz="3200" smtClean="0">
                <a:latin typeface="Tahoma" pitchFamily="34" charset="0"/>
                <a:cs typeface="Tahoma" pitchFamily="34" charset="0"/>
              </a:rPr>
              <a:t>capacity have to do with </a:t>
            </a:r>
            <a:r>
              <a:rPr lang="en-US" altLang="en-US" sz="3200" dirty="0" smtClean="0">
                <a:latin typeface="Tahoma" pitchFamily="34" charset="0"/>
                <a:cs typeface="Tahoma" pitchFamily="34" charset="0"/>
              </a:rPr>
              <a:t>school wellness?</a:t>
            </a:r>
          </a:p>
        </p:txBody>
      </p:sp>
      <p:sp>
        <p:nvSpPr>
          <p:cNvPr id="4099" name="Content Placeholder 2"/>
          <p:cNvSpPr>
            <a:spLocks noGrp="1"/>
          </p:cNvSpPr>
          <p:nvPr>
            <p:ph idx="1"/>
          </p:nvPr>
        </p:nvSpPr>
        <p:spPr>
          <a:xfrm>
            <a:off x="685800" y="2286000"/>
            <a:ext cx="7772400" cy="4114800"/>
          </a:xfrm>
        </p:spPr>
        <p:txBody>
          <a:bodyPr/>
          <a:lstStyle/>
          <a:p>
            <a:pPr>
              <a:spcAft>
                <a:spcPts val="600"/>
              </a:spcAft>
            </a:pPr>
            <a:r>
              <a:rPr lang="en-US" altLang="en-US" sz="2400" u="sng" dirty="0">
                <a:latin typeface="Tahoma" pitchFamily="34" charset="0"/>
                <a:cs typeface="Tahoma" pitchFamily="34" charset="0"/>
              </a:rPr>
              <a:t>Capacity</a:t>
            </a:r>
            <a:r>
              <a:rPr lang="en-US" altLang="en-US" sz="2400" dirty="0">
                <a:latin typeface="Tahoma" pitchFamily="34" charset="0"/>
                <a:cs typeface="Tahoma" pitchFamily="34" charset="0"/>
              </a:rPr>
              <a:t>: </a:t>
            </a:r>
            <a:r>
              <a:rPr lang="en-US" altLang="en-US" sz="2400" dirty="0" smtClean="0">
                <a:latin typeface="Tahoma" pitchFamily="34" charset="0"/>
                <a:cs typeface="Tahoma" pitchFamily="34" charset="0"/>
              </a:rPr>
              <a:t>The </a:t>
            </a:r>
            <a:r>
              <a:rPr lang="en-US" altLang="en-US" sz="2400" dirty="0" smtClean="0">
                <a:solidFill>
                  <a:srgbClr val="FF0000"/>
                </a:solidFill>
                <a:latin typeface="Tahoma" pitchFamily="34" charset="0"/>
                <a:cs typeface="Tahoma" pitchFamily="34" charset="0"/>
              </a:rPr>
              <a:t>resources and conditions</a:t>
            </a:r>
            <a:r>
              <a:rPr lang="en-US" altLang="en-US" sz="2400" dirty="0" smtClean="0">
                <a:latin typeface="Tahoma" pitchFamily="34" charset="0"/>
                <a:cs typeface="Tahoma" pitchFamily="34" charset="0"/>
              </a:rPr>
              <a:t> required to do, experience, or understand something</a:t>
            </a:r>
            <a:endParaRPr lang="en-US" altLang="en-US" sz="2400" dirty="0">
              <a:solidFill>
                <a:srgbClr val="FF0000"/>
              </a:solidFill>
              <a:latin typeface="Tahoma" pitchFamily="34" charset="0"/>
              <a:cs typeface="Tahoma" pitchFamily="34" charset="0"/>
            </a:endParaRPr>
          </a:p>
          <a:p>
            <a:pPr>
              <a:spcAft>
                <a:spcPts val="600"/>
              </a:spcAft>
            </a:pPr>
            <a:r>
              <a:rPr lang="en-US" altLang="en-US" sz="2400" u="sng" dirty="0" smtClean="0">
                <a:latin typeface="Tahoma" pitchFamily="34" charset="0"/>
                <a:cs typeface="Tahoma" pitchFamily="34" charset="0"/>
              </a:rPr>
              <a:t>Collaboration</a:t>
            </a:r>
            <a:r>
              <a:rPr lang="en-US" altLang="en-US" sz="2400" dirty="0" smtClean="0">
                <a:latin typeface="Tahoma" pitchFamily="34" charset="0"/>
                <a:cs typeface="Tahoma" pitchFamily="34" charset="0"/>
              </a:rPr>
              <a:t>: Working </a:t>
            </a:r>
            <a:r>
              <a:rPr lang="en-US" altLang="en-US" sz="2400" dirty="0">
                <a:latin typeface="Tahoma" pitchFamily="34" charset="0"/>
                <a:cs typeface="Tahoma" pitchFamily="34" charset="0"/>
              </a:rPr>
              <a:t>together</a:t>
            </a:r>
            <a:r>
              <a:rPr lang="en-US" altLang="en-US" sz="2400" dirty="0" smtClean="0">
                <a:latin typeface="Tahoma" pitchFamily="34" charset="0"/>
                <a:cs typeface="Tahoma" pitchFamily="34" charset="0"/>
              </a:rPr>
              <a:t> towards </a:t>
            </a:r>
            <a:r>
              <a:rPr lang="en-US" altLang="en-US" sz="2400" dirty="0" smtClean="0">
                <a:solidFill>
                  <a:srgbClr val="FF0000"/>
                </a:solidFill>
                <a:latin typeface="Tahoma" pitchFamily="34" charset="0"/>
                <a:cs typeface="Tahoma" pitchFamily="34" charset="0"/>
              </a:rPr>
              <a:t>a shared goal</a:t>
            </a:r>
          </a:p>
          <a:p>
            <a:pPr>
              <a:spcAft>
                <a:spcPts val="600"/>
              </a:spcAft>
            </a:pPr>
            <a:r>
              <a:rPr lang="en-US" altLang="en-US" sz="2400" u="sng" dirty="0" smtClean="0">
                <a:latin typeface="Tahoma" pitchFamily="34" charset="0"/>
                <a:cs typeface="Tahoma" pitchFamily="34" charset="0"/>
              </a:rPr>
              <a:t>Collaborative capacity</a:t>
            </a:r>
            <a:r>
              <a:rPr lang="en-US" altLang="en-US" sz="2400" dirty="0" smtClean="0">
                <a:latin typeface="Tahoma" pitchFamily="34" charset="0"/>
                <a:cs typeface="Tahoma" pitchFamily="34" charset="0"/>
              </a:rPr>
              <a:t>: The </a:t>
            </a:r>
            <a:r>
              <a:rPr lang="en-US" altLang="en-US" sz="2400" dirty="0" smtClean="0">
                <a:solidFill>
                  <a:srgbClr val="FF0000"/>
                </a:solidFill>
                <a:latin typeface="Tahoma" pitchFamily="34" charset="0"/>
                <a:cs typeface="Tahoma" pitchFamily="34" charset="0"/>
              </a:rPr>
              <a:t>resources and conditions </a:t>
            </a:r>
            <a:r>
              <a:rPr lang="en-US" altLang="en-US" sz="2400" dirty="0" smtClean="0">
                <a:latin typeface="Tahoma" pitchFamily="34" charset="0"/>
                <a:cs typeface="Tahoma" pitchFamily="34" charset="0"/>
              </a:rPr>
              <a:t>needed to work together to achieve </a:t>
            </a:r>
            <a:r>
              <a:rPr lang="en-US" altLang="en-US" sz="2400" dirty="0" smtClean="0">
                <a:solidFill>
                  <a:srgbClr val="FF0000"/>
                </a:solidFill>
                <a:latin typeface="Tahoma" pitchFamily="34" charset="0"/>
                <a:cs typeface="Tahoma" pitchFamily="34" charset="0"/>
              </a:rPr>
              <a:t>a shared goal</a:t>
            </a:r>
          </a:p>
          <a:p>
            <a:pPr>
              <a:spcAft>
                <a:spcPts val="600"/>
              </a:spcAft>
            </a:pPr>
            <a:r>
              <a:rPr lang="en-US" altLang="en-US" sz="2400" dirty="0" smtClean="0">
                <a:latin typeface="Tahoma" pitchFamily="34" charset="0"/>
                <a:cs typeface="Tahoma" pitchFamily="34" charset="0"/>
              </a:rPr>
              <a:t>Creating collaborative capacity will help you and other wellness champions leverage opportunities, priorities, and preferences that promote </a:t>
            </a:r>
            <a:r>
              <a:rPr lang="en-US" altLang="en-US" sz="2400" dirty="0" smtClean="0">
                <a:solidFill>
                  <a:srgbClr val="FF0000"/>
                </a:solidFill>
                <a:latin typeface="Tahoma" pitchFamily="34" charset="0"/>
                <a:cs typeface="Tahoma" pitchFamily="34" charset="0"/>
              </a:rPr>
              <a:t>health behavior change </a:t>
            </a:r>
            <a:r>
              <a:rPr lang="en-US" altLang="en-US" sz="2400" dirty="0" smtClean="0">
                <a:latin typeface="Tahoma" pitchFamily="34" charset="0"/>
                <a:cs typeface="Tahoma" pitchFamily="34" charset="0"/>
              </a:rPr>
              <a:t>among students and staff</a:t>
            </a:r>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33338"/>
            <a:ext cx="9255126" cy="98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80">
                                          <p:stCondLst>
                                            <p:cond delay="0"/>
                                          </p:stCondLst>
                                        </p:cTn>
                                        <p:tgtEl>
                                          <p:spTgt spid="4098"/>
                                        </p:tgtEl>
                                      </p:cBhvr>
                                    </p:animEffect>
                                    <p:anim calcmode="lin" valueType="num">
                                      <p:cBhvr>
                                        <p:cTn id="8"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8"/>
                                        </p:tgtEl>
                                      </p:cBhvr>
                                      <p:to x="100000" y="60000"/>
                                    </p:animScale>
                                    <p:animScale>
                                      <p:cBhvr>
                                        <p:cTn id="14" dur="166" decel="50000">
                                          <p:stCondLst>
                                            <p:cond delay="676"/>
                                          </p:stCondLst>
                                        </p:cTn>
                                        <p:tgtEl>
                                          <p:spTgt spid="4098"/>
                                        </p:tgtEl>
                                      </p:cBhvr>
                                      <p:to x="100000" y="100000"/>
                                    </p:animScale>
                                    <p:animScale>
                                      <p:cBhvr>
                                        <p:cTn id="15" dur="26">
                                          <p:stCondLst>
                                            <p:cond delay="1312"/>
                                          </p:stCondLst>
                                        </p:cTn>
                                        <p:tgtEl>
                                          <p:spTgt spid="4098"/>
                                        </p:tgtEl>
                                      </p:cBhvr>
                                      <p:to x="100000" y="80000"/>
                                    </p:animScale>
                                    <p:animScale>
                                      <p:cBhvr>
                                        <p:cTn id="16" dur="166" decel="50000">
                                          <p:stCondLst>
                                            <p:cond delay="1338"/>
                                          </p:stCondLst>
                                        </p:cTn>
                                        <p:tgtEl>
                                          <p:spTgt spid="4098"/>
                                        </p:tgtEl>
                                      </p:cBhvr>
                                      <p:to x="100000" y="100000"/>
                                    </p:animScale>
                                    <p:animScale>
                                      <p:cBhvr>
                                        <p:cTn id="17" dur="26">
                                          <p:stCondLst>
                                            <p:cond delay="1642"/>
                                          </p:stCondLst>
                                        </p:cTn>
                                        <p:tgtEl>
                                          <p:spTgt spid="4098"/>
                                        </p:tgtEl>
                                      </p:cBhvr>
                                      <p:to x="100000" y="90000"/>
                                    </p:animScale>
                                    <p:animScale>
                                      <p:cBhvr>
                                        <p:cTn id="18" dur="166" decel="50000">
                                          <p:stCondLst>
                                            <p:cond delay="1668"/>
                                          </p:stCondLst>
                                        </p:cTn>
                                        <p:tgtEl>
                                          <p:spTgt spid="4098"/>
                                        </p:tgtEl>
                                      </p:cBhvr>
                                      <p:to x="100000" y="100000"/>
                                    </p:animScale>
                                    <p:animScale>
                                      <p:cBhvr>
                                        <p:cTn id="19" dur="26">
                                          <p:stCondLst>
                                            <p:cond delay="1808"/>
                                          </p:stCondLst>
                                        </p:cTn>
                                        <p:tgtEl>
                                          <p:spTgt spid="4098"/>
                                        </p:tgtEl>
                                      </p:cBhvr>
                                      <p:to x="100000" y="95000"/>
                                    </p:animScale>
                                    <p:animScale>
                                      <p:cBhvr>
                                        <p:cTn id="20" dur="166" decel="50000">
                                          <p:stCondLst>
                                            <p:cond delay="1834"/>
                                          </p:stCondLst>
                                        </p:cTn>
                                        <p:tgtEl>
                                          <p:spTgt spid="4098"/>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4099">
                                            <p:txEl>
                                              <p:pRg st="0" end="0"/>
                                            </p:txEl>
                                          </p:spTgt>
                                        </p:tgtEl>
                                        <p:attrNameLst>
                                          <p:attrName>style.visibility</p:attrName>
                                        </p:attrNameLst>
                                      </p:cBhvr>
                                      <p:to>
                                        <p:strVal val="visible"/>
                                      </p:to>
                                    </p:set>
                                    <p:animEffect transition="in" filter="fade">
                                      <p:cBhvr>
                                        <p:cTn id="24" dur="1000"/>
                                        <p:tgtEl>
                                          <p:spTgt spid="4099">
                                            <p:txEl>
                                              <p:pRg st="0" end="0"/>
                                            </p:txEl>
                                          </p:spTgt>
                                        </p:tgtEl>
                                      </p:cBhvr>
                                    </p:animEffect>
                                    <p:anim calcmode="lin" valueType="num">
                                      <p:cBhvr>
                                        <p:cTn id="25"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099">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4099">
                                            <p:txEl>
                                              <p:pRg st="1" end="1"/>
                                            </p:txEl>
                                          </p:spTgt>
                                        </p:tgtEl>
                                        <p:attrNameLst>
                                          <p:attrName>style.visibility</p:attrName>
                                        </p:attrNameLst>
                                      </p:cBhvr>
                                      <p:to>
                                        <p:strVal val="visible"/>
                                      </p:to>
                                    </p:set>
                                    <p:animEffect transition="in" filter="fade">
                                      <p:cBhvr>
                                        <p:cTn id="30" dur="1000"/>
                                        <p:tgtEl>
                                          <p:spTgt spid="4099">
                                            <p:txEl>
                                              <p:pRg st="1" end="1"/>
                                            </p:txEl>
                                          </p:spTgt>
                                        </p:tgtEl>
                                      </p:cBhvr>
                                    </p:animEffect>
                                    <p:anim calcmode="lin" valueType="num">
                                      <p:cBhvr>
                                        <p:cTn id="31"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4099">
                                            <p:txEl>
                                              <p:pRg st="2" end="2"/>
                                            </p:txEl>
                                          </p:spTgt>
                                        </p:tgtEl>
                                        <p:attrNameLst>
                                          <p:attrName>style.visibility</p:attrName>
                                        </p:attrNameLst>
                                      </p:cBhvr>
                                      <p:to>
                                        <p:strVal val="visible"/>
                                      </p:to>
                                    </p:set>
                                    <p:animEffect transition="in" filter="fade">
                                      <p:cBhvr>
                                        <p:cTn id="36" dur="1000"/>
                                        <p:tgtEl>
                                          <p:spTgt spid="4099">
                                            <p:txEl>
                                              <p:pRg st="2" end="2"/>
                                            </p:txEl>
                                          </p:spTgt>
                                        </p:tgtEl>
                                      </p:cBhvr>
                                    </p:animEffect>
                                    <p:anim calcmode="lin" valueType="num">
                                      <p:cBhvr>
                                        <p:cTn id="37"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grpId="0" nodeType="afterEffect">
                                  <p:stCondLst>
                                    <p:cond delay="0"/>
                                  </p:stCondLst>
                                  <p:childTnLst>
                                    <p:set>
                                      <p:cBhvr>
                                        <p:cTn id="41" dur="1" fill="hold">
                                          <p:stCondLst>
                                            <p:cond delay="0"/>
                                          </p:stCondLst>
                                        </p:cTn>
                                        <p:tgtEl>
                                          <p:spTgt spid="4099">
                                            <p:txEl>
                                              <p:pRg st="3" end="3"/>
                                            </p:txEl>
                                          </p:spTgt>
                                        </p:tgtEl>
                                        <p:attrNameLst>
                                          <p:attrName>style.visibility</p:attrName>
                                        </p:attrNameLst>
                                      </p:cBhvr>
                                      <p:to>
                                        <p:strVal val="visible"/>
                                      </p:to>
                                    </p:set>
                                    <p:animEffect transition="in" filter="fade">
                                      <p:cBhvr>
                                        <p:cTn id="42" dur="1000"/>
                                        <p:tgtEl>
                                          <p:spTgt spid="4099">
                                            <p:txEl>
                                              <p:pRg st="3" end="3"/>
                                            </p:txEl>
                                          </p:spTgt>
                                        </p:tgtEl>
                                      </p:cBhvr>
                                    </p:animEffect>
                                    <p:anim calcmode="lin" valueType="num">
                                      <p:cBhvr>
                                        <p:cTn id="43"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0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195" name="Group 4"/>
          <p:cNvGrpSpPr>
            <a:grpSpLocks/>
          </p:cNvGrpSpPr>
          <p:nvPr/>
        </p:nvGrpSpPr>
        <p:grpSpPr bwMode="auto">
          <a:xfrm>
            <a:off x="0" y="0"/>
            <a:ext cx="9144000" cy="876300"/>
            <a:chOff x="0" y="0"/>
            <a:chExt cx="9144000" cy="876301"/>
          </a:xfrm>
        </p:grpSpPr>
        <p:grpSp>
          <p:nvGrpSpPr>
            <p:cNvPr id="6" name="Grupo 14"/>
            <p:cNvGrpSpPr/>
            <p:nvPr/>
          </p:nvGrpSpPr>
          <p:grpSpPr>
            <a:xfrm>
              <a:off x="0" y="0"/>
              <a:ext cx="9144000" cy="876300"/>
              <a:chOff x="0" y="0"/>
              <a:chExt cx="9144000" cy="876300"/>
            </a:xfrm>
            <a:solidFill>
              <a:schemeClr val="tx1"/>
            </a:solidFill>
          </p:grpSpPr>
          <p:sp>
            <p:nvSpPr>
              <p:cNvPr id="11"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12"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8202" name="Picture 3" descr="IMG_41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4" descr="teens danc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6" descr="NIDDK-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5" name="TextBox 9"/>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sp>
        <p:nvSpPr>
          <p:cNvPr id="13" name="TextBox 12"/>
          <p:cNvSpPr txBox="1">
            <a:spLocks noChangeArrowheads="1"/>
          </p:cNvSpPr>
          <p:nvPr/>
        </p:nvSpPr>
        <p:spPr bwMode="auto">
          <a:xfrm>
            <a:off x="1254125" y="1143000"/>
            <a:ext cx="1870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a:solidFill>
                  <a:schemeClr val="bg1"/>
                </a:solidFill>
                <a:latin typeface="Tahoma" pitchFamily="34" charset="0"/>
              </a:rPr>
              <a:t>School Level</a:t>
            </a:r>
          </a:p>
        </p:txBody>
      </p:sp>
      <p:sp>
        <p:nvSpPr>
          <p:cNvPr id="14" name="TextBox 13"/>
          <p:cNvSpPr txBox="1">
            <a:spLocks noChangeArrowheads="1"/>
          </p:cNvSpPr>
          <p:nvPr/>
        </p:nvSpPr>
        <p:spPr bwMode="auto">
          <a:xfrm>
            <a:off x="5710238" y="601503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a:solidFill>
                  <a:schemeClr val="bg1"/>
                </a:solidFill>
                <a:latin typeface="Tahoma" pitchFamily="34" charset="0"/>
              </a:rPr>
              <a:t>Student Level</a:t>
            </a:r>
          </a:p>
        </p:txBody>
      </p:sp>
      <p:grpSp>
        <p:nvGrpSpPr>
          <p:cNvPr id="4" name="Group 3"/>
          <p:cNvGrpSpPr/>
          <p:nvPr/>
        </p:nvGrpSpPr>
        <p:grpSpPr>
          <a:xfrm>
            <a:off x="76200" y="1706563"/>
            <a:ext cx="9067800" cy="3963987"/>
            <a:chOff x="76200" y="1706563"/>
            <a:chExt cx="9067800" cy="3963987"/>
          </a:xfrm>
        </p:grpSpPr>
        <p:pic>
          <p:nvPicPr>
            <p:cNvPr id="8194"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200" y="1706563"/>
              <a:ext cx="9067800"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495800" y="2209800"/>
              <a:ext cx="870751" cy="338554"/>
            </a:xfrm>
            <a:prstGeom prst="rect">
              <a:avLst/>
            </a:prstGeom>
            <a:solidFill>
              <a:schemeClr val="tx1"/>
            </a:solidFill>
          </p:spPr>
          <p:txBody>
            <a:bodyPr wrap="none" rtlCol="0">
              <a:spAutoFit/>
            </a:bodyPr>
            <a:lstStyle/>
            <a:p>
              <a:r>
                <a:rPr lang="en-US" sz="800" b="1" dirty="0" smtClean="0">
                  <a:solidFill>
                    <a:schemeClr val="bg2"/>
                  </a:solidFill>
                  <a:latin typeface="Arial" panose="020B0604020202020204" pitchFamily="34" charset="0"/>
                  <a:cs typeface="Arial" panose="020B0604020202020204" pitchFamily="34" charset="0"/>
                </a:rPr>
                <a:t>Demonstrable</a:t>
              </a:r>
            </a:p>
            <a:p>
              <a:r>
                <a:rPr lang="en-US" sz="800" b="1" dirty="0" smtClean="0">
                  <a:solidFill>
                    <a:schemeClr val="bg2"/>
                  </a:solidFill>
                  <a:latin typeface="Arial" panose="020B0604020202020204" pitchFamily="34" charset="0"/>
                  <a:cs typeface="Arial" panose="020B0604020202020204" pitchFamily="34" charset="0"/>
                </a:rPr>
                <a:t>Skill-building</a:t>
              </a:r>
              <a:endParaRPr lang="en-US" sz="800" b="1" dirty="0">
                <a:solidFill>
                  <a:schemeClr val="bg2"/>
                </a:solidFill>
                <a:latin typeface="Arial" panose="020B0604020202020204" pitchFamily="34" charset="0"/>
                <a:cs typeface="Arial" panose="020B0604020202020204" pitchFamily="34" charset="0"/>
              </a:endParaRPr>
            </a:p>
          </p:txBody>
        </p:sp>
      </p:grpSp>
      <p:sp>
        <p:nvSpPr>
          <p:cNvPr id="19" name="Freeform 18"/>
          <p:cNvSpPr>
            <a:spLocks/>
          </p:cNvSpPr>
          <p:nvPr/>
        </p:nvSpPr>
        <p:spPr bwMode="auto">
          <a:xfrm>
            <a:off x="44450" y="1752600"/>
            <a:ext cx="4502150" cy="4233863"/>
          </a:xfrm>
          <a:custGeom>
            <a:avLst/>
            <a:gdLst>
              <a:gd name="T0" fmla="*/ 1435500 w 4835454"/>
              <a:gd name="T1" fmla="*/ 132612 h 4382167"/>
              <a:gd name="T2" fmla="*/ 99089 w 4835454"/>
              <a:gd name="T3" fmla="*/ 1211357 h 4382167"/>
              <a:gd name="T4" fmla="*/ 198082 w 4835454"/>
              <a:gd name="T5" fmla="*/ 2598315 h 4382167"/>
              <a:gd name="T6" fmla="*/ 990029 w 4835454"/>
              <a:gd name="T7" fmla="*/ 3872262 h 4382167"/>
              <a:gd name="T8" fmla="*/ 2930299 w 4835454"/>
              <a:gd name="T9" fmla="*/ 4231843 h 4382167"/>
              <a:gd name="T10" fmla="*/ 4118220 w 4835454"/>
              <a:gd name="T11" fmla="*/ 3748977 h 4382167"/>
              <a:gd name="T12" fmla="*/ 4464696 w 4835454"/>
              <a:gd name="T13" fmla="*/ 1725045 h 4382167"/>
              <a:gd name="T14" fmla="*/ 3355971 w 4835454"/>
              <a:gd name="T15" fmla="*/ 255897 h 4382167"/>
              <a:gd name="T16" fmla="*/ 2009661 w 4835454"/>
              <a:gd name="T17" fmla="*/ 29875 h 4382167"/>
              <a:gd name="T18" fmla="*/ 1435500 w 4835454"/>
              <a:gd name="T19" fmla="*/ 132612 h 4382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35454" h="4382167">
                <a:moveTo>
                  <a:pt x="1541824" y="137243"/>
                </a:moveTo>
                <a:cubicBezTo>
                  <a:pt x="1199810" y="341034"/>
                  <a:pt x="327940" y="828360"/>
                  <a:pt x="106428" y="1253662"/>
                </a:cubicBezTo>
                <a:cubicBezTo>
                  <a:pt x="-115084" y="1678964"/>
                  <a:pt x="53266" y="2230085"/>
                  <a:pt x="212754" y="2689057"/>
                </a:cubicBezTo>
                <a:cubicBezTo>
                  <a:pt x="372242" y="3148029"/>
                  <a:pt x="574260" y="3725732"/>
                  <a:pt x="1063358" y="4007495"/>
                </a:cubicBezTo>
                <a:cubicBezTo>
                  <a:pt x="1552456" y="4289258"/>
                  <a:pt x="2587359" y="4400899"/>
                  <a:pt x="3147340" y="4379634"/>
                </a:cubicBezTo>
                <a:cubicBezTo>
                  <a:pt x="3707322" y="4358369"/>
                  <a:pt x="4148573" y="4312295"/>
                  <a:pt x="4423247" y="3879904"/>
                </a:cubicBezTo>
                <a:cubicBezTo>
                  <a:pt x="4697921" y="3447513"/>
                  <a:pt x="4931837" y="2387802"/>
                  <a:pt x="4795386" y="1785290"/>
                </a:cubicBezTo>
                <a:cubicBezTo>
                  <a:pt x="4658935" y="1182778"/>
                  <a:pt x="4044019" y="557229"/>
                  <a:pt x="3604540" y="264834"/>
                </a:cubicBezTo>
                <a:cubicBezTo>
                  <a:pt x="3165061" y="-27561"/>
                  <a:pt x="2509387" y="50411"/>
                  <a:pt x="2158512" y="30918"/>
                </a:cubicBezTo>
                <a:cubicBezTo>
                  <a:pt x="1807637" y="11425"/>
                  <a:pt x="1883838" y="-66548"/>
                  <a:pt x="1541824" y="137243"/>
                </a:cubicBezTo>
                <a:close/>
              </a:path>
            </a:pathLst>
          </a:custGeom>
          <a:noFill/>
          <a:ln w="25400" cap="flat" cmpd="sng" algn="ctr">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30" name="Elbow Connector 29"/>
          <p:cNvCxnSpPr>
            <a:cxnSpLocks noChangeShapeType="1"/>
            <a:stCxn id="13" idx="3"/>
            <a:endCxn id="14" idx="0"/>
          </p:cNvCxnSpPr>
          <p:nvPr/>
        </p:nvCxnSpPr>
        <p:spPr bwMode="auto">
          <a:xfrm>
            <a:off x="3124200" y="1373188"/>
            <a:ext cx="3602038" cy="4641850"/>
          </a:xfrm>
          <a:prstGeom prst="bentConnector2">
            <a:avLst/>
          </a:prstGeom>
          <a:noFill/>
          <a:ln w="19050" algn="ctr">
            <a:solidFill>
              <a:srgbClr val="FF0000"/>
            </a:solidFill>
            <a:prstDash val="sysDot"/>
            <a:round/>
            <a:headEnd/>
            <a:tailEnd type="arrow" w="med" len="med"/>
          </a:ln>
        </p:spPr>
      </p:cxnSp>
      <p:cxnSp>
        <p:nvCxnSpPr>
          <p:cNvPr id="32" name="Elbow Connector 31"/>
          <p:cNvCxnSpPr>
            <a:cxnSpLocks noChangeShapeType="1"/>
            <a:stCxn id="14" idx="1"/>
          </p:cNvCxnSpPr>
          <p:nvPr/>
        </p:nvCxnSpPr>
        <p:spPr bwMode="auto">
          <a:xfrm rot="10800000">
            <a:off x="1828800" y="1604963"/>
            <a:ext cx="3881438" cy="4641850"/>
          </a:xfrm>
          <a:prstGeom prst="bentConnector2">
            <a:avLst/>
          </a:prstGeom>
          <a:noFill/>
          <a:ln w="19050" algn="ctr">
            <a:solidFill>
              <a:srgbClr val="FF0000"/>
            </a:solidFill>
            <a:prstDash val="sysDot"/>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Effect transition="in" filter="fade">
                                      <p:cBhvr>
                                        <p:cTn id="13" dur="1000"/>
                                        <p:tgtEl>
                                          <p:spTgt spid="13"/>
                                        </p:tgtEl>
                                      </p:cBhvr>
                                    </p:animEffect>
                                  </p:childTnLst>
                                </p:cTn>
                              </p:par>
                            </p:childTnLst>
                          </p:cTn>
                        </p:par>
                        <p:par>
                          <p:cTn id="14" fill="hold">
                            <p:stCondLst>
                              <p:cond delay="300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Effect transition="in" filter="fade">
                                      <p:cBhvr>
                                        <p:cTn id="19" dur="1000"/>
                                        <p:tgtEl>
                                          <p:spTgt spid="14"/>
                                        </p:tgtEl>
                                      </p:cBhvr>
                                    </p:animEffect>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par>
                          <p:cTn id="25" fill="hold" nodeType="withGroup">
                            <p:stCondLst>
                              <p:cond delay="4500"/>
                            </p:stCondLst>
                            <p:childTnLst>
                              <p:par>
                                <p:cTn id="26" presetID="2" presetClass="entr" presetSubtype="4"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6" presetClass="entr" presetSubtype="0" fill="hold" grpId="0" nodeType="afterEffect">
                                  <p:stCondLst>
                                    <p:cond delay="300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80">
                                          <p:stCondLst>
                                            <p:cond delay="0"/>
                                          </p:stCondLst>
                                        </p:cTn>
                                        <p:tgtEl>
                                          <p:spTgt spid="19"/>
                                        </p:tgtEl>
                                      </p:cBhvr>
                                    </p:animEffect>
                                    <p:anim calcmode="lin" valueType="num">
                                      <p:cBhvr>
                                        <p:cTn id="3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9" dur="26">
                                          <p:stCondLst>
                                            <p:cond delay="650"/>
                                          </p:stCondLst>
                                        </p:cTn>
                                        <p:tgtEl>
                                          <p:spTgt spid="19"/>
                                        </p:tgtEl>
                                      </p:cBhvr>
                                      <p:to x="100000" y="60000"/>
                                    </p:animScale>
                                    <p:animScale>
                                      <p:cBhvr>
                                        <p:cTn id="40" dur="166" decel="50000">
                                          <p:stCondLst>
                                            <p:cond delay="676"/>
                                          </p:stCondLst>
                                        </p:cTn>
                                        <p:tgtEl>
                                          <p:spTgt spid="19"/>
                                        </p:tgtEl>
                                      </p:cBhvr>
                                      <p:to x="100000" y="100000"/>
                                    </p:animScale>
                                    <p:animScale>
                                      <p:cBhvr>
                                        <p:cTn id="41" dur="26">
                                          <p:stCondLst>
                                            <p:cond delay="1312"/>
                                          </p:stCondLst>
                                        </p:cTn>
                                        <p:tgtEl>
                                          <p:spTgt spid="19"/>
                                        </p:tgtEl>
                                      </p:cBhvr>
                                      <p:to x="100000" y="80000"/>
                                    </p:animScale>
                                    <p:animScale>
                                      <p:cBhvr>
                                        <p:cTn id="42" dur="166" decel="50000">
                                          <p:stCondLst>
                                            <p:cond delay="1338"/>
                                          </p:stCondLst>
                                        </p:cTn>
                                        <p:tgtEl>
                                          <p:spTgt spid="19"/>
                                        </p:tgtEl>
                                      </p:cBhvr>
                                      <p:to x="100000" y="100000"/>
                                    </p:animScale>
                                    <p:animScale>
                                      <p:cBhvr>
                                        <p:cTn id="43" dur="26">
                                          <p:stCondLst>
                                            <p:cond delay="1642"/>
                                          </p:stCondLst>
                                        </p:cTn>
                                        <p:tgtEl>
                                          <p:spTgt spid="19"/>
                                        </p:tgtEl>
                                      </p:cBhvr>
                                      <p:to x="100000" y="90000"/>
                                    </p:animScale>
                                    <p:animScale>
                                      <p:cBhvr>
                                        <p:cTn id="44" dur="166" decel="50000">
                                          <p:stCondLst>
                                            <p:cond delay="1668"/>
                                          </p:stCondLst>
                                        </p:cTn>
                                        <p:tgtEl>
                                          <p:spTgt spid="19"/>
                                        </p:tgtEl>
                                      </p:cBhvr>
                                      <p:to x="100000" y="100000"/>
                                    </p:animScale>
                                    <p:animScale>
                                      <p:cBhvr>
                                        <p:cTn id="45" dur="26">
                                          <p:stCondLst>
                                            <p:cond delay="1808"/>
                                          </p:stCondLst>
                                        </p:cTn>
                                        <p:tgtEl>
                                          <p:spTgt spid="19"/>
                                        </p:tgtEl>
                                      </p:cBhvr>
                                      <p:to x="100000" y="95000"/>
                                    </p:animScale>
                                    <p:animScale>
                                      <p:cBhvr>
                                        <p:cTn id="46"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218" name="Group 42"/>
          <p:cNvGrpSpPr>
            <a:grpSpLocks/>
          </p:cNvGrpSpPr>
          <p:nvPr/>
        </p:nvGrpSpPr>
        <p:grpSpPr bwMode="auto">
          <a:xfrm>
            <a:off x="0" y="0"/>
            <a:ext cx="9144000" cy="876300"/>
            <a:chOff x="0" y="0"/>
            <a:chExt cx="9144000" cy="876301"/>
          </a:xfrm>
        </p:grpSpPr>
        <p:grpSp>
          <p:nvGrpSpPr>
            <p:cNvPr id="44" name="Grupo 14"/>
            <p:cNvGrpSpPr/>
            <p:nvPr/>
          </p:nvGrpSpPr>
          <p:grpSpPr>
            <a:xfrm>
              <a:off x="0" y="0"/>
              <a:ext cx="9144000" cy="876300"/>
              <a:chOff x="0" y="0"/>
              <a:chExt cx="9144000" cy="876300"/>
            </a:xfrm>
            <a:solidFill>
              <a:schemeClr val="tx1"/>
            </a:solidFill>
          </p:grpSpPr>
          <p:sp>
            <p:nvSpPr>
              <p:cNvPr id="52"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53"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9261" name="Picture 3" descr="IMG_41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2" name="Picture 4" descr="teens danc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6" descr="NIDDK-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4" name="TextBox 50"/>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sp>
        <p:nvSpPr>
          <p:cNvPr id="54" name="TextBox 53"/>
          <p:cNvSpPr txBox="1">
            <a:spLocks noChangeArrowheads="1"/>
          </p:cNvSpPr>
          <p:nvPr/>
        </p:nvSpPr>
        <p:spPr bwMode="auto">
          <a:xfrm>
            <a:off x="-152400" y="1227138"/>
            <a:ext cx="2520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b="1" dirty="0">
                <a:solidFill>
                  <a:srgbClr val="00B050"/>
                </a:solidFill>
                <a:latin typeface="Tahoma" pitchFamily="34" charset="0"/>
              </a:rPr>
              <a:t>Collaborative Capacity</a:t>
            </a:r>
          </a:p>
        </p:txBody>
      </p:sp>
      <p:grpSp>
        <p:nvGrpSpPr>
          <p:cNvPr id="9220" name="Group 2"/>
          <p:cNvGrpSpPr>
            <a:grpSpLocks/>
          </p:cNvGrpSpPr>
          <p:nvPr/>
        </p:nvGrpSpPr>
        <p:grpSpPr bwMode="auto">
          <a:xfrm>
            <a:off x="533400" y="1066800"/>
            <a:ext cx="8077200" cy="5722938"/>
            <a:chOff x="167247" y="46037"/>
            <a:chExt cx="8595753" cy="6856264"/>
          </a:xfrm>
        </p:grpSpPr>
        <p:pic>
          <p:nvPicPr>
            <p:cNvPr id="92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693" y="152400"/>
              <a:ext cx="8432307" cy="652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08130" y="152542"/>
              <a:ext cx="1447831" cy="9908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 name="Rectangle 3"/>
            <p:cNvSpPr/>
            <p:nvPr/>
          </p:nvSpPr>
          <p:spPr>
            <a:xfrm>
              <a:off x="331121" y="2514672"/>
              <a:ext cx="1268752" cy="8995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 name="Rectangle 4"/>
            <p:cNvSpPr/>
            <p:nvPr/>
          </p:nvSpPr>
          <p:spPr>
            <a:xfrm>
              <a:off x="2209753" y="2092456"/>
              <a:ext cx="989998" cy="10308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6" name="Rectangle 5"/>
            <p:cNvSpPr/>
            <p:nvPr/>
          </p:nvSpPr>
          <p:spPr>
            <a:xfrm>
              <a:off x="4419510" y="1143420"/>
              <a:ext cx="837951" cy="10669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6521144" y="839120"/>
              <a:ext cx="991687" cy="10650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8" name="Rectangle 7"/>
            <p:cNvSpPr/>
            <p:nvPr/>
          </p:nvSpPr>
          <p:spPr>
            <a:xfrm>
              <a:off x="5333484" y="3505550"/>
              <a:ext cx="1295783" cy="760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233" name="TextBox 8"/>
            <p:cNvSpPr txBox="1">
              <a:spLocks noChangeArrowheads="1"/>
            </p:cNvSpPr>
            <p:nvPr/>
          </p:nvSpPr>
          <p:spPr bwMode="auto">
            <a:xfrm>
              <a:off x="5274219" y="4181968"/>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sz="1200" b="1"/>
                <a:t>+</a:t>
              </a:r>
            </a:p>
          </p:txBody>
        </p:sp>
        <p:sp>
          <p:nvSpPr>
            <p:cNvPr id="10" name="Rectangle 9"/>
            <p:cNvSpPr/>
            <p:nvPr/>
          </p:nvSpPr>
          <p:spPr>
            <a:xfrm>
              <a:off x="7315170" y="2872225"/>
              <a:ext cx="989998" cy="5952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235" name="TextBox 11"/>
            <p:cNvSpPr txBox="1">
              <a:spLocks noChangeArrowheads="1"/>
            </p:cNvSpPr>
            <p:nvPr/>
          </p:nvSpPr>
          <p:spPr bwMode="auto">
            <a:xfrm>
              <a:off x="7053590" y="3352800"/>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sz="1200" b="1"/>
                <a:t>+</a:t>
              </a:r>
            </a:p>
          </p:txBody>
        </p:sp>
        <p:sp>
          <p:nvSpPr>
            <p:cNvPr id="11" name="Rectangle 10"/>
            <p:cNvSpPr/>
            <p:nvPr/>
          </p:nvSpPr>
          <p:spPr>
            <a:xfrm>
              <a:off x="6781315" y="5028952"/>
              <a:ext cx="1028854" cy="6105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Rectangle 12"/>
            <p:cNvSpPr/>
            <p:nvPr/>
          </p:nvSpPr>
          <p:spPr>
            <a:xfrm>
              <a:off x="7016143" y="5487305"/>
              <a:ext cx="496689" cy="456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Rectangle 13"/>
            <p:cNvSpPr/>
            <p:nvPr/>
          </p:nvSpPr>
          <p:spPr>
            <a:xfrm>
              <a:off x="2895656" y="3962001"/>
              <a:ext cx="1066022" cy="13712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4622240" y="5943755"/>
              <a:ext cx="1066022" cy="7341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nvGrpSpPr>
            <p:cNvPr id="9240" name="Grupo 6"/>
            <p:cNvGrpSpPr>
              <a:grpSpLocks/>
            </p:cNvGrpSpPr>
            <p:nvPr/>
          </p:nvGrpSpPr>
          <p:grpSpPr bwMode="auto">
            <a:xfrm>
              <a:off x="7335175" y="2221637"/>
              <a:ext cx="1278580" cy="1184102"/>
              <a:chOff x="7476237" y="3342475"/>
              <a:chExt cx="1278580" cy="1184102"/>
            </a:xfrm>
          </p:grpSpPr>
          <p:sp>
            <p:nvSpPr>
              <p:cNvPr id="9258" name="CaixaDeTexto 7"/>
              <p:cNvSpPr txBox="1">
                <a:spLocks noChangeArrowheads="1"/>
              </p:cNvSpPr>
              <p:nvPr/>
            </p:nvSpPr>
            <p:spPr bwMode="auto">
              <a:xfrm>
                <a:off x="7476237" y="4095690"/>
                <a:ext cx="12785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sz="1100" b="1">
                    <a:solidFill>
                      <a:schemeClr val="bg2"/>
                    </a:solidFill>
                    <a:latin typeface="Avenir Black"/>
                    <a:ea typeface="Avenir Black"/>
                    <a:cs typeface="Avenir Black"/>
                  </a:rPr>
                  <a:t>Available Activities</a:t>
                </a:r>
              </a:p>
            </p:txBody>
          </p:sp>
          <p:pic>
            <p:nvPicPr>
              <p:cNvPr id="9259" name="Picture 4" descr="http://chej.org/wp-content/uploads/healthy_schools_1-300x185.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76237" y="3342475"/>
                <a:ext cx="1278580" cy="78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4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9845" y="682625"/>
              <a:ext cx="16891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42"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6037"/>
              <a:ext cx="1146175"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Grupo 21"/>
            <p:cNvGrpSpPr/>
            <p:nvPr/>
          </p:nvGrpSpPr>
          <p:grpSpPr>
            <a:xfrm>
              <a:off x="1981200" y="2133600"/>
              <a:ext cx="1390571" cy="1524000"/>
              <a:chOff x="1543089" y="2581424"/>
              <a:chExt cx="1390571" cy="1524000"/>
            </a:xfrm>
            <a:solidFill>
              <a:schemeClr val="bg1"/>
            </a:solidFill>
          </p:grpSpPr>
          <p:sp>
            <p:nvSpPr>
              <p:cNvPr id="25" name="CaixaDeTexto 22"/>
              <p:cNvSpPr txBox="1"/>
              <p:nvPr/>
            </p:nvSpPr>
            <p:spPr>
              <a:xfrm>
                <a:off x="1666875" y="3505260"/>
                <a:ext cx="1143000" cy="600164"/>
              </a:xfrm>
              <a:prstGeom prst="rect">
                <a:avLst/>
              </a:prstGeom>
              <a:solidFill>
                <a:schemeClr val="tx1"/>
              </a:solidFill>
              <a:ln>
                <a:solidFill>
                  <a:schemeClr val="tx1"/>
                </a:solidFill>
              </a:ln>
            </p:spPr>
            <p:txBody>
              <a:bodyPr>
                <a:spAutoFit/>
              </a:bodyPr>
              <a:lstStyle/>
              <a:p>
                <a:pPr>
                  <a:defRPr/>
                </a:pPr>
                <a:r>
                  <a:rPr lang="en-US" sz="1100" b="1" dirty="0">
                    <a:solidFill>
                      <a:schemeClr val="bg2"/>
                    </a:solidFill>
                    <a:latin typeface="Avenir Black"/>
                    <a:cs typeface="Avenir Black"/>
                  </a:rPr>
                  <a:t>SWC Relational Capacity</a:t>
                </a:r>
              </a:p>
            </p:txBody>
          </p:sp>
          <p:pic>
            <p:nvPicPr>
              <p:cNvPr id="26" name="Picture 12" descr="http://trustriskgroup.com/wp-content/uploads/2014/09/Fotolia_65115744_S.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43089" y="2581424"/>
                <a:ext cx="1390571" cy="927048"/>
              </a:xfrm>
              <a:prstGeom prst="rect">
                <a:avLst/>
              </a:prstGeom>
              <a:grpFill/>
              <a:extLst/>
            </p:spPr>
          </p:pic>
        </p:grpSp>
        <p:grpSp>
          <p:nvGrpSpPr>
            <p:cNvPr id="9244" name="Grupo 33"/>
            <p:cNvGrpSpPr>
              <a:grpSpLocks/>
            </p:cNvGrpSpPr>
            <p:nvPr/>
          </p:nvGrpSpPr>
          <p:grpSpPr bwMode="auto">
            <a:xfrm>
              <a:off x="167247" y="2388225"/>
              <a:ext cx="1544785" cy="1193175"/>
              <a:chOff x="119191" y="3032411"/>
              <a:chExt cx="1544785" cy="1193175"/>
            </a:xfrm>
          </p:grpSpPr>
          <p:sp>
            <p:nvSpPr>
              <p:cNvPr id="9256" name="CaixaDeTexto 34"/>
              <p:cNvSpPr txBox="1">
                <a:spLocks noChangeArrowheads="1"/>
              </p:cNvSpPr>
              <p:nvPr/>
            </p:nvSpPr>
            <p:spPr bwMode="auto">
              <a:xfrm>
                <a:off x="119191" y="3679982"/>
                <a:ext cx="1544785" cy="545604"/>
              </a:xfrm>
              <a:prstGeom prst="rect">
                <a:avLst/>
              </a:prstGeom>
              <a:solidFill>
                <a:schemeClr val="tx1"/>
              </a:solidFill>
              <a:ln w="9525">
                <a:solidFill>
                  <a:schemeClr val="tx1"/>
                </a:solidFill>
                <a:miter lim="800000"/>
                <a:headEnd/>
                <a:tailEnd/>
              </a:ln>
            </p:spPr>
            <p:txBody>
              <a:bodyPr>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sz="1100" b="1">
                    <a:solidFill>
                      <a:schemeClr val="bg2"/>
                    </a:solidFill>
                    <a:latin typeface="Avenir Black"/>
                    <a:ea typeface="Avenir Black"/>
                    <a:cs typeface="Avenir Black"/>
                  </a:rPr>
                  <a:t>School’s Reputation in the Community</a:t>
                </a:r>
              </a:p>
            </p:txBody>
          </p:sp>
          <p:pic>
            <p:nvPicPr>
              <p:cNvPr id="9257" name="Picture 8" descr="http://frontpagevip.com/wp-content/uploads/2012/12/perfect-reputation-3.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017" y="3032411"/>
                <a:ext cx="1344354" cy="67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upo 24"/>
            <p:cNvGrpSpPr/>
            <p:nvPr/>
          </p:nvGrpSpPr>
          <p:grpSpPr>
            <a:xfrm>
              <a:off x="3005467" y="3697735"/>
              <a:ext cx="1699270" cy="1521845"/>
              <a:chOff x="1199537" y="1690222"/>
              <a:chExt cx="1699270" cy="1521845"/>
            </a:xfrm>
            <a:solidFill>
              <a:schemeClr val="bg1"/>
            </a:solidFill>
          </p:grpSpPr>
          <p:pic>
            <p:nvPicPr>
              <p:cNvPr id="32" name="Picture 14" descr="http://www.thelaunchlife.com/wp-content/uploads/2015/02/opportunit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9537" y="1690222"/>
                <a:ext cx="1699270" cy="1132243"/>
              </a:xfrm>
              <a:prstGeom prst="rect">
                <a:avLst/>
              </a:prstGeom>
              <a:grpFill/>
              <a:ln>
                <a:noFill/>
              </a:ln>
              <a:extLst/>
            </p:spPr>
          </p:pic>
          <p:sp>
            <p:nvSpPr>
              <p:cNvPr id="31" name="CaixaDeTexto 25"/>
              <p:cNvSpPr txBox="1"/>
              <p:nvPr/>
            </p:nvSpPr>
            <p:spPr>
              <a:xfrm>
                <a:off x="1421135" y="2781180"/>
                <a:ext cx="1143000" cy="430887"/>
              </a:xfrm>
              <a:prstGeom prst="rect">
                <a:avLst/>
              </a:prstGeom>
              <a:solidFill>
                <a:schemeClr val="tx1"/>
              </a:solidFill>
              <a:ln>
                <a:solidFill>
                  <a:schemeClr val="tx1"/>
                </a:solidFill>
              </a:ln>
            </p:spPr>
            <p:txBody>
              <a:bodyPr>
                <a:spAutoFit/>
              </a:bodyPr>
              <a:lstStyle/>
              <a:p>
                <a:pPr>
                  <a:defRPr/>
                </a:pPr>
                <a:r>
                  <a:rPr lang="en-US" sz="1100" b="1" dirty="0">
                    <a:solidFill>
                      <a:schemeClr val="bg2"/>
                    </a:solidFill>
                    <a:latin typeface="Avenir Black"/>
                    <a:cs typeface="Avenir Black"/>
                  </a:rPr>
                  <a:t>SWC Member Capacity</a:t>
                </a:r>
              </a:p>
            </p:txBody>
          </p:sp>
        </p:grpSp>
        <p:pic>
          <p:nvPicPr>
            <p:cNvPr id="9246"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5689451"/>
              <a:ext cx="122555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47"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90520" y="4344541"/>
              <a:ext cx="1470025" cy="1792287"/>
            </a:xfrm>
            <a:prstGeom prst="rect">
              <a:avLst/>
            </a:prstGeom>
            <a:solidFill>
              <a:schemeClr val="tx1"/>
            </a:solidFill>
            <a:ln w="9525">
              <a:solidFill>
                <a:schemeClr val="tx1"/>
              </a:solidFill>
              <a:miter lim="800000"/>
              <a:headEnd/>
              <a:tailEnd/>
            </a:ln>
          </p:spPr>
        </p:pic>
        <p:sp>
          <p:nvSpPr>
            <p:cNvPr id="16" name="Rectangle 15"/>
            <p:cNvSpPr/>
            <p:nvPr/>
          </p:nvSpPr>
          <p:spPr>
            <a:xfrm>
              <a:off x="1371802" y="4458390"/>
              <a:ext cx="1142046" cy="8748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nvGrpSpPr>
            <p:cNvPr id="9249" name="Grupo 12"/>
            <p:cNvGrpSpPr>
              <a:grpSpLocks/>
            </p:cNvGrpSpPr>
            <p:nvPr/>
          </p:nvGrpSpPr>
          <p:grpSpPr bwMode="auto">
            <a:xfrm>
              <a:off x="1295400" y="4025761"/>
              <a:ext cx="1371600" cy="1613039"/>
              <a:chOff x="528126" y="3313648"/>
              <a:chExt cx="1371600" cy="1613039"/>
            </a:xfrm>
          </p:grpSpPr>
          <p:sp>
            <p:nvSpPr>
              <p:cNvPr id="9254" name="CaixaDeTexto 13"/>
              <p:cNvSpPr txBox="1">
                <a:spLocks noChangeArrowheads="1"/>
              </p:cNvSpPr>
              <p:nvPr/>
            </p:nvSpPr>
            <p:spPr bwMode="auto">
              <a:xfrm>
                <a:off x="539183" y="4495800"/>
                <a:ext cx="13605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sz="1100" b="1">
                    <a:solidFill>
                      <a:schemeClr val="bg2"/>
                    </a:solidFill>
                    <a:latin typeface="Avenir Black"/>
                    <a:ea typeface="Avenir Black"/>
                    <a:cs typeface="Avenir Black"/>
                  </a:rPr>
                  <a:t>Motivation to Join SWC</a:t>
                </a:r>
              </a:p>
            </p:txBody>
          </p:sp>
          <p:pic>
            <p:nvPicPr>
              <p:cNvPr id="9255" name="Picture 4" descr="http://jones.gray.schooldesk.net/Portals/Jones/Gray/images/school%20council.png?dummy=67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8126" y="3313648"/>
                <a:ext cx="1313941" cy="123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upo 27"/>
            <p:cNvGrpSpPr/>
            <p:nvPr/>
          </p:nvGrpSpPr>
          <p:grpSpPr>
            <a:xfrm>
              <a:off x="3897480" y="990600"/>
              <a:ext cx="1393657" cy="1582624"/>
              <a:chOff x="1382879" y="1391186"/>
              <a:chExt cx="1393657" cy="1582624"/>
            </a:xfrm>
            <a:solidFill>
              <a:schemeClr val="bg1"/>
            </a:solidFill>
          </p:grpSpPr>
          <p:pic>
            <p:nvPicPr>
              <p:cNvPr id="41" name="Picture 4" descr="http://www.ctvknox.org/wp-content/uploads/2013/03/6a00d83451c0e169e2010534a34ff5970c-800wi.jp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10887"/>
              <a:stretch/>
            </p:blipFill>
            <p:spPr bwMode="auto">
              <a:xfrm>
                <a:off x="1382879" y="1391186"/>
                <a:ext cx="1393657" cy="1241928"/>
              </a:xfrm>
              <a:prstGeom prst="rect">
                <a:avLst/>
              </a:prstGeom>
              <a:grpFill/>
              <a:extLst/>
            </p:spPr>
          </p:pic>
          <p:sp>
            <p:nvSpPr>
              <p:cNvPr id="42" name="CaixaDeTexto 29"/>
              <p:cNvSpPr txBox="1"/>
              <p:nvPr/>
            </p:nvSpPr>
            <p:spPr>
              <a:xfrm>
                <a:off x="1537351" y="2542923"/>
                <a:ext cx="1143000" cy="430887"/>
              </a:xfrm>
              <a:prstGeom prst="rect">
                <a:avLst/>
              </a:prstGeom>
              <a:solidFill>
                <a:schemeClr val="tx1"/>
              </a:solidFill>
              <a:ln>
                <a:solidFill>
                  <a:schemeClr val="tx1"/>
                </a:solidFill>
              </a:ln>
            </p:spPr>
            <p:txBody>
              <a:bodyPr>
                <a:spAutoFit/>
              </a:bodyPr>
              <a:lstStyle/>
              <a:p>
                <a:pPr>
                  <a:defRPr/>
                </a:pPr>
                <a:r>
                  <a:rPr lang="en-US" sz="1100" b="1" dirty="0">
                    <a:solidFill>
                      <a:schemeClr val="bg2"/>
                    </a:solidFill>
                    <a:latin typeface="Avenir Black"/>
                    <a:cs typeface="Avenir Black"/>
                  </a:rPr>
                  <a:t>SWC Org Capacity</a:t>
                </a:r>
              </a:p>
            </p:txBody>
          </p:sp>
        </p:grpSp>
        <p:grpSp>
          <p:nvGrpSpPr>
            <p:cNvPr id="9251" name="Grupo 30"/>
            <p:cNvGrpSpPr>
              <a:grpSpLocks/>
            </p:cNvGrpSpPr>
            <p:nvPr/>
          </p:nvGrpSpPr>
          <p:grpSpPr bwMode="auto">
            <a:xfrm>
              <a:off x="5181601" y="2715170"/>
              <a:ext cx="1752599" cy="1552030"/>
              <a:chOff x="1646983" y="1393457"/>
              <a:chExt cx="1752599" cy="1552030"/>
            </a:xfrm>
          </p:grpSpPr>
          <p:pic>
            <p:nvPicPr>
              <p:cNvPr id="9252" name="Picture 16" descr="http://cybertron.cg.tu-berlin.de/pdci11/PhotoTourism/images/implementation.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474" y="1393457"/>
                <a:ext cx="1180347" cy="118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3" name="CaixaDeTexto 32"/>
              <p:cNvSpPr txBox="1">
                <a:spLocks noChangeArrowheads="1"/>
              </p:cNvSpPr>
              <p:nvPr/>
            </p:nvSpPr>
            <p:spPr bwMode="auto">
              <a:xfrm>
                <a:off x="1646983" y="2514600"/>
                <a:ext cx="17525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sz="1100" b="1">
                    <a:solidFill>
                      <a:schemeClr val="bg2"/>
                    </a:solidFill>
                    <a:latin typeface="Avenir Black"/>
                    <a:ea typeface="Avenir Black"/>
                    <a:cs typeface="Avenir Black"/>
                  </a:rPr>
                  <a:t>SWC Programmatic Capacity</a:t>
                </a:r>
              </a:p>
            </p:txBody>
          </p:sp>
        </p:grpSp>
      </p:grpSp>
      <p:sp>
        <p:nvSpPr>
          <p:cNvPr id="23" name="Freeform 22"/>
          <p:cNvSpPr>
            <a:spLocks/>
          </p:cNvSpPr>
          <p:nvPr/>
        </p:nvSpPr>
        <p:spPr bwMode="auto">
          <a:xfrm>
            <a:off x="3097213" y="4081463"/>
            <a:ext cx="1825625" cy="1654175"/>
          </a:xfrm>
          <a:custGeom>
            <a:avLst/>
            <a:gdLst>
              <a:gd name="T0" fmla="*/ 1272872 w 2141131"/>
              <a:gd name="T1" fmla="*/ 1639530 h 1855894"/>
              <a:gd name="T2" fmla="*/ 1680890 w 2141131"/>
              <a:gd name="T3" fmla="*/ 1288992 h 1855894"/>
              <a:gd name="T4" fmla="*/ 1807829 w 2141131"/>
              <a:gd name="T5" fmla="*/ 673182 h 1855894"/>
              <a:gd name="T6" fmla="*/ 1327274 w 2141131"/>
              <a:gd name="T7" fmla="*/ 28951 h 1855894"/>
              <a:gd name="T8" fmla="*/ 230159 w 2141131"/>
              <a:gd name="T9" fmla="*/ 180535 h 1855894"/>
              <a:gd name="T10" fmla="*/ 3483 w 2141131"/>
              <a:gd name="T11" fmla="*/ 796344 h 1855894"/>
              <a:gd name="T12" fmla="*/ 193891 w 2141131"/>
              <a:gd name="T13" fmla="*/ 1506894 h 1855894"/>
              <a:gd name="T14" fmla="*/ 1272872 w 2141131"/>
              <a:gd name="T15" fmla="*/ 1639530 h 18558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41131" h="1855894">
                <a:moveTo>
                  <a:pt x="1492642" y="1840026"/>
                </a:moveTo>
                <a:cubicBezTo>
                  <a:pt x="1783265" y="1799268"/>
                  <a:pt x="1866554" y="1627374"/>
                  <a:pt x="1971107" y="1446621"/>
                </a:cubicBezTo>
                <a:cubicBezTo>
                  <a:pt x="2075660" y="1265868"/>
                  <a:pt x="2189075" y="991193"/>
                  <a:pt x="2119963" y="755505"/>
                </a:cubicBezTo>
                <a:cubicBezTo>
                  <a:pt x="2050851" y="519817"/>
                  <a:pt x="1864781" y="124640"/>
                  <a:pt x="1556437" y="32491"/>
                </a:cubicBezTo>
                <a:cubicBezTo>
                  <a:pt x="1248093" y="-59658"/>
                  <a:pt x="528623" y="59073"/>
                  <a:pt x="269898" y="202612"/>
                </a:cubicBezTo>
                <a:cubicBezTo>
                  <a:pt x="11173" y="346151"/>
                  <a:pt x="11172" y="645635"/>
                  <a:pt x="4084" y="893728"/>
                </a:cubicBezTo>
                <a:cubicBezTo>
                  <a:pt x="-3004" y="1141821"/>
                  <a:pt x="-27813" y="1535226"/>
                  <a:pt x="227368" y="1691170"/>
                </a:cubicBezTo>
                <a:cubicBezTo>
                  <a:pt x="482549" y="1847114"/>
                  <a:pt x="1202019" y="1880784"/>
                  <a:pt x="1492642" y="1840026"/>
                </a:cubicBezTo>
                <a:close/>
              </a:path>
            </a:pathLst>
          </a:custGeom>
          <a:noFill/>
          <a:ln w="19050"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2" name="Freeform 2051"/>
          <p:cNvSpPr>
            <a:spLocks/>
          </p:cNvSpPr>
          <p:nvPr/>
        </p:nvSpPr>
        <p:spPr bwMode="auto">
          <a:xfrm>
            <a:off x="5219700" y="3227388"/>
            <a:ext cx="1638300" cy="1573212"/>
          </a:xfrm>
          <a:custGeom>
            <a:avLst/>
            <a:gdLst>
              <a:gd name="T0" fmla="*/ 1039626 w 1789376"/>
              <a:gd name="T1" fmla="*/ 1551794 h 1815943"/>
              <a:gd name="T2" fmla="*/ 1458091 w 1789376"/>
              <a:gd name="T3" fmla="*/ 1404340 h 1815943"/>
              <a:gd name="T4" fmla="*/ 1633262 w 1789376"/>
              <a:gd name="T5" fmla="*/ 750010 h 1815943"/>
              <a:gd name="T6" fmla="*/ 1292652 w 1789376"/>
              <a:gd name="T7" fmla="*/ 68032 h 1815943"/>
              <a:gd name="T8" fmla="*/ 192967 w 1789376"/>
              <a:gd name="T9" fmla="*/ 123328 h 1815943"/>
              <a:gd name="T10" fmla="*/ 8064 w 1789376"/>
              <a:gd name="T11" fmla="*/ 943544 h 1815943"/>
              <a:gd name="T12" fmla="*/ 290283 w 1789376"/>
              <a:gd name="T13" fmla="*/ 1514931 h 1815943"/>
              <a:gd name="T14" fmla="*/ 1117481 w 1789376"/>
              <a:gd name="T15" fmla="*/ 1561011 h 1815943"/>
              <a:gd name="T16" fmla="*/ 1127212 w 1789376"/>
              <a:gd name="T17" fmla="*/ 1561011 h 1815943"/>
              <a:gd name="T18" fmla="*/ 1127212 w 1789376"/>
              <a:gd name="T19" fmla="*/ 1561011 h 1815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9376" h="1815943">
                <a:moveTo>
                  <a:pt x="1135861" y="1790332"/>
                </a:moveTo>
                <a:cubicBezTo>
                  <a:pt x="1310412" y="1782357"/>
                  <a:pt x="1484963" y="1774383"/>
                  <a:pt x="1593061" y="1620211"/>
                </a:cubicBezTo>
                <a:cubicBezTo>
                  <a:pt x="1701159" y="1466039"/>
                  <a:pt x="1814572" y="1122253"/>
                  <a:pt x="1784447" y="865300"/>
                </a:cubicBezTo>
                <a:cubicBezTo>
                  <a:pt x="1754322" y="608347"/>
                  <a:pt x="1674578" y="198992"/>
                  <a:pt x="1412308" y="78490"/>
                </a:cubicBezTo>
                <a:cubicBezTo>
                  <a:pt x="1150038" y="-42012"/>
                  <a:pt x="444745" y="-26063"/>
                  <a:pt x="210829" y="142286"/>
                </a:cubicBezTo>
                <a:cubicBezTo>
                  <a:pt x="-23087" y="310635"/>
                  <a:pt x="-8911" y="820997"/>
                  <a:pt x="8810" y="1088583"/>
                </a:cubicBezTo>
                <a:cubicBezTo>
                  <a:pt x="26531" y="1356169"/>
                  <a:pt x="115135" y="1629072"/>
                  <a:pt x="317154" y="1747802"/>
                </a:cubicBezTo>
                <a:cubicBezTo>
                  <a:pt x="519173" y="1866532"/>
                  <a:pt x="1068522" y="1792104"/>
                  <a:pt x="1220922" y="1800965"/>
                </a:cubicBezTo>
                <a:cubicBezTo>
                  <a:pt x="1373322" y="1809826"/>
                  <a:pt x="1231554" y="1800965"/>
                  <a:pt x="1231554" y="1800965"/>
                </a:cubicBezTo>
              </a:path>
            </a:pathLst>
          </a:custGeom>
          <a:noFill/>
          <a:ln w="19050"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6" name="Freeform 2055"/>
          <p:cNvSpPr>
            <a:spLocks/>
          </p:cNvSpPr>
          <p:nvPr/>
        </p:nvSpPr>
        <p:spPr bwMode="auto">
          <a:xfrm>
            <a:off x="3836988" y="1720850"/>
            <a:ext cx="1741487" cy="1673225"/>
          </a:xfrm>
          <a:custGeom>
            <a:avLst/>
            <a:gdLst>
              <a:gd name="T0" fmla="*/ 924147 w 2218248"/>
              <a:gd name="T1" fmla="*/ 1665127 h 1936268"/>
              <a:gd name="T2" fmla="*/ 1667154 w 2218248"/>
              <a:gd name="T3" fmla="*/ 1334321 h 1936268"/>
              <a:gd name="T4" fmla="*/ 1592019 w 2218248"/>
              <a:gd name="T5" fmla="*/ 222442 h 1936268"/>
              <a:gd name="T6" fmla="*/ 573514 w 2218248"/>
              <a:gd name="T7" fmla="*/ 11093 h 1936268"/>
              <a:gd name="T8" fmla="*/ 5823 w 2218248"/>
              <a:gd name="T9" fmla="*/ 406223 h 1936268"/>
              <a:gd name="T10" fmla="*/ 323062 w 2218248"/>
              <a:gd name="T11" fmla="*/ 1518102 h 1936268"/>
              <a:gd name="T12" fmla="*/ 1015979 w 2218248"/>
              <a:gd name="T13" fmla="*/ 1665127 h 1936268"/>
              <a:gd name="T14" fmla="*/ 1032676 w 2218248"/>
              <a:gd name="T15" fmla="*/ 1655938 h 1936268"/>
              <a:gd name="T16" fmla="*/ 1032676 w 2218248"/>
              <a:gd name="T17" fmla="*/ 1655938 h 19362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18248" h="1936268">
                <a:moveTo>
                  <a:pt x="1176997" y="1926696"/>
                </a:moveTo>
                <a:cubicBezTo>
                  <a:pt x="1579262" y="1874419"/>
                  <a:pt x="1981527" y="1822143"/>
                  <a:pt x="2123295" y="1543924"/>
                </a:cubicBezTo>
                <a:cubicBezTo>
                  <a:pt x="2265063" y="1265705"/>
                  <a:pt x="2259746" y="512565"/>
                  <a:pt x="2027602" y="257384"/>
                </a:cubicBezTo>
                <a:cubicBezTo>
                  <a:pt x="1795458" y="2203"/>
                  <a:pt x="1067128" y="-22607"/>
                  <a:pt x="730430" y="12835"/>
                </a:cubicBezTo>
                <a:cubicBezTo>
                  <a:pt x="393732" y="48277"/>
                  <a:pt x="60579" y="179412"/>
                  <a:pt x="7416" y="470035"/>
                </a:cubicBezTo>
                <a:cubicBezTo>
                  <a:pt x="-45747" y="760658"/>
                  <a:pt x="197030" y="1513798"/>
                  <a:pt x="411453" y="1756575"/>
                </a:cubicBezTo>
                <a:cubicBezTo>
                  <a:pt x="625876" y="1999352"/>
                  <a:pt x="1143327" y="1900115"/>
                  <a:pt x="1293955" y="1926696"/>
                </a:cubicBezTo>
                <a:cubicBezTo>
                  <a:pt x="1444583" y="1953277"/>
                  <a:pt x="1315221" y="1916063"/>
                  <a:pt x="1315221" y="1916063"/>
                </a:cubicBezTo>
              </a:path>
            </a:pathLst>
          </a:custGeom>
          <a:noFill/>
          <a:ln w="19050"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9" name="TextBox 2058"/>
          <p:cNvSpPr txBox="1">
            <a:spLocks noChangeArrowheads="1"/>
          </p:cNvSpPr>
          <p:nvPr/>
        </p:nvSpPr>
        <p:spPr bwMode="auto">
          <a:xfrm>
            <a:off x="42069" y="5486400"/>
            <a:ext cx="1897062" cy="131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dirty="0" smtClean="0">
                <a:solidFill>
                  <a:srgbClr val="00B050"/>
                </a:solidFill>
                <a:latin typeface="Tahoma" pitchFamily="34" charset="0"/>
              </a:rPr>
              <a:t>4 </a:t>
            </a:r>
            <a:r>
              <a:rPr lang="en-US" altLang="en-US" dirty="0">
                <a:solidFill>
                  <a:srgbClr val="00B050"/>
                </a:solidFill>
                <a:latin typeface="Tahoma" pitchFamily="34" charset="0"/>
              </a:rPr>
              <a:t>critical </a:t>
            </a:r>
            <a:r>
              <a:rPr lang="en-US" altLang="en-US" dirty="0" smtClean="0">
                <a:solidFill>
                  <a:srgbClr val="00B050"/>
                </a:solidFill>
                <a:latin typeface="Tahoma" pitchFamily="34" charset="0"/>
              </a:rPr>
              <a:t>components </a:t>
            </a:r>
            <a:r>
              <a:rPr lang="en-US" altLang="en-US" sz="1050" dirty="0" smtClean="0">
                <a:solidFill>
                  <a:srgbClr val="92D050"/>
                </a:solidFill>
                <a:latin typeface="Tahoma" pitchFamily="34" charset="0"/>
              </a:rPr>
              <a:t>(see </a:t>
            </a:r>
            <a:r>
              <a:rPr lang="en-US" altLang="en-US" sz="1050" i="1" dirty="0" smtClean="0">
                <a:solidFill>
                  <a:srgbClr val="92D050"/>
                </a:solidFill>
                <a:latin typeface="Tahoma" pitchFamily="34" charset="0"/>
              </a:rPr>
              <a:t>Foster-Fishman</a:t>
            </a:r>
            <a:r>
              <a:rPr lang="en-US" altLang="en-US" sz="1050" i="1" dirty="0">
                <a:solidFill>
                  <a:srgbClr val="92D050"/>
                </a:solidFill>
                <a:latin typeface="Tahoma" pitchFamily="34" charset="0"/>
              </a:rPr>
              <a:t>, Berkowitz, Lounsbury, </a:t>
            </a:r>
            <a:br>
              <a:rPr lang="en-US" altLang="en-US" sz="1050" i="1" dirty="0">
                <a:solidFill>
                  <a:srgbClr val="92D050"/>
                </a:solidFill>
                <a:latin typeface="Tahoma" pitchFamily="34" charset="0"/>
              </a:rPr>
            </a:br>
            <a:r>
              <a:rPr lang="en-US" altLang="en-US" sz="1050" i="1" dirty="0">
                <a:solidFill>
                  <a:srgbClr val="92D050"/>
                </a:solidFill>
                <a:latin typeface="Tahoma" pitchFamily="34" charset="0"/>
              </a:rPr>
              <a:t>Jacobson, and </a:t>
            </a:r>
            <a:r>
              <a:rPr lang="en-US" altLang="en-US" sz="1050" i="1" dirty="0" smtClean="0">
                <a:solidFill>
                  <a:srgbClr val="92D050"/>
                </a:solidFill>
                <a:latin typeface="Tahoma" pitchFamily="34" charset="0"/>
              </a:rPr>
              <a:t>Allen, 2001)</a:t>
            </a:r>
            <a:endParaRPr lang="en-US" altLang="en-US" sz="1050" i="1" dirty="0">
              <a:solidFill>
                <a:srgbClr val="92D050"/>
              </a:solidFill>
            </a:endParaRPr>
          </a:p>
        </p:txBody>
      </p:sp>
      <p:sp>
        <p:nvSpPr>
          <p:cNvPr id="20" name="Freeform 19"/>
          <p:cNvSpPr>
            <a:spLocks/>
          </p:cNvSpPr>
          <p:nvPr/>
        </p:nvSpPr>
        <p:spPr bwMode="auto">
          <a:xfrm>
            <a:off x="2036763" y="2438400"/>
            <a:ext cx="1800225" cy="1768475"/>
          </a:xfrm>
          <a:custGeom>
            <a:avLst/>
            <a:gdLst>
              <a:gd name="T0" fmla="*/ 526101 w 1800058"/>
              <a:gd name="T1" fmla="*/ 51581 h 1878245"/>
              <a:gd name="T2" fmla="*/ 79533 w 1800058"/>
              <a:gd name="T3" fmla="*/ 271791 h 1878245"/>
              <a:gd name="T4" fmla="*/ 5105 w 1800058"/>
              <a:gd name="T5" fmla="*/ 752249 h 1878245"/>
              <a:gd name="T6" fmla="*/ 143328 w 1800058"/>
              <a:gd name="T7" fmla="*/ 1573031 h 1878245"/>
              <a:gd name="T8" fmla="*/ 717487 w 1800058"/>
              <a:gd name="T9" fmla="*/ 1763212 h 1878245"/>
              <a:gd name="T10" fmla="*/ 1472398 w 1800058"/>
              <a:gd name="T11" fmla="*/ 1663117 h 1878245"/>
              <a:gd name="T12" fmla="*/ 1770110 w 1800058"/>
              <a:gd name="T13" fmla="*/ 1162640 h 1878245"/>
              <a:gd name="T14" fmla="*/ 1748845 w 1800058"/>
              <a:gd name="T15" fmla="*/ 502010 h 1878245"/>
              <a:gd name="T16" fmla="*/ 1408603 w 1800058"/>
              <a:gd name="T17" fmla="*/ 61590 h 1878245"/>
              <a:gd name="T18" fmla="*/ 813180 w 1800058"/>
              <a:gd name="T19" fmla="*/ 1534 h 1878245"/>
              <a:gd name="T20" fmla="*/ 526101 w 1800058"/>
              <a:gd name="T21" fmla="*/ 51581 h 1878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0058" h="1878245">
                <a:moveTo>
                  <a:pt x="526101" y="54792"/>
                </a:moveTo>
                <a:cubicBezTo>
                  <a:pt x="403827" y="102638"/>
                  <a:pt x="166366" y="164662"/>
                  <a:pt x="79533" y="288708"/>
                </a:cubicBezTo>
                <a:cubicBezTo>
                  <a:pt x="-7300" y="412754"/>
                  <a:pt x="-5528" y="568699"/>
                  <a:pt x="5105" y="799071"/>
                </a:cubicBezTo>
                <a:cubicBezTo>
                  <a:pt x="15737" y="1029443"/>
                  <a:pt x="24598" y="1491960"/>
                  <a:pt x="143328" y="1670941"/>
                </a:cubicBezTo>
                <a:cubicBezTo>
                  <a:pt x="262058" y="1849922"/>
                  <a:pt x="495975" y="1857010"/>
                  <a:pt x="717487" y="1872959"/>
                </a:cubicBezTo>
                <a:cubicBezTo>
                  <a:pt x="938999" y="1888908"/>
                  <a:pt x="1296961" y="1872960"/>
                  <a:pt x="1472398" y="1766634"/>
                </a:cubicBezTo>
                <a:cubicBezTo>
                  <a:pt x="1647835" y="1660309"/>
                  <a:pt x="1724036" y="1440569"/>
                  <a:pt x="1770110" y="1235006"/>
                </a:cubicBezTo>
                <a:cubicBezTo>
                  <a:pt x="1816184" y="1029443"/>
                  <a:pt x="1809096" y="728187"/>
                  <a:pt x="1748845" y="533257"/>
                </a:cubicBezTo>
                <a:cubicBezTo>
                  <a:pt x="1688594" y="338327"/>
                  <a:pt x="1564547" y="154029"/>
                  <a:pt x="1408603" y="65424"/>
                </a:cubicBezTo>
                <a:cubicBezTo>
                  <a:pt x="1252659" y="-23181"/>
                  <a:pt x="953175" y="5173"/>
                  <a:pt x="813180" y="1629"/>
                </a:cubicBezTo>
                <a:cubicBezTo>
                  <a:pt x="673185" y="-1915"/>
                  <a:pt x="648375" y="6946"/>
                  <a:pt x="526101" y="54792"/>
                </a:cubicBezTo>
                <a:close/>
              </a:path>
            </a:pathLst>
          </a:custGeom>
          <a:noFill/>
          <a:ln w="19050"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1000" fill="hold"/>
                                        <p:tgtEl>
                                          <p:spTgt spid="54"/>
                                        </p:tgtEl>
                                        <p:attrNameLst>
                                          <p:attrName>ppt_w</p:attrName>
                                        </p:attrNameLst>
                                      </p:cBhvr>
                                      <p:tavLst>
                                        <p:tav tm="0">
                                          <p:val>
                                            <p:fltVal val="0"/>
                                          </p:val>
                                        </p:tav>
                                        <p:tav tm="100000">
                                          <p:val>
                                            <p:strVal val="#ppt_w"/>
                                          </p:val>
                                        </p:tav>
                                      </p:tavLst>
                                    </p:anim>
                                    <p:anim calcmode="lin" valueType="num">
                                      <p:cBhvr>
                                        <p:cTn id="8" dur="1000" fill="hold"/>
                                        <p:tgtEl>
                                          <p:spTgt spid="54"/>
                                        </p:tgtEl>
                                        <p:attrNameLst>
                                          <p:attrName>ppt_h</p:attrName>
                                        </p:attrNameLst>
                                      </p:cBhvr>
                                      <p:tavLst>
                                        <p:tav tm="0">
                                          <p:val>
                                            <p:fltVal val="0"/>
                                          </p:val>
                                        </p:tav>
                                        <p:tav tm="100000">
                                          <p:val>
                                            <p:strVal val="#ppt_h"/>
                                          </p:val>
                                        </p:tav>
                                      </p:tavLst>
                                    </p:anim>
                                    <p:animEffect transition="in" filter="fade">
                                      <p:cBhvr>
                                        <p:cTn id="9" dur="1000"/>
                                        <p:tgtEl>
                                          <p:spTgt spid="54"/>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059"/>
                                        </p:tgtEl>
                                        <p:attrNameLst>
                                          <p:attrName>style.visibility</p:attrName>
                                        </p:attrNameLst>
                                      </p:cBhvr>
                                      <p:to>
                                        <p:strVal val="visible"/>
                                      </p:to>
                                    </p:set>
                                    <p:anim calcmode="lin" valueType="num">
                                      <p:cBhvr>
                                        <p:cTn id="13" dur="1000" fill="hold"/>
                                        <p:tgtEl>
                                          <p:spTgt spid="2059"/>
                                        </p:tgtEl>
                                        <p:attrNameLst>
                                          <p:attrName>ppt_w</p:attrName>
                                        </p:attrNameLst>
                                      </p:cBhvr>
                                      <p:tavLst>
                                        <p:tav tm="0">
                                          <p:val>
                                            <p:fltVal val="0"/>
                                          </p:val>
                                        </p:tav>
                                        <p:tav tm="100000">
                                          <p:val>
                                            <p:strVal val="#ppt_w"/>
                                          </p:val>
                                        </p:tav>
                                      </p:tavLst>
                                    </p:anim>
                                    <p:anim calcmode="lin" valueType="num">
                                      <p:cBhvr>
                                        <p:cTn id="14" dur="1000" fill="hold"/>
                                        <p:tgtEl>
                                          <p:spTgt spid="2059"/>
                                        </p:tgtEl>
                                        <p:attrNameLst>
                                          <p:attrName>ppt_h</p:attrName>
                                        </p:attrNameLst>
                                      </p:cBhvr>
                                      <p:tavLst>
                                        <p:tav tm="0">
                                          <p:val>
                                            <p:fltVal val="0"/>
                                          </p:val>
                                        </p:tav>
                                        <p:tav tm="100000">
                                          <p:val>
                                            <p:strVal val="#ppt_h"/>
                                          </p:val>
                                        </p:tav>
                                      </p:tavLst>
                                    </p:anim>
                                    <p:animEffect transition="in" filter="fade">
                                      <p:cBhvr>
                                        <p:cTn id="15" dur="1000"/>
                                        <p:tgtEl>
                                          <p:spTgt spid="2059"/>
                                        </p:tgtEl>
                                      </p:cBhvr>
                                    </p:animEffect>
                                  </p:childTnLst>
                                </p:cTn>
                              </p:par>
                            </p:childTnLst>
                          </p:cTn>
                        </p:par>
                        <p:par>
                          <p:cTn id="16" fill="hold" nodeType="withGroup">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1000"/>
                                        <p:tgtEl>
                                          <p:spTgt spid="20"/>
                                        </p:tgtEl>
                                      </p:cBhvr>
                                    </p:animEffect>
                                  </p:childTnLst>
                                </p:cTn>
                              </p:par>
                            </p:childTnLst>
                          </p:cTn>
                        </p:par>
                        <p:par>
                          <p:cTn id="20" fill="hold" nodeType="withGroup">
                            <p:stCondLst>
                              <p:cond delay="3000"/>
                            </p:stCondLst>
                            <p:childTnLst>
                              <p:par>
                                <p:cTn id="21" presetID="21"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heel(1)">
                                      <p:cBhvr>
                                        <p:cTn id="23" dur="1000"/>
                                        <p:tgtEl>
                                          <p:spTgt spid="23"/>
                                        </p:tgtEl>
                                      </p:cBhvr>
                                    </p:animEffect>
                                  </p:childTnLst>
                                </p:cTn>
                              </p:par>
                            </p:childTnLst>
                          </p:cTn>
                        </p:par>
                        <p:par>
                          <p:cTn id="24" fill="hold" nodeType="withGroup">
                            <p:stCondLst>
                              <p:cond delay="4000"/>
                            </p:stCondLst>
                            <p:childTnLst>
                              <p:par>
                                <p:cTn id="25" presetID="21" presetClass="entr" presetSubtype="1" fill="hold" grpId="0" nodeType="after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wheel(1)">
                                      <p:cBhvr>
                                        <p:cTn id="27" dur="1000"/>
                                        <p:tgtEl>
                                          <p:spTgt spid="2056"/>
                                        </p:tgtEl>
                                      </p:cBhvr>
                                    </p:animEffect>
                                  </p:childTnLst>
                                </p:cTn>
                              </p:par>
                            </p:childTnLst>
                          </p:cTn>
                        </p:par>
                        <p:par>
                          <p:cTn id="28" fill="hold" nodeType="withGroup">
                            <p:stCondLst>
                              <p:cond delay="5000"/>
                            </p:stCondLst>
                            <p:childTnLst>
                              <p:par>
                                <p:cTn id="29" presetID="21" presetClass="entr" presetSubtype="1" fill="hold" grpId="0" nodeType="after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wheel(1)">
                                      <p:cBhvr>
                                        <p:cTn id="31"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3" grpId="0" animBg="1"/>
      <p:bldP spid="2052" grpId="0" animBg="1"/>
      <p:bldP spid="2056" grpId="0" animBg="1"/>
      <p:bldP spid="2059"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a:xfrm>
            <a:off x="304800" y="1219200"/>
            <a:ext cx="6324600" cy="1981200"/>
          </a:xfrm>
        </p:spPr>
        <p:txBody>
          <a:bodyPr/>
          <a:lstStyle/>
          <a:p>
            <a:pPr algn="l"/>
            <a:r>
              <a:rPr lang="en-US" altLang="en-US" sz="3200" u="sng" dirty="0" smtClean="0">
                <a:latin typeface="Tahoma" pitchFamily="34" charset="0"/>
                <a:cs typeface="Tahoma" pitchFamily="34" charset="0"/>
              </a:rPr>
              <a:t>Relational capacity</a:t>
            </a:r>
            <a:r>
              <a:rPr lang="en-US" altLang="en-US" sz="3200" dirty="0" smtClean="0">
                <a:latin typeface="Tahoma" pitchFamily="34" charset="0"/>
                <a:cs typeface="Tahoma" pitchFamily="34" charset="0"/>
              </a:rPr>
              <a:t>: Trust, respect, and strong rapport among wellness champions</a:t>
            </a:r>
            <a:endParaRPr lang="en-US" altLang="en-US" dirty="0" smtClean="0"/>
          </a:p>
        </p:txBody>
      </p:sp>
      <p:sp>
        <p:nvSpPr>
          <p:cNvPr id="10243" name="Content Placeholder 3"/>
          <p:cNvSpPr>
            <a:spLocks noGrp="1"/>
          </p:cNvSpPr>
          <p:nvPr>
            <p:ph idx="1"/>
          </p:nvPr>
        </p:nvSpPr>
        <p:spPr>
          <a:xfrm>
            <a:off x="304800" y="3352800"/>
            <a:ext cx="8513763" cy="2743200"/>
          </a:xfrm>
        </p:spPr>
        <p:txBody>
          <a:bodyPr/>
          <a:lstStyle/>
          <a:p>
            <a:pPr marL="514350" indent="-514350">
              <a:spcAft>
                <a:spcPts val="600"/>
              </a:spcAft>
              <a:buFont typeface="Times New Roman" pitchFamily="18" charset="0"/>
              <a:buAutoNum type="arabicPeriod"/>
            </a:pPr>
            <a:r>
              <a:rPr lang="en-US" altLang="en-US" sz="2400" dirty="0" smtClean="0">
                <a:latin typeface="Tahoma" pitchFamily="34" charset="0"/>
                <a:cs typeface="Tahoma" pitchFamily="34" charset="0"/>
              </a:rPr>
              <a:t>Foster positive </a:t>
            </a:r>
            <a:r>
              <a:rPr lang="en-US" altLang="en-US" sz="2400" u="sng" dirty="0" smtClean="0">
                <a:latin typeface="Tahoma" pitchFamily="34" charset="0"/>
                <a:cs typeface="Tahoma" pitchFamily="34" charset="0"/>
              </a:rPr>
              <a:t>internal</a:t>
            </a:r>
            <a:r>
              <a:rPr lang="en-US" altLang="en-US" sz="2400" dirty="0" smtClean="0">
                <a:latin typeface="Tahoma" pitchFamily="34" charset="0"/>
                <a:cs typeface="Tahoma" pitchFamily="34" charset="0"/>
              </a:rPr>
              <a:t> relationships among wellness champions: Do members know and like each other?</a:t>
            </a:r>
          </a:p>
          <a:p>
            <a:pPr marL="514350" indent="-514350">
              <a:spcAft>
                <a:spcPts val="600"/>
              </a:spcAft>
              <a:buFont typeface="Times New Roman" pitchFamily="18" charset="0"/>
              <a:buAutoNum type="arabicPeriod"/>
            </a:pPr>
            <a:r>
              <a:rPr lang="en-US" altLang="en-US" sz="2400" dirty="0" smtClean="0">
                <a:latin typeface="Tahoma" pitchFamily="34" charset="0"/>
                <a:cs typeface="Tahoma" pitchFamily="34" charset="0"/>
              </a:rPr>
              <a:t>Value member diversity: Give all members voice.</a:t>
            </a:r>
          </a:p>
          <a:p>
            <a:pPr marL="514350" indent="-514350">
              <a:spcAft>
                <a:spcPts val="600"/>
              </a:spcAft>
              <a:buFont typeface="Times New Roman" pitchFamily="18" charset="0"/>
              <a:buAutoNum type="arabicPeriod"/>
            </a:pPr>
            <a:r>
              <a:rPr lang="en-US" altLang="en-US" sz="2400" dirty="0" smtClean="0">
                <a:latin typeface="Tahoma" pitchFamily="34" charset="0"/>
                <a:cs typeface="Tahoma" pitchFamily="34" charset="0"/>
              </a:rPr>
              <a:t>Build </a:t>
            </a:r>
            <a:r>
              <a:rPr lang="en-US" altLang="en-US" sz="2400" u="sng" dirty="0" smtClean="0">
                <a:latin typeface="Tahoma" pitchFamily="34" charset="0"/>
                <a:cs typeface="Tahoma" pitchFamily="34" charset="0"/>
              </a:rPr>
              <a:t>external</a:t>
            </a:r>
            <a:r>
              <a:rPr lang="en-US" altLang="en-US" sz="2400" dirty="0" smtClean="0">
                <a:latin typeface="Tahoma" pitchFamily="34" charset="0"/>
                <a:cs typeface="Tahoma" pitchFamily="34" charset="0"/>
              </a:rPr>
              <a:t> relationships: Parents, DOE Office of School Wellness; local libraries, places of worship, etc.</a:t>
            </a:r>
          </a:p>
          <a:p>
            <a:pPr marL="514350" indent="-514350">
              <a:buFont typeface="Times New Roman" pitchFamily="18" charset="0"/>
              <a:buAutoNum type="arabicPeriod"/>
            </a:pPr>
            <a:endParaRPr lang="en-US" altLang="en-US" sz="2800" dirty="0" smtClean="0">
              <a:latin typeface="Tahoma" pitchFamily="34" charset="0"/>
              <a:cs typeface="Tahoma" pitchFamily="34" charset="0"/>
            </a:endParaRPr>
          </a:p>
        </p:txBody>
      </p:sp>
      <p:grpSp>
        <p:nvGrpSpPr>
          <p:cNvPr id="10244" name="Group 4"/>
          <p:cNvGrpSpPr>
            <a:grpSpLocks/>
          </p:cNvGrpSpPr>
          <p:nvPr/>
        </p:nvGrpSpPr>
        <p:grpSpPr bwMode="auto">
          <a:xfrm>
            <a:off x="0" y="0"/>
            <a:ext cx="9144000" cy="876300"/>
            <a:chOff x="0" y="0"/>
            <a:chExt cx="9144000" cy="876301"/>
          </a:xfrm>
        </p:grpSpPr>
        <p:grpSp>
          <p:nvGrpSpPr>
            <p:cNvPr id="6" name="Grupo 14"/>
            <p:cNvGrpSpPr/>
            <p:nvPr/>
          </p:nvGrpSpPr>
          <p:grpSpPr>
            <a:xfrm>
              <a:off x="0" y="0"/>
              <a:ext cx="9144000" cy="876300"/>
              <a:chOff x="0" y="0"/>
              <a:chExt cx="9144000" cy="876300"/>
            </a:xfrm>
            <a:solidFill>
              <a:schemeClr val="tx1"/>
            </a:solidFill>
          </p:grpSpPr>
          <p:sp>
            <p:nvSpPr>
              <p:cNvPr id="11"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12"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10251" name="Picture 3" descr="IMG_41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4" descr="teens danc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6" descr="NIDDK-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9"/>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grpSp>
        <p:nvGrpSpPr>
          <p:cNvPr id="2" name="Group 1"/>
          <p:cNvGrpSpPr/>
          <p:nvPr/>
        </p:nvGrpSpPr>
        <p:grpSpPr>
          <a:xfrm>
            <a:off x="6761163" y="1219200"/>
            <a:ext cx="2057400" cy="1981200"/>
            <a:chOff x="6761163" y="1219200"/>
            <a:chExt cx="2057400" cy="1981200"/>
          </a:xfrm>
        </p:grpSpPr>
        <p:sp>
          <p:nvSpPr>
            <p:cNvPr id="10245" name="Rectangle 20"/>
            <p:cNvSpPr>
              <a:spLocks noChangeArrowheads="1"/>
            </p:cNvSpPr>
            <p:nvPr/>
          </p:nvSpPr>
          <p:spPr bwMode="auto">
            <a:xfrm>
              <a:off x="6761163" y="1219200"/>
              <a:ext cx="2057400" cy="1981200"/>
            </a:xfrm>
            <a:prstGeom prst="rect">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grpSp>
          <p:nvGrpSpPr>
            <p:cNvPr id="10246" name="Group 21"/>
            <p:cNvGrpSpPr>
              <a:grpSpLocks/>
            </p:cNvGrpSpPr>
            <p:nvPr/>
          </p:nvGrpSpPr>
          <p:grpSpPr bwMode="auto">
            <a:xfrm>
              <a:off x="6889750" y="1325563"/>
              <a:ext cx="1800225" cy="1768475"/>
              <a:chOff x="2036346" y="2454493"/>
              <a:chExt cx="1800058" cy="1768188"/>
            </a:xfrm>
          </p:grpSpPr>
          <p:sp>
            <p:nvSpPr>
              <p:cNvPr id="10247" name="Freeform 22"/>
              <p:cNvSpPr>
                <a:spLocks/>
              </p:cNvSpPr>
              <p:nvPr/>
            </p:nvSpPr>
            <p:spPr bwMode="auto">
              <a:xfrm>
                <a:off x="2036346" y="2454493"/>
                <a:ext cx="1800058" cy="1768188"/>
              </a:xfrm>
              <a:custGeom>
                <a:avLst/>
                <a:gdLst>
                  <a:gd name="T0" fmla="*/ 526101 w 1800058"/>
                  <a:gd name="T1" fmla="*/ 51581 h 1878245"/>
                  <a:gd name="T2" fmla="*/ 79533 w 1800058"/>
                  <a:gd name="T3" fmla="*/ 271791 h 1878245"/>
                  <a:gd name="T4" fmla="*/ 5105 w 1800058"/>
                  <a:gd name="T5" fmla="*/ 752249 h 1878245"/>
                  <a:gd name="T6" fmla="*/ 143328 w 1800058"/>
                  <a:gd name="T7" fmla="*/ 1573031 h 1878245"/>
                  <a:gd name="T8" fmla="*/ 717487 w 1800058"/>
                  <a:gd name="T9" fmla="*/ 1763212 h 1878245"/>
                  <a:gd name="T10" fmla="*/ 1472398 w 1800058"/>
                  <a:gd name="T11" fmla="*/ 1663117 h 1878245"/>
                  <a:gd name="T12" fmla="*/ 1770110 w 1800058"/>
                  <a:gd name="T13" fmla="*/ 1162640 h 1878245"/>
                  <a:gd name="T14" fmla="*/ 1748845 w 1800058"/>
                  <a:gd name="T15" fmla="*/ 502010 h 1878245"/>
                  <a:gd name="T16" fmla="*/ 1408603 w 1800058"/>
                  <a:gd name="T17" fmla="*/ 61590 h 1878245"/>
                  <a:gd name="T18" fmla="*/ 813180 w 1800058"/>
                  <a:gd name="T19" fmla="*/ 1534 h 1878245"/>
                  <a:gd name="T20" fmla="*/ 526101 w 1800058"/>
                  <a:gd name="T21" fmla="*/ 51581 h 1878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0058" h="1878245">
                    <a:moveTo>
                      <a:pt x="526101" y="54792"/>
                    </a:moveTo>
                    <a:cubicBezTo>
                      <a:pt x="403827" y="102638"/>
                      <a:pt x="166366" y="164662"/>
                      <a:pt x="79533" y="288708"/>
                    </a:cubicBezTo>
                    <a:cubicBezTo>
                      <a:pt x="-7300" y="412754"/>
                      <a:pt x="-5528" y="568699"/>
                      <a:pt x="5105" y="799071"/>
                    </a:cubicBezTo>
                    <a:cubicBezTo>
                      <a:pt x="15737" y="1029443"/>
                      <a:pt x="24598" y="1491960"/>
                      <a:pt x="143328" y="1670941"/>
                    </a:cubicBezTo>
                    <a:cubicBezTo>
                      <a:pt x="262058" y="1849922"/>
                      <a:pt x="495975" y="1857010"/>
                      <a:pt x="717487" y="1872959"/>
                    </a:cubicBezTo>
                    <a:cubicBezTo>
                      <a:pt x="938999" y="1888908"/>
                      <a:pt x="1296961" y="1872960"/>
                      <a:pt x="1472398" y="1766634"/>
                    </a:cubicBezTo>
                    <a:cubicBezTo>
                      <a:pt x="1647835" y="1660309"/>
                      <a:pt x="1724036" y="1440569"/>
                      <a:pt x="1770110" y="1235006"/>
                    </a:cubicBezTo>
                    <a:cubicBezTo>
                      <a:pt x="1816184" y="1029443"/>
                      <a:pt x="1809096" y="728187"/>
                      <a:pt x="1748845" y="533257"/>
                    </a:cubicBezTo>
                    <a:cubicBezTo>
                      <a:pt x="1688594" y="338327"/>
                      <a:pt x="1564547" y="154029"/>
                      <a:pt x="1408603" y="65424"/>
                    </a:cubicBezTo>
                    <a:cubicBezTo>
                      <a:pt x="1252659" y="-23181"/>
                      <a:pt x="953175" y="5173"/>
                      <a:pt x="813180" y="1629"/>
                    </a:cubicBezTo>
                    <a:cubicBezTo>
                      <a:pt x="673185" y="-1915"/>
                      <a:pt x="648375" y="6946"/>
                      <a:pt x="526101" y="54792"/>
                    </a:cubicBezTo>
                    <a:close/>
                  </a:path>
                </a:pathLst>
              </a:custGeom>
              <a:noFill/>
              <a:ln w="19050"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CaixaDeTexto 22"/>
              <p:cNvSpPr txBox="1">
                <a:spLocks noChangeArrowheads="1"/>
              </p:cNvSpPr>
              <p:nvPr/>
            </p:nvSpPr>
            <p:spPr bwMode="auto">
              <a:xfrm>
                <a:off x="2354241" y="3616868"/>
                <a:ext cx="1074047" cy="500945"/>
              </a:xfrm>
              <a:prstGeom prst="rect">
                <a:avLst/>
              </a:prstGeom>
              <a:solidFill>
                <a:schemeClr val="tx1"/>
              </a:solidFill>
              <a:ln w="9525">
                <a:solidFill>
                  <a:schemeClr val="tx1"/>
                </a:solidFill>
                <a:miter lim="800000"/>
                <a:headEnd/>
                <a:tailEnd/>
              </a:ln>
            </p:spPr>
            <p:txBody>
              <a:bodyPr>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r>
                  <a:rPr lang="en-US" altLang="en-US" sz="1100" b="1">
                    <a:solidFill>
                      <a:schemeClr val="bg2"/>
                    </a:solidFill>
                    <a:latin typeface="Avenir Black"/>
                    <a:ea typeface="Avenir Black"/>
                    <a:cs typeface="Avenir Black"/>
                  </a:rPr>
                  <a:t>SWC Relational Capacity</a:t>
                </a:r>
              </a:p>
            </p:txBody>
          </p:sp>
          <p:pic>
            <p:nvPicPr>
              <p:cNvPr id="10249" name="Picture 12" descr="http://trustriskgroup.com/wp-content/uploads/2014/09/Fotolia_65115744_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923" y="2845760"/>
                <a:ext cx="1306683" cy="7737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242"/>
                                        </p:tgtEl>
                                      </p:cBhvr>
                                    </p:animEffect>
                                    <p:animScale>
                                      <p:cBhvr>
                                        <p:cTn id="7" dur="250" autoRev="1" fill="hold"/>
                                        <p:tgtEl>
                                          <p:spTgt spid="10242"/>
                                        </p:tgtEl>
                                      </p:cBhvr>
                                      <p:by x="105000" y="105000"/>
                                    </p:animScale>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par>
                          <p:cTn id="12" fill="hold">
                            <p:stCondLst>
                              <p:cond delay="2500"/>
                            </p:stCondLst>
                            <p:childTnLst>
                              <p:par>
                                <p:cTn id="13" presetID="26" presetClass="emph" presetSubtype="0" fill="hold" grpId="0" nodeType="afterEffect">
                                  <p:stCondLst>
                                    <p:cond delay="0"/>
                                  </p:stCondLst>
                                  <p:childTnLst>
                                    <p:animEffect transition="out" filter="fade">
                                      <p:cBhvr>
                                        <p:cTn id="14" dur="500" tmFilter="0, 0; .2, .5; .8, .5; 1, 0"/>
                                        <p:tgtEl>
                                          <p:spTgt spid="10243">
                                            <p:txEl>
                                              <p:pRg st="0" end="0"/>
                                            </p:txEl>
                                          </p:spTgt>
                                        </p:tgtEl>
                                      </p:cBhvr>
                                    </p:animEffect>
                                    <p:animScale>
                                      <p:cBhvr>
                                        <p:cTn id="15" dur="250" autoRev="1" fill="hold"/>
                                        <p:tgtEl>
                                          <p:spTgt spid="10243">
                                            <p:txEl>
                                              <p:pRg st="0" end="0"/>
                                            </p:txEl>
                                          </p:spTgt>
                                        </p:tgtEl>
                                      </p:cBhvr>
                                      <p:by x="105000" y="105000"/>
                                    </p:animScale>
                                  </p:childTnLst>
                                </p:cTn>
                              </p:par>
                            </p:childTnLst>
                          </p:cTn>
                        </p:par>
                        <p:par>
                          <p:cTn id="16" fill="hold">
                            <p:stCondLst>
                              <p:cond delay="3000"/>
                            </p:stCondLst>
                            <p:childTnLst>
                              <p:par>
                                <p:cTn id="17" presetID="26" presetClass="emph" presetSubtype="0" fill="hold" grpId="0" nodeType="afterEffect">
                                  <p:stCondLst>
                                    <p:cond delay="0"/>
                                  </p:stCondLst>
                                  <p:childTnLst>
                                    <p:animEffect transition="out" filter="fade">
                                      <p:cBhvr>
                                        <p:cTn id="18" dur="500" tmFilter="0, 0; .2, .5; .8, .5; 1, 0"/>
                                        <p:tgtEl>
                                          <p:spTgt spid="10243">
                                            <p:txEl>
                                              <p:pRg st="1" end="1"/>
                                            </p:txEl>
                                          </p:spTgt>
                                        </p:tgtEl>
                                      </p:cBhvr>
                                    </p:animEffect>
                                    <p:animScale>
                                      <p:cBhvr>
                                        <p:cTn id="19" dur="250" autoRev="1" fill="hold"/>
                                        <p:tgtEl>
                                          <p:spTgt spid="10243">
                                            <p:txEl>
                                              <p:pRg st="1" end="1"/>
                                            </p:txEl>
                                          </p:spTgt>
                                        </p:tgtEl>
                                      </p:cBhvr>
                                      <p:by x="105000" y="105000"/>
                                    </p:animScale>
                                  </p:childTnLst>
                                </p:cTn>
                              </p:par>
                            </p:childTnLst>
                          </p:cTn>
                        </p:par>
                        <p:par>
                          <p:cTn id="20" fill="hold">
                            <p:stCondLst>
                              <p:cond delay="3500"/>
                            </p:stCondLst>
                            <p:childTnLst>
                              <p:par>
                                <p:cTn id="21" presetID="26" presetClass="emph" presetSubtype="0" fill="hold" grpId="0" nodeType="afterEffect">
                                  <p:stCondLst>
                                    <p:cond delay="0"/>
                                  </p:stCondLst>
                                  <p:childTnLst>
                                    <p:animEffect transition="out" filter="fade">
                                      <p:cBhvr>
                                        <p:cTn id="22" dur="500" tmFilter="0, 0; .2, .5; .8, .5; 1, 0"/>
                                        <p:tgtEl>
                                          <p:spTgt spid="10243">
                                            <p:txEl>
                                              <p:pRg st="2" end="2"/>
                                            </p:txEl>
                                          </p:spTgt>
                                        </p:tgtEl>
                                      </p:cBhvr>
                                    </p:animEffect>
                                    <p:animScale>
                                      <p:cBhvr>
                                        <p:cTn id="23" dur="250" autoRev="1" fill="hold"/>
                                        <p:tgtEl>
                                          <p:spTgt spid="1024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304800" y="1219200"/>
            <a:ext cx="6324600" cy="1981200"/>
          </a:xfrm>
        </p:spPr>
        <p:txBody>
          <a:bodyPr/>
          <a:lstStyle/>
          <a:p>
            <a:pPr algn="l"/>
            <a:r>
              <a:rPr lang="en-US" altLang="en-US" sz="3200" u="sng" dirty="0" smtClean="0">
                <a:latin typeface="Tahoma" pitchFamily="34" charset="0"/>
                <a:cs typeface="Tahoma" pitchFamily="34" charset="0"/>
              </a:rPr>
              <a:t>Member capacity</a:t>
            </a:r>
            <a:r>
              <a:rPr lang="en-US" altLang="en-US" sz="3200" dirty="0" smtClean="0">
                <a:latin typeface="Tahoma" pitchFamily="34" charset="0"/>
                <a:cs typeface="Tahoma" pitchFamily="34" charset="0"/>
              </a:rPr>
              <a:t>: Skills and knowledge that help wellness champions work together</a:t>
            </a:r>
            <a:endParaRPr lang="en-US" altLang="en-US" dirty="0" smtClean="0"/>
          </a:p>
        </p:txBody>
      </p:sp>
      <p:sp>
        <p:nvSpPr>
          <p:cNvPr id="11267" name="Content Placeholder 3"/>
          <p:cNvSpPr>
            <a:spLocks noGrp="1"/>
          </p:cNvSpPr>
          <p:nvPr>
            <p:ph idx="1"/>
          </p:nvPr>
        </p:nvSpPr>
        <p:spPr>
          <a:xfrm>
            <a:off x="304800" y="3352800"/>
            <a:ext cx="8513763" cy="2743200"/>
          </a:xfrm>
        </p:spPr>
        <p:txBody>
          <a:bodyPr/>
          <a:lstStyle/>
          <a:p>
            <a:pPr marL="514350" indent="-514350">
              <a:spcAft>
                <a:spcPts val="600"/>
              </a:spcAft>
              <a:buFont typeface="Times New Roman" pitchFamily="18" charset="0"/>
              <a:buAutoNum type="arabicPeriod"/>
            </a:pPr>
            <a:r>
              <a:rPr lang="en-US" altLang="en-US" sz="2400" dirty="0" smtClean="0">
                <a:latin typeface="Tahoma" pitchFamily="34" charset="0"/>
                <a:cs typeface="Tahoma" pitchFamily="34" charset="0"/>
              </a:rPr>
              <a:t>Foster belief in self, others and in the notion of ‘collaboration’ for school wellness</a:t>
            </a:r>
          </a:p>
          <a:p>
            <a:pPr marL="514350" indent="-514350">
              <a:spcAft>
                <a:spcPts val="600"/>
              </a:spcAft>
              <a:buFont typeface="Times New Roman" pitchFamily="18" charset="0"/>
              <a:buAutoNum type="arabicPeriod"/>
            </a:pPr>
            <a:r>
              <a:rPr lang="en-US" altLang="en-US" sz="2400" dirty="0" smtClean="0">
                <a:latin typeface="Tahoma" pitchFamily="34" charset="0"/>
                <a:cs typeface="Tahoma" pitchFamily="34" charset="0"/>
              </a:rPr>
              <a:t>Allow open discussion about wellness challenges and about ways to address them</a:t>
            </a:r>
          </a:p>
          <a:p>
            <a:pPr marL="514350" indent="-514350">
              <a:spcAft>
                <a:spcPts val="600"/>
              </a:spcAft>
              <a:buFont typeface="Times New Roman" pitchFamily="18" charset="0"/>
              <a:buAutoNum type="arabicPeriod"/>
            </a:pPr>
            <a:r>
              <a:rPr lang="en-US" altLang="en-US" sz="2400" dirty="0" smtClean="0">
                <a:latin typeface="Tahoma" pitchFamily="34" charset="0"/>
                <a:cs typeface="Tahoma" pitchFamily="34" charset="0"/>
              </a:rPr>
              <a:t>Turn challenges into novel, exciting new wellness activities</a:t>
            </a:r>
          </a:p>
        </p:txBody>
      </p:sp>
      <p:grpSp>
        <p:nvGrpSpPr>
          <p:cNvPr id="11268" name="Group 4"/>
          <p:cNvGrpSpPr>
            <a:grpSpLocks/>
          </p:cNvGrpSpPr>
          <p:nvPr/>
        </p:nvGrpSpPr>
        <p:grpSpPr bwMode="auto">
          <a:xfrm>
            <a:off x="0" y="0"/>
            <a:ext cx="9144000" cy="876300"/>
            <a:chOff x="0" y="0"/>
            <a:chExt cx="9144000" cy="876301"/>
          </a:xfrm>
        </p:grpSpPr>
        <p:grpSp>
          <p:nvGrpSpPr>
            <p:cNvPr id="6" name="Grupo 14"/>
            <p:cNvGrpSpPr/>
            <p:nvPr/>
          </p:nvGrpSpPr>
          <p:grpSpPr>
            <a:xfrm>
              <a:off x="0" y="0"/>
              <a:ext cx="9144000" cy="876300"/>
              <a:chOff x="0" y="0"/>
              <a:chExt cx="9144000" cy="876300"/>
            </a:xfrm>
            <a:solidFill>
              <a:schemeClr val="tx1"/>
            </a:solidFill>
          </p:grpSpPr>
          <p:sp>
            <p:nvSpPr>
              <p:cNvPr id="11"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12"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11272" name="Picture 3" descr="IMG_41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4" descr="teens danc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6" descr="NIDDK-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Box 9"/>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grpSp>
        <p:nvGrpSpPr>
          <p:cNvPr id="2" name="Group 1"/>
          <p:cNvGrpSpPr/>
          <p:nvPr/>
        </p:nvGrpSpPr>
        <p:grpSpPr>
          <a:xfrm>
            <a:off x="6761163" y="1219200"/>
            <a:ext cx="2057400" cy="1981200"/>
            <a:chOff x="6761163" y="1219200"/>
            <a:chExt cx="2057400" cy="1981200"/>
          </a:xfrm>
        </p:grpSpPr>
        <p:sp>
          <p:nvSpPr>
            <p:cNvPr id="11269" name="Rectangle 20"/>
            <p:cNvSpPr>
              <a:spLocks noChangeArrowheads="1"/>
            </p:cNvSpPr>
            <p:nvPr/>
          </p:nvSpPr>
          <p:spPr bwMode="auto">
            <a:xfrm>
              <a:off x="6761163" y="1219200"/>
              <a:ext cx="2057400" cy="1981200"/>
            </a:xfrm>
            <a:prstGeom prst="rect">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pic>
          <p:nvPicPr>
            <p:cNvPr id="112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575" y="1389063"/>
              <a:ext cx="184785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266"/>
                                        </p:tgtEl>
                                      </p:cBhvr>
                                    </p:animEffect>
                                    <p:animScale>
                                      <p:cBhvr>
                                        <p:cTn id="7" dur="250" autoRev="1" fill="hold"/>
                                        <p:tgtEl>
                                          <p:spTgt spid="11266"/>
                                        </p:tgtEl>
                                      </p:cBhvr>
                                      <p:by x="105000" y="105000"/>
                                    </p:animScale>
                                  </p:childTnLst>
                                </p:cTn>
                              </p:par>
                            </p:childTnLst>
                          </p:cTn>
                        </p:par>
                        <p:par>
                          <p:cTn id="8" fill="hold">
                            <p:stCondLst>
                              <p:cond delay="500"/>
                            </p:stCondLst>
                            <p:childTnLst>
                              <p:par>
                                <p:cTn id="9" presetID="21" presetClass="entr" presetSubtype="1" fill="hold" nodeType="afterEffect">
                                  <p:stCondLst>
                                    <p:cond delay="40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par>
                          <p:cTn id="12" fill="hold">
                            <p:stCondLst>
                              <p:cond delay="2900"/>
                            </p:stCondLst>
                            <p:childTnLst>
                              <p:par>
                                <p:cTn id="13" presetID="26" presetClass="emph" presetSubtype="0" fill="hold" grpId="0" nodeType="afterEffect">
                                  <p:stCondLst>
                                    <p:cond delay="0"/>
                                  </p:stCondLst>
                                  <p:childTnLst>
                                    <p:animEffect transition="out" filter="fade">
                                      <p:cBhvr>
                                        <p:cTn id="14" dur="500" tmFilter="0, 0; .2, .5; .8, .5; 1, 0"/>
                                        <p:tgtEl>
                                          <p:spTgt spid="11267">
                                            <p:txEl>
                                              <p:pRg st="0" end="0"/>
                                            </p:txEl>
                                          </p:spTgt>
                                        </p:tgtEl>
                                      </p:cBhvr>
                                    </p:animEffect>
                                    <p:animScale>
                                      <p:cBhvr>
                                        <p:cTn id="15" dur="250" autoRev="1" fill="hold"/>
                                        <p:tgtEl>
                                          <p:spTgt spid="11267">
                                            <p:txEl>
                                              <p:pRg st="0" end="0"/>
                                            </p:txEl>
                                          </p:spTgt>
                                        </p:tgtEl>
                                      </p:cBhvr>
                                      <p:by x="105000" y="105000"/>
                                    </p:animScale>
                                  </p:childTnLst>
                                </p:cTn>
                              </p:par>
                            </p:childTnLst>
                          </p:cTn>
                        </p:par>
                        <p:par>
                          <p:cTn id="16" fill="hold">
                            <p:stCondLst>
                              <p:cond delay="3400"/>
                            </p:stCondLst>
                            <p:childTnLst>
                              <p:par>
                                <p:cTn id="17" presetID="26" presetClass="emph" presetSubtype="0" fill="hold" grpId="0" nodeType="afterEffect">
                                  <p:stCondLst>
                                    <p:cond delay="0"/>
                                  </p:stCondLst>
                                  <p:childTnLst>
                                    <p:animEffect transition="out" filter="fade">
                                      <p:cBhvr>
                                        <p:cTn id="18" dur="500" tmFilter="0, 0; .2, .5; .8, .5; 1, 0"/>
                                        <p:tgtEl>
                                          <p:spTgt spid="11267">
                                            <p:txEl>
                                              <p:pRg st="1" end="1"/>
                                            </p:txEl>
                                          </p:spTgt>
                                        </p:tgtEl>
                                      </p:cBhvr>
                                    </p:animEffect>
                                    <p:animScale>
                                      <p:cBhvr>
                                        <p:cTn id="19" dur="250" autoRev="1" fill="hold"/>
                                        <p:tgtEl>
                                          <p:spTgt spid="11267">
                                            <p:txEl>
                                              <p:pRg st="1" end="1"/>
                                            </p:txEl>
                                          </p:spTgt>
                                        </p:tgtEl>
                                      </p:cBhvr>
                                      <p:by x="105000" y="105000"/>
                                    </p:animScale>
                                  </p:childTnLst>
                                </p:cTn>
                              </p:par>
                            </p:childTnLst>
                          </p:cTn>
                        </p:par>
                        <p:par>
                          <p:cTn id="20" fill="hold">
                            <p:stCondLst>
                              <p:cond delay="3900"/>
                            </p:stCondLst>
                            <p:childTnLst>
                              <p:par>
                                <p:cTn id="21" presetID="26" presetClass="emph" presetSubtype="0" fill="hold" grpId="0" nodeType="afterEffect">
                                  <p:stCondLst>
                                    <p:cond delay="0"/>
                                  </p:stCondLst>
                                  <p:childTnLst>
                                    <p:animEffect transition="out" filter="fade">
                                      <p:cBhvr>
                                        <p:cTn id="22" dur="500" tmFilter="0, 0; .2, .5; .8, .5; 1, 0"/>
                                        <p:tgtEl>
                                          <p:spTgt spid="11267">
                                            <p:txEl>
                                              <p:pRg st="2" end="2"/>
                                            </p:txEl>
                                          </p:spTgt>
                                        </p:tgtEl>
                                      </p:cBhvr>
                                    </p:animEffect>
                                    <p:animScale>
                                      <p:cBhvr>
                                        <p:cTn id="23" dur="250" autoRev="1" fill="hold"/>
                                        <p:tgtEl>
                                          <p:spTgt spid="11267">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a:xfrm>
            <a:off x="304800" y="1176338"/>
            <a:ext cx="6324600" cy="1981200"/>
          </a:xfrm>
        </p:spPr>
        <p:txBody>
          <a:bodyPr/>
          <a:lstStyle/>
          <a:p>
            <a:pPr algn="l"/>
            <a:r>
              <a:rPr lang="en-US" altLang="en-US" sz="3200" u="sng" dirty="0" smtClean="0">
                <a:latin typeface="Tahoma" pitchFamily="34" charset="0"/>
                <a:cs typeface="Tahoma" pitchFamily="34" charset="0"/>
              </a:rPr>
              <a:t>Organizational capacity</a:t>
            </a:r>
            <a:r>
              <a:rPr lang="en-US" altLang="en-US" sz="3200" dirty="0" smtClean="0">
                <a:latin typeface="Tahoma" pitchFamily="34" charset="0"/>
                <a:cs typeface="Tahoma" pitchFamily="34" charset="0"/>
              </a:rPr>
              <a:t>: Ability to  support, design, and carry out SMART action plans</a:t>
            </a:r>
            <a:endParaRPr lang="en-US" altLang="en-US" dirty="0" smtClean="0"/>
          </a:p>
        </p:txBody>
      </p:sp>
      <p:sp>
        <p:nvSpPr>
          <p:cNvPr id="12291" name="Content Placeholder 3"/>
          <p:cNvSpPr>
            <a:spLocks noGrp="1"/>
          </p:cNvSpPr>
          <p:nvPr>
            <p:ph idx="1"/>
          </p:nvPr>
        </p:nvSpPr>
        <p:spPr>
          <a:xfrm>
            <a:off x="304800" y="3429000"/>
            <a:ext cx="8513763" cy="2743200"/>
          </a:xfrm>
        </p:spPr>
        <p:txBody>
          <a:bodyPr/>
          <a:lstStyle/>
          <a:p>
            <a:pPr marL="457200" indent="-457200">
              <a:spcAft>
                <a:spcPts val="600"/>
              </a:spcAft>
              <a:buFont typeface="Times New Roman" pitchFamily="18" charset="0"/>
              <a:buAutoNum type="arabicPeriod"/>
            </a:pPr>
            <a:r>
              <a:rPr lang="en-US" altLang="en-US" sz="2400" dirty="0" smtClean="0">
                <a:latin typeface="Tahoma" pitchFamily="34" charset="0"/>
                <a:cs typeface="Tahoma" pitchFamily="34" charset="0"/>
              </a:rPr>
              <a:t>Consider ways work with </a:t>
            </a:r>
            <a:r>
              <a:rPr lang="en-US" altLang="en-US" sz="2400" dirty="0" smtClean="0">
                <a:solidFill>
                  <a:srgbClr val="FF0000"/>
                </a:solidFill>
                <a:latin typeface="Tahoma" pitchFamily="34" charset="0"/>
                <a:cs typeface="Tahoma" pitchFamily="34" charset="0"/>
              </a:rPr>
              <a:t>school systems and resources</a:t>
            </a:r>
            <a:r>
              <a:rPr lang="en-US" altLang="en-US" sz="2400" dirty="0" smtClean="0">
                <a:latin typeface="Tahoma" pitchFamily="34" charset="0"/>
                <a:cs typeface="Tahoma" pitchFamily="34" charset="0"/>
              </a:rPr>
              <a:t>, like food service, gym, library, student clubs (art, debate, sports)</a:t>
            </a:r>
          </a:p>
          <a:p>
            <a:pPr marL="457200" indent="-457200">
              <a:spcAft>
                <a:spcPts val="600"/>
              </a:spcAft>
              <a:buFont typeface="Times New Roman" pitchFamily="18" charset="0"/>
              <a:buAutoNum type="arabicPeriod"/>
            </a:pPr>
            <a:r>
              <a:rPr lang="en-US" altLang="en-US" sz="2400" dirty="0" smtClean="0">
                <a:latin typeface="Tahoma" pitchFamily="34" charset="0"/>
                <a:cs typeface="Tahoma" pitchFamily="34" charset="0"/>
              </a:rPr>
              <a:t>Students may be your best allies: </a:t>
            </a:r>
            <a:r>
              <a:rPr lang="en-US" altLang="en-US" sz="2400" dirty="0" smtClean="0">
                <a:solidFill>
                  <a:srgbClr val="FF0000"/>
                </a:solidFill>
                <a:latin typeface="Tahoma" pitchFamily="34" charset="0"/>
                <a:cs typeface="Tahoma" pitchFamily="34" charset="0"/>
              </a:rPr>
              <a:t>Build a strong student leadership team</a:t>
            </a:r>
          </a:p>
          <a:p>
            <a:pPr marL="457200" indent="-457200">
              <a:spcAft>
                <a:spcPts val="600"/>
              </a:spcAft>
              <a:buFont typeface="Times New Roman" pitchFamily="18" charset="0"/>
              <a:buAutoNum type="arabicPeriod"/>
            </a:pPr>
            <a:r>
              <a:rPr lang="en-US" altLang="en-US" sz="2400" dirty="0" smtClean="0">
                <a:latin typeface="Tahoma" pitchFamily="34" charset="0"/>
                <a:cs typeface="Tahoma" pitchFamily="34" charset="0"/>
              </a:rPr>
              <a:t>Keep all SWC members abreast of meeting and activities</a:t>
            </a:r>
          </a:p>
        </p:txBody>
      </p:sp>
      <p:grpSp>
        <p:nvGrpSpPr>
          <p:cNvPr id="12292" name="Group 4"/>
          <p:cNvGrpSpPr>
            <a:grpSpLocks/>
          </p:cNvGrpSpPr>
          <p:nvPr/>
        </p:nvGrpSpPr>
        <p:grpSpPr bwMode="auto">
          <a:xfrm>
            <a:off x="0" y="0"/>
            <a:ext cx="9144000" cy="876300"/>
            <a:chOff x="0" y="0"/>
            <a:chExt cx="9144000" cy="876301"/>
          </a:xfrm>
        </p:grpSpPr>
        <p:grpSp>
          <p:nvGrpSpPr>
            <p:cNvPr id="6" name="Grupo 14"/>
            <p:cNvGrpSpPr/>
            <p:nvPr/>
          </p:nvGrpSpPr>
          <p:grpSpPr>
            <a:xfrm>
              <a:off x="0" y="0"/>
              <a:ext cx="9144000" cy="876300"/>
              <a:chOff x="0" y="0"/>
              <a:chExt cx="9144000" cy="876300"/>
            </a:xfrm>
            <a:solidFill>
              <a:schemeClr val="tx1"/>
            </a:solidFill>
          </p:grpSpPr>
          <p:sp>
            <p:nvSpPr>
              <p:cNvPr id="11"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12"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12298" name="Picture 3" descr="IMG_41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4" descr="teens danc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6" descr="NIDDK-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1" name="TextBox 9"/>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grpSp>
        <p:nvGrpSpPr>
          <p:cNvPr id="2" name="Group 1"/>
          <p:cNvGrpSpPr/>
          <p:nvPr/>
        </p:nvGrpSpPr>
        <p:grpSpPr>
          <a:xfrm>
            <a:off x="6761163" y="1219200"/>
            <a:ext cx="2057400" cy="1981200"/>
            <a:chOff x="6761163" y="1219200"/>
            <a:chExt cx="2057400" cy="1981200"/>
          </a:xfrm>
        </p:grpSpPr>
        <p:sp>
          <p:nvSpPr>
            <p:cNvPr id="12293" name="Rectangle 20"/>
            <p:cNvSpPr>
              <a:spLocks noChangeArrowheads="1"/>
            </p:cNvSpPr>
            <p:nvPr/>
          </p:nvSpPr>
          <p:spPr bwMode="auto">
            <a:xfrm>
              <a:off x="6761163" y="1219200"/>
              <a:ext cx="2057400" cy="1981200"/>
            </a:xfrm>
            <a:prstGeom prst="rect">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grpSp>
          <p:nvGrpSpPr>
            <p:cNvPr id="12294" name="Group 1"/>
            <p:cNvGrpSpPr>
              <a:grpSpLocks/>
            </p:cNvGrpSpPr>
            <p:nvPr/>
          </p:nvGrpSpPr>
          <p:grpSpPr bwMode="auto">
            <a:xfrm>
              <a:off x="6908800" y="1362075"/>
              <a:ext cx="1762125" cy="1695450"/>
              <a:chOff x="3690938" y="2581275"/>
              <a:chExt cx="1762125" cy="1695450"/>
            </a:xfrm>
          </p:grpSpPr>
          <p:pic>
            <p:nvPicPr>
              <p:cNvPr id="122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9538" y="2713038"/>
                <a:ext cx="13049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0938" y="2581275"/>
                <a:ext cx="17621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2290"/>
                                        </p:tgtEl>
                                      </p:cBhvr>
                                    </p:animEffect>
                                    <p:animScale>
                                      <p:cBhvr>
                                        <p:cTn id="7" dur="250" autoRev="1" fill="hold"/>
                                        <p:tgtEl>
                                          <p:spTgt spid="12290"/>
                                        </p:tgtEl>
                                      </p:cBhvr>
                                      <p:by x="105000" y="105000"/>
                                    </p:animScale>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par>
                          <p:cTn id="12" fill="hold">
                            <p:stCondLst>
                              <p:cond delay="2500"/>
                            </p:stCondLst>
                            <p:childTnLst>
                              <p:par>
                                <p:cTn id="13" presetID="26" presetClass="emph" presetSubtype="0" fill="hold" grpId="0" nodeType="afterEffect">
                                  <p:stCondLst>
                                    <p:cond delay="0"/>
                                  </p:stCondLst>
                                  <p:childTnLst>
                                    <p:animEffect transition="out" filter="fade">
                                      <p:cBhvr>
                                        <p:cTn id="14" dur="500" tmFilter="0, 0; .2, .5; .8, .5; 1, 0"/>
                                        <p:tgtEl>
                                          <p:spTgt spid="12291">
                                            <p:txEl>
                                              <p:pRg st="0" end="0"/>
                                            </p:txEl>
                                          </p:spTgt>
                                        </p:tgtEl>
                                      </p:cBhvr>
                                    </p:animEffect>
                                    <p:animScale>
                                      <p:cBhvr>
                                        <p:cTn id="15" dur="250" autoRev="1" fill="hold"/>
                                        <p:tgtEl>
                                          <p:spTgt spid="12291">
                                            <p:txEl>
                                              <p:pRg st="0" end="0"/>
                                            </p:txEl>
                                          </p:spTgt>
                                        </p:tgtEl>
                                      </p:cBhvr>
                                      <p:by x="105000" y="105000"/>
                                    </p:animScale>
                                  </p:childTnLst>
                                </p:cTn>
                              </p:par>
                            </p:childTnLst>
                          </p:cTn>
                        </p:par>
                        <p:par>
                          <p:cTn id="16" fill="hold">
                            <p:stCondLst>
                              <p:cond delay="3000"/>
                            </p:stCondLst>
                            <p:childTnLst>
                              <p:par>
                                <p:cTn id="17" presetID="26" presetClass="emph" presetSubtype="0" fill="hold" grpId="0" nodeType="afterEffect">
                                  <p:stCondLst>
                                    <p:cond delay="0"/>
                                  </p:stCondLst>
                                  <p:childTnLst>
                                    <p:animEffect transition="out" filter="fade">
                                      <p:cBhvr>
                                        <p:cTn id="18" dur="500" tmFilter="0, 0; .2, .5; .8, .5; 1, 0"/>
                                        <p:tgtEl>
                                          <p:spTgt spid="12291">
                                            <p:txEl>
                                              <p:pRg st="1" end="1"/>
                                            </p:txEl>
                                          </p:spTgt>
                                        </p:tgtEl>
                                      </p:cBhvr>
                                    </p:animEffect>
                                    <p:animScale>
                                      <p:cBhvr>
                                        <p:cTn id="19" dur="250" autoRev="1" fill="hold"/>
                                        <p:tgtEl>
                                          <p:spTgt spid="12291">
                                            <p:txEl>
                                              <p:pRg st="1" end="1"/>
                                            </p:txEl>
                                          </p:spTgt>
                                        </p:tgtEl>
                                      </p:cBhvr>
                                      <p:by x="105000" y="105000"/>
                                    </p:animScale>
                                  </p:childTnLst>
                                </p:cTn>
                              </p:par>
                            </p:childTnLst>
                          </p:cTn>
                        </p:par>
                        <p:par>
                          <p:cTn id="20" fill="hold">
                            <p:stCondLst>
                              <p:cond delay="3500"/>
                            </p:stCondLst>
                            <p:childTnLst>
                              <p:par>
                                <p:cTn id="21" presetID="26" presetClass="emph" presetSubtype="0" fill="hold" grpId="0" nodeType="afterEffect">
                                  <p:stCondLst>
                                    <p:cond delay="0"/>
                                  </p:stCondLst>
                                  <p:childTnLst>
                                    <p:animEffect transition="out" filter="fade">
                                      <p:cBhvr>
                                        <p:cTn id="22" dur="500" tmFilter="0, 0; .2, .5; .8, .5; 1, 0"/>
                                        <p:tgtEl>
                                          <p:spTgt spid="12291">
                                            <p:txEl>
                                              <p:pRg st="2" end="2"/>
                                            </p:txEl>
                                          </p:spTgt>
                                        </p:tgtEl>
                                      </p:cBhvr>
                                    </p:animEffect>
                                    <p:animScale>
                                      <p:cBhvr>
                                        <p:cTn id="23" dur="250" autoRev="1" fill="hold"/>
                                        <p:tgtEl>
                                          <p:spTgt spid="12291">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304800" y="1143000"/>
            <a:ext cx="6324600" cy="1981200"/>
          </a:xfrm>
        </p:spPr>
        <p:txBody>
          <a:bodyPr/>
          <a:lstStyle/>
          <a:p>
            <a:pPr algn="l"/>
            <a:r>
              <a:rPr lang="en-US" altLang="en-US" sz="3200" u="sng" dirty="0" smtClean="0">
                <a:latin typeface="Tahoma" pitchFamily="34" charset="0"/>
                <a:cs typeface="Tahoma" pitchFamily="34" charset="0"/>
              </a:rPr>
              <a:t>Programmatic capacity</a:t>
            </a:r>
            <a:r>
              <a:rPr lang="en-US" altLang="en-US" sz="3200" dirty="0" smtClean="0">
                <a:latin typeface="Tahoma" pitchFamily="34" charset="0"/>
                <a:cs typeface="Tahoma" pitchFamily="34" charset="0"/>
              </a:rPr>
              <a:t>: Implementing your SMART goal(s)? Which one(s) will your SWC pursue?</a:t>
            </a:r>
            <a:endParaRPr lang="en-US" altLang="en-US" sz="3200" dirty="0" smtClean="0"/>
          </a:p>
        </p:txBody>
      </p:sp>
      <p:sp>
        <p:nvSpPr>
          <p:cNvPr id="13315" name="Content Placeholder 3"/>
          <p:cNvSpPr>
            <a:spLocks noGrp="1"/>
          </p:cNvSpPr>
          <p:nvPr>
            <p:ph idx="1"/>
          </p:nvPr>
        </p:nvSpPr>
        <p:spPr>
          <a:xfrm>
            <a:off x="304800" y="3276600"/>
            <a:ext cx="8513763" cy="2932113"/>
          </a:xfrm>
        </p:spPr>
        <p:txBody>
          <a:bodyPr/>
          <a:lstStyle/>
          <a:p>
            <a:pPr marL="457200" indent="-457200">
              <a:spcAft>
                <a:spcPts val="600"/>
              </a:spcAft>
              <a:buFont typeface="Times New Roman" pitchFamily="18" charset="0"/>
              <a:buAutoNum type="arabicPeriod"/>
            </a:pPr>
            <a:r>
              <a:rPr lang="en-US" altLang="en-US" sz="2400" dirty="0" smtClean="0">
                <a:latin typeface="Tahoma" pitchFamily="34" charset="0"/>
                <a:cs typeface="Tahoma" pitchFamily="34" charset="0"/>
              </a:rPr>
              <a:t>Address one or more health behavioral goals by choosing a Share Activity (Fitness Share, Make-One-Share-One, Yoga Share) to support your SWC’s </a:t>
            </a:r>
            <a:r>
              <a:rPr lang="en-US" altLang="en-US" sz="2400" dirty="0" smtClean="0">
                <a:solidFill>
                  <a:srgbClr val="FF0000"/>
                </a:solidFill>
                <a:latin typeface="Tahoma" pitchFamily="34" charset="0"/>
                <a:cs typeface="Tahoma" pitchFamily="34" charset="0"/>
              </a:rPr>
              <a:t>SMART goal</a:t>
            </a:r>
          </a:p>
          <a:p>
            <a:pPr marL="457200" indent="-457200">
              <a:spcAft>
                <a:spcPts val="600"/>
              </a:spcAft>
              <a:buFont typeface="Times New Roman" pitchFamily="18" charset="0"/>
              <a:buAutoNum type="arabicPeriod"/>
            </a:pPr>
            <a:r>
              <a:rPr lang="en-US" altLang="en-US" sz="2400" dirty="0">
                <a:latin typeface="Tahoma" pitchFamily="34" charset="0"/>
                <a:cs typeface="Tahoma" pitchFamily="34" charset="0"/>
              </a:rPr>
              <a:t>Use evaluation and feedback tools and processes: Healthy-Me-Meters; SWOTS; etc. </a:t>
            </a:r>
          </a:p>
          <a:p>
            <a:pPr marL="457200" indent="-457200">
              <a:spcAft>
                <a:spcPts val="600"/>
              </a:spcAft>
              <a:buFont typeface="Times New Roman" pitchFamily="18" charset="0"/>
              <a:buAutoNum type="arabicPeriod"/>
            </a:pPr>
            <a:r>
              <a:rPr lang="en-US" altLang="en-US" sz="2400" dirty="0" smtClean="0">
                <a:latin typeface="Tahoma" pitchFamily="34" charset="0"/>
                <a:cs typeface="Tahoma" pitchFamily="34" charset="0"/>
              </a:rPr>
              <a:t>Implement </a:t>
            </a:r>
            <a:r>
              <a:rPr lang="en-US" altLang="en-US" sz="2400" dirty="0" smtClean="0">
                <a:solidFill>
                  <a:srgbClr val="FF0000"/>
                </a:solidFill>
                <a:latin typeface="Tahoma" pitchFamily="34" charset="0"/>
                <a:cs typeface="Tahoma" pitchFamily="34" charset="0"/>
              </a:rPr>
              <a:t>skill-based activities </a:t>
            </a:r>
            <a:r>
              <a:rPr lang="en-US" altLang="en-US" sz="2400" dirty="0" smtClean="0">
                <a:latin typeface="Tahoma" pitchFamily="34" charset="0"/>
                <a:cs typeface="Tahoma" pitchFamily="34" charset="0"/>
              </a:rPr>
              <a:t>that are consistent with U.S. Dietary Guideline </a:t>
            </a:r>
            <a:r>
              <a:rPr lang="en-US" altLang="en-US" sz="2400" dirty="0" smtClean="0">
                <a:solidFill>
                  <a:srgbClr val="FF0000"/>
                </a:solidFill>
                <a:latin typeface="Tahoma" pitchFamily="34" charset="0"/>
                <a:cs typeface="Tahoma" pitchFamily="34" charset="0"/>
              </a:rPr>
              <a:t>key health behaviors</a:t>
            </a:r>
          </a:p>
          <a:p>
            <a:pPr marL="457200" indent="-457200">
              <a:spcAft>
                <a:spcPts val="600"/>
              </a:spcAft>
              <a:buFont typeface="Times New Roman" pitchFamily="18" charset="0"/>
              <a:buAutoNum type="arabicPeriod"/>
            </a:pPr>
            <a:endParaRPr lang="en-US" altLang="en-US" sz="2400" dirty="0" smtClean="0">
              <a:latin typeface="Tahoma" pitchFamily="34" charset="0"/>
              <a:cs typeface="Tahoma" pitchFamily="34" charset="0"/>
            </a:endParaRPr>
          </a:p>
        </p:txBody>
      </p:sp>
      <p:grpSp>
        <p:nvGrpSpPr>
          <p:cNvPr id="13316" name="Group 4"/>
          <p:cNvGrpSpPr>
            <a:grpSpLocks/>
          </p:cNvGrpSpPr>
          <p:nvPr/>
        </p:nvGrpSpPr>
        <p:grpSpPr bwMode="auto">
          <a:xfrm>
            <a:off x="0" y="0"/>
            <a:ext cx="9144000" cy="876300"/>
            <a:chOff x="0" y="0"/>
            <a:chExt cx="9144000" cy="876301"/>
          </a:xfrm>
        </p:grpSpPr>
        <p:grpSp>
          <p:nvGrpSpPr>
            <p:cNvPr id="6" name="Grupo 14"/>
            <p:cNvGrpSpPr/>
            <p:nvPr/>
          </p:nvGrpSpPr>
          <p:grpSpPr>
            <a:xfrm>
              <a:off x="0" y="0"/>
              <a:ext cx="9144000" cy="876300"/>
              <a:chOff x="0" y="0"/>
              <a:chExt cx="9144000" cy="876300"/>
            </a:xfrm>
            <a:solidFill>
              <a:schemeClr val="tx1"/>
            </a:solidFill>
          </p:grpSpPr>
          <p:sp>
            <p:nvSpPr>
              <p:cNvPr id="11" name="Retângulo 18"/>
              <p:cNvSpPr/>
              <p:nvPr/>
            </p:nvSpPr>
            <p:spPr bwMode="auto">
              <a:xfrm>
                <a:off x="0" y="0"/>
                <a:ext cx="9144000" cy="876300"/>
              </a:xfrm>
              <a:prstGeom prst="rect">
                <a:avLst/>
              </a:prstGeom>
              <a:grpFill/>
              <a:ln cap="flat">
                <a:headEnd type="none" w="med" len="med"/>
                <a:tailEnd type="none" w="med" len="med"/>
              </a:ln>
              <a:extLst/>
            </p:spPr>
            <p:style>
              <a:lnRef idx="0">
                <a:schemeClr val="dk1"/>
              </a:lnRef>
              <a:fillRef idx="3">
                <a:schemeClr val="dk1"/>
              </a:fillRef>
              <a:effectRef idx="3">
                <a:schemeClr val="dk1"/>
              </a:effectRef>
              <a:fontRef idx="minor">
                <a:schemeClr val="lt1"/>
              </a:fontRef>
            </p:style>
            <p:txBody>
              <a:bodyPr/>
              <a:lstStyle/>
              <a:p>
                <a:pPr algn="l" eaLnBrk="0" hangingPunct="0">
                  <a:defRPr/>
                </a:pPr>
                <a:endParaRPr lang="en-US" sz="1800" dirty="0">
                  <a:solidFill>
                    <a:srgbClr val="FFC000"/>
                  </a:solidFill>
                  <a:latin typeface="Arial" charset="0"/>
                  <a:ea typeface="ＭＳ Ｐゴシック" charset="0"/>
                </a:endParaRPr>
              </a:p>
            </p:txBody>
          </p:sp>
          <p:cxnSp>
            <p:nvCxnSpPr>
              <p:cNvPr id="12" name="Conector reto 19"/>
              <p:cNvCxnSpPr/>
              <p:nvPr/>
            </p:nvCxnSpPr>
            <p:spPr bwMode="auto">
              <a:xfrm>
                <a:off x="2199" y="876300"/>
                <a:ext cx="9141801" cy="0"/>
              </a:xfrm>
              <a:prstGeom prst="line">
                <a:avLst/>
              </a:prstGeom>
              <a:grpFill/>
              <a:ln w="12700" cap="flat" cmpd="sng" algn="ctr">
                <a:solidFill>
                  <a:srgbClr val="000000"/>
                </a:solidFill>
                <a:prstDash val="solid"/>
                <a:round/>
                <a:headEnd type="none" w="med" len="med"/>
                <a:tailEnd type="none" w="med" len="med"/>
              </a:ln>
              <a:effectLst/>
              <a:extLst/>
            </p:spPr>
          </p:cxnSp>
        </p:grpSp>
        <p:pic>
          <p:nvPicPr>
            <p:cNvPr id="13321" name="Picture 3" descr="IMG_41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173" y="15424"/>
              <a:ext cx="2971803" cy="86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4" descr="teens danc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0301" y="0"/>
              <a:ext cx="1033699" cy="85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6" descr="NIDDK-log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6057"/>
              <a:ext cx="914400" cy="8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Box 9"/>
            <p:cNvSpPr txBox="1">
              <a:spLocks noChangeArrowheads="1"/>
            </p:cNvSpPr>
            <p:nvPr/>
          </p:nvSpPr>
          <p:spPr bwMode="auto">
            <a:xfrm>
              <a:off x="4713767" y="228600"/>
              <a:ext cx="34579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algn="l" eaLnBrk="1" hangingPunct="1"/>
              <a:r>
                <a:rPr lang="en-US" altLang="en-US" sz="2000" b="1">
                  <a:solidFill>
                    <a:srgbClr val="00B050"/>
                  </a:solidFill>
                  <a:latin typeface="Tahoma" pitchFamily="34" charset="0"/>
                </a:rPr>
                <a:t>Building Wellness for Life</a:t>
              </a:r>
            </a:p>
          </p:txBody>
        </p:sp>
      </p:grpSp>
      <p:grpSp>
        <p:nvGrpSpPr>
          <p:cNvPr id="2" name="Group 1"/>
          <p:cNvGrpSpPr/>
          <p:nvPr/>
        </p:nvGrpSpPr>
        <p:grpSpPr>
          <a:xfrm>
            <a:off x="6761163" y="1143000"/>
            <a:ext cx="2057400" cy="1981200"/>
            <a:chOff x="6761163" y="1143000"/>
            <a:chExt cx="2057400" cy="1981200"/>
          </a:xfrm>
        </p:grpSpPr>
        <p:sp>
          <p:nvSpPr>
            <p:cNvPr id="13317" name="Rectangle 20"/>
            <p:cNvSpPr>
              <a:spLocks noChangeArrowheads="1"/>
            </p:cNvSpPr>
            <p:nvPr/>
          </p:nvSpPr>
          <p:spPr bwMode="auto">
            <a:xfrm>
              <a:off x="6761163" y="1143000"/>
              <a:ext cx="2057400" cy="1981200"/>
            </a:xfrm>
            <a:prstGeom prst="rect">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itchFamily="18" charset="0"/>
                  <a:cs typeface="Tahoma" pitchFamily="34" charset="0"/>
                </a:defRPr>
              </a:lvl1pPr>
              <a:lvl2pPr marL="742950" indent="-285750" eaLnBrk="0" hangingPunct="0">
                <a:defRPr sz="2400">
                  <a:solidFill>
                    <a:schemeClr val="tx1"/>
                  </a:solidFill>
                  <a:latin typeface="Times New Roman" pitchFamily="18" charset="0"/>
                  <a:cs typeface="Tahoma" pitchFamily="34" charset="0"/>
                </a:defRPr>
              </a:lvl2pPr>
              <a:lvl3pPr marL="1143000" indent="-228600" eaLnBrk="0" hangingPunct="0">
                <a:defRPr sz="2400">
                  <a:solidFill>
                    <a:schemeClr val="tx1"/>
                  </a:solidFill>
                  <a:latin typeface="Times New Roman" pitchFamily="18" charset="0"/>
                  <a:cs typeface="Tahoma" pitchFamily="34" charset="0"/>
                </a:defRPr>
              </a:lvl3pPr>
              <a:lvl4pPr marL="1600200" indent="-228600" eaLnBrk="0" hangingPunct="0">
                <a:defRPr sz="2400">
                  <a:solidFill>
                    <a:schemeClr val="tx1"/>
                  </a:solidFill>
                  <a:latin typeface="Times New Roman" pitchFamily="18" charset="0"/>
                  <a:cs typeface="Tahoma" pitchFamily="34" charset="0"/>
                </a:defRPr>
              </a:lvl4pPr>
              <a:lvl5pPr marL="2057400" indent="-228600" eaLnBrk="0" hangingPunct="0">
                <a:defRPr sz="2400">
                  <a:solidFill>
                    <a:schemeClr val="tx1"/>
                  </a:solidFill>
                  <a:latin typeface="Times New Roman" pitchFamily="18" charset="0"/>
                  <a:cs typeface="Tahoma"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ahoma" pitchFamily="34" charset="0"/>
                </a:defRPr>
              </a:lvl9pPr>
            </a:lstStyle>
            <a:p>
              <a:pPr eaLnBrk="1" hangingPunct="1"/>
              <a:endParaRPr lang="en-US" altLang="en-US"/>
            </a:p>
          </p:txBody>
        </p:sp>
        <p:pic>
          <p:nvPicPr>
            <p:cNvPr id="133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2775" y="1428750"/>
              <a:ext cx="1652588" cy="14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9600" y="1335088"/>
              <a:ext cx="1658938"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3314"/>
                                        </p:tgtEl>
                                      </p:cBhvr>
                                    </p:animEffect>
                                    <p:animScale>
                                      <p:cBhvr>
                                        <p:cTn id="7" dur="250" autoRev="1" fill="hold"/>
                                        <p:tgtEl>
                                          <p:spTgt spid="13314"/>
                                        </p:tgtEl>
                                      </p:cBhvr>
                                      <p:by x="105000" y="105000"/>
                                    </p:animScale>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200"/>
                                        <p:tgtEl>
                                          <p:spTgt spid="2"/>
                                        </p:tgtEl>
                                      </p:cBhvr>
                                    </p:animEffect>
                                  </p:childTnLst>
                                </p:cTn>
                              </p:par>
                            </p:childTnLst>
                          </p:cTn>
                        </p:par>
                        <p:par>
                          <p:cTn id="12" fill="hold">
                            <p:stCondLst>
                              <p:cond delay="2700"/>
                            </p:stCondLst>
                            <p:childTnLst>
                              <p:par>
                                <p:cTn id="13" presetID="26" presetClass="emph" presetSubtype="0" fill="hold" grpId="0" nodeType="afterEffect">
                                  <p:stCondLst>
                                    <p:cond delay="0"/>
                                  </p:stCondLst>
                                  <p:childTnLst>
                                    <p:animEffect transition="out" filter="fade">
                                      <p:cBhvr>
                                        <p:cTn id="14" dur="500" tmFilter="0, 0; .2, .5; .8, .5; 1, 0"/>
                                        <p:tgtEl>
                                          <p:spTgt spid="13315">
                                            <p:txEl>
                                              <p:pRg st="0" end="0"/>
                                            </p:txEl>
                                          </p:spTgt>
                                        </p:tgtEl>
                                      </p:cBhvr>
                                    </p:animEffect>
                                    <p:animScale>
                                      <p:cBhvr>
                                        <p:cTn id="15" dur="250" autoRev="1" fill="hold"/>
                                        <p:tgtEl>
                                          <p:spTgt spid="13315">
                                            <p:txEl>
                                              <p:pRg st="0" end="0"/>
                                            </p:txEl>
                                          </p:spTgt>
                                        </p:tgtEl>
                                      </p:cBhvr>
                                      <p:by x="105000" y="105000"/>
                                    </p:animScale>
                                  </p:childTnLst>
                                </p:cTn>
                              </p:par>
                            </p:childTnLst>
                          </p:cTn>
                        </p:par>
                        <p:par>
                          <p:cTn id="16" fill="hold">
                            <p:stCondLst>
                              <p:cond delay="3200"/>
                            </p:stCondLst>
                            <p:childTnLst>
                              <p:par>
                                <p:cTn id="17" presetID="26" presetClass="emph" presetSubtype="0" fill="hold" grpId="0" nodeType="afterEffect">
                                  <p:stCondLst>
                                    <p:cond delay="0"/>
                                  </p:stCondLst>
                                  <p:childTnLst>
                                    <p:animEffect transition="out" filter="fade">
                                      <p:cBhvr>
                                        <p:cTn id="18" dur="500" tmFilter="0, 0; .2, .5; .8, .5; 1, 0"/>
                                        <p:tgtEl>
                                          <p:spTgt spid="13315">
                                            <p:txEl>
                                              <p:pRg st="1" end="1"/>
                                            </p:txEl>
                                          </p:spTgt>
                                        </p:tgtEl>
                                      </p:cBhvr>
                                    </p:animEffect>
                                    <p:animScale>
                                      <p:cBhvr>
                                        <p:cTn id="19" dur="250" autoRev="1" fill="hold"/>
                                        <p:tgtEl>
                                          <p:spTgt spid="13315">
                                            <p:txEl>
                                              <p:pRg st="1" end="1"/>
                                            </p:txEl>
                                          </p:spTgt>
                                        </p:tgtEl>
                                      </p:cBhvr>
                                      <p:by x="105000" y="105000"/>
                                    </p:animScale>
                                  </p:childTnLst>
                                </p:cTn>
                              </p:par>
                            </p:childTnLst>
                          </p:cTn>
                        </p:par>
                        <p:par>
                          <p:cTn id="20" fill="hold">
                            <p:stCondLst>
                              <p:cond delay="3700"/>
                            </p:stCondLst>
                            <p:childTnLst>
                              <p:par>
                                <p:cTn id="21" presetID="26" presetClass="emph" presetSubtype="0" fill="hold" grpId="0" nodeType="afterEffect">
                                  <p:stCondLst>
                                    <p:cond delay="0"/>
                                  </p:stCondLst>
                                  <p:childTnLst>
                                    <p:animEffect transition="out" filter="fade">
                                      <p:cBhvr>
                                        <p:cTn id="22" dur="500" tmFilter="0, 0; .2, .5; .8, .5; 1, 0"/>
                                        <p:tgtEl>
                                          <p:spTgt spid="13315">
                                            <p:txEl>
                                              <p:pRg st="2" end="2"/>
                                            </p:txEl>
                                          </p:spTgt>
                                        </p:tgtEl>
                                      </p:cBhvr>
                                    </p:animEffect>
                                    <p:animScale>
                                      <p:cBhvr>
                                        <p:cTn id="23" dur="250" autoRev="1" fill="hold"/>
                                        <p:tgtEl>
                                          <p:spTgt spid="1331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81000" y="1447800"/>
            <a:ext cx="4419600" cy="1470025"/>
          </a:xfrm>
        </p:spPr>
        <p:txBody>
          <a:bodyPr/>
          <a:lstStyle/>
          <a:p>
            <a:pPr algn="l"/>
            <a:r>
              <a:rPr lang="en-US" altLang="en-US" sz="3200" dirty="0" smtClean="0">
                <a:latin typeface="Tahoma" pitchFamily="34" charset="0"/>
                <a:cs typeface="Tahoma" pitchFamily="34" charset="0"/>
              </a:rPr>
              <a:t>How to start building </a:t>
            </a:r>
            <a:br>
              <a:rPr lang="en-US" altLang="en-US" sz="3200" dirty="0" smtClean="0">
                <a:latin typeface="Tahoma" pitchFamily="34" charset="0"/>
                <a:cs typeface="Tahoma" pitchFamily="34" charset="0"/>
              </a:rPr>
            </a:br>
            <a:r>
              <a:rPr lang="en-US" altLang="en-US" sz="3200" dirty="0" smtClean="0">
                <a:latin typeface="Tahoma" pitchFamily="34" charset="0"/>
                <a:cs typeface="Tahoma" pitchFamily="34" charset="0"/>
              </a:rPr>
              <a:t>collaborative capacity?</a:t>
            </a:r>
          </a:p>
        </p:txBody>
      </p:sp>
      <p:sp>
        <p:nvSpPr>
          <p:cNvPr id="7" name="Subtitle 6"/>
          <p:cNvSpPr>
            <a:spLocks noGrp="1"/>
          </p:cNvSpPr>
          <p:nvPr>
            <p:ph type="subTitle" idx="1"/>
          </p:nvPr>
        </p:nvSpPr>
        <p:spPr>
          <a:xfrm>
            <a:off x="341672" y="3261848"/>
            <a:ext cx="8461380" cy="1752600"/>
          </a:xfrm>
        </p:spPr>
        <p:txBody>
          <a:bodyPr/>
          <a:lstStyle/>
          <a:p>
            <a:pPr algn="l"/>
            <a:r>
              <a:rPr lang="en-US" altLang="en-US" sz="2800" dirty="0" smtClean="0">
                <a:latin typeface="Tahoma" pitchFamily="34" charset="0"/>
                <a:cs typeface="Tahoma" pitchFamily="34" charset="0"/>
              </a:rPr>
              <a:t>Think relational capacity</a:t>
            </a:r>
            <a:r>
              <a:rPr lang="en-US" altLang="en-US" sz="2800" dirty="0">
                <a:latin typeface="Tahoma" pitchFamily="34" charset="0"/>
                <a:cs typeface="Tahoma" pitchFamily="34" charset="0"/>
              </a:rPr>
              <a:t>!</a:t>
            </a:r>
            <a:r>
              <a:rPr lang="en-US" altLang="en-US" sz="2800" dirty="0" smtClean="0">
                <a:latin typeface="Tahoma" pitchFamily="34" charset="0"/>
                <a:cs typeface="Tahoma" pitchFamily="34" charset="0"/>
              </a:rPr>
              <a:t> </a:t>
            </a:r>
          </a:p>
          <a:p>
            <a:pPr algn="l"/>
            <a:r>
              <a:rPr lang="en-US" altLang="en-US" sz="2800" dirty="0" smtClean="0">
                <a:latin typeface="Tahoma" pitchFamily="34" charset="0"/>
                <a:cs typeface="Tahoma" pitchFamily="34" charset="0"/>
              </a:rPr>
              <a:t>Engage </a:t>
            </a:r>
            <a:r>
              <a:rPr lang="en-US" altLang="en-US" sz="2800" u="sng" dirty="0" smtClean="0">
                <a:latin typeface="Tahoma" pitchFamily="34" charset="0"/>
                <a:cs typeface="Tahoma" pitchFamily="34" charset="0"/>
              </a:rPr>
              <a:t>just one other person</a:t>
            </a:r>
          </a:p>
          <a:p>
            <a:pPr algn="l"/>
            <a:r>
              <a:rPr lang="en-US" altLang="en-US" sz="2800" dirty="0" smtClean="0">
                <a:latin typeface="Tahoma" pitchFamily="34" charset="0"/>
                <a:cs typeface="Tahoma" pitchFamily="34" charset="0"/>
              </a:rPr>
              <a:t>you would like to work with, </a:t>
            </a:r>
          </a:p>
          <a:p>
            <a:pPr algn="l"/>
            <a:r>
              <a:rPr lang="en-US" altLang="en-US" sz="2800" dirty="0" smtClean="0">
                <a:latin typeface="Tahoma" pitchFamily="34" charset="0"/>
                <a:cs typeface="Tahoma" pitchFamily="34" charset="0"/>
              </a:rPr>
              <a:t>and start together, right there, right then. </a:t>
            </a:r>
          </a:p>
          <a:p>
            <a:pPr algn="l"/>
            <a:r>
              <a:rPr lang="en-US" altLang="en-US" sz="2800" dirty="0" smtClean="0">
                <a:latin typeface="Tahoma" pitchFamily="34" charset="0"/>
                <a:cs typeface="Tahoma" pitchFamily="34" charset="0"/>
              </a:rPr>
              <a:t>And then watch your school’s collaborative capacity start to grow! </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76200"/>
            <a:ext cx="9255126"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50" name="Group 14349"/>
          <p:cNvGrpSpPr/>
          <p:nvPr/>
        </p:nvGrpSpPr>
        <p:grpSpPr>
          <a:xfrm>
            <a:off x="5370992" y="1091908"/>
            <a:ext cx="3529656" cy="3594394"/>
            <a:chOff x="4903236" y="1288548"/>
            <a:chExt cx="3529656" cy="3594394"/>
          </a:xfrm>
        </p:grpSpPr>
        <p:sp>
          <p:nvSpPr>
            <p:cNvPr id="2" name="Rectangle 1"/>
            <p:cNvSpPr/>
            <p:nvPr/>
          </p:nvSpPr>
          <p:spPr bwMode="auto">
            <a:xfrm>
              <a:off x="4903236" y="1288548"/>
              <a:ext cx="3471388" cy="3594394"/>
            </a:xfrm>
            <a:prstGeom prst="rect">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ahoma" pitchFamily="34" charset="0"/>
              </a:endParaRPr>
            </a:p>
          </p:txBody>
        </p:sp>
        <p:grpSp>
          <p:nvGrpSpPr>
            <p:cNvPr id="5" name="Group 4"/>
            <p:cNvGrpSpPr/>
            <p:nvPr/>
          </p:nvGrpSpPr>
          <p:grpSpPr>
            <a:xfrm>
              <a:off x="5111023" y="1409724"/>
              <a:ext cx="3321869" cy="3365066"/>
              <a:chOff x="1974644" y="990600"/>
              <a:chExt cx="5165584" cy="5908147"/>
            </a:xfrm>
          </p:grpSpPr>
          <p:grpSp>
            <p:nvGrpSpPr>
              <p:cNvPr id="6" name="Grupo 21"/>
              <p:cNvGrpSpPr/>
              <p:nvPr/>
            </p:nvGrpSpPr>
            <p:grpSpPr>
              <a:xfrm>
                <a:off x="1974644" y="2133600"/>
                <a:ext cx="1570662" cy="1804853"/>
                <a:chOff x="1536533" y="2581424"/>
                <a:chExt cx="1570662" cy="1804853"/>
              </a:xfrm>
              <a:solidFill>
                <a:sysClr val="window" lastClr="FFFFFF"/>
              </a:solidFill>
            </p:grpSpPr>
            <p:sp>
              <p:nvSpPr>
                <p:cNvPr id="17" name="CaixaDeTexto 22"/>
                <p:cNvSpPr txBox="1"/>
                <p:nvPr/>
              </p:nvSpPr>
              <p:spPr>
                <a:xfrm>
                  <a:off x="1536533" y="3515428"/>
                  <a:ext cx="1570662" cy="870849"/>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Relational Capacity</a:t>
                  </a:r>
                </a:p>
              </p:txBody>
            </p:sp>
            <p:pic>
              <p:nvPicPr>
                <p:cNvPr id="18" name="Picture 12" descr="http://trustriskgroup.com/wp-content/uploads/2014/09/Fotolia_65115744_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89" y="2581424"/>
                  <a:ext cx="1390571" cy="927048"/>
                </a:xfrm>
                <a:prstGeom prst="rect">
                  <a:avLst/>
                </a:prstGeom>
                <a:grpFill/>
                <a:extLst/>
              </p:spPr>
            </p:pic>
          </p:grpSp>
          <p:grpSp>
            <p:nvGrpSpPr>
              <p:cNvPr id="8" name="Grupo 24"/>
              <p:cNvGrpSpPr/>
              <p:nvPr/>
            </p:nvGrpSpPr>
            <p:grpSpPr>
              <a:xfrm>
                <a:off x="3166444" y="5083382"/>
                <a:ext cx="1976593" cy="1815365"/>
                <a:chOff x="1360514" y="3075869"/>
                <a:chExt cx="1976593" cy="1815365"/>
              </a:xfrm>
              <a:solidFill>
                <a:sysClr val="window" lastClr="FFFFFF"/>
              </a:solidFill>
            </p:grpSpPr>
            <p:sp>
              <p:nvSpPr>
                <p:cNvPr id="15" name="CaixaDeTexto 25"/>
                <p:cNvSpPr txBox="1"/>
                <p:nvPr/>
              </p:nvSpPr>
              <p:spPr>
                <a:xfrm>
                  <a:off x="1360514" y="4266010"/>
                  <a:ext cx="1976593" cy="625224"/>
                </a:xfrm>
                <a:prstGeom prst="rect">
                  <a:avLst/>
                </a:prstGeom>
                <a:grp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Member Capacity</a:t>
                  </a:r>
                </a:p>
              </p:txBody>
            </p:sp>
            <p:pic>
              <p:nvPicPr>
                <p:cNvPr id="16" name="Picture 14" descr="http://www.thelaunchlife.com/wp-content/uploads/2015/02/opportunit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7312" y="3075869"/>
                  <a:ext cx="1699270" cy="1132244"/>
                </a:xfrm>
                <a:prstGeom prst="rect">
                  <a:avLst/>
                </a:prstGeom>
                <a:grpFill/>
                <a:ln>
                  <a:noFill/>
                </a:ln>
                <a:extLst/>
              </p:spPr>
            </p:pic>
          </p:grpSp>
          <p:grpSp>
            <p:nvGrpSpPr>
              <p:cNvPr id="9" name="Grupo 27"/>
              <p:cNvGrpSpPr/>
              <p:nvPr/>
            </p:nvGrpSpPr>
            <p:grpSpPr>
              <a:xfrm>
                <a:off x="3805989" y="990600"/>
                <a:ext cx="1434767" cy="1776962"/>
                <a:chOff x="1291388" y="1391186"/>
                <a:chExt cx="1434767" cy="1776962"/>
              </a:xfrm>
              <a:solidFill>
                <a:sysClr val="window" lastClr="FFFFFF"/>
              </a:solidFill>
            </p:grpSpPr>
            <p:pic>
              <p:nvPicPr>
                <p:cNvPr id="13" name="Picture 4" descr="http://www.ctvknox.org/wp-content/uploads/2013/03/6a00d83451c0e169e2010534a34ff5970c-800wi.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0887"/>
                <a:stretch/>
              </p:blipFill>
              <p:spPr bwMode="auto">
                <a:xfrm>
                  <a:off x="1295399" y="1391186"/>
                  <a:ext cx="1393657" cy="1241928"/>
                </a:xfrm>
                <a:prstGeom prst="rect">
                  <a:avLst/>
                </a:prstGeom>
                <a:grpFill/>
                <a:extLst/>
              </p:spPr>
            </p:pic>
            <p:sp>
              <p:nvSpPr>
                <p:cNvPr id="14" name="CaixaDeTexto 29"/>
                <p:cNvSpPr txBox="1"/>
                <p:nvPr/>
              </p:nvSpPr>
              <p:spPr>
                <a:xfrm>
                  <a:off x="1291388" y="2542924"/>
                  <a:ext cx="1434767" cy="625224"/>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Org Capacity</a:t>
                  </a:r>
                </a:p>
              </p:txBody>
            </p:sp>
          </p:grpSp>
          <p:grpSp>
            <p:nvGrpSpPr>
              <p:cNvPr id="10" name="Grupo 30"/>
              <p:cNvGrpSpPr/>
              <p:nvPr/>
            </p:nvGrpSpPr>
            <p:grpSpPr>
              <a:xfrm>
                <a:off x="4996603" y="2945271"/>
                <a:ext cx="2143625" cy="1991991"/>
                <a:chOff x="1461985" y="1623558"/>
                <a:chExt cx="2143625" cy="1991991"/>
              </a:xfrm>
            </p:grpSpPr>
            <p:pic>
              <p:nvPicPr>
                <p:cNvPr id="11" name="Picture 16" descr="http://cybertron.cg.tu-berlin.de/pdci11/PhotoTourism/images/implementatio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7474" y="1623558"/>
                  <a:ext cx="1180347" cy="1180347"/>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2"/>
                <p:cNvSpPr txBox="1"/>
                <p:nvPr/>
              </p:nvSpPr>
              <p:spPr>
                <a:xfrm>
                  <a:off x="1461985" y="2744700"/>
                  <a:ext cx="2143625" cy="8708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Avenir Black"/>
                      <a:cs typeface="Avenir Black"/>
                    </a:rPr>
                    <a:t>SWC Programmatic Capacity</a:t>
                  </a:r>
                </a:p>
              </p:txBody>
            </p:sp>
          </p:grpSp>
        </p:grpSp>
        <p:cxnSp>
          <p:nvCxnSpPr>
            <p:cNvPr id="22" name="Elbow Connector 21"/>
            <p:cNvCxnSpPr/>
            <p:nvPr/>
          </p:nvCxnSpPr>
          <p:spPr bwMode="auto">
            <a:xfrm rot="10800000" flipV="1">
              <a:off x="5562361" y="1724075"/>
              <a:ext cx="728936" cy="297332"/>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cxnSp>
          <p:nvCxnSpPr>
            <p:cNvPr id="26" name="Elbow Connector 25"/>
            <p:cNvCxnSpPr>
              <a:stCxn id="11" idx="0"/>
              <a:endCxn id="13" idx="3"/>
            </p:cNvCxnSpPr>
            <p:nvPr/>
          </p:nvCxnSpPr>
          <p:spPr bwMode="auto">
            <a:xfrm rot="16200000" flipV="1">
              <a:off x="7087004" y="1863927"/>
              <a:ext cx="759631" cy="558583"/>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cxnSp>
          <p:nvCxnSpPr>
            <p:cNvPr id="14347" name="Elbow Connector 14346"/>
            <p:cNvCxnSpPr/>
            <p:nvPr/>
          </p:nvCxnSpPr>
          <p:spPr bwMode="auto">
            <a:xfrm rot="16200000" flipH="1">
              <a:off x="5284164" y="3479593"/>
              <a:ext cx="974553" cy="310777"/>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cxnSp>
          <p:nvCxnSpPr>
            <p:cNvPr id="14349" name="Elbow Connector 14348"/>
            <p:cNvCxnSpPr/>
            <p:nvPr/>
          </p:nvCxnSpPr>
          <p:spPr bwMode="auto">
            <a:xfrm flipV="1">
              <a:off x="7019591" y="3706760"/>
              <a:ext cx="724043" cy="405667"/>
            </a:xfrm>
            <a:prstGeom prst="bentConnector2">
              <a:avLst/>
            </a:prstGeom>
            <a:solidFill>
              <a:schemeClr val="accent1"/>
            </a:solidFill>
            <a:ln w="25400" cap="flat" cmpd="sng" algn="ctr">
              <a:solidFill>
                <a:schemeClr val="bg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down)">
                                      <p:cBhvr>
                                        <p:cTn id="7" dur="580">
                                          <p:stCondLst>
                                            <p:cond delay="0"/>
                                          </p:stCondLst>
                                        </p:cTn>
                                        <p:tgtEl>
                                          <p:spTgt spid="14338"/>
                                        </p:tgtEl>
                                      </p:cBhvr>
                                    </p:animEffect>
                                    <p:anim calcmode="lin" valueType="num">
                                      <p:cBhvr>
                                        <p:cTn id="8" dur="1822" tmFilter="0,0; 0.14,0.36; 0.43,0.73; 0.71,0.91; 1.0,1.0">
                                          <p:stCondLst>
                                            <p:cond delay="0"/>
                                          </p:stCondLst>
                                        </p:cTn>
                                        <p:tgtEl>
                                          <p:spTgt spid="143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38"/>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38"/>
                                        </p:tgtEl>
                                      </p:cBhvr>
                                      <p:to x="100000" y="60000"/>
                                    </p:animScale>
                                    <p:animScale>
                                      <p:cBhvr>
                                        <p:cTn id="14" dur="166" decel="50000">
                                          <p:stCondLst>
                                            <p:cond delay="676"/>
                                          </p:stCondLst>
                                        </p:cTn>
                                        <p:tgtEl>
                                          <p:spTgt spid="14338"/>
                                        </p:tgtEl>
                                      </p:cBhvr>
                                      <p:to x="100000" y="100000"/>
                                    </p:animScale>
                                    <p:animScale>
                                      <p:cBhvr>
                                        <p:cTn id="15" dur="26">
                                          <p:stCondLst>
                                            <p:cond delay="1312"/>
                                          </p:stCondLst>
                                        </p:cTn>
                                        <p:tgtEl>
                                          <p:spTgt spid="14338"/>
                                        </p:tgtEl>
                                      </p:cBhvr>
                                      <p:to x="100000" y="80000"/>
                                    </p:animScale>
                                    <p:animScale>
                                      <p:cBhvr>
                                        <p:cTn id="16" dur="166" decel="50000">
                                          <p:stCondLst>
                                            <p:cond delay="1338"/>
                                          </p:stCondLst>
                                        </p:cTn>
                                        <p:tgtEl>
                                          <p:spTgt spid="14338"/>
                                        </p:tgtEl>
                                      </p:cBhvr>
                                      <p:to x="100000" y="100000"/>
                                    </p:animScale>
                                    <p:animScale>
                                      <p:cBhvr>
                                        <p:cTn id="17" dur="26">
                                          <p:stCondLst>
                                            <p:cond delay="1642"/>
                                          </p:stCondLst>
                                        </p:cTn>
                                        <p:tgtEl>
                                          <p:spTgt spid="14338"/>
                                        </p:tgtEl>
                                      </p:cBhvr>
                                      <p:to x="100000" y="90000"/>
                                    </p:animScale>
                                    <p:animScale>
                                      <p:cBhvr>
                                        <p:cTn id="18" dur="166" decel="50000">
                                          <p:stCondLst>
                                            <p:cond delay="1668"/>
                                          </p:stCondLst>
                                        </p:cTn>
                                        <p:tgtEl>
                                          <p:spTgt spid="14338"/>
                                        </p:tgtEl>
                                      </p:cBhvr>
                                      <p:to x="100000" y="100000"/>
                                    </p:animScale>
                                    <p:animScale>
                                      <p:cBhvr>
                                        <p:cTn id="19" dur="26">
                                          <p:stCondLst>
                                            <p:cond delay="1808"/>
                                          </p:stCondLst>
                                        </p:cTn>
                                        <p:tgtEl>
                                          <p:spTgt spid="14338"/>
                                        </p:tgtEl>
                                      </p:cBhvr>
                                      <p:to x="100000" y="95000"/>
                                    </p:animScale>
                                    <p:animScale>
                                      <p:cBhvr>
                                        <p:cTn id="20" dur="166" decel="50000">
                                          <p:stCondLst>
                                            <p:cond delay="1834"/>
                                          </p:stCondLst>
                                        </p:cTn>
                                        <p:tgtEl>
                                          <p:spTgt spid="14338"/>
                                        </p:tgtEl>
                                      </p:cBhvr>
                                      <p:to x="100000" y="100000"/>
                                    </p:animScale>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14350"/>
                                        </p:tgtEl>
                                        <p:attrNameLst>
                                          <p:attrName>style.visibility</p:attrName>
                                        </p:attrNameLst>
                                      </p:cBhvr>
                                      <p:to>
                                        <p:strVal val="visible"/>
                                      </p:to>
                                    </p:set>
                                    <p:animEffect transition="in" filter="wheel(1)">
                                      <p:cBhvr>
                                        <p:cTn id="24" dur="2000"/>
                                        <p:tgtEl>
                                          <p:spTgt spid="14350"/>
                                        </p:tgtEl>
                                      </p:cBhvr>
                                    </p:animEffect>
                                  </p:childTnLst>
                                </p:cTn>
                              </p:par>
                            </p:childTnLst>
                          </p:cTn>
                        </p:par>
                        <p:par>
                          <p:cTn id="25" fill="hold">
                            <p:stCondLst>
                              <p:cond delay="4000"/>
                            </p:stCondLst>
                            <p:childTnLst>
                              <p:par>
                                <p:cTn id="26" presetID="42"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7"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9176</TotalTime>
  <Words>1798</Words>
  <Application>Microsoft Office PowerPoint</Application>
  <PresentationFormat>On-screen Show (4:3)</PresentationFormat>
  <Paragraphs>154</Paragraphs>
  <Slides>14</Slides>
  <Notes>14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Default Design</vt:lpstr>
      <vt:lpstr>1_Default Design</vt:lpstr>
      <vt:lpstr>Creating Collaborative Capacity  Developing and Sustaining Better  School Wellness Councils  </vt:lpstr>
      <vt:lpstr>What does creating collaborative capacity have to do with school wellness?</vt:lpstr>
      <vt:lpstr>PowerPoint Presentation</vt:lpstr>
      <vt:lpstr>PowerPoint Presentation</vt:lpstr>
      <vt:lpstr>Relational capacity: Trust, respect, and strong rapport among wellness champions</vt:lpstr>
      <vt:lpstr>Member capacity: Skills and knowledge that help wellness champions work together</vt:lpstr>
      <vt:lpstr>Organizational capacity: Ability to  support, design, and carry out SMART action plans</vt:lpstr>
      <vt:lpstr>Programmatic capacity: Implementing your SMART goal(s)? Which one(s) will your SWC pursue?</vt:lpstr>
      <vt:lpstr>How to start building  collaborative capacity?</vt:lpstr>
      <vt:lpstr>PowerPoint Presentation</vt:lpstr>
      <vt:lpstr>PowerPoint Presentation</vt:lpstr>
      <vt:lpstr>What to do when collaboration slows or even stops? </vt:lpstr>
      <vt:lpstr>PowerPoint Presentation</vt:lpstr>
      <vt:lpstr>Thank You!</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LounsbuD</dc:creator>
  <cp:lastModifiedBy>David Lounsbury</cp:lastModifiedBy>
  <cp:revision>856</cp:revision>
  <cp:lastPrinted>2015-09-01T13:41:39Z</cp:lastPrinted>
  <dcterms:created xsi:type="dcterms:W3CDTF">2002-05-29T20:58:20Z</dcterms:created>
  <dcterms:modified xsi:type="dcterms:W3CDTF">2017-07-06T13:17:04Z</dcterms:modified>
</cp:coreProperties>
</file>