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83" r:id="rId4"/>
  </p:sldMasterIdLst>
  <p:notesMasterIdLst>
    <p:notesMasterId r:id="rId25"/>
  </p:notesMasterIdLst>
  <p:handoutMasterIdLst>
    <p:handoutMasterId r:id="rId26"/>
  </p:handoutMasterIdLst>
  <p:sldIdLst>
    <p:sldId id="325" r:id="rId5"/>
    <p:sldId id="274" r:id="rId6"/>
    <p:sldId id="303" r:id="rId7"/>
    <p:sldId id="266" r:id="rId8"/>
    <p:sldId id="275" r:id="rId9"/>
    <p:sldId id="276" r:id="rId10"/>
    <p:sldId id="329" r:id="rId11"/>
    <p:sldId id="289" r:id="rId12"/>
    <p:sldId id="345" r:id="rId13"/>
    <p:sldId id="353" r:id="rId14"/>
    <p:sldId id="354" r:id="rId15"/>
    <p:sldId id="357" r:id="rId16"/>
    <p:sldId id="359" r:id="rId17"/>
    <p:sldId id="360" r:id="rId18"/>
    <p:sldId id="364" r:id="rId19"/>
    <p:sldId id="349" r:id="rId20"/>
    <p:sldId id="352" r:id="rId21"/>
    <p:sldId id="350" r:id="rId22"/>
    <p:sldId id="321" r:id="rId23"/>
    <p:sldId id="26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509" autoAdjust="0"/>
    <p:restoredTop sz="95394" autoAdjust="0"/>
  </p:normalViewPr>
  <p:slideViewPr>
    <p:cSldViewPr snapToGrid="0">
      <p:cViewPr varScale="1">
        <p:scale>
          <a:sx n="60" d="100"/>
          <a:sy n="60" d="100"/>
        </p:scale>
        <p:origin x="508" y="64"/>
      </p:cViewPr>
      <p:guideLst/>
    </p:cSldViewPr>
  </p:slideViewPr>
  <p:outlineViewPr>
    <p:cViewPr>
      <p:scale>
        <a:sx n="33" d="100"/>
        <a:sy n="33" d="100"/>
      </p:scale>
      <p:origin x="0" y="-4032"/>
    </p:cViewPr>
  </p:outlineViewPr>
  <p:notesTextViewPr>
    <p:cViewPr>
      <p:scale>
        <a:sx n="1" d="1"/>
        <a:sy n="1" d="1"/>
      </p:scale>
      <p:origin x="0" y="0"/>
    </p:cViewPr>
  </p:notesTextViewPr>
  <p:sorterViewPr>
    <p:cViewPr>
      <p:scale>
        <a:sx n="80" d="100"/>
        <a:sy n="80" d="100"/>
      </p:scale>
      <p:origin x="0" y="-2069"/>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04B9809-3C73-CA2B-1791-620EA168CC0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C7B1C58-A1FD-D1E1-33AB-1303C48435C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66AA30A-158D-435B-B1F3-6FF82BD60FDF}" type="datetimeFigureOut">
              <a:rPr lang="en-US" smtClean="0"/>
              <a:t>6/18/2025</a:t>
            </a:fld>
            <a:endParaRPr lang="en-US" dirty="0"/>
          </a:p>
        </p:txBody>
      </p:sp>
      <p:sp>
        <p:nvSpPr>
          <p:cNvPr id="4" name="Footer Placeholder 3">
            <a:extLst>
              <a:ext uri="{FF2B5EF4-FFF2-40B4-BE49-F238E27FC236}">
                <a16:creationId xmlns:a16="http://schemas.microsoft.com/office/drawing/2014/main" id="{4717A0D9-659F-DDC6-CBD8-29B61E0FF7E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F9E0617-6128-05F5-8F48-6A0A1D1479E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0A24AC-02A6-46A1-A072-EAC8AC25DCA5}" type="slidenum">
              <a:rPr lang="en-US" smtClean="0"/>
              <a:t>‹#›</a:t>
            </a:fld>
            <a:endParaRPr lang="en-US" dirty="0"/>
          </a:p>
        </p:txBody>
      </p:sp>
    </p:spTree>
    <p:extLst>
      <p:ext uri="{BB962C8B-B14F-4D97-AF65-F5344CB8AC3E}">
        <p14:creationId xmlns:p14="http://schemas.microsoft.com/office/powerpoint/2010/main" val="40839198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6A0313-F537-4ED0-973B-4729E10A826A}" type="datetimeFigureOut">
              <a:rPr lang="en-US" smtClean="0"/>
              <a:t>6/18/2025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C92804-03A6-47F6-A893-4DDB8903A808}" type="slidenum">
              <a:rPr lang="en-US" smtClean="0"/>
              <a:t>‹#›</a:t>
            </a:fld>
            <a:endParaRPr lang="en-US" dirty="0"/>
          </a:p>
        </p:txBody>
      </p:sp>
    </p:spTree>
    <p:extLst>
      <p:ext uri="{BB962C8B-B14F-4D97-AF65-F5344CB8AC3E}">
        <p14:creationId xmlns:p14="http://schemas.microsoft.com/office/powerpoint/2010/main" val="2944717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500" b="1" dirty="0"/>
          </a:p>
        </p:txBody>
      </p:sp>
      <p:sp>
        <p:nvSpPr>
          <p:cNvPr id="4" name="Slide Number Placeholder 3"/>
          <p:cNvSpPr>
            <a:spLocks noGrp="1"/>
          </p:cNvSpPr>
          <p:nvPr>
            <p:ph type="sldNum" sz="quarter" idx="5"/>
          </p:nvPr>
        </p:nvSpPr>
        <p:spPr/>
        <p:txBody>
          <a:bodyPr/>
          <a:lstStyle/>
          <a:p>
            <a:fld id="{0DC92804-03A6-47F6-A893-4DDB8903A808}" type="slidenum">
              <a:rPr lang="en-US" smtClean="0"/>
              <a:t>1</a:t>
            </a:fld>
            <a:endParaRPr lang="en-US" dirty="0"/>
          </a:p>
        </p:txBody>
      </p:sp>
    </p:spTree>
    <p:extLst>
      <p:ext uri="{BB962C8B-B14F-4D97-AF65-F5344CB8AC3E}">
        <p14:creationId xmlns:p14="http://schemas.microsoft.com/office/powerpoint/2010/main" val="6428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66A4CA-B6C9-D39D-AB20-8C61D23A2B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69A8E46-78FC-33A2-007C-2E36B4F8612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FE6BA8B-FDFB-E50E-7CD6-81A3EE6998B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508307E-CAC4-22ED-3677-58F142D88FFD}"/>
              </a:ext>
            </a:extLst>
          </p:cNvPr>
          <p:cNvSpPr>
            <a:spLocks noGrp="1"/>
          </p:cNvSpPr>
          <p:nvPr>
            <p:ph type="sldNum" sz="quarter" idx="5"/>
          </p:nvPr>
        </p:nvSpPr>
        <p:spPr/>
        <p:txBody>
          <a:bodyPr/>
          <a:lstStyle/>
          <a:p>
            <a:fld id="{0DC92804-03A6-47F6-A893-4DDB8903A808}" type="slidenum">
              <a:rPr lang="en-US" smtClean="0"/>
              <a:t>15</a:t>
            </a:fld>
            <a:endParaRPr lang="en-US" dirty="0"/>
          </a:p>
        </p:txBody>
      </p:sp>
    </p:spTree>
    <p:extLst>
      <p:ext uri="{BB962C8B-B14F-4D97-AF65-F5344CB8AC3E}">
        <p14:creationId xmlns:p14="http://schemas.microsoft.com/office/powerpoint/2010/main" val="3495360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CB23C3-1C8B-E7ED-B025-4C4ED8423B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C40E11-220A-E912-2202-1DF8D73E6ED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D026F93-A8A9-06B1-ED68-5D30DF36F0ED}"/>
              </a:ext>
            </a:extLst>
          </p:cNvPr>
          <p:cNvSpPr>
            <a:spLocks noGrp="1"/>
          </p:cNvSpPr>
          <p:nvPr>
            <p:ph type="body" idx="1"/>
          </p:nvPr>
        </p:nvSpPr>
        <p:spPr/>
        <p:txBody>
          <a:bodyPr/>
          <a:lstStyle/>
          <a:p>
            <a:endParaRPr lang="en-US" b="1" dirty="0">
              <a:latin typeface="+mj-lt"/>
            </a:endParaRPr>
          </a:p>
        </p:txBody>
      </p:sp>
      <p:sp>
        <p:nvSpPr>
          <p:cNvPr id="4" name="Slide Number Placeholder 3">
            <a:extLst>
              <a:ext uri="{FF2B5EF4-FFF2-40B4-BE49-F238E27FC236}">
                <a16:creationId xmlns:a16="http://schemas.microsoft.com/office/drawing/2014/main" id="{9602CBF2-BABD-E8AA-A4AE-889675FA7262}"/>
              </a:ext>
            </a:extLst>
          </p:cNvPr>
          <p:cNvSpPr>
            <a:spLocks noGrp="1"/>
          </p:cNvSpPr>
          <p:nvPr>
            <p:ph type="sldNum" sz="quarter" idx="5"/>
          </p:nvPr>
        </p:nvSpPr>
        <p:spPr/>
        <p:txBody>
          <a:bodyPr/>
          <a:lstStyle/>
          <a:p>
            <a:fld id="{0DC92804-03A6-47F6-A893-4DDB8903A808}" type="slidenum">
              <a:rPr lang="en-US" smtClean="0"/>
              <a:t>16</a:t>
            </a:fld>
            <a:endParaRPr lang="en-US" dirty="0"/>
          </a:p>
        </p:txBody>
      </p:sp>
    </p:spTree>
    <p:extLst>
      <p:ext uri="{BB962C8B-B14F-4D97-AF65-F5344CB8AC3E}">
        <p14:creationId xmlns:p14="http://schemas.microsoft.com/office/powerpoint/2010/main" val="13898162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80C5AC-3EDA-EA70-013C-245539F240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26CBB1-D98D-B33D-49C0-ABF1753D219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0F0769D-56AE-8018-8DA7-89D8A1A5FD48}"/>
              </a:ext>
            </a:extLst>
          </p:cNvPr>
          <p:cNvSpPr>
            <a:spLocks noGrp="1"/>
          </p:cNvSpPr>
          <p:nvPr>
            <p:ph type="body" idx="1"/>
          </p:nvPr>
        </p:nvSpPr>
        <p:spPr/>
        <p:txBody>
          <a:bodyPr/>
          <a:lstStyle/>
          <a:p>
            <a:endParaRPr lang="en-US" b="1" dirty="0">
              <a:latin typeface="+mj-lt"/>
            </a:endParaRPr>
          </a:p>
        </p:txBody>
      </p:sp>
      <p:sp>
        <p:nvSpPr>
          <p:cNvPr id="4" name="Slide Number Placeholder 3">
            <a:extLst>
              <a:ext uri="{FF2B5EF4-FFF2-40B4-BE49-F238E27FC236}">
                <a16:creationId xmlns:a16="http://schemas.microsoft.com/office/drawing/2014/main" id="{E5A5CE83-B276-DD74-3B5F-2C0FFB65FA06}"/>
              </a:ext>
            </a:extLst>
          </p:cNvPr>
          <p:cNvSpPr>
            <a:spLocks noGrp="1"/>
          </p:cNvSpPr>
          <p:nvPr>
            <p:ph type="sldNum" sz="quarter" idx="5"/>
          </p:nvPr>
        </p:nvSpPr>
        <p:spPr/>
        <p:txBody>
          <a:bodyPr/>
          <a:lstStyle/>
          <a:p>
            <a:fld id="{0DC92804-03A6-47F6-A893-4DDB8903A808}" type="slidenum">
              <a:rPr lang="en-US" smtClean="0"/>
              <a:t>17</a:t>
            </a:fld>
            <a:endParaRPr lang="en-US" dirty="0"/>
          </a:p>
        </p:txBody>
      </p:sp>
    </p:spTree>
    <p:extLst>
      <p:ext uri="{BB962C8B-B14F-4D97-AF65-F5344CB8AC3E}">
        <p14:creationId xmlns:p14="http://schemas.microsoft.com/office/powerpoint/2010/main" val="11776684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4C8A86-A482-63F0-FE50-520D2D0C96E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99CCE50-841A-80BE-AAED-A75CF730826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8FF629-C1FC-86E1-B4F5-910B4A8F05F2}"/>
              </a:ext>
            </a:extLst>
          </p:cNvPr>
          <p:cNvSpPr>
            <a:spLocks noGrp="1"/>
          </p:cNvSpPr>
          <p:nvPr>
            <p:ph type="body" idx="1"/>
          </p:nvPr>
        </p:nvSpPr>
        <p:spPr/>
        <p:txBody>
          <a:bodyPr/>
          <a:lstStyle/>
          <a:p>
            <a:pPr marL="0" indent="0">
              <a:buFont typeface="Arial" panose="020B0604020202020204" pitchFamily="34" charset="0"/>
              <a:buNone/>
            </a:pPr>
            <a:endParaRPr lang="en-US" b="1" dirty="0">
              <a:latin typeface="+mj-lt"/>
            </a:endParaRPr>
          </a:p>
        </p:txBody>
      </p:sp>
      <p:sp>
        <p:nvSpPr>
          <p:cNvPr id="4" name="Slide Number Placeholder 3">
            <a:extLst>
              <a:ext uri="{FF2B5EF4-FFF2-40B4-BE49-F238E27FC236}">
                <a16:creationId xmlns:a16="http://schemas.microsoft.com/office/drawing/2014/main" id="{ACE035B4-6AAB-14F7-E82D-CFFBE733E626}"/>
              </a:ext>
            </a:extLst>
          </p:cNvPr>
          <p:cNvSpPr>
            <a:spLocks noGrp="1"/>
          </p:cNvSpPr>
          <p:nvPr>
            <p:ph type="sldNum" sz="quarter" idx="5"/>
          </p:nvPr>
        </p:nvSpPr>
        <p:spPr/>
        <p:txBody>
          <a:bodyPr/>
          <a:lstStyle/>
          <a:p>
            <a:fld id="{0DC92804-03A6-47F6-A893-4DDB8903A808}" type="slidenum">
              <a:rPr lang="en-US" smtClean="0"/>
              <a:t>18</a:t>
            </a:fld>
            <a:endParaRPr lang="en-US" dirty="0"/>
          </a:p>
        </p:txBody>
      </p:sp>
    </p:spTree>
    <p:extLst>
      <p:ext uri="{BB962C8B-B14F-4D97-AF65-F5344CB8AC3E}">
        <p14:creationId xmlns:p14="http://schemas.microsoft.com/office/powerpoint/2010/main" val="18686079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19</a:t>
            </a:fld>
            <a:endParaRPr lang="en-US" dirty="0"/>
          </a:p>
        </p:txBody>
      </p:sp>
    </p:spTree>
    <p:extLst>
      <p:ext uri="{BB962C8B-B14F-4D97-AF65-F5344CB8AC3E}">
        <p14:creationId xmlns:p14="http://schemas.microsoft.com/office/powerpoint/2010/main" val="4255841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3" name="Notes Placeholder 2"/>
          <p:cNvSpPr>
            <a:spLocks noGrp="1"/>
          </p:cNvSpPr>
          <p:nvPr>
            <p:ph type="body" idx="1"/>
          </p:nvPr>
        </p:nvSpPr>
        <p:spPr/>
        <p:txBody>
          <a:bodyPr>
            <a:normAutofit/>
          </a:bodyPr>
          <a:lstStyle/>
          <a:p>
            <a:pPr>
              <a:defRPr/>
            </a:pPr>
            <a:endParaRPr lang="en-US" dirty="0"/>
          </a:p>
        </p:txBody>
      </p:sp>
      <p:sp>
        <p:nvSpPr>
          <p:cNvPr id="501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Arial" pitchFamily="34" charset="0"/>
                <a:cs typeface="Arial" pitchFamily="34" charset="0"/>
              </a:defRPr>
            </a:lvl1pPr>
            <a:lvl2pPr marL="748116" indent="-286089" eaLnBrk="0" hangingPunct="0">
              <a:spcBef>
                <a:spcPct val="30000"/>
              </a:spcBef>
              <a:defRPr sz="1200">
                <a:solidFill>
                  <a:schemeClr val="tx1"/>
                </a:solidFill>
                <a:latin typeface="Arial" pitchFamily="34" charset="0"/>
                <a:cs typeface="Arial" pitchFamily="34" charset="0"/>
              </a:defRPr>
            </a:lvl2pPr>
            <a:lvl3pPr marL="1150473" indent="-227954" eaLnBrk="0" hangingPunct="0">
              <a:spcBef>
                <a:spcPct val="30000"/>
              </a:spcBef>
              <a:defRPr sz="1200">
                <a:solidFill>
                  <a:schemeClr val="tx1"/>
                </a:solidFill>
                <a:latin typeface="Arial" pitchFamily="34" charset="0"/>
                <a:cs typeface="Arial" pitchFamily="34" charset="0"/>
              </a:defRPr>
            </a:lvl3pPr>
            <a:lvl4pPr marL="1612500" indent="-227954" eaLnBrk="0" hangingPunct="0">
              <a:spcBef>
                <a:spcPct val="30000"/>
              </a:spcBef>
              <a:defRPr sz="1200">
                <a:solidFill>
                  <a:schemeClr val="tx1"/>
                </a:solidFill>
                <a:latin typeface="Arial" pitchFamily="34" charset="0"/>
                <a:cs typeface="Arial" pitchFamily="34" charset="0"/>
              </a:defRPr>
            </a:lvl4pPr>
            <a:lvl5pPr marL="2072995" indent="-227954" eaLnBrk="0" hangingPunct="0">
              <a:spcBef>
                <a:spcPct val="30000"/>
              </a:spcBef>
              <a:defRPr sz="1200">
                <a:solidFill>
                  <a:schemeClr val="tx1"/>
                </a:solidFill>
                <a:latin typeface="Arial" pitchFamily="34" charset="0"/>
                <a:cs typeface="Arial" pitchFamily="34" charset="0"/>
              </a:defRPr>
            </a:lvl5pPr>
            <a:lvl6pPr marL="2513603" indent="-227954" eaLnBrk="0" fontAlgn="base" hangingPunct="0">
              <a:spcBef>
                <a:spcPct val="30000"/>
              </a:spcBef>
              <a:spcAft>
                <a:spcPct val="0"/>
              </a:spcAft>
              <a:defRPr sz="1200">
                <a:solidFill>
                  <a:schemeClr val="tx1"/>
                </a:solidFill>
                <a:latin typeface="Arial" pitchFamily="34" charset="0"/>
                <a:cs typeface="Arial" pitchFamily="34" charset="0"/>
              </a:defRPr>
            </a:lvl6pPr>
            <a:lvl7pPr marL="2954210" indent="-227954" eaLnBrk="0" fontAlgn="base" hangingPunct="0">
              <a:spcBef>
                <a:spcPct val="30000"/>
              </a:spcBef>
              <a:spcAft>
                <a:spcPct val="0"/>
              </a:spcAft>
              <a:defRPr sz="1200">
                <a:solidFill>
                  <a:schemeClr val="tx1"/>
                </a:solidFill>
                <a:latin typeface="Arial" pitchFamily="34" charset="0"/>
                <a:cs typeface="Arial" pitchFamily="34" charset="0"/>
              </a:defRPr>
            </a:lvl7pPr>
            <a:lvl8pPr marL="3394817" indent="-227954" eaLnBrk="0" fontAlgn="base" hangingPunct="0">
              <a:spcBef>
                <a:spcPct val="30000"/>
              </a:spcBef>
              <a:spcAft>
                <a:spcPct val="0"/>
              </a:spcAft>
              <a:defRPr sz="1200">
                <a:solidFill>
                  <a:schemeClr val="tx1"/>
                </a:solidFill>
                <a:latin typeface="Arial" pitchFamily="34" charset="0"/>
                <a:cs typeface="Arial" pitchFamily="34" charset="0"/>
              </a:defRPr>
            </a:lvl8pPr>
            <a:lvl9pPr marL="3835423" indent="-227954" eaLnBrk="0" fontAlgn="base" hangingPunct="0">
              <a:spcBef>
                <a:spcPct val="30000"/>
              </a:spcBef>
              <a:spcAft>
                <a:spcPct val="0"/>
              </a:spcAft>
              <a:defRPr sz="1200">
                <a:solidFill>
                  <a:schemeClr val="tx1"/>
                </a:solidFill>
                <a:latin typeface="Arial" pitchFamily="34" charset="0"/>
                <a:cs typeface="Arial" pitchFamily="34" charset="0"/>
              </a:defRPr>
            </a:lvl9pPr>
          </a:lstStyle>
          <a:p>
            <a:pPr eaLnBrk="1" hangingPunct="1">
              <a:spcBef>
                <a:spcPct val="0"/>
              </a:spcBef>
            </a:pPr>
            <a:fld id="{F3CF0FD3-0A7E-4838-A449-919C1D5AA03B}" type="slidenum">
              <a:rPr lang="en-US" altLang="en-US" smtClean="0"/>
              <a:pPr eaLnBrk="1" hangingPunct="1">
                <a:spcBef>
                  <a:spcPct val="0"/>
                </a:spcBef>
              </a:pPr>
              <a:t>4</a:t>
            </a:fld>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7D4916-551F-4A97-990A-DE015C82FC5C}" type="slidenum">
              <a:rPr lang="en-US" smtClean="0"/>
              <a:t>8</a:t>
            </a:fld>
            <a:endParaRPr lang="en-US"/>
          </a:p>
        </p:txBody>
      </p:sp>
    </p:spTree>
    <p:extLst>
      <p:ext uri="{BB962C8B-B14F-4D97-AF65-F5344CB8AC3E}">
        <p14:creationId xmlns:p14="http://schemas.microsoft.com/office/powerpoint/2010/main" val="3343300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A88060-106B-3972-2029-19EBA3C008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1F1FC6-4F79-13B0-5BCB-E079868F508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29CE99-CF74-CC3A-443D-F213E6E1E9A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47D4630-3E2A-3EC0-7992-A1A40A74EB34}"/>
              </a:ext>
            </a:extLst>
          </p:cNvPr>
          <p:cNvSpPr>
            <a:spLocks noGrp="1"/>
          </p:cNvSpPr>
          <p:nvPr>
            <p:ph type="sldNum" sz="quarter" idx="5"/>
          </p:nvPr>
        </p:nvSpPr>
        <p:spPr/>
        <p:txBody>
          <a:bodyPr/>
          <a:lstStyle/>
          <a:p>
            <a:fld id="{0DC92804-03A6-47F6-A893-4DDB8903A808}" type="slidenum">
              <a:rPr lang="en-US" smtClean="0"/>
              <a:t>9</a:t>
            </a:fld>
            <a:endParaRPr lang="en-US" dirty="0"/>
          </a:p>
        </p:txBody>
      </p:sp>
    </p:spTree>
    <p:extLst>
      <p:ext uri="{BB962C8B-B14F-4D97-AF65-F5344CB8AC3E}">
        <p14:creationId xmlns:p14="http://schemas.microsoft.com/office/powerpoint/2010/main" val="2465946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8CE126-2EF9-F28C-EB41-0468D16325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26418CD-5D74-F367-5E2C-49F95B41ED0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1EC5907-271D-3CDE-9CBD-614285252E0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5C2894D-92BC-C436-C4C3-3E513DA830F0}"/>
              </a:ext>
            </a:extLst>
          </p:cNvPr>
          <p:cNvSpPr>
            <a:spLocks noGrp="1"/>
          </p:cNvSpPr>
          <p:nvPr>
            <p:ph type="sldNum" sz="quarter" idx="5"/>
          </p:nvPr>
        </p:nvSpPr>
        <p:spPr/>
        <p:txBody>
          <a:bodyPr/>
          <a:lstStyle/>
          <a:p>
            <a:fld id="{0DC92804-03A6-47F6-A893-4DDB8903A808}" type="slidenum">
              <a:rPr lang="en-US" smtClean="0"/>
              <a:t>10</a:t>
            </a:fld>
            <a:endParaRPr lang="en-US" dirty="0"/>
          </a:p>
        </p:txBody>
      </p:sp>
    </p:spTree>
    <p:extLst>
      <p:ext uri="{BB962C8B-B14F-4D97-AF65-F5344CB8AC3E}">
        <p14:creationId xmlns:p14="http://schemas.microsoft.com/office/powerpoint/2010/main" val="2655967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D2C2E1-B573-1FC8-E35F-D012FACC730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0E0A28-5EEE-F0B7-FC39-65518A041B0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C6B7F9-A05D-F661-1DA1-CA7010C30E2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4533CCC-DB61-A896-57E8-BDEAB31BEB7B}"/>
              </a:ext>
            </a:extLst>
          </p:cNvPr>
          <p:cNvSpPr>
            <a:spLocks noGrp="1"/>
          </p:cNvSpPr>
          <p:nvPr>
            <p:ph type="sldNum" sz="quarter" idx="5"/>
          </p:nvPr>
        </p:nvSpPr>
        <p:spPr/>
        <p:txBody>
          <a:bodyPr/>
          <a:lstStyle/>
          <a:p>
            <a:fld id="{0DC92804-03A6-47F6-A893-4DDB8903A808}" type="slidenum">
              <a:rPr lang="en-US" smtClean="0"/>
              <a:t>11</a:t>
            </a:fld>
            <a:endParaRPr lang="en-US" dirty="0"/>
          </a:p>
        </p:txBody>
      </p:sp>
    </p:spTree>
    <p:extLst>
      <p:ext uri="{BB962C8B-B14F-4D97-AF65-F5344CB8AC3E}">
        <p14:creationId xmlns:p14="http://schemas.microsoft.com/office/powerpoint/2010/main" val="4803917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368D8B-4594-B6DB-84AB-4842BD2062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83E76E2-66D0-C1BC-25CA-F2B895E302F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E163EEB-7EF9-C555-815A-37B6528CD15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8B943B2-6F21-8EAD-3043-AE1822EC1539}"/>
              </a:ext>
            </a:extLst>
          </p:cNvPr>
          <p:cNvSpPr>
            <a:spLocks noGrp="1"/>
          </p:cNvSpPr>
          <p:nvPr>
            <p:ph type="sldNum" sz="quarter" idx="5"/>
          </p:nvPr>
        </p:nvSpPr>
        <p:spPr/>
        <p:txBody>
          <a:bodyPr/>
          <a:lstStyle/>
          <a:p>
            <a:fld id="{0DC92804-03A6-47F6-A893-4DDB8903A808}" type="slidenum">
              <a:rPr lang="en-US" smtClean="0"/>
              <a:t>12</a:t>
            </a:fld>
            <a:endParaRPr lang="en-US" dirty="0"/>
          </a:p>
        </p:txBody>
      </p:sp>
    </p:spTree>
    <p:extLst>
      <p:ext uri="{BB962C8B-B14F-4D97-AF65-F5344CB8AC3E}">
        <p14:creationId xmlns:p14="http://schemas.microsoft.com/office/powerpoint/2010/main" val="12379070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9757CF-3CFF-10C7-B57D-01F0BD1899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798230-2BBE-951C-6EB8-68E3031BA29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267455-BD85-013F-1600-2EE004282F3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2BB8820-9A9D-6448-692E-6CD216AB98A0}"/>
              </a:ext>
            </a:extLst>
          </p:cNvPr>
          <p:cNvSpPr>
            <a:spLocks noGrp="1"/>
          </p:cNvSpPr>
          <p:nvPr>
            <p:ph type="sldNum" sz="quarter" idx="5"/>
          </p:nvPr>
        </p:nvSpPr>
        <p:spPr/>
        <p:txBody>
          <a:bodyPr/>
          <a:lstStyle/>
          <a:p>
            <a:fld id="{0DC92804-03A6-47F6-A893-4DDB8903A808}" type="slidenum">
              <a:rPr lang="en-US" smtClean="0"/>
              <a:t>13</a:t>
            </a:fld>
            <a:endParaRPr lang="en-US" dirty="0"/>
          </a:p>
        </p:txBody>
      </p:sp>
    </p:spTree>
    <p:extLst>
      <p:ext uri="{BB962C8B-B14F-4D97-AF65-F5344CB8AC3E}">
        <p14:creationId xmlns:p14="http://schemas.microsoft.com/office/powerpoint/2010/main" val="36150471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F1E7B8-30B8-784A-EC0A-6A0D421D055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6C46B1-AC0E-3923-9657-2C6D0DEE493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210C0D8-B051-B1C8-03D1-2C64E0CEA56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0E10016-570C-8FFC-4779-A66B77CEA79B}"/>
              </a:ext>
            </a:extLst>
          </p:cNvPr>
          <p:cNvSpPr>
            <a:spLocks noGrp="1"/>
          </p:cNvSpPr>
          <p:nvPr>
            <p:ph type="sldNum" sz="quarter" idx="5"/>
          </p:nvPr>
        </p:nvSpPr>
        <p:spPr/>
        <p:txBody>
          <a:bodyPr/>
          <a:lstStyle/>
          <a:p>
            <a:fld id="{0DC92804-03A6-47F6-A893-4DDB8903A808}" type="slidenum">
              <a:rPr lang="en-US" smtClean="0"/>
              <a:t>14</a:t>
            </a:fld>
            <a:endParaRPr lang="en-US" dirty="0"/>
          </a:p>
        </p:txBody>
      </p:sp>
    </p:spTree>
    <p:extLst>
      <p:ext uri="{BB962C8B-B14F-4D97-AF65-F5344CB8AC3E}">
        <p14:creationId xmlns:p14="http://schemas.microsoft.com/office/powerpoint/2010/main" val="3511929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p:nvPr>
        </p:nvSpPr>
        <p:spPr>
          <a:xfrm>
            <a:off x="1490472" y="1463557"/>
            <a:ext cx="9144000" cy="2387600"/>
          </a:xfrm>
        </p:spPr>
        <p:txBody>
          <a:bodyPr anchor="b">
            <a:normAutofit/>
          </a:bodyPr>
          <a:lstStyle>
            <a:lvl1pPr algn="ctr">
              <a:lnSpc>
                <a:spcPct val="90000"/>
              </a:lnSpc>
              <a:defRPr sz="5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p:nvPr>
        </p:nvSpPr>
        <p:spPr>
          <a:xfrm>
            <a:off x="1490472" y="3943232"/>
            <a:ext cx="9144000" cy="1655762"/>
          </a:xfrm>
        </p:spPr>
        <p:txBody>
          <a:bodyPr>
            <a:normAutofit/>
          </a:bodyPr>
          <a:lstStyle>
            <a:lvl1pPr marL="0" indent="0" algn="ctr">
              <a:lnSpc>
                <a:spcPct val="110000"/>
              </a:lnSpc>
              <a:buNone/>
              <a:defRPr sz="2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4" name="Date Placeholder 13">
            <a:extLst>
              <a:ext uri="{FF2B5EF4-FFF2-40B4-BE49-F238E27FC236}">
                <a16:creationId xmlns:a16="http://schemas.microsoft.com/office/drawing/2014/main" id="{46538D75-00C2-DE73-4C65-FE94AC658370}"/>
              </a:ext>
            </a:extLst>
          </p:cNvPr>
          <p:cNvSpPr>
            <a:spLocks noGrp="1"/>
          </p:cNvSpPr>
          <p:nvPr>
            <p:ph type="dt" sz="half" idx="10"/>
          </p:nvPr>
        </p:nvSpPr>
        <p:spPr/>
        <p:txBody>
          <a:bodyPr/>
          <a:lstStyle/>
          <a:p>
            <a:r>
              <a:rPr lang="en-US"/>
              <a:t>20XX</a:t>
            </a:r>
            <a:endParaRPr lang="en-US" dirty="0"/>
          </a:p>
        </p:txBody>
      </p:sp>
      <p:sp>
        <p:nvSpPr>
          <p:cNvPr id="16" name="Footer Placeholder 15">
            <a:extLst>
              <a:ext uri="{FF2B5EF4-FFF2-40B4-BE49-F238E27FC236}">
                <a16:creationId xmlns:a16="http://schemas.microsoft.com/office/drawing/2014/main" id="{6B601B81-68C1-B63A-105C-EC637DF56CB7}"/>
              </a:ext>
            </a:extLst>
          </p:cNvPr>
          <p:cNvSpPr>
            <a:spLocks noGrp="1"/>
          </p:cNvSpPr>
          <p:nvPr>
            <p:ph type="ftr" sz="quarter" idx="11"/>
          </p:nvPr>
        </p:nvSpPr>
        <p:spPr/>
        <p:txBody>
          <a:bodyPr/>
          <a:lstStyle/>
          <a:p>
            <a:r>
              <a:rPr lang="en-US"/>
              <a:t>Sample Footer Text</a:t>
            </a:r>
            <a:endParaRPr lang="en-US" dirty="0"/>
          </a:p>
        </p:txBody>
      </p:sp>
      <p:sp>
        <p:nvSpPr>
          <p:cNvPr id="17" name="Slide Number Placeholder 16">
            <a:extLst>
              <a:ext uri="{FF2B5EF4-FFF2-40B4-BE49-F238E27FC236}">
                <a16:creationId xmlns:a16="http://schemas.microsoft.com/office/drawing/2014/main" id="{E9F3E495-0415-392A-9A07-34555BBC7F4C}"/>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27242765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D930A-6467-4C46-BA13-A0F5EC12FF67}"/>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841977A-7872-4BE8-8C5C-D2099BEDBB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B2268C47-2910-B99C-EC67-F6649ADC29A4}"/>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D8019515-4A04-FBE0-E89C-86ECBB7E98A8}"/>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C3D9C272-2490-C827-9BE5-9CEE41850423}"/>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95805413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76A9FC-D582-4FC8-B641-9F77B4DD15B7}"/>
              </a:ext>
            </a:extLst>
          </p:cNvPr>
          <p:cNvSpPr>
            <a:spLocks noGrp="1"/>
          </p:cNvSpPr>
          <p:nvPr>
            <p:ph type="title" orient="vert"/>
          </p:nvPr>
        </p:nvSpPr>
        <p:spPr>
          <a:xfrm>
            <a:off x="832613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23A1683-12F6-4BA6-AD1A-F98C60951452}"/>
              </a:ext>
            </a:extLst>
          </p:cNvPr>
          <p:cNvSpPr>
            <a:spLocks noGrp="1"/>
          </p:cNvSpPr>
          <p:nvPr>
            <p:ph type="body" orient="vert" idx="1"/>
          </p:nvPr>
        </p:nvSpPr>
        <p:spPr>
          <a:xfrm>
            <a:off x="43943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BFF68BE-C313-C839-B719-0339AC3444DF}"/>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A14F4E5F-FFF4-F934-3DD9-134F8D24262D}"/>
              </a:ext>
            </a:extLst>
          </p:cNvPr>
          <p:cNvSpPr>
            <a:spLocks noGrp="1"/>
          </p:cNvSpPr>
          <p:nvPr>
            <p:ph type="ftr" sz="quarter" idx="11"/>
          </p:nvPr>
        </p:nvSpPr>
        <p:spPr/>
        <p:txBody>
          <a:bodyPr/>
          <a:lstStyle/>
          <a:p>
            <a:r>
              <a:rPr lang="en-US"/>
              <a:t>Sample Footer Text</a:t>
            </a:r>
            <a:endParaRPr lang="en-US" dirty="0"/>
          </a:p>
        </p:txBody>
      </p:sp>
      <p:sp>
        <p:nvSpPr>
          <p:cNvPr id="9" name="Slide Number Placeholder 8">
            <a:extLst>
              <a:ext uri="{FF2B5EF4-FFF2-40B4-BE49-F238E27FC236}">
                <a16:creationId xmlns:a16="http://schemas.microsoft.com/office/drawing/2014/main" id="{6CFE0F82-88EB-FAE2-FC02-99D5EE30110A}"/>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80520741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F7D84AA-0BCE-9C85-4510-34EBAE061790}"/>
              </a:ext>
              <a:ext uri="{C183D7F6-B498-43B3-948B-1728B52AA6E4}">
                <adec:decorative xmlns:adec="http://schemas.microsoft.com/office/drawing/2017/decorative" val="1"/>
              </a:ext>
            </a:extLst>
          </p:cNvPr>
          <p:cNvGrpSpPr/>
          <p:nvPr userDrawn="1"/>
        </p:nvGrpSpPr>
        <p:grpSpPr>
          <a:xfrm>
            <a:off x="-1524" y="708955"/>
            <a:ext cx="12193526" cy="5463893"/>
            <a:chOff x="-1524" y="708955"/>
            <a:chExt cx="12193526" cy="5463893"/>
          </a:xfrm>
        </p:grpSpPr>
        <p:sp>
          <p:nvSpPr>
            <p:cNvPr id="5" name="Rectangle 4">
              <a:extLst>
                <a:ext uri="{FF2B5EF4-FFF2-40B4-BE49-F238E27FC236}">
                  <a16:creationId xmlns:a16="http://schemas.microsoft.com/office/drawing/2014/main" id="{E41002A6-9DB7-26A1-2425-8C496B953CA4}"/>
                </a:ext>
              </a:extLst>
            </p:cNvPr>
            <p:cNvSpPr/>
            <p:nvPr userDrawn="1"/>
          </p:nvSpPr>
          <p:spPr>
            <a:xfrm>
              <a:off x="-1524" y="709613"/>
              <a:ext cx="12192000" cy="5463235"/>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Graphic 24">
              <a:extLst>
                <a:ext uri="{FF2B5EF4-FFF2-40B4-BE49-F238E27FC236}">
                  <a16:creationId xmlns:a16="http://schemas.microsoft.com/office/drawing/2014/main" id="{9F029623-B14D-1CDC-9D8F-47D563937B5F}"/>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43670" t="-7182" r="-9886" b="52046"/>
            <a:stretch/>
          </p:blipFill>
          <p:spPr>
            <a:xfrm>
              <a:off x="-1" y="1162050"/>
              <a:ext cx="5568949" cy="5009032"/>
            </a:xfrm>
            <a:prstGeom prst="rect">
              <a:avLst/>
            </a:prstGeom>
          </p:spPr>
        </p:pic>
        <p:pic>
          <p:nvPicPr>
            <p:cNvPr id="26" name="Graphic 25">
              <a:extLst>
                <a:ext uri="{FF2B5EF4-FFF2-40B4-BE49-F238E27FC236}">
                  <a16:creationId xmlns:a16="http://schemas.microsoft.com/office/drawing/2014/main" id="{B4D8031F-ED2A-8D7E-D369-6BF3256FE3F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56" t="-7183" r="44925" b="48899"/>
            <a:stretch/>
          </p:blipFill>
          <p:spPr>
            <a:xfrm rot="16200000">
              <a:off x="7239292" y="366674"/>
              <a:ext cx="4610430" cy="5294991"/>
            </a:xfrm>
            <a:prstGeom prst="rect">
              <a:avLst/>
            </a:prstGeom>
          </p:spPr>
        </p:pic>
      </p:grpSp>
      <p:cxnSp>
        <p:nvCxnSpPr>
          <p:cNvPr id="15" name="Straight Connector 14">
            <a:extLst>
              <a:ext uri="{FF2B5EF4-FFF2-40B4-BE49-F238E27FC236}">
                <a16:creationId xmlns:a16="http://schemas.microsoft.com/office/drawing/2014/main" id="{8A28D3FB-54EA-410D-A062-8F118E5D0CD7}"/>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593477A-1279-4BCC-8257-14CC2361F898}"/>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97F04C86-E215-DFBB-8302-70BCCDFC2DB8}"/>
              </a:ext>
              <a:ext uri="{C183D7F6-B498-43B3-948B-1728B52AA6E4}">
                <adec:decorative xmlns:adec="http://schemas.microsoft.com/office/drawing/2017/decorative" val="1"/>
              </a:ext>
            </a:extLst>
          </p:cNvPr>
          <p:cNvCxnSpPr>
            <a:cxnSpLocks/>
          </p:cNvCxnSpPr>
          <p:nvPr userDrawn="1"/>
        </p:nvCxnSpPr>
        <p:spPr>
          <a:xfrm>
            <a:off x="0" y="708956"/>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CF29577F-647F-5850-5636-6ED05B99595F}"/>
              </a:ext>
              <a:ext uri="{C183D7F6-B498-43B3-948B-1728B52AA6E4}">
                <adec:decorative xmlns:adec="http://schemas.microsoft.com/office/drawing/2017/decorative" val="1"/>
              </a:ext>
            </a:extLst>
          </p:cNvPr>
          <p:cNvCxnSpPr>
            <a:cxnSpLocks/>
          </p:cNvCxnSpPr>
          <p:nvPr userDrawn="1"/>
        </p:nvCxnSpPr>
        <p:spPr>
          <a:xfrm flipV="1">
            <a:off x="694828"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7CBFB4F-DC16-FC59-E9E7-B92910449EB8}"/>
              </a:ext>
              <a:ext uri="{C183D7F6-B498-43B3-948B-1728B52AA6E4}">
                <adec:decorative xmlns:adec="http://schemas.microsoft.com/office/drawing/2017/decorative" val="1"/>
              </a:ext>
            </a:extLst>
          </p:cNvPr>
          <p:cNvCxnSpPr>
            <a:cxnSpLocks/>
          </p:cNvCxnSpPr>
          <p:nvPr userDrawn="1"/>
        </p:nvCxnSpPr>
        <p:spPr>
          <a:xfrm>
            <a:off x="0" y="616429"/>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3690604-E7DB-AFA3-7E13-CAFF46FF50F6}"/>
              </a:ext>
              <a:ext uri="{C183D7F6-B498-43B3-948B-1728B52AA6E4}">
                <adec:decorative xmlns:adec="http://schemas.microsoft.com/office/drawing/2017/decorative" val="1"/>
              </a:ext>
            </a:extLst>
          </p:cNvPr>
          <p:cNvCxnSpPr>
            <a:cxnSpLocks/>
          </p:cNvCxnSpPr>
          <p:nvPr userDrawn="1"/>
        </p:nvCxnSpPr>
        <p:spPr>
          <a:xfrm>
            <a:off x="0" y="627968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E2874C2-BA39-4778-DC11-487CC4FCADC3}"/>
              </a:ext>
              <a:ext uri="{C183D7F6-B498-43B3-948B-1728B52AA6E4}">
                <adec:decorative xmlns:adec="http://schemas.microsoft.com/office/drawing/2017/decorative" val="1"/>
              </a:ext>
            </a:extLst>
          </p:cNvPr>
          <p:cNvCxnSpPr>
            <a:cxnSpLocks/>
          </p:cNvCxnSpPr>
          <p:nvPr userDrawn="1"/>
        </p:nvCxnSpPr>
        <p:spPr>
          <a:xfrm flipV="1">
            <a:off x="116050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6D6334D-FB4A-4843-F2FB-1CAC50021C4D}"/>
              </a:ext>
              <a:ext uri="{C183D7F6-B498-43B3-948B-1728B52AA6E4}">
                <adec:decorative xmlns:adec="http://schemas.microsoft.com/office/drawing/2017/decorative" val="1"/>
              </a:ext>
            </a:extLst>
          </p:cNvPr>
          <p:cNvCxnSpPr>
            <a:cxnSpLocks/>
          </p:cNvCxnSpPr>
          <p:nvPr userDrawn="1"/>
        </p:nvCxnSpPr>
        <p:spPr>
          <a:xfrm flipV="1">
            <a:off x="586958"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id="{FC043C06-5053-E291-E708-44B684DC523C}"/>
              </a:ext>
            </a:extLst>
          </p:cNvPr>
          <p:cNvSpPr>
            <a:spLocks noGrp="1"/>
          </p:cNvSpPr>
          <p:nvPr>
            <p:ph type="title" hasCustomPrompt="1"/>
          </p:nvPr>
        </p:nvSpPr>
        <p:spPr>
          <a:xfrm>
            <a:off x="1828932" y="1115167"/>
            <a:ext cx="8534136" cy="4655385"/>
          </a:xfrm>
        </p:spPr>
        <p:txBody>
          <a:bodyPr>
            <a:noAutofit/>
          </a:bodyPr>
          <a:lstStyle>
            <a:lvl1pPr algn="ctr">
              <a:defRPr sz="7200"/>
            </a:lvl1pPr>
          </a:lstStyle>
          <a:p>
            <a:r>
              <a:rPr lang="en-US" dirty="0"/>
              <a:t>Click to add title</a:t>
            </a:r>
          </a:p>
        </p:txBody>
      </p:sp>
    </p:spTree>
    <p:extLst>
      <p:ext uri="{BB962C8B-B14F-4D97-AF65-F5344CB8AC3E}">
        <p14:creationId xmlns:p14="http://schemas.microsoft.com/office/powerpoint/2010/main" val="12682488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4F9E0CFE-F27B-4D50-AA2F-7146CA90E1F0}"/>
              </a:ext>
              <a:ext uri="{C183D7F6-B498-43B3-948B-1728B52AA6E4}">
                <adec:decorative xmlns:adec="http://schemas.microsoft.com/office/drawing/2017/decorative" val="1"/>
              </a:ext>
            </a:extLst>
          </p:cNvPr>
          <p:cNvSpPr/>
          <p:nvPr userDrawn="1"/>
        </p:nvSpPr>
        <p:spPr>
          <a:xfrm>
            <a:off x="3048" y="2138289"/>
            <a:ext cx="12188952" cy="4033912"/>
          </a:xfrm>
          <a:prstGeom prst="rect">
            <a:avLst/>
          </a:prstGeom>
          <a:solidFill>
            <a:schemeClr val="accent3">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1" name="Graphic 20">
            <a:extLst>
              <a:ext uri="{FF2B5EF4-FFF2-40B4-BE49-F238E27FC236}">
                <a16:creationId xmlns:a16="http://schemas.microsoft.com/office/drawing/2014/main" id="{2C488A36-B0CB-7B46-C2A6-BA57D39EC479}"/>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27860" r="37853" b="27738"/>
          <a:stretch/>
        </p:blipFill>
        <p:spPr>
          <a:xfrm>
            <a:off x="6962087" y="2143124"/>
            <a:ext cx="5226865" cy="4033839"/>
          </a:xfrm>
          <a:prstGeom prst="rect">
            <a:avLst/>
          </a:prstGeom>
        </p:spPr>
      </p:pic>
      <p:sp>
        <p:nvSpPr>
          <p:cNvPr id="16" name="Title 1">
            <a:extLst>
              <a:ext uri="{FF2B5EF4-FFF2-40B4-BE49-F238E27FC236}">
                <a16:creationId xmlns:a16="http://schemas.microsoft.com/office/drawing/2014/main" id="{A8614BA2-9387-F1B5-B7DB-B34DAE90FEDE}"/>
              </a:ext>
            </a:extLst>
          </p:cNvPr>
          <p:cNvSpPr>
            <a:spLocks noGrp="1"/>
          </p:cNvSpPr>
          <p:nvPr>
            <p:ph type="title" hasCustomPrompt="1"/>
          </p:nvPr>
        </p:nvSpPr>
        <p:spPr>
          <a:xfrm>
            <a:off x="422177" y="365125"/>
            <a:ext cx="10778937" cy="1325563"/>
          </a:xfrm>
        </p:spPr>
        <p:txBody>
          <a:bodyPr>
            <a:normAutofit/>
          </a:bodyPr>
          <a:lstStyle>
            <a:lvl1pPr>
              <a:defRPr sz="4400"/>
            </a:lvl1pPr>
          </a:lstStyle>
          <a:p>
            <a:r>
              <a:rPr lang="en-US" dirty="0"/>
              <a:t>Click to add title</a:t>
            </a:r>
          </a:p>
        </p:txBody>
      </p:sp>
      <p:sp>
        <p:nvSpPr>
          <p:cNvPr id="12" name="Content Placeholder 2">
            <a:extLst>
              <a:ext uri="{FF2B5EF4-FFF2-40B4-BE49-F238E27FC236}">
                <a16:creationId xmlns:a16="http://schemas.microsoft.com/office/drawing/2014/main" id="{6994EC89-4FAE-445C-A6E8-D55E4A34DE4E}"/>
              </a:ext>
            </a:extLst>
          </p:cNvPr>
          <p:cNvSpPr>
            <a:spLocks noGrp="1"/>
          </p:cNvSpPr>
          <p:nvPr>
            <p:ph idx="1" hasCustomPrompt="1"/>
          </p:nvPr>
        </p:nvSpPr>
        <p:spPr>
          <a:xfrm>
            <a:off x="422899" y="2350108"/>
            <a:ext cx="10778221" cy="3609461"/>
          </a:xfrm>
        </p:spPr>
        <p:txBody>
          <a:bodyPr anchor="ctr" anchorCtr="0">
            <a:normAutofit/>
          </a:bodyPr>
          <a:lstStyle>
            <a:lvl1pPr>
              <a:buNone/>
              <a:defRPr sz="2400"/>
            </a:lvl1pPr>
            <a:lvl2pPr>
              <a:defRPr sz="2400"/>
            </a:lvl2pPr>
            <a:lvl3pPr>
              <a:defRPr sz="2400"/>
            </a:lvl3pPr>
            <a:lvl4pPr>
              <a:defRPr sz="2400"/>
            </a:lvl4pPr>
            <a:lvl5pP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endParaRPr lang="en-US" sz="1800" dirty="0">
              <a:solidFill>
                <a:schemeClr val="tx1"/>
              </a:solidFill>
            </a:endParaRPr>
          </a:p>
        </p:txBody>
      </p:sp>
      <p:cxnSp>
        <p:nvCxnSpPr>
          <p:cNvPr id="14" name="Straight Connector 13">
            <a:extLst>
              <a:ext uri="{FF2B5EF4-FFF2-40B4-BE49-F238E27FC236}">
                <a16:creationId xmlns:a16="http://schemas.microsoft.com/office/drawing/2014/main" id="{09ECF93F-3E86-4C44-BAF1-ADE160CADF49}"/>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2" name="Slide Number Placeholder 5">
            <a:extLst>
              <a:ext uri="{FF2B5EF4-FFF2-40B4-BE49-F238E27FC236}">
                <a16:creationId xmlns:a16="http://schemas.microsoft.com/office/drawing/2014/main" id="{7A80DA6A-71F3-6286-F60A-EEEC9188718C}"/>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pPr/>
              <a:t>‹#›</a:t>
            </a:fld>
            <a:endParaRPr lang="en-US" dirty="0"/>
          </a:p>
        </p:txBody>
      </p:sp>
      <p:cxnSp>
        <p:nvCxnSpPr>
          <p:cNvPr id="3" name="Straight Connector 2">
            <a:extLst>
              <a:ext uri="{FF2B5EF4-FFF2-40B4-BE49-F238E27FC236}">
                <a16:creationId xmlns:a16="http://schemas.microsoft.com/office/drawing/2014/main" id="{75F98B46-5DFC-3487-EB05-148905CA6507}"/>
              </a:ext>
              <a:ext uri="{C183D7F6-B498-43B3-948B-1728B52AA6E4}">
                <adec:decorative xmlns:adec="http://schemas.microsoft.com/office/drawing/2017/decorative" val="1"/>
              </a:ext>
            </a:extLst>
          </p:cNvPr>
          <p:cNvCxnSpPr>
            <a:cxnSpLocks/>
          </p:cNvCxnSpPr>
          <p:nvPr userDrawn="1"/>
        </p:nvCxnSpPr>
        <p:spPr>
          <a:xfrm>
            <a:off x="0" y="2138288"/>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5D768F8E-3DFF-8D92-E3CF-5AE5F6DA5422}"/>
              </a:ext>
              <a:ext uri="{C183D7F6-B498-43B3-948B-1728B52AA6E4}">
                <adec:decorative xmlns:adec="http://schemas.microsoft.com/office/drawing/2017/decorative" val="1"/>
              </a:ext>
            </a:extLst>
          </p:cNvPr>
          <p:cNvCxnSpPr>
            <a:cxnSpLocks/>
          </p:cNvCxnSpPr>
          <p:nvPr userDrawn="1"/>
        </p:nvCxnSpPr>
        <p:spPr>
          <a:xfrm>
            <a:off x="0" y="2045761"/>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E83A1EA-5EE3-D81A-D135-860F481F6740}"/>
              </a:ext>
              <a:ext uri="{C183D7F6-B498-43B3-948B-1728B52AA6E4}">
                <adec:decorative xmlns:adec="http://schemas.microsoft.com/office/drawing/2017/decorative" val="1"/>
              </a:ext>
            </a:extLst>
          </p:cNvPr>
          <p:cNvCxnSpPr>
            <a:cxnSpLocks/>
          </p:cNvCxnSpPr>
          <p:nvPr userDrawn="1"/>
        </p:nvCxnSpPr>
        <p:spPr>
          <a:xfrm>
            <a:off x="0" y="6264727"/>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44EA58FF-2FB1-3B78-FDCF-E5DC2EFE5D57}"/>
              </a:ext>
              <a:ext uri="{C183D7F6-B498-43B3-948B-1728B52AA6E4}">
                <adec:decorative xmlns:adec="http://schemas.microsoft.com/office/drawing/2017/decorative" val="1"/>
              </a:ext>
            </a:extLst>
          </p:cNvPr>
          <p:cNvCxnSpPr>
            <a:cxnSpLocks/>
          </p:cNvCxnSpPr>
          <p:nvPr userDrawn="1"/>
        </p:nvCxnSpPr>
        <p:spPr>
          <a:xfrm>
            <a:off x="0"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4326723"/>
      </p:ext>
    </p:extLst>
  </p:cSld>
  <p:clrMapOvr>
    <a:masterClrMapping/>
  </p:clrMapOvr>
  <p:extLst>
    <p:ext uri="{DCECCB84-F9BA-43D5-87BE-67443E8EF086}">
      <p15:sldGuideLst xmlns:p15="http://schemas.microsoft.com/office/powerpoint/2012/main">
        <p15:guide id="1" orient="horz" pos="1608">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79BDEB7A-D103-487A-8C1B-9145FB24B663}"/>
              </a:ext>
            </a:extLst>
          </p:cNvPr>
          <p:cNvSpPr>
            <a:spLocks noGrp="1"/>
          </p:cNvSpPr>
          <p:nvPr>
            <p:ph type="title" hasCustomPrompt="1"/>
          </p:nvPr>
        </p:nvSpPr>
        <p:spPr>
          <a:xfrm>
            <a:off x="422897" y="539496"/>
            <a:ext cx="5228393" cy="2697190"/>
          </a:xfrm>
        </p:spPr>
        <p:txBody>
          <a:bodyPr anchor="b">
            <a:normAutofit/>
          </a:bodyPr>
          <a:lstStyle>
            <a:lvl1pPr>
              <a:defRPr sz="4400"/>
            </a:lvl1pPr>
          </a:lstStyle>
          <a:p>
            <a:r>
              <a:rPr lang="en-US" sz="4800" dirty="0"/>
              <a:t>Click to add title </a:t>
            </a:r>
          </a:p>
        </p:txBody>
      </p:sp>
      <p:sp>
        <p:nvSpPr>
          <p:cNvPr id="8" name="Content Placeholder 2">
            <a:extLst>
              <a:ext uri="{FF2B5EF4-FFF2-40B4-BE49-F238E27FC236}">
                <a16:creationId xmlns:a16="http://schemas.microsoft.com/office/drawing/2014/main" id="{F3017A3E-25F7-41D5-AABB-24D0E2673A63}"/>
              </a:ext>
            </a:extLst>
          </p:cNvPr>
          <p:cNvSpPr>
            <a:spLocks noGrp="1"/>
          </p:cNvSpPr>
          <p:nvPr>
            <p:ph idx="1" hasCustomPrompt="1"/>
          </p:nvPr>
        </p:nvSpPr>
        <p:spPr>
          <a:xfrm>
            <a:off x="422897" y="3354749"/>
            <a:ext cx="5228392" cy="2582470"/>
          </a:xfrm>
        </p:spPr>
        <p:txBody>
          <a:bodyPr>
            <a:noAutofit/>
          </a:bodyPr>
          <a:lstStyle>
            <a:lvl1pPr marL="0" indent="0">
              <a:buNone/>
              <a:defRPr sz="1800"/>
            </a:lvl1pPr>
            <a:lvl2pPr>
              <a:defRPr sz="1800"/>
            </a:lvl2pPr>
            <a:lvl3pPr>
              <a:defRPr sz="1800"/>
            </a:lvl3pPr>
            <a:lvl4pPr>
              <a:defRPr sz="1800"/>
            </a:lvl4pPr>
            <a:lvl5pPr>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2" name="Straight Connector 11">
            <a:extLst>
              <a:ext uri="{FF2B5EF4-FFF2-40B4-BE49-F238E27FC236}">
                <a16:creationId xmlns:a16="http://schemas.microsoft.com/office/drawing/2014/main" id="{505C0C26-4C66-47DC-B079-5B94C22F15BD}"/>
              </a:ext>
              <a:ext uri="{C183D7F6-B498-43B3-948B-1728B52AA6E4}">
                <adec:decorative xmlns:adec="http://schemas.microsoft.com/office/drawing/2017/decorative" val="1"/>
              </a:ext>
            </a:extLst>
          </p:cNvPr>
          <p:cNvCxnSpPr>
            <a:cxnSpLocks/>
          </p:cNvCxnSpPr>
          <p:nvPr userDrawn="1"/>
        </p:nvCxnSpPr>
        <p:spPr>
          <a:xfrm>
            <a:off x="1524" y="6172200"/>
            <a:ext cx="12192000" cy="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07E30B1-7066-9D31-7A11-7B81B65DD8BA}"/>
              </a:ext>
              <a:ext uri="{C183D7F6-B498-43B3-948B-1728B52AA6E4}">
                <adec:decorative xmlns:adec="http://schemas.microsoft.com/office/drawing/2017/decorative" val="1"/>
              </a:ext>
            </a:extLst>
          </p:cNvPr>
          <p:cNvCxnSpPr>
            <a:cxnSpLocks/>
          </p:cNvCxnSpPr>
          <p:nvPr userDrawn="1"/>
        </p:nvCxnSpPr>
        <p:spPr>
          <a:xfrm flipV="1">
            <a:off x="11496184"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972E672D-C862-C853-0730-15E3C4953D67}"/>
              </a:ext>
            </a:extLst>
          </p:cNvPr>
          <p:cNvSpPr/>
          <p:nvPr userDrawn="1"/>
        </p:nvSpPr>
        <p:spPr>
          <a:xfrm>
            <a:off x="9884230" y="1"/>
            <a:ext cx="1611954" cy="6857999"/>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a:extLst>
              <a:ext uri="{FF2B5EF4-FFF2-40B4-BE49-F238E27FC236}">
                <a16:creationId xmlns:a16="http://schemas.microsoft.com/office/drawing/2014/main" id="{910336ED-3DCB-4524-8A3F-9FBBD0B18E87}"/>
              </a:ext>
              <a:ext uri="{C183D7F6-B498-43B3-948B-1728B52AA6E4}">
                <adec:decorative xmlns:adec="http://schemas.microsoft.com/office/drawing/2017/decorative" val="1"/>
              </a:ext>
            </a:extLst>
          </p:cNvPr>
          <p:cNvCxnSpPr>
            <a:cxnSpLocks/>
          </p:cNvCxnSpPr>
          <p:nvPr userDrawn="1"/>
        </p:nvCxnSpPr>
        <p:spPr>
          <a:xfrm flipV="1">
            <a:off x="116050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815F86B-1A6A-ECD5-F63A-4280BADEF7C2}"/>
              </a:ext>
              <a:ext uri="{C183D7F6-B498-43B3-948B-1728B52AA6E4}">
                <adec:decorative xmlns:adec="http://schemas.microsoft.com/office/drawing/2017/decorative" val="1"/>
              </a:ext>
            </a:extLst>
          </p:cNvPr>
          <p:cNvCxnSpPr>
            <a:cxnSpLocks/>
          </p:cNvCxnSpPr>
          <p:nvPr userDrawn="1"/>
        </p:nvCxnSpPr>
        <p:spPr>
          <a:xfrm flipV="1">
            <a:off x="9884230"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B5534F0-444E-1FA5-FC8F-F04505FC0F29}"/>
              </a:ext>
              <a:ext uri="{C183D7F6-B498-43B3-948B-1728B52AA6E4}">
                <adec:decorative xmlns:adec="http://schemas.microsoft.com/office/drawing/2017/decorative" val="1"/>
              </a:ext>
            </a:extLst>
          </p:cNvPr>
          <p:cNvCxnSpPr>
            <a:cxnSpLocks/>
          </p:cNvCxnSpPr>
          <p:nvPr userDrawn="1"/>
        </p:nvCxnSpPr>
        <p:spPr>
          <a:xfrm flipV="1">
            <a:off x="9768622"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119972F-DA18-8749-FF59-A83CA1E1F4A3}"/>
              </a:ext>
              <a:ext uri="{C183D7F6-B498-43B3-948B-1728B52AA6E4}">
                <adec:decorative xmlns:adec="http://schemas.microsoft.com/office/drawing/2017/decorative" val="1"/>
              </a:ext>
            </a:extLst>
          </p:cNvPr>
          <p:cNvCxnSpPr>
            <a:cxnSpLocks/>
          </p:cNvCxnSpPr>
          <p:nvPr userDrawn="1"/>
        </p:nvCxnSpPr>
        <p:spPr>
          <a:xfrm flipV="1">
            <a:off x="9372495" y="561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067D80A1-B7E7-2F80-975E-2E87C591BB67}"/>
              </a:ext>
            </a:extLst>
          </p:cNvPr>
          <p:cNvSpPr/>
          <p:nvPr userDrawn="1"/>
        </p:nvSpPr>
        <p:spPr>
          <a:xfrm>
            <a:off x="7760541" y="1"/>
            <a:ext cx="1611954" cy="6857999"/>
          </a:xfrm>
          <a:prstGeom prst="rect">
            <a:avLst/>
          </a:prstGeom>
          <a:solidFill>
            <a:schemeClr val="accent3">
              <a:alpha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1" name="Straight Connector 30">
            <a:extLst>
              <a:ext uri="{FF2B5EF4-FFF2-40B4-BE49-F238E27FC236}">
                <a16:creationId xmlns:a16="http://schemas.microsoft.com/office/drawing/2014/main" id="{BE88F6AB-6890-F7DE-7C01-CE237F778605}"/>
              </a:ext>
              <a:ext uri="{C183D7F6-B498-43B3-948B-1728B52AA6E4}">
                <adec:decorative xmlns:adec="http://schemas.microsoft.com/office/drawing/2017/decorative" val="1"/>
              </a:ext>
            </a:extLst>
          </p:cNvPr>
          <p:cNvCxnSpPr>
            <a:cxnSpLocks/>
          </p:cNvCxnSpPr>
          <p:nvPr userDrawn="1"/>
        </p:nvCxnSpPr>
        <p:spPr>
          <a:xfrm flipV="1">
            <a:off x="9481352"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F6575E3-45E3-206E-9037-D8FD562B722A}"/>
              </a:ext>
              <a:ext uri="{C183D7F6-B498-43B3-948B-1728B52AA6E4}">
                <adec:decorative xmlns:adec="http://schemas.microsoft.com/office/drawing/2017/decorative" val="1"/>
              </a:ext>
            </a:extLst>
          </p:cNvPr>
          <p:cNvCxnSpPr>
            <a:cxnSpLocks/>
          </p:cNvCxnSpPr>
          <p:nvPr userDrawn="1"/>
        </p:nvCxnSpPr>
        <p:spPr>
          <a:xfrm flipV="1">
            <a:off x="7760541"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BE4BC31-600E-ECD3-1E7F-FE4F6F720A6A}"/>
              </a:ext>
              <a:ext uri="{C183D7F6-B498-43B3-948B-1728B52AA6E4}">
                <adec:decorative xmlns:adec="http://schemas.microsoft.com/office/drawing/2017/decorative" val="1"/>
              </a:ext>
            </a:extLst>
          </p:cNvPr>
          <p:cNvCxnSpPr>
            <a:cxnSpLocks/>
          </p:cNvCxnSpPr>
          <p:nvPr userDrawn="1"/>
        </p:nvCxnSpPr>
        <p:spPr>
          <a:xfrm flipV="1">
            <a:off x="7644933" y="0"/>
            <a:ext cx="0" cy="6858000"/>
          </a:xfrm>
          <a:prstGeom prst="line">
            <a:avLst/>
          </a:prstGeom>
          <a:ln w="9525" cap="rnd">
            <a:solidFill>
              <a:schemeClr val="accent3"/>
            </a:solidFill>
            <a:prstDash val="dash"/>
          </a:ln>
        </p:spPr>
        <p:style>
          <a:lnRef idx="1">
            <a:schemeClr val="accent1"/>
          </a:lnRef>
          <a:fillRef idx="0">
            <a:schemeClr val="accent1"/>
          </a:fillRef>
          <a:effectRef idx="0">
            <a:schemeClr val="accent1"/>
          </a:effectRef>
          <a:fontRef idx="minor">
            <a:schemeClr val="tx1"/>
          </a:fontRef>
        </p:style>
      </p:cxnSp>
      <p:pic>
        <p:nvPicPr>
          <p:cNvPr id="34" name="Graphic 33">
            <a:extLst>
              <a:ext uri="{FF2B5EF4-FFF2-40B4-BE49-F238E27FC236}">
                <a16:creationId xmlns:a16="http://schemas.microsoft.com/office/drawing/2014/main" id="{3F8CA839-B327-1ECD-C35D-02164F5BBDC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1706" t="12194" r="49126" b="12256"/>
          <a:stretch/>
        </p:blipFill>
        <p:spPr>
          <a:xfrm>
            <a:off x="9884229" y="-5609"/>
            <a:ext cx="1611955" cy="6863608"/>
          </a:xfrm>
          <a:prstGeom prst="rect">
            <a:avLst/>
          </a:prstGeom>
        </p:spPr>
      </p:pic>
      <p:pic>
        <p:nvPicPr>
          <p:cNvPr id="35" name="Graphic 34">
            <a:extLst>
              <a:ext uri="{FF2B5EF4-FFF2-40B4-BE49-F238E27FC236}">
                <a16:creationId xmlns:a16="http://schemas.microsoft.com/office/drawing/2014/main" id="{E1A97957-D274-4D24-1862-D53BF72826C9}"/>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790" t="12194" r="70042" b="12256"/>
          <a:stretch/>
        </p:blipFill>
        <p:spPr>
          <a:xfrm>
            <a:off x="7753789" y="5610"/>
            <a:ext cx="1611955" cy="6863608"/>
          </a:xfrm>
          <a:prstGeom prst="rect">
            <a:avLst/>
          </a:prstGeom>
        </p:spPr>
      </p:pic>
    </p:spTree>
    <p:extLst>
      <p:ext uri="{BB962C8B-B14F-4D97-AF65-F5344CB8AC3E}">
        <p14:creationId xmlns:p14="http://schemas.microsoft.com/office/powerpoint/2010/main" val="3746701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p:txBody>
          <a:bodyPr>
            <a:normAutofit/>
          </a:bodyPr>
          <a:lstStyle>
            <a:lvl1pPr>
              <a:lnSpc>
                <a:spcPct val="90000"/>
              </a:lnSpc>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4" y="1825625"/>
            <a:ext cx="10515600" cy="4206383"/>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10">
            <a:extLst>
              <a:ext uri="{FF2B5EF4-FFF2-40B4-BE49-F238E27FC236}">
                <a16:creationId xmlns:a16="http://schemas.microsoft.com/office/drawing/2014/main" id="{A25CBB87-BE9B-82CE-8A24-F21EEA0366C3}"/>
              </a:ext>
            </a:extLst>
          </p:cNvPr>
          <p:cNvSpPr>
            <a:spLocks noGrp="1"/>
          </p:cNvSpPr>
          <p:nvPr>
            <p:ph type="dt" sz="half" idx="10"/>
          </p:nvPr>
        </p:nvSpPr>
        <p:spPr/>
        <p:txBody>
          <a:bodyPr/>
          <a:lstStyle/>
          <a:p>
            <a:r>
              <a:rPr lang="en-US"/>
              <a:t>20XX</a:t>
            </a:r>
            <a:endParaRPr lang="en-US" dirty="0"/>
          </a:p>
        </p:txBody>
      </p:sp>
      <p:sp>
        <p:nvSpPr>
          <p:cNvPr id="12" name="Footer Placeholder 11">
            <a:extLst>
              <a:ext uri="{FF2B5EF4-FFF2-40B4-BE49-F238E27FC236}">
                <a16:creationId xmlns:a16="http://schemas.microsoft.com/office/drawing/2014/main" id="{B2131628-C033-9728-C4CF-90CDBCB89F7F}"/>
              </a:ext>
            </a:extLst>
          </p:cNvPr>
          <p:cNvSpPr>
            <a:spLocks noGrp="1"/>
          </p:cNvSpPr>
          <p:nvPr>
            <p:ph type="ftr" sz="quarter" idx="11"/>
          </p:nvPr>
        </p:nvSpPr>
        <p:spPr/>
        <p:txBody>
          <a:bodyPr/>
          <a:lstStyle/>
          <a:p>
            <a:r>
              <a:rPr lang="en-US"/>
              <a:t>Sample Footer Text</a:t>
            </a:r>
            <a:endParaRPr lang="en-US" dirty="0"/>
          </a:p>
        </p:txBody>
      </p:sp>
      <p:sp>
        <p:nvSpPr>
          <p:cNvPr id="13" name="Slide Number Placeholder 12">
            <a:extLst>
              <a:ext uri="{FF2B5EF4-FFF2-40B4-BE49-F238E27FC236}">
                <a16:creationId xmlns:a16="http://schemas.microsoft.com/office/drawing/2014/main" id="{B67216CA-9A26-BBE7-68A3-9237D22CDFC8}"/>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676127296"/>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F4BC-D1E9-40F0-A26B-9EA9B6B69755}"/>
              </a:ext>
            </a:extLst>
          </p:cNvPr>
          <p:cNvSpPr>
            <a:spLocks noGrp="1"/>
          </p:cNvSpPr>
          <p:nvPr>
            <p:ph type="title"/>
          </p:nvPr>
        </p:nvSpPr>
        <p:spPr>
          <a:xfrm>
            <a:off x="420624" y="1081941"/>
            <a:ext cx="10515600" cy="2852737"/>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F7974A6-FAB9-47DA-8F1A-701DFC8DF327}"/>
              </a:ext>
            </a:extLst>
          </p:cNvPr>
          <p:cNvSpPr>
            <a:spLocks noGrp="1"/>
          </p:cNvSpPr>
          <p:nvPr>
            <p:ph type="body" idx="1"/>
          </p:nvPr>
        </p:nvSpPr>
        <p:spPr>
          <a:xfrm>
            <a:off x="420624" y="3961666"/>
            <a:ext cx="10515600" cy="1500187"/>
          </a:xfrm>
        </p:spPr>
        <p:txBody>
          <a:bodyPr>
            <a:normAutofit/>
          </a:bodyPr>
          <a:lstStyle>
            <a:lvl1pPr marL="0" indent="0">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0" name="Date Placeholder 9">
            <a:extLst>
              <a:ext uri="{FF2B5EF4-FFF2-40B4-BE49-F238E27FC236}">
                <a16:creationId xmlns:a16="http://schemas.microsoft.com/office/drawing/2014/main" id="{6B034DD9-4A61-318F-88CF-79721B55AC5B}"/>
              </a:ext>
            </a:extLst>
          </p:cNvPr>
          <p:cNvSpPr>
            <a:spLocks noGrp="1"/>
          </p:cNvSpPr>
          <p:nvPr>
            <p:ph type="dt" sz="half" idx="10"/>
          </p:nvPr>
        </p:nvSpPr>
        <p:spPr/>
        <p:txBody>
          <a:bodyPr/>
          <a:lstStyle/>
          <a:p>
            <a:r>
              <a:rPr lang="en-US"/>
              <a:t>20XX</a:t>
            </a:r>
            <a:endParaRPr lang="en-US" dirty="0"/>
          </a:p>
        </p:txBody>
      </p:sp>
      <p:sp>
        <p:nvSpPr>
          <p:cNvPr id="11" name="Footer Placeholder 10">
            <a:extLst>
              <a:ext uri="{FF2B5EF4-FFF2-40B4-BE49-F238E27FC236}">
                <a16:creationId xmlns:a16="http://schemas.microsoft.com/office/drawing/2014/main" id="{D496DA99-E916-9F7C-9E88-AA06046AE94C}"/>
              </a:ext>
            </a:extLst>
          </p:cNvPr>
          <p:cNvSpPr>
            <a:spLocks noGrp="1"/>
          </p:cNvSpPr>
          <p:nvPr>
            <p:ph type="ftr" sz="quarter" idx="11"/>
          </p:nvPr>
        </p:nvSpPr>
        <p:spPr/>
        <p:txBody>
          <a:bodyPr/>
          <a:lstStyle/>
          <a:p>
            <a:r>
              <a:rPr lang="en-US"/>
              <a:t>Sample Footer Text</a:t>
            </a:r>
            <a:endParaRPr lang="en-US" dirty="0"/>
          </a:p>
        </p:txBody>
      </p:sp>
      <p:sp>
        <p:nvSpPr>
          <p:cNvPr id="12" name="Slide Number Placeholder 11">
            <a:extLst>
              <a:ext uri="{FF2B5EF4-FFF2-40B4-BE49-F238E27FC236}">
                <a16:creationId xmlns:a16="http://schemas.microsoft.com/office/drawing/2014/main" id="{21CC86B5-B6B3-4633-0D90-AACB44D0D409}"/>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84924909"/>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78F7F10-35F6-E392-D41B-3CD300D5CCF8}"/>
              </a:ext>
            </a:extLst>
          </p:cNvPr>
          <p:cNvSpPr/>
          <p:nvPr/>
        </p:nvSpPr>
        <p:spPr>
          <a:xfrm>
            <a:off x="0" y="685800"/>
            <a:ext cx="11494008"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p:txBody>
          <a:bodyPr>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825625"/>
            <a:ext cx="5181600" cy="4206382"/>
          </a:xfrm>
        </p:spPr>
        <p:txBody>
          <a:bodyPr vert="horz" lIns="91440" tIns="45720" rIns="91440" bIns="45720" rtlCol="0">
            <a:normAutofit/>
          </a:bodyPr>
          <a:lstStyle>
            <a:lvl1pPr>
              <a:defRPr lang="en-US" smtClean="0"/>
            </a:lvl1pPr>
            <a:lvl2pPr>
              <a:defRPr lang="en-US" smtClean="0"/>
            </a:lvl2pPr>
            <a:lvl3pPr>
              <a:defRPr lang="en-US" smtClean="0"/>
            </a:lvl3pPr>
            <a:lvl4pPr>
              <a:defRPr lang="en-US" smtClean="0"/>
            </a:lvl4pPr>
            <a:lvl5pPr>
              <a:defRPr lang="en-US" dirty="0"/>
            </a:lvl5pPr>
          </a:lstStyle>
          <a:p>
            <a:pPr lvl="0">
              <a:buChar char="¬"/>
            </a:pPr>
            <a:r>
              <a:rPr lang="en-US"/>
              <a:t>Click to edit Master text styles</a:t>
            </a:r>
          </a:p>
          <a:p>
            <a:pPr lvl="1">
              <a:buChar char="¬"/>
            </a:pPr>
            <a:r>
              <a:rPr lang="en-US"/>
              <a:t>Second level</a:t>
            </a:r>
          </a:p>
          <a:p>
            <a:pPr lvl="2">
              <a:buChar char="¬"/>
            </a:pPr>
            <a:r>
              <a:rPr lang="en-US"/>
              <a:t>Third level</a:t>
            </a:r>
          </a:p>
          <a:p>
            <a:pPr lvl="3">
              <a:buChar char="¬"/>
            </a:pPr>
            <a:r>
              <a:rPr lang="en-US"/>
              <a:t>Fourth level</a:t>
            </a:r>
          </a:p>
          <a:p>
            <a:pPr lvl="4">
              <a:buChar char="¬"/>
            </a:pPr>
            <a:r>
              <a:rPr lang="en-US"/>
              <a:t>Fifth level</a:t>
            </a:r>
            <a:endParaRPr lang="en-US" dirty="0"/>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5756178" y="1825625"/>
            <a:ext cx="5180046" cy="420638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Date Placeholder 14">
            <a:extLst>
              <a:ext uri="{FF2B5EF4-FFF2-40B4-BE49-F238E27FC236}">
                <a16:creationId xmlns:a16="http://schemas.microsoft.com/office/drawing/2014/main" id="{35274CEC-210E-BC97-9B79-A7D801E4B5F6}"/>
              </a:ext>
            </a:extLst>
          </p:cNvPr>
          <p:cNvSpPr>
            <a:spLocks noGrp="1"/>
          </p:cNvSpPr>
          <p:nvPr>
            <p:ph type="dt" sz="half" idx="10"/>
          </p:nvPr>
        </p:nvSpPr>
        <p:spPr/>
        <p:txBody>
          <a:bodyPr/>
          <a:lstStyle/>
          <a:p>
            <a:r>
              <a:rPr lang="en-US"/>
              <a:t>20XX</a:t>
            </a:r>
            <a:endParaRPr lang="en-US" dirty="0"/>
          </a:p>
        </p:txBody>
      </p:sp>
      <p:sp>
        <p:nvSpPr>
          <p:cNvPr id="16" name="Footer Placeholder 15">
            <a:extLst>
              <a:ext uri="{FF2B5EF4-FFF2-40B4-BE49-F238E27FC236}">
                <a16:creationId xmlns:a16="http://schemas.microsoft.com/office/drawing/2014/main" id="{486B3D53-F805-C08E-2359-498218FC6898}"/>
              </a:ext>
            </a:extLst>
          </p:cNvPr>
          <p:cNvSpPr>
            <a:spLocks noGrp="1"/>
          </p:cNvSpPr>
          <p:nvPr>
            <p:ph type="ftr" sz="quarter" idx="11"/>
          </p:nvPr>
        </p:nvSpPr>
        <p:spPr/>
        <p:txBody>
          <a:bodyPr/>
          <a:lstStyle/>
          <a:p>
            <a:r>
              <a:rPr lang="en-US"/>
              <a:t>Sample Footer Text</a:t>
            </a:r>
            <a:endParaRPr lang="en-US" dirty="0"/>
          </a:p>
        </p:txBody>
      </p:sp>
      <p:sp>
        <p:nvSpPr>
          <p:cNvPr id="17" name="Slide Number Placeholder 16">
            <a:extLst>
              <a:ext uri="{FF2B5EF4-FFF2-40B4-BE49-F238E27FC236}">
                <a16:creationId xmlns:a16="http://schemas.microsoft.com/office/drawing/2014/main" id="{61C4695B-D7BD-45F7-EB23-6FDAF2410BB2}"/>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212561204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A1F52B7-5271-53AA-8260-0CF50FF8DA3C}"/>
              </a:ext>
            </a:extLst>
          </p:cNvPr>
          <p:cNvSpPr/>
          <p:nvPr/>
        </p:nvSpPr>
        <p:spPr>
          <a:xfrm>
            <a:off x="0" y="685800"/>
            <a:ext cx="11494008"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2178" y="365125"/>
            <a:ext cx="10515600" cy="1325563"/>
          </a:xfrm>
        </p:spPr>
        <p:txBody>
          <a:bodyPr>
            <a:normAutofit/>
          </a:bodyPr>
          <a:lstStyle>
            <a:lvl1pPr>
              <a:defRPr sz="5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2178" y="1681163"/>
            <a:ext cx="515778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2178" y="2505075"/>
            <a:ext cx="5157787"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5754590" y="1681163"/>
            <a:ext cx="5183188"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5754590" y="2505075"/>
            <a:ext cx="5183188" cy="3526932"/>
          </a:xfrm>
        </p:spPr>
        <p:txBody>
          <a:bodyPr/>
          <a:lstStyle>
            <a:lvl1pPr>
              <a:defRPr sz="2400"/>
            </a:lvl1pPr>
            <a:lvl2pPr>
              <a:defRPr sz="22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a:extLst>
              <a:ext uri="{FF2B5EF4-FFF2-40B4-BE49-F238E27FC236}">
                <a16:creationId xmlns:a16="http://schemas.microsoft.com/office/drawing/2014/main" id="{7198C3F1-4E77-7888-CDB8-CF9406E4A2E0}"/>
              </a:ext>
            </a:extLst>
          </p:cNvPr>
          <p:cNvSpPr>
            <a:spLocks noGrp="1"/>
          </p:cNvSpPr>
          <p:nvPr>
            <p:ph type="dt" sz="half" idx="10"/>
          </p:nvPr>
        </p:nvSpPr>
        <p:spPr/>
        <p:txBody>
          <a:bodyPr/>
          <a:lstStyle/>
          <a:p>
            <a:r>
              <a:rPr lang="en-US"/>
              <a:t>20XX</a:t>
            </a:r>
            <a:endParaRPr lang="en-US" dirty="0"/>
          </a:p>
        </p:txBody>
      </p:sp>
      <p:sp>
        <p:nvSpPr>
          <p:cNvPr id="11" name="Footer Placeholder 10">
            <a:extLst>
              <a:ext uri="{FF2B5EF4-FFF2-40B4-BE49-F238E27FC236}">
                <a16:creationId xmlns:a16="http://schemas.microsoft.com/office/drawing/2014/main" id="{493561D3-90F6-AD82-BCFE-90F9427D867B}"/>
              </a:ext>
            </a:extLst>
          </p:cNvPr>
          <p:cNvSpPr>
            <a:spLocks noGrp="1"/>
          </p:cNvSpPr>
          <p:nvPr>
            <p:ph type="ftr" sz="quarter" idx="11"/>
          </p:nvPr>
        </p:nvSpPr>
        <p:spPr/>
        <p:txBody>
          <a:bodyPr/>
          <a:lstStyle/>
          <a:p>
            <a:r>
              <a:rPr lang="en-US"/>
              <a:t>Sample Footer Text</a:t>
            </a:r>
            <a:endParaRPr lang="en-US" dirty="0"/>
          </a:p>
        </p:txBody>
      </p:sp>
      <p:sp>
        <p:nvSpPr>
          <p:cNvPr id="12" name="Slide Number Placeholder 11">
            <a:extLst>
              <a:ext uri="{FF2B5EF4-FFF2-40B4-BE49-F238E27FC236}">
                <a16:creationId xmlns:a16="http://schemas.microsoft.com/office/drawing/2014/main" id="{932F9B33-3FA7-526F-7B45-342EB64A1CDB}"/>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419146545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1F235-FBFF-453E-B90A-5758ED47C7B0}"/>
              </a:ext>
            </a:extLst>
          </p:cNvPr>
          <p:cNvSpPr>
            <a:spLocks noGrp="1"/>
          </p:cNvSpPr>
          <p:nvPr>
            <p:ph type="title"/>
          </p:nvPr>
        </p:nvSpPr>
        <p:spPr>
          <a:xfrm>
            <a:off x="420624" y="938306"/>
            <a:ext cx="10515600" cy="1325563"/>
          </a:xfrm>
        </p:spPr>
        <p:txBody>
          <a:bodyPr>
            <a:normAutofit/>
          </a:bodyPr>
          <a:lstStyle>
            <a:lvl1pPr>
              <a:defRPr sz="5200"/>
            </a:lvl1pPr>
          </a:lstStyle>
          <a:p>
            <a:r>
              <a:rPr lang="en-US"/>
              <a:t>Click to edit Master title style</a:t>
            </a:r>
            <a:endParaRPr lang="en-US" dirty="0"/>
          </a:p>
        </p:txBody>
      </p:sp>
      <p:sp>
        <p:nvSpPr>
          <p:cNvPr id="8" name="Date Placeholder 7">
            <a:extLst>
              <a:ext uri="{FF2B5EF4-FFF2-40B4-BE49-F238E27FC236}">
                <a16:creationId xmlns:a16="http://schemas.microsoft.com/office/drawing/2014/main" id="{A9328E63-E075-39E2-BAA7-30CCAE2E779E}"/>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2A5894A5-0E01-F43E-C68A-2EFAB2EB89D8}"/>
              </a:ext>
            </a:extLst>
          </p:cNvPr>
          <p:cNvSpPr>
            <a:spLocks noGrp="1"/>
          </p:cNvSpPr>
          <p:nvPr>
            <p:ph type="ftr" sz="quarter" idx="11"/>
          </p:nvPr>
        </p:nvSpPr>
        <p:spPr/>
        <p:txBody>
          <a:bodyPr/>
          <a:lstStyle/>
          <a:p>
            <a:r>
              <a:rPr lang="en-US"/>
              <a:t>Sample Footer Text</a:t>
            </a:r>
            <a:endParaRPr lang="en-US" dirty="0"/>
          </a:p>
        </p:txBody>
      </p:sp>
      <p:sp>
        <p:nvSpPr>
          <p:cNvPr id="10" name="Slide Number Placeholder 9">
            <a:extLst>
              <a:ext uri="{FF2B5EF4-FFF2-40B4-BE49-F238E27FC236}">
                <a16:creationId xmlns:a16="http://schemas.microsoft.com/office/drawing/2014/main" id="{7250128C-CE40-2B40-1B89-7E9AAAAC4393}"/>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437502770"/>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E281B99-C6A0-F92A-BDD3-BB362196501C}"/>
              </a:ext>
            </a:extLst>
          </p:cNvPr>
          <p:cNvSpPr/>
          <p:nvPr/>
        </p:nvSpPr>
        <p:spPr>
          <a:xfrm>
            <a:off x="0"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Rectangle 2">
            <a:extLst>
              <a:ext uri="{FF2B5EF4-FFF2-40B4-BE49-F238E27FC236}">
                <a16:creationId xmlns:a16="http://schemas.microsoft.com/office/drawing/2014/main" id="{3EB8367C-67E1-A50A-1584-F859A6FED9C9}"/>
              </a:ext>
            </a:extLst>
          </p:cNvPr>
          <p:cNvSpPr/>
          <p:nvPr/>
        </p:nvSpPr>
        <p:spPr>
          <a:xfrm>
            <a:off x="0"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Date Placeholder 4">
            <a:extLst>
              <a:ext uri="{FF2B5EF4-FFF2-40B4-BE49-F238E27FC236}">
                <a16:creationId xmlns:a16="http://schemas.microsoft.com/office/drawing/2014/main" id="{2ABB8861-51D7-741E-6B2C-25412D40E5BD}"/>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63D69A2F-0657-B33B-8334-C458A9538368}"/>
              </a:ext>
            </a:extLst>
          </p:cNvPr>
          <p:cNvSpPr>
            <a:spLocks noGrp="1"/>
          </p:cNvSpPr>
          <p:nvPr>
            <p:ph type="ftr" sz="quarter" idx="11"/>
          </p:nvPr>
        </p:nvSpPr>
        <p:spPr/>
        <p:txBody>
          <a:bodyPr/>
          <a:lstStyle/>
          <a:p>
            <a:r>
              <a:rPr lang="en-US"/>
              <a:t>Sample Footer Text</a:t>
            </a:r>
            <a:endParaRPr lang="en-US" dirty="0"/>
          </a:p>
        </p:txBody>
      </p:sp>
      <p:sp>
        <p:nvSpPr>
          <p:cNvPr id="7" name="Slide Number Placeholder 6">
            <a:extLst>
              <a:ext uri="{FF2B5EF4-FFF2-40B4-BE49-F238E27FC236}">
                <a16:creationId xmlns:a16="http://schemas.microsoft.com/office/drawing/2014/main" id="{BEB4FC84-48ED-0480-2497-FCD84C1276C6}"/>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012314726"/>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12261-8522-4437-B612-7C7100D18896}"/>
              </a:ext>
            </a:extLst>
          </p:cNvPr>
          <p:cNvSpPr>
            <a:spLocks noGrp="1"/>
          </p:cNvSpPr>
          <p:nvPr>
            <p:ph type="title"/>
          </p:nvPr>
        </p:nvSpPr>
        <p:spPr>
          <a:xfrm>
            <a:off x="420624" y="457200"/>
            <a:ext cx="10512425" cy="1600200"/>
          </a:xfrm>
        </p:spPr>
        <p:txBody>
          <a:bodyPr anchor="b">
            <a:normAutofit/>
          </a:bodyPr>
          <a:lstStyle>
            <a:lvl1pPr>
              <a:defRPr sz="5200">
                <a:latin typeface="Dante (Headings)2"/>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1BAA0AF-3F50-42BD-84B4-E70C3D004FB2}"/>
              </a:ext>
            </a:extLst>
          </p:cNvPr>
          <p:cNvSpPr>
            <a:spLocks noGrp="1"/>
          </p:cNvSpPr>
          <p:nvPr>
            <p:ph idx="1"/>
          </p:nvPr>
        </p:nvSpPr>
        <p:spPr>
          <a:xfrm>
            <a:off x="4782830" y="2199340"/>
            <a:ext cx="6172200" cy="3661710"/>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99C702B-2C4D-4590-8BEE-31940145C77A}"/>
              </a:ext>
            </a:extLst>
          </p:cNvPr>
          <p:cNvSpPr>
            <a:spLocks noGrp="1"/>
          </p:cNvSpPr>
          <p:nvPr>
            <p:ph type="body" sz="half" idx="2"/>
          </p:nvPr>
        </p:nvSpPr>
        <p:spPr>
          <a:xfrm>
            <a:off x="420624" y="2199340"/>
            <a:ext cx="3932237"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23F37370-7C05-0AAE-A0C3-9EE620A84EBB}"/>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a16="http://schemas.microsoft.com/office/drawing/2014/main" id="{0900B8E3-39E6-A88A-BBFB-717596EB347E}"/>
              </a:ext>
            </a:extLst>
          </p:cNvPr>
          <p:cNvSpPr>
            <a:spLocks noGrp="1"/>
          </p:cNvSpPr>
          <p:nvPr>
            <p:ph type="ftr" sz="quarter" idx="11"/>
          </p:nvPr>
        </p:nvSpPr>
        <p:spPr/>
        <p:txBody>
          <a:bodyPr/>
          <a:lstStyle/>
          <a:p>
            <a:r>
              <a:rPr lang="en-US"/>
              <a:t>Sample Footer Text</a:t>
            </a:r>
            <a:endParaRPr lang="en-US" dirty="0"/>
          </a:p>
        </p:txBody>
      </p:sp>
      <p:sp>
        <p:nvSpPr>
          <p:cNvPr id="10" name="Slide Number Placeholder 9">
            <a:extLst>
              <a:ext uri="{FF2B5EF4-FFF2-40B4-BE49-F238E27FC236}">
                <a16:creationId xmlns:a16="http://schemas.microsoft.com/office/drawing/2014/main" id="{348E340D-1840-D987-3EEA-963BDDE31400}"/>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48105018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334B-3019-4CA1-B658-779001922412}"/>
              </a:ext>
            </a:extLst>
          </p:cNvPr>
          <p:cNvSpPr>
            <a:spLocks noGrp="1"/>
          </p:cNvSpPr>
          <p:nvPr>
            <p:ph type="title"/>
          </p:nvPr>
        </p:nvSpPr>
        <p:spPr>
          <a:xfrm>
            <a:off x="420624" y="457200"/>
            <a:ext cx="3932237" cy="1600200"/>
          </a:xfrm>
        </p:spPr>
        <p:txBody>
          <a:bodyPr anchor="b">
            <a:norm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AFD3CC12-FD6B-41A3-BF67-D600CC4383A3}"/>
              </a:ext>
            </a:extLst>
          </p:cNvPr>
          <p:cNvSpPr>
            <a:spLocks noGrp="1"/>
          </p:cNvSpPr>
          <p:nvPr>
            <p:ph type="pic" idx="1"/>
          </p:nvPr>
        </p:nvSpPr>
        <p:spPr>
          <a:xfrm>
            <a:off x="4781276" y="987425"/>
            <a:ext cx="6172200" cy="4873625"/>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DDB2BD5-DC18-460B-BFCC-5B2447D2B094}"/>
              </a:ext>
            </a:extLst>
          </p:cNvPr>
          <p:cNvSpPr>
            <a:spLocks noGrp="1"/>
          </p:cNvSpPr>
          <p:nvPr>
            <p:ph type="body" sz="half" idx="2"/>
          </p:nvPr>
        </p:nvSpPr>
        <p:spPr>
          <a:xfrm>
            <a:off x="420624" y="2199340"/>
            <a:ext cx="3932237" cy="3669647"/>
          </a:xfrm>
        </p:spPr>
        <p:txBody>
          <a:bodyPr>
            <a:normAutofit/>
          </a:bodyPr>
          <a:lstStyle>
            <a:lvl1pPr marL="0" indent="0">
              <a:buNone/>
              <a:defRPr sz="2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90F28E44-58BB-553B-BBD0-F292C66CCA94}"/>
              </a:ext>
            </a:extLst>
          </p:cNvPr>
          <p:cNvSpPr>
            <a:spLocks noGrp="1"/>
          </p:cNvSpPr>
          <p:nvPr>
            <p:ph type="dt" sz="half" idx="10"/>
          </p:nvPr>
        </p:nvSpPr>
        <p:spPr/>
        <p:txBody>
          <a:bodyPr/>
          <a:lstStyle/>
          <a:p>
            <a:r>
              <a:rPr lang="en-US"/>
              <a:t>20XX</a:t>
            </a:r>
            <a:endParaRPr lang="en-US" dirty="0"/>
          </a:p>
        </p:txBody>
      </p:sp>
      <p:sp>
        <p:nvSpPr>
          <p:cNvPr id="10" name="Footer Placeholder 9">
            <a:extLst>
              <a:ext uri="{FF2B5EF4-FFF2-40B4-BE49-F238E27FC236}">
                <a16:creationId xmlns:a16="http://schemas.microsoft.com/office/drawing/2014/main" id="{8F22D156-E5FE-F118-0553-B401F19652DE}"/>
              </a:ext>
            </a:extLst>
          </p:cNvPr>
          <p:cNvSpPr>
            <a:spLocks noGrp="1"/>
          </p:cNvSpPr>
          <p:nvPr>
            <p:ph type="ftr" sz="quarter" idx="11"/>
          </p:nvPr>
        </p:nvSpPr>
        <p:spPr/>
        <p:txBody>
          <a:bodyPr/>
          <a:lstStyle/>
          <a:p>
            <a:r>
              <a:rPr lang="en-US"/>
              <a:t>Sample Footer Text</a:t>
            </a:r>
            <a:endParaRPr lang="en-US" dirty="0"/>
          </a:p>
        </p:txBody>
      </p:sp>
      <p:sp>
        <p:nvSpPr>
          <p:cNvPr id="11" name="Slide Number Placeholder 10">
            <a:extLst>
              <a:ext uri="{FF2B5EF4-FFF2-40B4-BE49-F238E27FC236}">
                <a16:creationId xmlns:a16="http://schemas.microsoft.com/office/drawing/2014/main" id="{88AEE0A6-6120-9BA2-5751-E0E2D8CF0F58}"/>
              </a:ext>
            </a:extLst>
          </p:cNvPr>
          <p:cNvSpPr>
            <a:spLocks noGrp="1"/>
          </p:cNvSpPr>
          <p:nvPr>
            <p:ph type="sldNum" sz="quarter" idx="12"/>
          </p:nvPr>
        </p:nvSpPr>
        <p:spPr/>
        <p:txBody>
          <a:body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134639915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4B53B4F-080C-8523-03AD-871CC3B8D168}"/>
              </a:ext>
            </a:extLst>
          </p:cNvPr>
          <p:cNvSpPr/>
          <p:nvPr/>
        </p:nvSpPr>
        <p:spPr>
          <a:xfrm>
            <a:off x="1524" y="0"/>
            <a:ext cx="12188952" cy="6858000"/>
          </a:xfrm>
          <a:prstGeom prst="rect">
            <a:avLst/>
          </a:prstGeom>
          <a:solidFill>
            <a:schemeClr val="bg2">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 name="Rectangle 9">
            <a:extLst>
              <a:ext uri="{FF2B5EF4-FFF2-40B4-BE49-F238E27FC236}">
                <a16:creationId xmlns:a16="http://schemas.microsoft.com/office/drawing/2014/main" id="{D53B790B-70BD-FD52-2540-F1DA4882170E}"/>
              </a:ext>
            </a:extLst>
          </p:cNvPr>
          <p:cNvSpPr/>
          <p:nvPr/>
        </p:nvSpPr>
        <p:spPr>
          <a:xfrm>
            <a:off x="1446276" y="685800"/>
            <a:ext cx="107442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descr="Tag=AccentColor&#10;Flavor=Light&#10;Target=Line">
            <a:extLst>
              <a:ext uri="{FF2B5EF4-FFF2-40B4-BE49-F238E27FC236}">
                <a16:creationId xmlns:a16="http://schemas.microsoft.com/office/drawing/2014/main" id="{7D4FC5F0-CBD6-AEEB-4902-28D624068890}"/>
              </a:ext>
            </a:extLst>
          </p:cNvPr>
          <p:cNvCxnSpPr>
            <a:cxnSpLocks/>
          </p:cNvCxnSpPr>
          <p:nvPr/>
        </p:nvCxnSpPr>
        <p:spPr>
          <a:xfrm flipV="1">
            <a:off x="11496184"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2" name="Straight Connector 11" descr="Tag=AccentColor&#10;Flavor=Light&#10;Target=Line">
            <a:extLst>
              <a:ext uri="{FF2B5EF4-FFF2-40B4-BE49-F238E27FC236}">
                <a16:creationId xmlns:a16="http://schemas.microsoft.com/office/drawing/2014/main" id="{FA9EB4DB-DDA5-1A45-7D87-B2BF67D2D1C3}"/>
              </a:ext>
            </a:extLst>
          </p:cNvPr>
          <p:cNvCxnSpPr>
            <a:cxnSpLocks/>
          </p:cNvCxnSpPr>
          <p:nvPr/>
        </p:nvCxnSpPr>
        <p:spPr>
          <a:xfrm>
            <a:off x="1524" y="617220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4"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200">
                <a:solidFill>
                  <a:schemeClr val="tx2"/>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196328" cy="640080"/>
          </a:xfrm>
          <a:prstGeom prst="rect">
            <a:avLst/>
          </a:prstGeom>
        </p:spPr>
        <p:txBody>
          <a:bodyPr vert="horz" lIns="91440" tIns="45720" rIns="91440" bIns="45720" rtlCol="0" anchor="ctr"/>
          <a:lstStyle>
            <a:lvl1pPr algn="r">
              <a:defRPr sz="1200">
                <a:solidFill>
                  <a:schemeClr val="tx2"/>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18288"/>
            <a:ext cx="685800" cy="685800"/>
          </a:xfrm>
          <a:prstGeom prst="rect">
            <a:avLst/>
          </a:prstGeom>
        </p:spPr>
        <p:txBody>
          <a:bodyPr vert="horz" lIns="91440" tIns="45720" rIns="91440" bIns="45720" rtlCol="0" anchor="ctr"/>
          <a:lstStyle>
            <a:lvl1pPr algn="ctr">
              <a:defRPr sz="1200">
                <a:solidFill>
                  <a:schemeClr val="tx2"/>
                </a:solidFill>
              </a:defRPr>
            </a:lvl1pPr>
          </a:lstStyle>
          <a:p>
            <a:fld id="{3A4F6043-7A67-491B-98BC-F933DED7226D}" type="slidenum">
              <a:rPr lang="en-US" smtClean="0"/>
              <a:pPr/>
              <a:t>‹#›</a:t>
            </a:fld>
            <a:endParaRPr lang="en-US" dirty="0"/>
          </a:p>
        </p:txBody>
      </p:sp>
    </p:spTree>
    <p:extLst>
      <p:ext uri="{BB962C8B-B14F-4D97-AF65-F5344CB8AC3E}">
        <p14:creationId xmlns:p14="http://schemas.microsoft.com/office/powerpoint/2010/main" val="3646289393"/>
      </p:ext>
    </p:extLst>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 id="2147483895" r:id="rId12"/>
    <p:sldLayoutId id="2147483896" r:id="rId13"/>
    <p:sldLayoutId id="2147483907" r:id="rId14"/>
  </p:sldLayoutIdLst>
  <p:hf hdr="0" ftr="0" dt="0"/>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2"/>
        </a:buClr>
        <a:buFont typeface="Wingdings 2" panose="05020102010507070707" pitchFamily="18" charset="2"/>
        <a:buChar char=""/>
        <a:defRPr sz="24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2"/>
        </a:buClr>
        <a:buFont typeface="Wingdings 2" panose="05020102010507070707" pitchFamily="18" charset="2"/>
        <a:buChar char=""/>
        <a:defRPr sz="22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cid:image001.png@01D159BC.8388A830"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cid:image001.png@01D159BC.8388A830"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cid:image001.png@01D159BC.8388A830" TargetMode="Externa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cid:image001.png@01D159BC.8388A830" TargetMode="Externa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g"/><Relationship Id="rId1" Type="http://schemas.openxmlformats.org/officeDocument/2006/relationships/slideLayout" Target="../slideLayouts/slideLayout7.xml"/><Relationship Id="rId5" Type="http://schemas.openxmlformats.org/officeDocument/2006/relationships/image" Target="cid:image001.png@01D159BC.8388A830" TargetMode="Externa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cid:image001.png@01D159BC.8388A830"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5.xml"/><Relationship Id="rId5" Type="http://schemas.openxmlformats.org/officeDocument/2006/relationships/image" Target="cid:image001.png@01D159BC.8388A830" TargetMode="Externa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cid:image001.png@01D159BC.8388A830" TargetMode="Externa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2107B0-826E-4E2E-390A-A0CBF1F860F6}"/>
              </a:ext>
            </a:extLst>
          </p:cNvPr>
          <p:cNvSpPr>
            <a:spLocks noGrp="1"/>
          </p:cNvSpPr>
          <p:nvPr>
            <p:ph type="title"/>
          </p:nvPr>
        </p:nvSpPr>
        <p:spPr>
          <a:xfrm>
            <a:off x="916642" y="784558"/>
            <a:ext cx="8534136" cy="3356635"/>
          </a:xfrm>
        </p:spPr>
        <p:txBody>
          <a:bodyPr/>
          <a:lstStyle/>
          <a:p>
            <a:pPr algn="l"/>
            <a:r>
              <a:rPr lang="en-US" sz="4000" b="1" dirty="0"/>
              <a:t>Co-designing Solutions to Complex Community Problems via Participatory Action Research</a:t>
            </a:r>
            <a:br>
              <a:rPr lang="en-US" sz="4000" dirty="0"/>
            </a:br>
            <a:br>
              <a:rPr lang="en-US" sz="800" dirty="0"/>
            </a:br>
            <a:r>
              <a:rPr lang="en-US" sz="3200" dirty="0"/>
              <a:t>Accessing Quality of Engagement in System Dynamics Group Model Building to Inform Community Level HIV Test &amp; Treat Interventions  </a:t>
            </a:r>
          </a:p>
        </p:txBody>
      </p:sp>
      <p:sp>
        <p:nvSpPr>
          <p:cNvPr id="2" name="TextBox 1">
            <a:extLst>
              <a:ext uri="{FF2B5EF4-FFF2-40B4-BE49-F238E27FC236}">
                <a16:creationId xmlns:a16="http://schemas.microsoft.com/office/drawing/2014/main" id="{3B9E171C-A804-2039-DF90-9B96FB9B3BDB}"/>
              </a:ext>
            </a:extLst>
          </p:cNvPr>
          <p:cNvSpPr txBox="1"/>
          <p:nvPr/>
        </p:nvSpPr>
        <p:spPr>
          <a:xfrm>
            <a:off x="916642" y="4330292"/>
            <a:ext cx="6788680" cy="1938992"/>
          </a:xfrm>
          <a:prstGeom prst="rect">
            <a:avLst/>
          </a:prstGeom>
          <a:noFill/>
        </p:spPr>
        <p:txBody>
          <a:bodyPr wrap="square" rtlCol="0">
            <a:spAutoFit/>
          </a:bodyPr>
          <a:lstStyle/>
          <a:p>
            <a:r>
              <a:rPr lang="en-US" sz="3000" dirty="0"/>
              <a:t>Dr. Aamna Qamar </a:t>
            </a:r>
          </a:p>
          <a:p>
            <a:r>
              <a:rPr lang="en-US" sz="3000" dirty="0"/>
              <a:t>Asst Professor</a:t>
            </a:r>
          </a:p>
          <a:p>
            <a:r>
              <a:rPr lang="en-US" sz="3000" dirty="0"/>
              <a:t>Department of Health Administration</a:t>
            </a:r>
          </a:p>
          <a:p>
            <a:r>
              <a:rPr lang="en-US" sz="3000" dirty="0"/>
              <a:t>SCRA Biennial Conference June 19, 2025</a:t>
            </a:r>
          </a:p>
        </p:txBody>
      </p:sp>
      <p:pic>
        <p:nvPicPr>
          <p:cNvPr id="3" name="Picture 2">
            <a:extLst>
              <a:ext uri="{FF2B5EF4-FFF2-40B4-BE49-F238E27FC236}">
                <a16:creationId xmlns:a16="http://schemas.microsoft.com/office/drawing/2014/main" id="{CEFC21F0-81F1-6F7C-E2CD-A83C88FAB399}"/>
              </a:ext>
            </a:extLst>
          </p:cNvPr>
          <p:cNvPicPr>
            <a:picLocks noChangeAspect="1"/>
          </p:cNvPicPr>
          <p:nvPr/>
        </p:nvPicPr>
        <p:blipFill>
          <a:blip r:embed="rId3"/>
          <a:stretch>
            <a:fillRect/>
          </a:stretch>
        </p:blipFill>
        <p:spPr>
          <a:xfrm>
            <a:off x="8263657" y="5494526"/>
            <a:ext cx="3167599" cy="624382"/>
          </a:xfrm>
          <a:prstGeom prst="rect">
            <a:avLst/>
          </a:prstGeom>
        </p:spPr>
      </p:pic>
      <p:pic>
        <p:nvPicPr>
          <p:cNvPr id="5" name="Picture 4">
            <a:extLst>
              <a:ext uri="{FF2B5EF4-FFF2-40B4-BE49-F238E27FC236}">
                <a16:creationId xmlns:a16="http://schemas.microsoft.com/office/drawing/2014/main" id="{FEBFFA77-262D-A237-C453-E6A83047F5F0}"/>
              </a:ext>
            </a:extLst>
          </p:cNvPr>
          <p:cNvPicPr>
            <a:picLocks noChangeAspect="1"/>
          </p:cNvPicPr>
          <p:nvPr/>
        </p:nvPicPr>
        <p:blipFill>
          <a:blip r:embed="rId4"/>
          <a:stretch>
            <a:fillRect/>
          </a:stretch>
        </p:blipFill>
        <p:spPr>
          <a:xfrm>
            <a:off x="9227782" y="1123657"/>
            <a:ext cx="2203474" cy="3017536"/>
          </a:xfrm>
          <a:prstGeom prst="rect">
            <a:avLst/>
          </a:prstGeom>
        </p:spPr>
      </p:pic>
    </p:spTree>
    <p:extLst>
      <p:ext uri="{BB962C8B-B14F-4D97-AF65-F5344CB8AC3E}">
        <p14:creationId xmlns:p14="http://schemas.microsoft.com/office/powerpoint/2010/main" val="3885810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10299C-03E1-4491-FBD7-ECB4967C04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727FA6-4525-8329-84FC-109D52023F1A}"/>
              </a:ext>
            </a:extLst>
          </p:cNvPr>
          <p:cNvSpPr>
            <a:spLocks noGrp="1"/>
          </p:cNvSpPr>
          <p:nvPr>
            <p:ph type="title"/>
          </p:nvPr>
        </p:nvSpPr>
        <p:spPr/>
        <p:txBody>
          <a:bodyPr>
            <a:normAutofit/>
          </a:bodyPr>
          <a:lstStyle/>
          <a:p>
            <a:r>
              <a:rPr lang="en-US" sz="4500" b="1" dirty="0"/>
              <a:t>Results</a:t>
            </a:r>
          </a:p>
        </p:txBody>
      </p:sp>
      <p:sp>
        <p:nvSpPr>
          <p:cNvPr id="3" name="Content Placeholder 2">
            <a:extLst>
              <a:ext uri="{FF2B5EF4-FFF2-40B4-BE49-F238E27FC236}">
                <a16:creationId xmlns:a16="http://schemas.microsoft.com/office/drawing/2014/main" id="{EF3B9313-14E2-3974-73C7-94DABC10D3E6}"/>
              </a:ext>
            </a:extLst>
          </p:cNvPr>
          <p:cNvSpPr>
            <a:spLocks noGrp="1"/>
          </p:cNvSpPr>
          <p:nvPr>
            <p:ph idx="1"/>
          </p:nvPr>
        </p:nvSpPr>
        <p:spPr>
          <a:xfrm>
            <a:off x="280987" y="2116139"/>
            <a:ext cx="11753850" cy="4148136"/>
          </a:xfrm>
        </p:spPr>
        <p:txBody>
          <a:bodyPr>
            <a:noAutofit/>
          </a:bodyPr>
          <a:lstStyle/>
          <a:p>
            <a:r>
              <a:rPr lang="en-US" sz="2700" b="1" dirty="0"/>
              <a:t>Major Themes (T1-T5) Describing GMB Participants’ Co-design Experience:</a:t>
            </a:r>
          </a:p>
          <a:p>
            <a:pPr marL="457200" lvl="1" indent="0">
              <a:buNone/>
            </a:pPr>
            <a:r>
              <a:rPr lang="en-US" sz="2700" u="sng" dirty="0"/>
              <a:t>T1</a:t>
            </a:r>
            <a:r>
              <a:rPr lang="en-US" sz="2700" dirty="0"/>
              <a:t>: Insights about implementing "out of the box" solutions</a:t>
            </a:r>
          </a:p>
          <a:p>
            <a:pPr marL="457200" lvl="1" indent="0">
              <a:buNone/>
            </a:pPr>
            <a:r>
              <a:rPr lang="en-US" sz="2700" u="sng" dirty="0"/>
              <a:t>T2</a:t>
            </a:r>
            <a:r>
              <a:rPr lang="en-US" sz="2700" dirty="0"/>
              <a:t>: A deeper understanding of HIV treatment dynamics for prevention at the community level</a:t>
            </a:r>
          </a:p>
          <a:p>
            <a:pPr marL="457200" lvl="1" indent="0">
              <a:buNone/>
            </a:pPr>
            <a:r>
              <a:rPr lang="en-US" sz="2700" u="sng" dirty="0"/>
              <a:t>T3</a:t>
            </a:r>
            <a:r>
              <a:rPr lang="en-US" sz="2700" dirty="0"/>
              <a:t>: Development of professional "soft skills" for systems change (e.g., advocacy, leadership, communication, creative thinking)</a:t>
            </a:r>
          </a:p>
          <a:p>
            <a:pPr marL="457200" lvl="1" indent="0">
              <a:buNone/>
            </a:pPr>
            <a:r>
              <a:rPr lang="en-US" sz="2700" u="sng" dirty="0"/>
              <a:t>T4</a:t>
            </a:r>
            <a:r>
              <a:rPr lang="en-US" sz="2700" dirty="0"/>
              <a:t>: Clarity on leveraging limited community resources to improve care quality</a:t>
            </a:r>
          </a:p>
          <a:p>
            <a:pPr marL="457200" lvl="1" indent="0">
              <a:buNone/>
            </a:pPr>
            <a:r>
              <a:rPr lang="en-US" sz="2700" u="sng" dirty="0"/>
              <a:t>T5</a:t>
            </a:r>
            <a:r>
              <a:rPr lang="en-US" sz="2700" dirty="0"/>
              <a:t>: Valuing Community Expertise </a:t>
            </a:r>
          </a:p>
        </p:txBody>
      </p:sp>
    </p:spTree>
    <p:extLst>
      <p:ext uri="{BB962C8B-B14F-4D97-AF65-F5344CB8AC3E}">
        <p14:creationId xmlns:p14="http://schemas.microsoft.com/office/powerpoint/2010/main" val="1340190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791B0E-C846-86C3-7CA2-0F5416B478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15D275-6361-7849-534D-4FB222D08C70}"/>
              </a:ext>
            </a:extLst>
          </p:cNvPr>
          <p:cNvSpPr>
            <a:spLocks noGrp="1"/>
          </p:cNvSpPr>
          <p:nvPr>
            <p:ph type="title"/>
          </p:nvPr>
        </p:nvSpPr>
        <p:spPr>
          <a:xfrm>
            <a:off x="461719" y="459036"/>
            <a:ext cx="10778937" cy="1325563"/>
          </a:xfrm>
        </p:spPr>
        <p:txBody>
          <a:bodyPr>
            <a:noAutofit/>
          </a:bodyPr>
          <a:lstStyle/>
          <a:p>
            <a:r>
              <a:rPr lang="en-US" sz="4500" b="1" dirty="0"/>
              <a:t>T1: Insights about implementing "out of the box" solutions</a:t>
            </a:r>
          </a:p>
        </p:txBody>
      </p:sp>
      <p:sp>
        <p:nvSpPr>
          <p:cNvPr id="3" name="Content Placeholder 2">
            <a:extLst>
              <a:ext uri="{FF2B5EF4-FFF2-40B4-BE49-F238E27FC236}">
                <a16:creationId xmlns:a16="http://schemas.microsoft.com/office/drawing/2014/main" id="{BCDDC48C-FE90-7072-402A-F77A2C2BF10D}"/>
              </a:ext>
            </a:extLst>
          </p:cNvPr>
          <p:cNvSpPr>
            <a:spLocks noGrp="1"/>
          </p:cNvSpPr>
          <p:nvPr>
            <p:ph idx="1"/>
          </p:nvPr>
        </p:nvSpPr>
        <p:spPr>
          <a:xfrm>
            <a:off x="319088" y="2383446"/>
            <a:ext cx="11453811" cy="3609461"/>
          </a:xfrm>
        </p:spPr>
        <p:txBody>
          <a:bodyPr>
            <a:noAutofit/>
          </a:bodyPr>
          <a:lstStyle/>
          <a:p>
            <a:pPr marL="0" indent="0"/>
            <a:r>
              <a:rPr lang="en-US" sz="3000" b="1" dirty="0"/>
              <a:t>Complex solutions offer broad insights </a:t>
            </a:r>
          </a:p>
          <a:p>
            <a:r>
              <a:rPr lang="en-US" dirty="0"/>
              <a:t>“[With the model] </a:t>
            </a:r>
            <a:r>
              <a:rPr lang="en-US" kern="0" dirty="0">
                <a:effectLst/>
                <a:ea typeface="Times New Roman" panose="02020603050405020304" pitchFamily="18" charset="0"/>
              </a:rPr>
              <a:t>I could imagine a different approach and how I could work to make it a better system, and what areas I could look into when it comes to financials, and stuff like that, to expand services.</a:t>
            </a:r>
            <a:r>
              <a:rPr lang="en-US" kern="0" dirty="0">
                <a:ea typeface="Times New Roman" panose="02020603050405020304" pitchFamily="18" charset="0"/>
              </a:rPr>
              <a:t>”</a:t>
            </a:r>
            <a:r>
              <a:rPr lang="en-US" dirty="0"/>
              <a:t>	</a:t>
            </a:r>
          </a:p>
          <a:p>
            <a:pPr marL="0" indent="0"/>
            <a:r>
              <a:rPr lang="en-US" sz="3000" b="1" dirty="0"/>
              <a:t>Quantification of important variables</a:t>
            </a:r>
          </a:p>
          <a:p>
            <a:pPr marL="0" indent="0"/>
            <a:r>
              <a:rPr lang="en-US" dirty="0"/>
              <a:t>“[We] utilized all this knowledge of the HIV continuum of care to develop this system dynamics model where you can quantify how important each variable was, and to get, at the end [of a simulation run], a way to interpret outcomes about h</a:t>
            </a:r>
            <a:r>
              <a:rPr lang="en-US" kern="0" dirty="0">
                <a:effectLst/>
                <a:ea typeface="Times New Roman" panose="02020603050405020304" pitchFamily="18" charset="0"/>
              </a:rPr>
              <a:t>ow much of a resource is needed in a certain area</a:t>
            </a:r>
            <a:r>
              <a:rPr lang="en-US" kern="0" dirty="0">
                <a:ea typeface="Times New Roman" panose="02020603050405020304" pitchFamily="18" charset="0"/>
              </a:rPr>
              <a:t>.</a:t>
            </a:r>
            <a:r>
              <a:rPr lang="en-US" dirty="0"/>
              <a:t>”</a:t>
            </a:r>
          </a:p>
        </p:txBody>
      </p:sp>
    </p:spTree>
    <p:extLst>
      <p:ext uri="{BB962C8B-B14F-4D97-AF65-F5344CB8AC3E}">
        <p14:creationId xmlns:p14="http://schemas.microsoft.com/office/powerpoint/2010/main" val="128997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1FC2AB-0A20-FEB5-9FAA-D552CE6C85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392690-D863-49D5-C9DF-B03B8483D459}"/>
              </a:ext>
            </a:extLst>
          </p:cNvPr>
          <p:cNvSpPr>
            <a:spLocks noGrp="1"/>
          </p:cNvSpPr>
          <p:nvPr>
            <p:ph type="title"/>
          </p:nvPr>
        </p:nvSpPr>
        <p:spPr>
          <a:xfrm>
            <a:off x="422177" y="722415"/>
            <a:ext cx="10778937" cy="1325563"/>
          </a:xfrm>
        </p:spPr>
        <p:txBody>
          <a:bodyPr>
            <a:noAutofit/>
          </a:bodyPr>
          <a:lstStyle/>
          <a:p>
            <a:pPr lvl="1"/>
            <a:r>
              <a:rPr lang="en-US" sz="4500" b="1" dirty="0">
                <a:latin typeface="+mj-lt"/>
              </a:rPr>
              <a:t>T2: A deeper understanding of HIV treatment dynamics for prevention at the community level</a:t>
            </a:r>
            <a:br>
              <a:rPr lang="en-US" sz="4500" dirty="0"/>
            </a:br>
            <a:endParaRPr lang="en-US" sz="4500" dirty="0"/>
          </a:p>
        </p:txBody>
      </p:sp>
      <p:sp>
        <p:nvSpPr>
          <p:cNvPr id="3" name="Content Placeholder 2">
            <a:extLst>
              <a:ext uri="{FF2B5EF4-FFF2-40B4-BE49-F238E27FC236}">
                <a16:creationId xmlns:a16="http://schemas.microsoft.com/office/drawing/2014/main" id="{E01EBD77-31BF-D198-6F52-C87994C1964A}"/>
              </a:ext>
            </a:extLst>
          </p:cNvPr>
          <p:cNvSpPr>
            <a:spLocks noGrp="1"/>
          </p:cNvSpPr>
          <p:nvPr>
            <p:ph idx="1"/>
          </p:nvPr>
        </p:nvSpPr>
        <p:spPr>
          <a:xfrm>
            <a:off x="422177" y="2424112"/>
            <a:ext cx="11040445" cy="4319588"/>
          </a:xfrm>
        </p:spPr>
        <p:txBody>
          <a:bodyPr>
            <a:normAutofit fontScale="62500" lnSpcReduction="20000"/>
          </a:bodyPr>
          <a:lstStyle/>
          <a:p>
            <a:pPr marL="0" indent="0"/>
            <a:r>
              <a:rPr lang="en-US" sz="5300" b="1" dirty="0"/>
              <a:t>Systems thinking for HIV solutions</a:t>
            </a:r>
          </a:p>
          <a:p>
            <a:pPr marL="0" indent="0"/>
            <a:r>
              <a:rPr lang="en-US" sz="5300" dirty="0"/>
              <a:t>“And unless we analyze what is happening, in this type of comprehensive view, we may never solve this problem, because everyone will continue to do whatever they have been doing.”</a:t>
            </a:r>
          </a:p>
          <a:p>
            <a:pPr marL="0" indent="0"/>
            <a:r>
              <a:rPr lang="en-US" sz="5300" b="1" dirty="0"/>
              <a:t>Fostering a deeper understanding of health system dynamics</a:t>
            </a:r>
          </a:p>
          <a:p>
            <a:pPr marL="0" indent="0"/>
            <a:r>
              <a:rPr lang="en-US" sz="5300" dirty="0"/>
              <a:t>“[The model] supposes what I'm doing-- it's not only teaching me how to engage in what we've been doing, but also it's teaching me how to use [surveillance and clinical] databases, and all that stuff.”</a:t>
            </a:r>
          </a:p>
          <a:p>
            <a:endParaRPr lang="en-US" sz="3500" dirty="0"/>
          </a:p>
          <a:p>
            <a:endParaRPr lang="en-US" sz="3500" dirty="0"/>
          </a:p>
        </p:txBody>
      </p:sp>
    </p:spTree>
    <p:extLst>
      <p:ext uri="{BB962C8B-B14F-4D97-AF65-F5344CB8AC3E}">
        <p14:creationId xmlns:p14="http://schemas.microsoft.com/office/powerpoint/2010/main" val="1289447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FE24E7-8341-6876-9095-ABEF37707D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0D4F7E-342A-16EB-D6ED-B4D6A2916AD6}"/>
              </a:ext>
            </a:extLst>
          </p:cNvPr>
          <p:cNvSpPr>
            <a:spLocks noGrp="1"/>
          </p:cNvSpPr>
          <p:nvPr>
            <p:ph type="title"/>
          </p:nvPr>
        </p:nvSpPr>
        <p:spPr>
          <a:xfrm>
            <a:off x="552926" y="522391"/>
            <a:ext cx="10778937" cy="1325563"/>
          </a:xfrm>
        </p:spPr>
        <p:txBody>
          <a:bodyPr>
            <a:normAutofit fontScale="90000"/>
          </a:bodyPr>
          <a:lstStyle/>
          <a:p>
            <a:pPr lvl="1"/>
            <a:br>
              <a:rPr lang="en-US" sz="4400" dirty="0"/>
            </a:br>
            <a:r>
              <a:rPr lang="en-US" sz="5000" dirty="0">
                <a:latin typeface="+mj-lt"/>
              </a:rPr>
              <a:t>T3: </a:t>
            </a:r>
            <a:r>
              <a:rPr lang="en-US" sz="5000" b="1" dirty="0">
                <a:latin typeface="+mj-lt"/>
              </a:rPr>
              <a:t>Development of professional "soft skills" for systems change (e.g., advocacy, leadership, communication, creative thinking)</a:t>
            </a:r>
            <a:br>
              <a:rPr lang="en-US" sz="5000" dirty="0">
                <a:latin typeface="+mj-lt"/>
              </a:rPr>
            </a:br>
            <a:endParaRPr lang="en-US" sz="5000" dirty="0">
              <a:latin typeface="+mj-lt"/>
            </a:endParaRPr>
          </a:p>
        </p:txBody>
      </p:sp>
      <p:sp>
        <p:nvSpPr>
          <p:cNvPr id="3" name="Content Placeholder 2">
            <a:extLst>
              <a:ext uri="{FF2B5EF4-FFF2-40B4-BE49-F238E27FC236}">
                <a16:creationId xmlns:a16="http://schemas.microsoft.com/office/drawing/2014/main" id="{57868056-44ED-A34B-CD05-2B83484AD0D9}"/>
              </a:ext>
            </a:extLst>
          </p:cNvPr>
          <p:cNvSpPr>
            <a:spLocks noGrp="1"/>
          </p:cNvSpPr>
          <p:nvPr>
            <p:ph idx="1"/>
          </p:nvPr>
        </p:nvSpPr>
        <p:spPr>
          <a:xfrm>
            <a:off x="617516" y="2388209"/>
            <a:ext cx="11011521" cy="3609461"/>
          </a:xfrm>
        </p:spPr>
        <p:txBody>
          <a:bodyPr>
            <a:noAutofit/>
          </a:bodyPr>
          <a:lstStyle/>
          <a:p>
            <a:pPr marL="0" indent="0" algn="just">
              <a:tabLst>
                <a:tab pos="228600" algn="l"/>
              </a:tabLst>
            </a:pPr>
            <a:r>
              <a:rPr lang="en-US" sz="3000" dirty="0"/>
              <a:t>“I am still amazed when I look at the tool, how [it] details the entire process from start to finish. . . . When you are a client going through the process, I don't think you see all of these components. And being a worker in the field, again, you get disconnected from the entire puzzle. Seeing it all put together was astounding to me. It puts [the system] into better perspective, exactly [showing] what the clients are having to go through just to get to the end of hopefully, um, undetectable viral load.”</a:t>
            </a:r>
          </a:p>
        </p:txBody>
      </p:sp>
    </p:spTree>
    <p:extLst>
      <p:ext uri="{BB962C8B-B14F-4D97-AF65-F5344CB8AC3E}">
        <p14:creationId xmlns:p14="http://schemas.microsoft.com/office/powerpoint/2010/main" val="480222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729836-949C-2953-DE3A-0D26F7B504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AB65FB-784A-4A24-F4E9-1FAA5F706AB0}"/>
              </a:ext>
            </a:extLst>
          </p:cNvPr>
          <p:cNvSpPr>
            <a:spLocks noGrp="1"/>
          </p:cNvSpPr>
          <p:nvPr>
            <p:ph type="title"/>
          </p:nvPr>
        </p:nvSpPr>
        <p:spPr>
          <a:xfrm>
            <a:off x="504854" y="177700"/>
            <a:ext cx="10998298" cy="1325563"/>
          </a:xfrm>
        </p:spPr>
        <p:txBody>
          <a:bodyPr>
            <a:normAutofit fontScale="90000"/>
          </a:bodyPr>
          <a:lstStyle/>
          <a:p>
            <a:pPr lvl="1"/>
            <a:br>
              <a:rPr lang="en-US" sz="4400" dirty="0"/>
            </a:br>
            <a:r>
              <a:rPr lang="en-US" sz="5000" dirty="0">
                <a:latin typeface="+mj-lt"/>
              </a:rPr>
              <a:t>T4: </a:t>
            </a:r>
            <a:r>
              <a:rPr lang="en-US" sz="5000" b="1" dirty="0">
                <a:latin typeface="+mj-lt"/>
              </a:rPr>
              <a:t>Clarity on leveraging limited community resources to improve care quality</a:t>
            </a:r>
          </a:p>
        </p:txBody>
      </p:sp>
      <p:sp>
        <p:nvSpPr>
          <p:cNvPr id="3" name="Content Placeholder 2">
            <a:extLst>
              <a:ext uri="{FF2B5EF4-FFF2-40B4-BE49-F238E27FC236}">
                <a16:creationId xmlns:a16="http://schemas.microsoft.com/office/drawing/2014/main" id="{ADA5E6F3-4A2A-9786-78A1-33A53CF4C36D}"/>
              </a:ext>
            </a:extLst>
          </p:cNvPr>
          <p:cNvSpPr>
            <a:spLocks noGrp="1"/>
          </p:cNvSpPr>
          <p:nvPr>
            <p:ph idx="1"/>
          </p:nvPr>
        </p:nvSpPr>
        <p:spPr>
          <a:xfrm>
            <a:off x="555870" y="2599862"/>
            <a:ext cx="11080259" cy="3786110"/>
          </a:xfrm>
        </p:spPr>
        <p:txBody>
          <a:bodyPr>
            <a:noAutofit/>
          </a:bodyPr>
          <a:lstStyle/>
          <a:p>
            <a:pPr marL="0" indent="0"/>
            <a:r>
              <a:rPr lang="en-US" sz="3600" b="1" dirty="0"/>
              <a:t>Simplifying complex models for action</a:t>
            </a:r>
          </a:p>
          <a:p>
            <a:r>
              <a:rPr lang="en-US" sz="3600" dirty="0"/>
              <a:t>“The project is great because you're able to address all the possible factors that might be influencing HIV incidence…. By concentrating analysis on the most impactful determinants, the model… yields clearer, more actionable results." </a:t>
            </a:r>
          </a:p>
          <a:p>
            <a:r>
              <a:rPr lang="en-US" sz="3600" dirty="0"/>
              <a:t>	</a:t>
            </a:r>
          </a:p>
        </p:txBody>
      </p:sp>
    </p:spTree>
    <p:extLst>
      <p:ext uri="{BB962C8B-B14F-4D97-AF65-F5344CB8AC3E}">
        <p14:creationId xmlns:p14="http://schemas.microsoft.com/office/powerpoint/2010/main" val="2512029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00DE23-AA0F-9249-A8ED-07ACB52FEE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E7CBEC-4C46-2178-B389-BA09476D354D}"/>
              </a:ext>
            </a:extLst>
          </p:cNvPr>
          <p:cNvSpPr>
            <a:spLocks noGrp="1"/>
          </p:cNvSpPr>
          <p:nvPr>
            <p:ph type="title"/>
          </p:nvPr>
        </p:nvSpPr>
        <p:spPr>
          <a:xfrm>
            <a:off x="760519" y="155575"/>
            <a:ext cx="10778937" cy="1325563"/>
          </a:xfrm>
        </p:spPr>
        <p:txBody>
          <a:bodyPr>
            <a:normAutofit fontScale="90000"/>
          </a:bodyPr>
          <a:lstStyle/>
          <a:p>
            <a:pPr lvl="1"/>
            <a:br>
              <a:rPr lang="en-US" sz="4400" dirty="0"/>
            </a:br>
            <a:r>
              <a:rPr lang="en-US" sz="4400" dirty="0">
                <a:latin typeface="+mj-lt"/>
              </a:rPr>
              <a:t>T5: </a:t>
            </a:r>
            <a:r>
              <a:rPr lang="en-US" sz="4400" b="1" dirty="0">
                <a:latin typeface="+mj-lt"/>
              </a:rPr>
              <a:t>Valuing Community Expertise     </a:t>
            </a:r>
            <a:endParaRPr lang="en-US" sz="4400" dirty="0">
              <a:latin typeface="+mj-lt"/>
            </a:endParaRPr>
          </a:p>
        </p:txBody>
      </p:sp>
      <p:sp>
        <p:nvSpPr>
          <p:cNvPr id="3" name="Content Placeholder 2">
            <a:extLst>
              <a:ext uri="{FF2B5EF4-FFF2-40B4-BE49-F238E27FC236}">
                <a16:creationId xmlns:a16="http://schemas.microsoft.com/office/drawing/2014/main" id="{305311FA-5CF6-BAE3-EE94-22E75C72EEA7}"/>
              </a:ext>
            </a:extLst>
          </p:cNvPr>
          <p:cNvSpPr>
            <a:spLocks noGrp="1"/>
          </p:cNvSpPr>
          <p:nvPr>
            <p:ph idx="1"/>
          </p:nvPr>
        </p:nvSpPr>
        <p:spPr>
          <a:xfrm>
            <a:off x="404031" y="2164904"/>
            <a:ext cx="11491912" cy="4008532"/>
          </a:xfrm>
        </p:spPr>
        <p:txBody>
          <a:bodyPr>
            <a:noAutofit/>
          </a:bodyPr>
          <a:lstStyle/>
          <a:p>
            <a:pPr marL="0" indent="0">
              <a:spcBef>
                <a:spcPts val="0"/>
              </a:spcBef>
              <a:tabLst>
                <a:tab pos="228600" algn="l"/>
              </a:tabLst>
            </a:pPr>
            <a:r>
              <a:rPr lang="en-US" sz="2700" b="1" kern="100" dirty="0">
                <a:effectLst/>
                <a:ea typeface="Aptos" panose="020B0004020202020204" pitchFamily="34" charset="0"/>
                <a:cs typeface="Arial" panose="020B0604020202020204" pitchFamily="34" charset="0"/>
              </a:rPr>
              <a:t>Being Heard</a:t>
            </a:r>
          </a:p>
          <a:p>
            <a:pPr marL="0" indent="0">
              <a:spcBef>
                <a:spcPts val="0"/>
              </a:spcBef>
            </a:pPr>
            <a:r>
              <a:rPr lang="en-US" sz="2700" dirty="0"/>
              <a:t>"So, that right there, that was like a really big piece, where you [the researchers said], 'Okay, we're </a:t>
            </a:r>
            <a:r>
              <a:rPr lang="en-US" sz="2700" dirty="0" err="1"/>
              <a:t>gonna</a:t>
            </a:r>
            <a:r>
              <a:rPr lang="en-US" sz="2700" dirty="0"/>
              <a:t> listen to these people with these experiences,' who are saying, you know, 'Use us, let us help bring this on, to get to zero HIV.' And you listened to that, and you came, and you put it into the model. So that was something even more substantial.“</a:t>
            </a:r>
          </a:p>
          <a:p>
            <a:pPr marL="0" indent="0">
              <a:spcBef>
                <a:spcPts val="0"/>
              </a:spcBef>
            </a:pPr>
            <a:r>
              <a:rPr lang="en-US" sz="2700" b="1" dirty="0"/>
              <a:t>Communication</a:t>
            </a:r>
          </a:p>
          <a:p>
            <a:pPr marL="0" indent="0">
              <a:spcBef>
                <a:spcPts val="0"/>
              </a:spcBef>
            </a:pPr>
            <a:r>
              <a:rPr lang="en-US" sz="2700" dirty="0"/>
              <a:t>“</a:t>
            </a:r>
            <a:r>
              <a:rPr lang="en-US" sz="2700" dirty="0">
                <a:effectLst/>
                <a:ea typeface="Aptos" panose="020B0004020202020204" pitchFamily="34" charset="0"/>
              </a:rPr>
              <a:t>But I think that the integration of stakeholders and the recognition of each other was an unintended consequence that I think is good. I think in the end it'll help.”</a:t>
            </a:r>
            <a:endParaRPr lang="en-US" sz="2700" dirty="0"/>
          </a:p>
        </p:txBody>
      </p:sp>
    </p:spTree>
    <p:extLst>
      <p:ext uri="{BB962C8B-B14F-4D97-AF65-F5344CB8AC3E}">
        <p14:creationId xmlns:p14="http://schemas.microsoft.com/office/powerpoint/2010/main" val="72032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F19FE1-CC94-1423-F15A-8BF4CD0AE7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8D133F-B294-714E-C1B4-22BFFEA2AE79}"/>
              </a:ext>
            </a:extLst>
          </p:cNvPr>
          <p:cNvSpPr>
            <a:spLocks noGrp="1"/>
          </p:cNvSpPr>
          <p:nvPr>
            <p:ph type="title"/>
          </p:nvPr>
        </p:nvSpPr>
        <p:spPr>
          <a:xfrm>
            <a:off x="466661" y="454093"/>
            <a:ext cx="10778937" cy="1325563"/>
          </a:xfrm>
        </p:spPr>
        <p:txBody>
          <a:bodyPr>
            <a:noAutofit/>
          </a:bodyPr>
          <a:lstStyle/>
          <a:p>
            <a:r>
              <a:rPr lang="en-US" sz="4500" b="1" dirty="0"/>
              <a:t>Suggestions for Improving the Codesign Process in SD GMB</a:t>
            </a:r>
          </a:p>
        </p:txBody>
      </p:sp>
      <p:sp>
        <p:nvSpPr>
          <p:cNvPr id="3" name="Content Placeholder 2">
            <a:extLst>
              <a:ext uri="{FF2B5EF4-FFF2-40B4-BE49-F238E27FC236}">
                <a16:creationId xmlns:a16="http://schemas.microsoft.com/office/drawing/2014/main" id="{A24CF537-3120-D5FC-CDFA-9AF9CD1EFE0F}"/>
              </a:ext>
            </a:extLst>
          </p:cNvPr>
          <p:cNvSpPr>
            <a:spLocks noGrp="1"/>
          </p:cNvSpPr>
          <p:nvPr>
            <p:ph idx="1"/>
          </p:nvPr>
        </p:nvSpPr>
        <p:spPr>
          <a:xfrm>
            <a:off x="422893" y="2268188"/>
            <a:ext cx="10778221" cy="3858070"/>
          </a:xfrm>
        </p:spPr>
        <p:txBody>
          <a:bodyPr>
            <a:normAutofit/>
          </a:bodyPr>
          <a:lstStyle/>
          <a:p>
            <a:pPr marL="457200" indent="-457200">
              <a:buFont typeface="+mj-lt"/>
              <a:buAutoNum type="arabicPeriod"/>
              <a:tabLst>
                <a:tab pos="400050" algn="l"/>
              </a:tabLst>
            </a:pPr>
            <a:r>
              <a:rPr lang="en-US" sz="3600" dirty="0"/>
              <a:t>Prioritize Community Understanding</a:t>
            </a:r>
          </a:p>
          <a:p>
            <a:pPr marL="457200" indent="-457200">
              <a:buFont typeface="+mj-lt"/>
              <a:buAutoNum type="arabicPeriod"/>
              <a:tabLst>
                <a:tab pos="400050" algn="l"/>
              </a:tabLst>
            </a:pPr>
            <a:r>
              <a:rPr lang="en-US" sz="3600" dirty="0"/>
              <a:t>Simplify Complexity</a:t>
            </a:r>
          </a:p>
          <a:p>
            <a:pPr marL="457200" indent="-457200">
              <a:buFont typeface="+mj-lt"/>
              <a:buAutoNum type="arabicPeriod"/>
              <a:tabLst>
                <a:tab pos="400050" algn="l"/>
              </a:tabLst>
            </a:pPr>
            <a:r>
              <a:rPr lang="en-US" sz="3600" dirty="0"/>
              <a:t>Foster Skill Development</a:t>
            </a:r>
          </a:p>
          <a:p>
            <a:pPr marL="457200" indent="-457200">
              <a:buFont typeface="+mj-lt"/>
              <a:buAutoNum type="arabicPeriod"/>
              <a:tabLst>
                <a:tab pos="400050" algn="l"/>
              </a:tabLst>
            </a:pPr>
            <a:r>
              <a:rPr lang="en-US" sz="3600" dirty="0"/>
              <a:t>Show Mutual Benefit</a:t>
            </a:r>
          </a:p>
          <a:p>
            <a:pPr marL="457200" indent="-457200">
              <a:buFont typeface="+mj-lt"/>
              <a:buAutoNum type="arabicPeriod"/>
              <a:tabLst>
                <a:tab pos="400050" algn="l"/>
              </a:tabLst>
            </a:pPr>
            <a:r>
              <a:rPr lang="en-US" sz="3600" dirty="0"/>
              <a:t>Implementing Changes</a:t>
            </a:r>
          </a:p>
        </p:txBody>
      </p:sp>
    </p:spTree>
    <p:extLst>
      <p:ext uri="{BB962C8B-B14F-4D97-AF65-F5344CB8AC3E}">
        <p14:creationId xmlns:p14="http://schemas.microsoft.com/office/powerpoint/2010/main" val="1595760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7160D5-7B04-A5F3-E7A0-3C405F7F3C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2E119A-6152-19CA-6DCF-9F2B42D22602}"/>
              </a:ext>
            </a:extLst>
          </p:cNvPr>
          <p:cNvSpPr>
            <a:spLocks noGrp="1"/>
          </p:cNvSpPr>
          <p:nvPr>
            <p:ph type="title"/>
          </p:nvPr>
        </p:nvSpPr>
        <p:spPr>
          <a:xfrm>
            <a:off x="555630" y="414552"/>
            <a:ext cx="10778937" cy="1325563"/>
          </a:xfrm>
        </p:spPr>
        <p:txBody>
          <a:bodyPr>
            <a:noAutofit/>
          </a:bodyPr>
          <a:lstStyle/>
          <a:p>
            <a:r>
              <a:rPr lang="en-US" sz="4500" b="1" dirty="0"/>
              <a:t>Limitations of the Post-GMB Process Evaluation </a:t>
            </a:r>
          </a:p>
        </p:txBody>
      </p:sp>
      <p:sp>
        <p:nvSpPr>
          <p:cNvPr id="3" name="Content Placeholder 2">
            <a:extLst>
              <a:ext uri="{FF2B5EF4-FFF2-40B4-BE49-F238E27FC236}">
                <a16:creationId xmlns:a16="http://schemas.microsoft.com/office/drawing/2014/main" id="{C3C5A1F0-26D7-E933-3374-1620309ECF49}"/>
              </a:ext>
            </a:extLst>
          </p:cNvPr>
          <p:cNvSpPr>
            <a:spLocks noGrp="1"/>
          </p:cNvSpPr>
          <p:nvPr>
            <p:ph idx="1"/>
          </p:nvPr>
        </p:nvSpPr>
        <p:spPr>
          <a:xfrm>
            <a:off x="422177" y="2422566"/>
            <a:ext cx="10778221" cy="3087585"/>
          </a:xfrm>
        </p:spPr>
        <p:txBody>
          <a:bodyPr>
            <a:normAutofit fontScale="92500"/>
          </a:bodyPr>
          <a:lstStyle/>
          <a:p>
            <a:pPr marL="285750" indent="-285750">
              <a:buFont typeface="Arial" panose="020B0604020202020204" pitchFamily="34" charset="0"/>
              <a:buChar char="•"/>
              <a:tabLst>
                <a:tab pos="400050" algn="l"/>
              </a:tabLst>
            </a:pPr>
            <a:r>
              <a:rPr lang="en-US" sz="3600" dirty="0"/>
              <a:t>Sampling Bias: 32% (8 out of 25 – 5 out of 8: community advocates)</a:t>
            </a:r>
          </a:p>
          <a:p>
            <a:pPr marL="285750" indent="-285750">
              <a:buFont typeface="Arial" panose="020B0604020202020204" pitchFamily="34" charset="0"/>
              <a:buChar char="•"/>
              <a:tabLst>
                <a:tab pos="400050" algn="l"/>
              </a:tabLst>
            </a:pPr>
            <a:r>
              <a:rPr lang="en-US" sz="3600" dirty="0"/>
              <a:t>Subjectivity and Researcher Bias: DL conducted all interviews</a:t>
            </a:r>
          </a:p>
          <a:p>
            <a:pPr marL="285750" indent="-285750">
              <a:buFont typeface="Arial" panose="020B0604020202020204" pitchFamily="34" charset="0"/>
              <a:buChar char="•"/>
              <a:tabLst>
                <a:tab pos="400050" algn="l"/>
              </a:tabLst>
            </a:pPr>
            <a:r>
              <a:rPr lang="en-US" sz="3600" dirty="0"/>
              <a:t>Limited Generalizability: single case study</a:t>
            </a:r>
          </a:p>
        </p:txBody>
      </p:sp>
    </p:spTree>
    <p:extLst>
      <p:ext uri="{BB962C8B-B14F-4D97-AF65-F5344CB8AC3E}">
        <p14:creationId xmlns:p14="http://schemas.microsoft.com/office/powerpoint/2010/main" val="17417830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36ACB3-A091-3420-2039-DA38620579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15A479-E98C-71D0-F266-0E2A66FC775B}"/>
              </a:ext>
            </a:extLst>
          </p:cNvPr>
          <p:cNvSpPr>
            <a:spLocks noGrp="1"/>
          </p:cNvSpPr>
          <p:nvPr>
            <p:ph type="title"/>
          </p:nvPr>
        </p:nvSpPr>
        <p:spPr/>
        <p:txBody>
          <a:bodyPr>
            <a:normAutofit/>
          </a:bodyPr>
          <a:lstStyle/>
          <a:p>
            <a:r>
              <a:rPr lang="en-US" sz="4500" b="1" dirty="0"/>
              <a:t>Conclusion &amp; Impact</a:t>
            </a:r>
          </a:p>
        </p:txBody>
      </p:sp>
      <p:sp>
        <p:nvSpPr>
          <p:cNvPr id="3" name="Content Placeholder 2">
            <a:extLst>
              <a:ext uri="{FF2B5EF4-FFF2-40B4-BE49-F238E27FC236}">
                <a16:creationId xmlns:a16="http://schemas.microsoft.com/office/drawing/2014/main" id="{4EE413BD-F3EC-576F-9271-45085B84CA0B}"/>
              </a:ext>
            </a:extLst>
          </p:cNvPr>
          <p:cNvSpPr>
            <a:spLocks noGrp="1"/>
          </p:cNvSpPr>
          <p:nvPr>
            <p:ph idx="1"/>
          </p:nvPr>
        </p:nvSpPr>
        <p:spPr>
          <a:xfrm>
            <a:off x="422893" y="2195512"/>
            <a:ext cx="10778221" cy="4030757"/>
          </a:xfrm>
        </p:spPr>
        <p:txBody>
          <a:bodyPr>
            <a:normAutofit fontScale="92500" lnSpcReduction="10000"/>
          </a:bodyPr>
          <a:lstStyle/>
          <a:p>
            <a:pPr marL="457200" indent="-457200">
              <a:buFont typeface="Arial" panose="020B0604020202020204" pitchFamily="34" charset="0"/>
              <a:buChar char="•"/>
            </a:pPr>
            <a:r>
              <a:rPr lang="en-US" sz="3600" dirty="0"/>
              <a:t>Taskforce members’ expertise was essential to building and validating a useful SD model</a:t>
            </a:r>
          </a:p>
          <a:p>
            <a:pPr marL="457200" indent="-457200">
              <a:buFont typeface="Arial" panose="020B0604020202020204" pitchFamily="34" charset="0"/>
              <a:buChar char="•"/>
            </a:pPr>
            <a:r>
              <a:rPr lang="en-US" sz="3600" dirty="0"/>
              <a:t>The biggest challenge in the codesign process was to address the complexities of both </a:t>
            </a:r>
            <a:r>
              <a:rPr lang="en-US" sz="3600" u="sng" dirty="0"/>
              <a:t>the method</a:t>
            </a:r>
            <a:r>
              <a:rPr lang="en-US" sz="3600" dirty="0"/>
              <a:t> and </a:t>
            </a:r>
            <a:r>
              <a:rPr lang="en-US" sz="3600" u="sng" dirty="0"/>
              <a:t>the model</a:t>
            </a:r>
          </a:p>
          <a:p>
            <a:pPr marL="457200" indent="-457200">
              <a:buFont typeface="Arial" panose="020B0604020202020204" pitchFamily="34" charset="0"/>
              <a:buChar char="•"/>
            </a:pPr>
            <a:r>
              <a:rPr lang="en-US" sz="3600" dirty="0"/>
              <a:t>Taskforce members reported a </a:t>
            </a:r>
            <a:r>
              <a:rPr lang="en-US" sz="3600" u="sng" dirty="0"/>
              <a:t>deeper understanding of the significance of their roles and responsibilities</a:t>
            </a:r>
            <a:r>
              <a:rPr lang="en-US" sz="3600" dirty="0"/>
              <a:t> in working together to improve HIV outcomes</a:t>
            </a:r>
          </a:p>
        </p:txBody>
      </p:sp>
    </p:spTree>
    <p:extLst>
      <p:ext uri="{BB962C8B-B14F-4D97-AF65-F5344CB8AC3E}">
        <p14:creationId xmlns:p14="http://schemas.microsoft.com/office/powerpoint/2010/main" val="1440871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F1F15-46F5-4A2B-AF38-34F3B8027144}"/>
              </a:ext>
            </a:extLst>
          </p:cNvPr>
          <p:cNvSpPr>
            <a:spLocks noGrp="1"/>
          </p:cNvSpPr>
          <p:nvPr>
            <p:ph type="title"/>
          </p:nvPr>
        </p:nvSpPr>
        <p:spPr>
          <a:xfrm>
            <a:off x="2308847" y="920496"/>
            <a:ext cx="5228393" cy="2697190"/>
          </a:xfrm>
        </p:spPr>
        <p:txBody>
          <a:bodyPr>
            <a:normAutofit/>
          </a:bodyPr>
          <a:lstStyle/>
          <a:p>
            <a:r>
              <a:rPr lang="en-US" sz="6000" b="1" dirty="0"/>
              <a:t>Thank You!</a:t>
            </a:r>
          </a:p>
        </p:txBody>
      </p:sp>
      <p:pic>
        <p:nvPicPr>
          <p:cNvPr id="6" name="Picture 5">
            <a:extLst>
              <a:ext uri="{FF2B5EF4-FFF2-40B4-BE49-F238E27FC236}">
                <a16:creationId xmlns:a16="http://schemas.microsoft.com/office/drawing/2014/main" id="{E8786AEF-BD89-1EE8-035D-A6E7E6A0257E}"/>
              </a:ext>
            </a:extLst>
          </p:cNvPr>
          <p:cNvPicPr>
            <a:picLocks noChangeAspect="1"/>
          </p:cNvPicPr>
          <p:nvPr/>
        </p:nvPicPr>
        <p:blipFill>
          <a:blip r:embed="rId3"/>
          <a:stretch>
            <a:fillRect/>
          </a:stretch>
        </p:blipFill>
        <p:spPr>
          <a:xfrm>
            <a:off x="2685918" y="5561921"/>
            <a:ext cx="2537162" cy="504824"/>
          </a:xfrm>
          <a:prstGeom prst="rect">
            <a:avLst/>
          </a:prstGeom>
        </p:spPr>
      </p:pic>
    </p:spTree>
    <p:extLst>
      <p:ext uri="{BB962C8B-B14F-4D97-AF65-F5344CB8AC3E}">
        <p14:creationId xmlns:p14="http://schemas.microsoft.com/office/powerpoint/2010/main" val="1315345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1978023" y="3603894"/>
            <a:ext cx="8382000" cy="24384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spcBef>
                <a:spcPts val="0"/>
              </a:spcBef>
              <a:spcAft>
                <a:spcPts val="1200"/>
              </a:spcAft>
              <a:buNone/>
            </a:pPr>
            <a:endParaRPr lang="en-US" sz="3600" b="1" dirty="0">
              <a:solidFill>
                <a:srgbClr val="FF0000"/>
              </a:solidFill>
              <a:latin typeface="Arial" panose="020B0604020202020204" pitchFamily="34" charset="0"/>
              <a:cs typeface="Arial" panose="020B0604020202020204" pitchFamily="34" charset="0"/>
            </a:endParaRPr>
          </a:p>
        </p:txBody>
      </p:sp>
      <p:sp>
        <p:nvSpPr>
          <p:cNvPr id="6" name="Content Placeholder 2"/>
          <p:cNvSpPr txBox="1">
            <a:spLocks/>
          </p:cNvSpPr>
          <p:nvPr/>
        </p:nvSpPr>
        <p:spPr>
          <a:xfrm>
            <a:off x="866899" y="2081886"/>
            <a:ext cx="10497787" cy="3950778"/>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600"/>
              </a:spcBef>
              <a:buNone/>
            </a:pPr>
            <a:r>
              <a:rPr lang="en-US" sz="2400" b="1" u="sng" dirty="0">
                <a:cs typeface="Arial" panose="020B0604020202020204" pitchFamily="34" charset="0"/>
              </a:rPr>
              <a:t>PURPOSE</a:t>
            </a:r>
            <a:r>
              <a:rPr lang="en-US" sz="2400" dirty="0">
                <a:solidFill>
                  <a:srgbClr val="FF0000"/>
                </a:solidFill>
                <a:cs typeface="Arial" panose="020B0604020202020204" pitchFamily="34" charset="0"/>
              </a:rPr>
              <a:t>  </a:t>
            </a:r>
            <a:r>
              <a:rPr lang="en-US" sz="2400" dirty="0">
                <a:cs typeface="Arial" panose="020B0604020202020204" pitchFamily="34" charset="0"/>
              </a:rPr>
              <a:t>Apply </a:t>
            </a:r>
            <a:r>
              <a:rPr lang="en-US" sz="2400" b="1" dirty="0">
                <a:cs typeface="Arial" panose="020B0604020202020204" pitchFamily="34" charset="0"/>
              </a:rPr>
              <a:t>System Dynamics </a:t>
            </a:r>
            <a:r>
              <a:rPr lang="en-US" sz="2400" dirty="0">
                <a:cs typeface="Arial" panose="020B0604020202020204" pitchFamily="34" charset="0"/>
              </a:rPr>
              <a:t>(SD) </a:t>
            </a:r>
            <a:r>
              <a:rPr lang="en-US" sz="2400" b="1" dirty="0">
                <a:cs typeface="Arial" panose="020B0604020202020204" pitchFamily="34" charset="0"/>
              </a:rPr>
              <a:t>Group Model Building </a:t>
            </a:r>
            <a:r>
              <a:rPr lang="en-US" sz="2400" dirty="0">
                <a:cs typeface="Arial" panose="020B0604020202020204" pitchFamily="34" charset="0"/>
              </a:rPr>
              <a:t>(GMB) to address the following questions:</a:t>
            </a:r>
          </a:p>
          <a:p>
            <a:pPr marL="457200" indent="-457200">
              <a:spcBef>
                <a:spcPts val="600"/>
              </a:spcBef>
              <a:buFont typeface="+mj-lt"/>
              <a:buAutoNum type="arabicPeriod"/>
            </a:pPr>
            <a:r>
              <a:rPr lang="en-US" sz="2400" dirty="0">
                <a:cs typeface="Arial" panose="020B0604020202020204" pitchFamily="34" charset="0"/>
              </a:rPr>
              <a:t>Are enough HIV services being provided in the area?</a:t>
            </a:r>
          </a:p>
          <a:p>
            <a:pPr marL="457200" indent="-457200">
              <a:spcBef>
                <a:spcPts val="600"/>
              </a:spcBef>
              <a:buFont typeface="+mj-lt"/>
              <a:buAutoNum type="arabicPeriod"/>
            </a:pPr>
            <a:r>
              <a:rPr lang="en-US" sz="2400" dirty="0">
                <a:cs typeface="Arial" panose="020B0604020202020204" pitchFamily="34" charset="0"/>
              </a:rPr>
              <a:t>How are components of the fragmented health care delivery system related to each other?</a:t>
            </a:r>
          </a:p>
          <a:p>
            <a:pPr marL="457200" indent="-457200">
              <a:spcBef>
                <a:spcPts val="600"/>
              </a:spcBef>
              <a:buFont typeface="+mj-lt"/>
              <a:buAutoNum type="arabicPeriod"/>
            </a:pPr>
            <a:r>
              <a:rPr lang="en-US" sz="2400" dirty="0">
                <a:cs typeface="Arial" panose="020B0604020202020204" pitchFamily="34" charset="0"/>
              </a:rPr>
              <a:t>Are there bottlenecks (delays) in the T&amp;T system for PLWH to achieve and maintain viral suppression?</a:t>
            </a:r>
          </a:p>
          <a:p>
            <a:pPr marL="457200" indent="-457200">
              <a:spcBef>
                <a:spcPts val="600"/>
              </a:spcBef>
              <a:buFont typeface="+mj-lt"/>
              <a:buAutoNum type="arabicPeriod"/>
            </a:pPr>
            <a:r>
              <a:rPr lang="en-US" sz="2400" dirty="0">
                <a:cs typeface="Arial" panose="020B0604020202020204" pitchFamily="34" charset="0"/>
              </a:rPr>
              <a:t>How can we increase reach to high-quality care (i.e., viral suppression in all PLWH; no new infections)?</a:t>
            </a:r>
          </a:p>
        </p:txBody>
      </p:sp>
      <p:sp>
        <p:nvSpPr>
          <p:cNvPr id="3" name="TextBox 2"/>
          <p:cNvSpPr txBox="1"/>
          <p:nvPr/>
        </p:nvSpPr>
        <p:spPr>
          <a:xfrm>
            <a:off x="866899" y="291175"/>
            <a:ext cx="10497787" cy="1569660"/>
          </a:xfrm>
          <a:prstGeom prst="rect">
            <a:avLst/>
          </a:prstGeom>
          <a:noFill/>
        </p:spPr>
        <p:txBody>
          <a:bodyPr wrap="square" rtlCol="0">
            <a:spAutoFit/>
          </a:bodyPr>
          <a:lstStyle/>
          <a:p>
            <a:r>
              <a:rPr lang="en-US" sz="2400" b="1" u="sng" dirty="0">
                <a:cs typeface="Arial" panose="020B0604020202020204" pitchFamily="34" charset="0"/>
              </a:rPr>
              <a:t>APPROACH</a:t>
            </a:r>
            <a:r>
              <a:rPr lang="en-US" sz="2400" dirty="0">
                <a:cs typeface="Arial" panose="020B0604020202020204" pitchFamily="34" charset="0"/>
              </a:rPr>
              <a:t> Two companion studies funded by the National Institute of Mental Health (NIMH) supported PAR to examine the performance of HIV Test &amp; Treatment (T&amp;T) services in Greater Hartford, CT (</a:t>
            </a:r>
            <a:r>
              <a:rPr lang="en-US" sz="2400" i="1" dirty="0">
                <a:cs typeface="Arial" panose="020B0604020202020204" pitchFamily="34" charset="0"/>
              </a:rPr>
              <a:t>Weeks, PI; R01-MH103176 &amp; R21-MH110335)</a:t>
            </a:r>
            <a:endParaRPr lang="en-US" sz="2400" i="1" dirty="0"/>
          </a:p>
        </p:txBody>
      </p:sp>
      <p:pic>
        <p:nvPicPr>
          <p:cNvPr id="14" name="Picture 9" descr="A:\ICRLOGO.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249" y="6001511"/>
            <a:ext cx="3001586" cy="836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descr="cid:image001.png@01D159BC.8388A830"/>
          <p:cNvPicPr>
            <a:picLocks noChangeAspect="1" noChangeArrowheads="1"/>
          </p:cNvPicPr>
          <p:nvPr/>
        </p:nvPicPr>
        <p:blipFill>
          <a:blip r:embed="rId3" r:link="rId4" cstate="print">
            <a:extLst>
              <a:ext uri="{28A0092B-C50C-407E-A947-70E740481C1C}">
                <a14:useLocalDpi xmlns:a14="http://schemas.microsoft.com/office/drawing/2010/main" val="0"/>
              </a:ext>
            </a:extLst>
          </a:blip>
          <a:srcRect/>
          <a:stretch>
            <a:fillRect/>
          </a:stretch>
        </p:blipFill>
        <p:spPr bwMode="auto">
          <a:xfrm>
            <a:off x="3183347" y="6076641"/>
            <a:ext cx="3963563" cy="685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19156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47800" y="0"/>
            <a:ext cx="9296400" cy="304800"/>
          </a:xfrm>
        </p:spPr>
        <p:txBody>
          <a:bodyPr>
            <a:noAutofit/>
          </a:bodyPr>
          <a:lstStyle/>
          <a:p>
            <a:r>
              <a:rPr lang="en-US" sz="2000" b="1" u="sng" dirty="0">
                <a:latin typeface="Arial" panose="020B0604020202020204" pitchFamily="34" charset="0"/>
                <a:cs typeface="Arial" panose="020B0604020202020204" pitchFamily="34" charset="0"/>
              </a:rPr>
              <a:t>Thanks to the HIV CVL SD Modeling Task Force &amp; Facilitation Team</a:t>
            </a:r>
            <a:endParaRPr lang="en-US" sz="2000" dirty="0">
              <a:latin typeface="Arial" panose="020B0604020202020204" pitchFamily="34" charset="0"/>
              <a:cs typeface="Arial" panose="020B0604020202020204" pitchFamily="34" charset="0"/>
            </a:endParaRPr>
          </a:p>
        </p:txBody>
      </p:sp>
      <p:sp>
        <p:nvSpPr>
          <p:cNvPr id="5" name="Content Placeholder 4"/>
          <p:cNvSpPr>
            <a:spLocks noGrp="1"/>
          </p:cNvSpPr>
          <p:nvPr>
            <p:ph sz="half" idx="1"/>
          </p:nvPr>
        </p:nvSpPr>
        <p:spPr>
          <a:xfrm>
            <a:off x="1524000" y="381000"/>
            <a:ext cx="4648200" cy="6477000"/>
          </a:xfrm>
        </p:spPr>
        <p:txBody>
          <a:bodyPr>
            <a:noAutofit/>
          </a:bodyPr>
          <a:lstStyle/>
          <a:p>
            <a:pPr marL="236538" indent="-236538">
              <a:spcBef>
                <a:spcPts val="0"/>
              </a:spcBef>
            </a:pPr>
            <a:r>
              <a:rPr lang="en-US" sz="1600" b="1" dirty="0">
                <a:latin typeface="Arial" panose="020B0604020202020204" pitchFamily="34" charset="0"/>
                <a:cs typeface="Arial" panose="020B0604020202020204" pitchFamily="34" charset="0"/>
              </a:rPr>
              <a:t>Merry </a:t>
            </a:r>
            <a:r>
              <a:rPr lang="en-US" sz="1600" b="1" dirty="0" err="1">
                <a:latin typeface="Arial" panose="020B0604020202020204" pitchFamily="34" charset="0"/>
                <a:cs typeface="Arial" panose="020B0604020202020204" pitchFamily="34" charset="0"/>
              </a:rPr>
              <a:t>Bajana</a:t>
            </a:r>
            <a:r>
              <a:rPr lang="en-US" sz="1600" b="1" dirty="0">
                <a:latin typeface="Arial" panose="020B0604020202020204" pitchFamily="34" charset="0"/>
                <a:cs typeface="Arial" panose="020B0604020202020204" pitchFamily="34" charset="0"/>
              </a:rPr>
              <a:t>, </a:t>
            </a:r>
            <a:r>
              <a:rPr lang="en-US" sz="1600" b="1" dirty="0">
                <a:solidFill>
                  <a:srgbClr val="FF0000"/>
                </a:solidFill>
                <a:latin typeface="Arial" panose="020B0604020202020204" pitchFamily="34" charset="0"/>
                <a:cs typeface="Arial" panose="020B0604020202020204" pitchFamily="34" charset="0"/>
              </a:rPr>
              <a:t>St. Francis Hospital and Medical Center/</a:t>
            </a:r>
            <a:r>
              <a:rPr lang="en-US" sz="1600" b="1" dirty="0" err="1">
                <a:solidFill>
                  <a:srgbClr val="FF0000"/>
                </a:solidFill>
                <a:latin typeface="Arial" panose="020B0604020202020204" pitchFamily="34" charset="0"/>
                <a:cs typeface="Arial" panose="020B0604020202020204" pitchFamily="34" charset="0"/>
              </a:rPr>
              <a:t>Gengras</a:t>
            </a:r>
            <a:r>
              <a:rPr lang="en-US" sz="1600" b="1" dirty="0">
                <a:solidFill>
                  <a:srgbClr val="FF0000"/>
                </a:solidFill>
                <a:latin typeface="Arial" panose="020B0604020202020204" pitchFamily="34" charset="0"/>
                <a:cs typeface="Arial" panose="020B0604020202020204" pitchFamily="34" charset="0"/>
              </a:rPr>
              <a:t> Clinic</a:t>
            </a:r>
            <a:r>
              <a:rPr lang="en-US" sz="1600" b="1" dirty="0">
                <a:latin typeface="Arial" panose="020B0604020202020204" pitchFamily="34" charset="0"/>
                <a:cs typeface="Arial" panose="020B0604020202020204" pitchFamily="34" charset="0"/>
              </a:rPr>
              <a:t>*</a:t>
            </a:r>
          </a:p>
          <a:p>
            <a:pPr marL="236538" indent="-236538">
              <a:spcBef>
                <a:spcPts val="0"/>
              </a:spcBef>
            </a:pPr>
            <a:r>
              <a:rPr lang="en-US" sz="1600" b="1" dirty="0">
                <a:latin typeface="Arial" panose="020B0604020202020204" pitchFamily="34" charset="0"/>
                <a:cs typeface="Arial" panose="020B0604020202020204" pitchFamily="34" charset="0"/>
              </a:rPr>
              <a:t>Christina Cipriani, </a:t>
            </a:r>
            <a:r>
              <a:rPr lang="en-US" sz="1600" b="1" dirty="0">
                <a:solidFill>
                  <a:srgbClr val="FF0000"/>
                </a:solidFill>
                <a:latin typeface="Arial" panose="020B0604020202020204" pitchFamily="34" charset="0"/>
                <a:cs typeface="Arial" panose="020B0604020202020204" pitchFamily="34" charset="0"/>
              </a:rPr>
              <a:t>Hartford Dispensary</a:t>
            </a:r>
            <a:r>
              <a:rPr lang="en-US" sz="1600" b="1" dirty="0">
                <a:latin typeface="Arial" panose="020B0604020202020204" pitchFamily="34" charset="0"/>
                <a:cs typeface="Arial" panose="020B0604020202020204" pitchFamily="34" charset="0"/>
              </a:rPr>
              <a:t>*</a:t>
            </a:r>
          </a:p>
          <a:p>
            <a:pPr marL="236538" indent="-236538">
              <a:spcBef>
                <a:spcPts val="0"/>
              </a:spcBef>
            </a:pPr>
            <a:r>
              <a:rPr lang="en-US" sz="1600" b="1" dirty="0">
                <a:latin typeface="Arial" panose="020B0604020202020204" pitchFamily="34" charset="0"/>
                <a:cs typeface="Arial" panose="020B0604020202020204" pitchFamily="34" charset="0"/>
              </a:rPr>
              <a:t>Angelique </a:t>
            </a:r>
            <a:r>
              <a:rPr lang="en-US" sz="1600" b="1" dirty="0" err="1">
                <a:latin typeface="Arial" panose="020B0604020202020204" pitchFamily="34" charset="0"/>
                <a:cs typeface="Arial" panose="020B0604020202020204" pitchFamily="34" charset="0"/>
              </a:rPr>
              <a:t>Croasdale</a:t>
            </a:r>
            <a:r>
              <a:rPr lang="en-US" sz="1600" b="1" dirty="0">
                <a:latin typeface="Arial" panose="020B0604020202020204" pitchFamily="34" charset="0"/>
                <a:cs typeface="Arial" panose="020B0604020202020204" pitchFamily="34" charset="0"/>
              </a:rPr>
              <a:t>-Mills, </a:t>
            </a:r>
            <a:r>
              <a:rPr lang="en-US" sz="1600" b="1" dirty="0">
                <a:solidFill>
                  <a:srgbClr val="FF0000"/>
                </a:solidFill>
                <a:latin typeface="Arial" panose="020B0604020202020204" pitchFamily="34" charset="0"/>
                <a:cs typeface="Arial" panose="020B0604020202020204" pitchFamily="34" charset="0"/>
              </a:rPr>
              <a:t>Ryan White Greater Hartford</a:t>
            </a:r>
            <a:r>
              <a:rPr lang="en-US" sz="1600" b="1" dirty="0">
                <a:latin typeface="Arial" panose="020B0604020202020204" pitchFamily="34" charset="0"/>
                <a:cs typeface="Arial" panose="020B0604020202020204" pitchFamily="34" charset="0"/>
              </a:rPr>
              <a:t>*</a:t>
            </a:r>
          </a:p>
          <a:p>
            <a:pPr marL="236538" indent="-236538">
              <a:spcBef>
                <a:spcPts val="0"/>
              </a:spcBef>
            </a:pPr>
            <a:r>
              <a:rPr lang="en-US" sz="1600" b="1" dirty="0">
                <a:latin typeface="Arial" panose="020B0604020202020204" pitchFamily="34" charset="0"/>
                <a:cs typeface="Arial" panose="020B0604020202020204" pitchFamily="34" charset="0"/>
              </a:rPr>
              <a:t>Ricardo Cruz, </a:t>
            </a:r>
            <a:r>
              <a:rPr lang="en-US" sz="1600" b="1" dirty="0">
                <a:solidFill>
                  <a:srgbClr val="FF0000"/>
                </a:solidFill>
                <a:latin typeface="Arial" panose="020B0604020202020204" pitchFamily="34" charset="0"/>
                <a:cs typeface="Arial" panose="020B0604020202020204" pitchFamily="34" charset="0"/>
              </a:rPr>
              <a:t>HRA of New Britain</a:t>
            </a:r>
          </a:p>
          <a:p>
            <a:pPr marL="236538" indent="-236538">
              <a:spcBef>
                <a:spcPts val="0"/>
              </a:spcBef>
            </a:pPr>
            <a:r>
              <a:rPr lang="en-US" sz="1600" b="1" dirty="0">
                <a:latin typeface="Arial" panose="020B0604020202020204" pitchFamily="34" charset="0"/>
                <a:cs typeface="Arial" panose="020B0604020202020204" pitchFamily="34" charset="0"/>
              </a:rPr>
              <a:t>Robin Deutsch, MD, </a:t>
            </a:r>
            <a:r>
              <a:rPr lang="en-US" sz="1600" b="1" dirty="0">
                <a:solidFill>
                  <a:srgbClr val="FF0000"/>
                </a:solidFill>
                <a:latin typeface="Arial" panose="020B0604020202020204" pitchFamily="34" charset="0"/>
                <a:cs typeface="Arial" panose="020B0604020202020204" pitchFamily="34" charset="0"/>
              </a:rPr>
              <a:t>Brownstone Clinic</a:t>
            </a:r>
            <a:r>
              <a:rPr lang="en-US" sz="1600" b="1" dirty="0">
                <a:latin typeface="Arial" panose="020B0604020202020204" pitchFamily="34" charset="0"/>
                <a:cs typeface="Arial" panose="020B0604020202020204" pitchFamily="34" charset="0"/>
              </a:rPr>
              <a:t>*</a:t>
            </a:r>
          </a:p>
          <a:p>
            <a:pPr marL="236538" indent="-236538">
              <a:spcBef>
                <a:spcPts val="0"/>
              </a:spcBef>
            </a:pPr>
            <a:r>
              <a:rPr lang="en-US" sz="1600" b="1" dirty="0">
                <a:latin typeface="Arial" panose="020B0604020202020204" pitchFamily="34" charset="0"/>
                <a:cs typeface="Arial" panose="020B0604020202020204" pitchFamily="34" charset="0"/>
              </a:rPr>
              <a:t>Linda </a:t>
            </a:r>
            <a:r>
              <a:rPr lang="en-US" sz="1600" b="1" dirty="0" err="1">
                <a:latin typeface="Arial" panose="020B0604020202020204" pitchFamily="34" charset="0"/>
                <a:cs typeface="Arial" panose="020B0604020202020204" pitchFamily="34" charset="0"/>
              </a:rPr>
              <a:t>Estabrook</a:t>
            </a:r>
            <a:r>
              <a:rPr lang="en-US" sz="1600" b="1" dirty="0">
                <a:latin typeface="Arial" panose="020B0604020202020204" pitchFamily="34" charset="0"/>
                <a:cs typeface="Arial" panose="020B0604020202020204" pitchFamily="34" charset="0"/>
              </a:rPr>
              <a:t>, </a:t>
            </a:r>
            <a:r>
              <a:rPr lang="en-US" sz="1600" b="1" dirty="0">
                <a:solidFill>
                  <a:srgbClr val="FF0000"/>
                </a:solidFill>
                <a:latin typeface="Arial" panose="020B0604020202020204" pitchFamily="34" charset="0"/>
                <a:cs typeface="Arial" panose="020B0604020202020204" pitchFamily="34" charset="0"/>
              </a:rPr>
              <a:t>Hartford Gay &amp; Lesbian Health Collective</a:t>
            </a:r>
            <a:r>
              <a:rPr lang="en-US" sz="1600" b="1" dirty="0">
                <a:latin typeface="Arial" panose="020B0604020202020204" pitchFamily="34" charset="0"/>
                <a:cs typeface="Arial" panose="020B0604020202020204" pitchFamily="34" charset="0"/>
              </a:rPr>
              <a:t>*</a:t>
            </a:r>
          </a:p>
          <a:p>
            <a:pPr marL="236538" indent="-236538">
              <a:spcBef>
                <a:spcPts val="0"/>
              </a:spcBef>
            </a:pPr>
            <a:r>
              <a:rPr lang="en-US" sz="1600" b="1" dirty="0">
                <a:latin typeface="Arial" panose="020B0604020202020204" pitchFamily="34" charset="0"/>
                <a:cs typeface="Arial" panose="020B0604020202020204" pitchFamily="34" charset="0"/>
              </a:rPr>
              <a:t>Alice Ferguson, </a:t>
            </a:r>
            <a:r>
              <a:rPr lang="en-US" sz="1600" b="1" dirty="0">
                <a:solidFill>
                  <a:srgbClr val="FF0000"/>
                </a:solidFill>
                <a:latin typeface="Arial" panose="020B0604020202020204" pitchFamily="34" charset="0"/>
                <a:cs typeface="Arial" panose="020B0604020202020204" pitchFamily="34" charset="0"/>
              </a:rPr>
              <a:t>Community member</a:t>
            </a:r>
          </a:p>
          <a:p>
            <a:pPr marL="236538" indent="-236538">
              <a:spcBef>
                <a:spcPts val="0"/>
              </a:spcBef>
            </a:pPr>
            <a:r>
              <a:rPr lang="en-US" sz="1600" b="1" dirty="0" err="1">
                <a:latin typeface="Arial" panose="020B0604020202020204" pitchFamily="34" charset="0"/>
                <a:cs typeface="Arial" panose="020B0604020202020204" pitchFamily="34" charset="0"/>
              </a:rPr>
              <a:t>Nilda</a:t>
            </a:r>
            <a:r>
              <a:rPr lang="en-US" sz="1600" b="1" dirty="0">
                <a:latin typeface="Arial" panose="020B0604020202020204" pitchFamily="34" charset="0"/>
                <a:cs typeface="Arial" panose="020B0604020202020204" pitchFamily="34" charset="0"/>
              </a:rPr>
              <a:t> Fernandez, </a:t>
            </a:r>
            <a:r>
              <a:rPr lang="en-US" sz="1600" b="1" dirty="0">
                <a:solidFill>
                  <a:srgbClr val="FF0000"/>
                </a:solidFill>
                <a:latin typeface="Arial" panose="020B0604020202020204" pitchFamily="34" charset="0"/>
                <a:cs typeface="Arial" panose="020B0604020202020204" pitchFamily="34" charset="0"/>
              </a:rPr>
              <a:t>CCMC</a:t>
            </a:r>
            <a:r>
              <a:rPr lang="en-US" sz="1600" b="1" dirty="0">
                <a:latin typeface="Arial" panose="020B0604020202020204" pitchFamily="34" charset="0"/>
                <a:cs typeface="Arial" panose="020B0604020202020204" pitchFamily="34" charset="0"/>
              </a:rPr>
              <a:t>*</a:t>
            </a:r>
          </a:p>
          <a:p>
            <a:pPr marL="236538" indent="-236538">
              <a:spcBef>
                <a:spcPts val="0"/>
              </a:spcBef>
            </a:pPr>
            <a:r>
              <a:rPr lang="en-US" sz="1600" b="1" dirty="0">
                <a:latin typeface="Arial" panose="020B0604020202020204" pitchFamily="34" charset="0"/>
                <a:cs typeface="Arial" panose="020B0604020202020204" pitchFamily="34" charset="0"/>
              </a:rPr>
              <a:t>Seja Jackson, APRN </a:t>
            </a:r>
            <a:r>
              <a:rPr lang="en-US" sz="1600" b="1" dirty="0" err="1">
                <a:solidFill>
                  <a:srgbClr val="FF0000"/>
                </a:solidFill>
                <a:latin typeface="Arial" panose="020B0604020202020204" pitchFamily="34" charset="0"/>
                <a:cs typeface="Arial" panose="020B0604020202020204" pitchFamily="34" charset="0"/>
              </a:rPr>
              <a:t>Burgdorf</a:t>
            </a:r>
            <a:r>
              <a:rPr lang="en-US" sz="1600" b="1" dirty="0">
                <a:solidFill>
                  <a:srgbClr val="FF0000"/>
                </a:solidFill>
                <a:latin typeface="Arial" panose="020B0604020202020204" pitchFamily="34" charset="0"/>
                <a:cs typeface="Arial" panose="020B0604020202020204" pitchFamily="34" charset="0"/>
              </a:rPr>
              <a:t> Clinic</a:t>
            </a:r>
            <a:r>
              <a:rPr lang="en-US" sz="1600" b="1" dirty="0">
                <a:latin typeface="Arial" panose="020B0604020202020204" pitchFamily="34" charset="0"/>
                <a:cs typeface="Arial" panose="020B0604020202020204" pitchFamily="34" charset="0"/>
              </a:rPr>
              <a:t>*</a:t>
            </a:r>
          </a:p>
          <a:p>
            <a:pPr marL="236538" indent="-236538">
              <a:spcBef>
                <a:spcPts val="0"/>
              </a:spcBef>
            </a:pPr>
            <a:r>
              <a:rPr lang="en-US" sz="1600" b="1" dirty="0">
                <a:latin typeface="Arial" panose="020B0604020202020204" pitchFamily="34" charset="0"/>
                <a:cs typeface="Arial" panose="020B0604020202020204" pitchFamily="34" charset="0"/>
              </a:rPr>
              <a:t>Heidi Jenkins, </a:t>
            </a:r>
            <a:r>
              <a:rPr lang="en-US" sz="1600" b="1" dirty="0">
                <a:solidFill>
                  <a:srgbClr val="FF0000"/>
                </a:solidFill>
                <a:latin typeface="Arial" panose="020B0604020202020204" pitchFamily="34" charset="0"/>
                <a:cs typeface="Arial" panose="020B0604020202020204" pitchFamily="34" charset="0"/>
              </a:rPr>
              <a:t>CT Dept. of Public Health</a:t>
            </a:r>
            <a:r>
              <a:rPr lang="en-US" sz="1600" b="1" dirty="0">
                <a:latin typeface="Arial" panose="020B0604020202020204" pitchFamily="34" charset="0"/>
                <a:cs typeface="Arial" panose="020B0604020202020204" pitchFamily="34" charset="0"/>
              </a:rPr>
              <a:t>*</a:t>
            </a:r>
          </a:p>
          <a:p>
            <a:pPr marL="236538" indent="-236538">
              <a:spcBef>
                <a:spcPts val="0"/>
              </a:spcBef>
            </a:pPr>
            <a:r>
              <a:rPr lang="en-US" sz="1600" b="1" dirty="0">
                <a:latin typeface="Arial" panose="020B0604020202020204" pitchFamily="34" charset="0"/>
                <a:cs typeface="Arial" panose="020B0604020202020204" pitchFamily="34" charset="0"/>
              </a:rPr>
              <a:t>Jen Krebsbach, </a:t>
            </a:r>
            <a:r>
              <a:rPr lang="en-US" sz="1600" b="1" dirty="0">
                <a:solidFill>
                  <a:srgbClr val="FF0000"/>
                </a:solidFill>
                <a:latin typeface="Arial" panose="020B0604020202020204" pitchFamily="34" charset="0"/>
                <a:cs typeface="Arial" panose="020B0604020202020204" pitchFamily="34" charset="0"/>
              </a:rPr>
              <a:t>Gilead Sciences</a:t>
            </a:r>
          </a:p>
          <a:p>
            <a:pPr marL="236538" indent="-236538">
              <a:spcBef>
                <a:spcPts val="0"/>
              </a:spcBef>
            </a:pPr>
            <a:r>
              <a:rPr lang="en-US" sz="1600" b="1" dirty="0">
                <a:latin typeface="Arial" panose="020B0604020202020204" pitchFamily="34" charset="0"/>
                <a:cs typeface="Arial" panose="020B0604020202020204" pitchFamily="34" charset="0"/>
              </a:rPr>
              <a:t>Shawn Lang, </a:t>
            </a:r>
            <a:r>
              <a:rPr lang="en-US" sz="1600" b="1" dirty="0">
                <a:solidFill>
                  <a:srgbClr val="FF0000"/>
                </a:solidFill>
                <a:latin typeface="Arial" panose="020B0604020202020204" pitchFamily="34" charset="0"/>
                <a:cs typeface="Arial" panose="020B0604020202020204" pitchFamily="34" charset="0"/>
              </a:rPr>
              <a:t>AIDS CT</a:t>
            </a:r>
            <a:r>
              <a:rPr lang="en-US" sz="1600" b="1" dirty="0">
                <a:latin typeface="Arial" panose="020B0604020202020204" pitchFamily="34" charset="0"/>
                <a:cs typeface="Arial" panose="020B0604020202020204" pitchFamily="34" charset="0"/>
              </a:rPr>
              <a:t>*</a:t>
            </a:r>
          </a:p>
          <a:p>
            <a:pPr marL="236538" indent="-236538">
              <a:spcBef>
                <a:spcPts val="0"/>
              </a:spcBef>
            </a:pPr>
            <a:r>
              <a:rPr lang="en-US" sz="1600" b="1" dirty="0">
                <a:latin typeface="Arial" panose="020B0604020202020204" pitchFamily="34" charset="0"/>
                <a:cs typeface="Arial" panose="020B0604020202020204" pitchFamily="34" charset="0"/>
              </a:rPr>
              <a:t>Clifford Lumpkin, </a:t>
            </a:r>
            <a:r>
              <a:rPr lang="en-US" sz="1600" b="1" dirty="0">
                <a:solidFill>
                  <a:srgbClr val="FF0000"/>
                </a:solidFill>
                <a:latin typeface="Arial" panose="020B0604020202020204" pitchFamily="34" charset="0"/>
                <a:cs typeface="Arial" panose="020B0604020202020204" pitchFamily="34" charset="0"/>
              </a:rPr>
              <a:t>Community member</a:t>
            </a:r>
          </a:p>
          <a:p>
            <a:pPr marL="236538" indent="-236538">
              <a:spcBef>
                <a:spcPts val="0"/>
              </a:spcBef>
            </a:pPr>
            <a:r>
              <a:rPr lang="en-US" sz="1600" b="1" dirty="0">
                <a:latin typeface="Arial" panose="020B0604020202020204" pitchFamily="34" charset="0"/>
                <a:cs typeface="Arial" panose="020B0604020202020204" pitchFamily="34" charset="0"/>
              </a:rPr>
              <a:t>John </a:t>
            </a:r>
            <a:r>
              <a:rPr lang="en-US" sz="1600" b="1" dirty="0" err="1">
                <a:latin typeface="Arial" panose="020B0604020202020204" pitchFamily="34" charset="0"/>
                <a:cs typeface="Arial" panose="020B0604020202020204" pitchFamily="34" charset="0"/>
              </a:rPr>
              <a:t>Merz</a:t>
            </a:r>
            <a:r>
              <a:rPr lang="en-US" sz="1600" b="1" dirty="0">
                <a:latin typeface="Arial" panose="020B0604020202020204" pitchFamily="34" charset="0"/>
                <a:cs typeface="Arial" panose="020B0604020202020204" pitchFamily="34" charset="0"/>
              </a:rPr>
              <a:t>, </a:t>
            </a:r>
            <a:r>
              <a:rPr lang="en-US" sz="1600" b="1" dirty="0">
                <a:solidFill>
                  <a:srgbClr val="FF0000"/>
                </a:solidFill>
                <a:latin typeface="Arial" panose="020B0604020202020204" pitchFamily="34" charset="0"/>
                <a:cs typeface="Arial" panose="020B0604020202020204" pitchFamily="34" charset="0"/>
              </a:rPr>
              <a:t>AIDS CT</a:t>
            </a:r>
            <a:r>
              <a:rPr lang="en-US" sz="1600" b="1" dirty="0">
                <a:latin typeface="Arial" panose="020B0604020202020204" pitchFamily="34" charset="0"/>
                <a:cs typeface="Arial" panose="020B0604020202020204" pitchFamily="34" charset="0"/>
              </a:rPr>
              <a:t>*</a:t>
            </a:r>
          </a:p>
          <a:p>
            <a:pPr marL="236538" indent="-236538">
              <a:spcBef>
                <a:spcPts val="0"/>
              </a:spcBef>
            </a:pPr>
            <a:r>
              <a:rPr lang="en-US" sz="1600" b="1" dirty="0">
                <a:latin typeface="Arial" panose="020B0604020202020204" pitchFamily="34" charset="0"/>
                <a:cs typeface="Arial" panose="020B0604020202020204" pitchFamily="34" charset="0"/>
              </a:rPr>
              <a:t>Mauricio Montezuma, MD, </a:t>
            </a:r>
            <a:r>
              <a:rPr lang="en-US" sz="1600" b="1" dirty="0">
                <a:solidFill>
                  <a:srgbClr val="FF0000"/>
                </a:solidFill>
                <a:latin typeface="Arial" panose="020B0604020202020204" pitchFamily="34" charset="0"/>
                <a:cs typeface="Arial" panose="020B0604020202020204" pitchFamily="34" charset="0"/>
              </a:rPr>
              <a:t>Community Health Services</a:t>
            </a:r>
            <a:r>
              <a:rPr lang="en-US" sz="1600" b="1" dirty="0">
                <a:latin typeface="Arial" panose="020B0604020202020204" pitchFamily="34" charset="0"/>
                <a:cs typeface="Arial" panose="020B0604020202020204" pitchFamily="34" charset="0"/>
              </a:rPr>
              <a:t>*</a:t>
            </a:r>
          </a:p>
          <a:p>
            <a:pPr marL="236538" indent="-236538">
              <a:spcBef>
                <a:spcPts val="0"/>
              </a:spcBef>
            </a:pPr>
            <a:r>
              <a:rPr lang="en-US" sz="1600" b="1" dirty="0">
                <a:latin typeface="Arial" panose="020B0604020202020204" pitchFamily="34" charset="0"/>
                <a:cs typeface="Arial" panose="020B0604020202020204" pitchFamily="34" charset="0"/>
              </a:rPr>
              <a:t>Fernando Morales, </a:t>
            </a:r>
            <a:r>
              <a:rPr lang="en-US" sz="1600" b="1" dirty="0">
                <a:solidFill>
                  <a:srgbClr val="FF0000"/>
                </a:solidFill>
                <a:latin typeface="Arial" panose="020B0604020202020204" pitchFamily="34" charset="0"/>
                <a:cs typeface="Arial" panose="020B0604020202020204" pitchFamily="34" charset="0"/>
              </a:rPr>
              <a:t>Latino Community Services (LCS)</a:t>
            </a:r>
            <a:r>
              <a:rPr lang="en-US" sz="1600" b="1" dirty="0">
                <a:latin typeface="Arial" panose="020B0604020202020204" pitchFamily="34" charset="0"/>
                <a:cs typeface="Arial" panose="020B0604020202020204" pitchFamily="34" charset="0"/>
              </a:rPr>
              <a:t>*</a:t>
            </a:r>
          </a:p>
          <a:p>
            <a:pPr marL="236538" indent="-236538">
              <a:spcBef>
                <a:spcPts val="0"/>
              </a:spcBef>
            </a:pPr>
            <a:r>
              <a:rPr lang="en-US" sz="1600" b="1" dirty="0">
                <a:latin typeface="Arial" panose="020B0604020202020204" pitchFamily="34" charset="0"/>
                <a:cs typeface="Arial" panose="020B0604020202020204" pitchFamily="34" charset="0"/>
              </a:rPr>
              <a:t>Tung Nguyen, </a:t>
            </a:r>
            <a:r>
              <a:rPr lang="en-US" sz="1600" b="1" dirty="0">
                <a:solidFill>
                  <a:srgbClr val="FF0000"/>
                </a:solidFill>
                <a:latin typeface="Arial" panose="020B0604020202020204" pitchFamily="34" charset="0"/>
                <a:cs typeface="Arial" panose="020B0604020202020204" pitchFamily="34" charset="0"/>
              </a:rPr>
              <a:t>Hartford DHHS</a:t>
            </a:r>
            <a:r>
              <a:rPr lang="en-US" sz="1600" b="1" dirty="0">
                <a:latin typeface="Arial" panose="020B0604020202020204" pitchFamily="34" charset="0"/>
                <a:cs typeface="Arial" panose="020B0604020202020204" pitchFamily="34" charset="0"/>
              </a:rPr>
              <a:t>*</a:t>
            </a:r>
          </a:p>
          <a:p>
            <a:pPr marL="236538" indent="-236538"/>
            <a:endParaRPr lang="en-US" sz="1600" b="1" dirty="0">
              <a:latin typeface="Arial" panose="020B0604020202020204" pitchFamily="34" charset="0"/>
              <a:cs typeface="Arial" panose="020B0604020202020204" pitchFamily="34" charset="0"/>
            </a:endParaRPr>
          </a:p>
        </p:txBody>
      </p:sp>
      <p:sp>
        <p:nvSpPr>
          <p:cNvPr id="6" name="Content Placeholder 5"/>
          <p:cNvSpPr>
            <a:spLocks noGrp="1"/>
          </p:cNvSpPr>
          <p:nvPr>
            <p:ph sz="half" idx="2"/>
          </p:nvPr>
        </p:nvSpPr>
        <p:spPr>
          <a:xfrm>
            <a:off x="6172200" y="381000"/>
            <a:ext cx="4495800" cy="2209800"/>
          </a:xfrm>
        </p:spPr>
        <p:txBody>
          <a:bodyPr>
            <a:noAutofit/>
          </a:bodyPr>
          <a:lstStyle/>
          <a:p>
            <a:pPr marL="236538" indent="-236538">
              <a:spcBef>
                <a:spcPts val="0"/>
              </a:spcBef>
            </a:pPr>
            <a:r>
              <a:rPr lang="en-US" sz="1600" b="1" dirty="0">
                <a:latin typeface="Arial" panose="020B0604020202020204" pitchFamily="34" charset="0"/>
                <a:cs typeface="Arial" panose="020B0604020202020204" pitchFamily="34" charset="0"/>
              </a:rPr>
              <a:t>Bill </a:t>
            </a:r>
            <a:r>
              <a:rPr lang="en-US" sz="1600" b="1" dirty="0" err="1">
                <a:latin typeface="Arial" panose="020B0604020202020204" pitchFamily="34" charset="0"/>
                <a:cs typeface="Arial" panose="020B0604020202020204" pitchFamily="34" charset="0"/>
              </a:rPr>
              <a:t>Petrosky</a:t>
            </a:r>
            <a:r>
              <a:rPr lang="en-US" sz="1600" b="1" dirty="0">
                <a:latin typeface="Arial" panose="020B0604020202020204" pitchFamily="34" charset="0"/>
                <a:cs typeface="Arial" panose="020B0604020202020204" pitchFamily="34" charset="0"/>
              </a:rPr>
              <a:t>, </a:t>
            </a:r>
            <a:r>
              <a:rPr lang="en-US" sz="1600" b="1" dirty="0">
                <a:solidFill>
                  <a:srgbClr val="FF0000"/>
                </a:solidFill>
                <a:latin typeface="Arial" panose="020B0604020202020204" pitchFamily="34" charset="0"/>
                <a:cs typeface="Arial" panose="020B0604020202020204" pitchFamily="34" charset="0"/>
              </a:rPr>
              <a:t>Hartford Gay &amp; Lesbian Health Collective</a:t>
            </a:r>
          </a:p>
          <a:p>
            <a:pPr marL="236538" indent="-236538">
              <a:spcBef>
                <a:spcPts val="0"/>
              </a:spcBef>
            </a:pPr>
            <a:r>
              <a:rPr lang="en-US" sz="1600" b="1" dirty="0">
                <a:latin typeface="Arial" panose="020B0604020202020204" pitchFamily="34" charset="0"/>
                <a:cs typeface="Arial" panose="020B0604020202020204" pitchFamily="34" charset="0"/>
              </a:rPr>
              <a:t>Janette Rodriguez, </a:t>
            </a:r>
            <a:r>
              <a:rPr lang="en-US" sz="1600" b="1" dirty="0">
                <a:solidFill>
                  <a:srgbClr val="FF0000"/>
                </a:solidFill>
                <a:latin typeface="Arial" panose="020B0604020202020204" pitchFamily="34" charset="0"/>
                <a:cs typeface="Arial" panose="020B0604020202020204" pitchFamily="34" charset="0"/>
              </a:rPr>
              <a:t>Community member</a:t>
            </a:r>
          </a:p>
          <a:p>
            <a:pPr marL="236538" indent="-236538">
              <a:spcBef>
                <a:spcPts val="0"/>
              </a:spcBef>
            </a:pPr>
            <a:r>
              <a:rPr lang="en-US" sz="1600" b="1" dirty="0" err="1">
                <a:latin typeface="Arial" panose="020B0604020202020204" pitchFamily="34" charset="0"/>
                <a:cs typeface="Arial" panose="020B0604020202020204" pitchFamily="34" charset="0"/>
              </a:rPr>
              <a:t>Romario</a:t>
            </a:r>
            <a:r>
              <a:rPr lang="en-US" sz="1600" b="1" dirty="0">
                <a:latin typeface="Arial" panose="020B0604020202020204" pitchFamily="34" charset="0"/>
                <a:cs typeface="Arial" panose="020B0604020202020204" pitchFamily="34" charset="0"/>
              </a:rPr>
              <a:t> Roper, </a:t>
            </a:r>
            <a:r>
              <a:rPr lang="en-US" sz="1600" b="1" dirty="0">
                <a:solidFill>
                  <a:srgbClr val="FF0000"/>
                </a:solidFill>
                <a:latin typeface="Arial" panose="020B0604020202020204" pitchFamily="34" charset="0"/>
                <a:cs typeface="Arial" panose="020B0604020202020204" pitchFamily="34" charset="0"/>
              </a:rPr>
              <a:t>Community member</a:t>
            </a:r>
          </a:p>
          <a:p>
            <a:pPr marL="236538" indent="-236538">
              <a:spcBef>
                <a:spcPts val="0"/>
              </a:spcBef>
            </a:pPr>
            <a:r>
              <a:rPr lang="en-US" sz="1600" b="1" dirty="0">
                <a:latin typeface="Arial" panose="020B0604020202020204" pitchFamily="34" charset="0"/>
                <a:cs typeface="Arial" panose="020B0604020202020204" pitchFamily="34" charset="0"/>
              </a:rPr>
              <a:t>Ashley Rosario, </a:t>
            </a:r>
            <a:r>
              <a:rPr lang="en-US" sz="1600" b="1" dirty="0">
                <a:solidFill>
                  <a:srgbClr val="FF0000"/>
                </a:solidFill>
                <a:latin typeface="Arial" panose="020B0604020202020204" pitchFamily="34" charset="0"/>
                <a:cs typeface="Arial" panose="020B0604020202020204" pitchFamily="34" charset="0"/>
              </a:rPr>
              <a:t>Community member</a:t>
            </a:r>
          </a:p>
          <a:p>
            <a:pPr marL="236538" indent="-236538">
              <a:spcBef>
                <a:spcPts val="0"/>
              </a:spcBef>
            </a:pPr>
            <a:r>
              <a:rPr lang="en-US" sz="1600" b="1" dirty="0">
                <a:latin typeface="Arial" panose="020B0604020202020204" pitchFamily="34" charset="0"/>
                <a:cs typeface="Arial" panose="020B0604020202020204" pitchFamily="34" charset="0"/>
              </a:rPr>
              <a:t>Carol Steinke, </a:t>
            </a:r>
            <a:r>
              <a:rPr lang="en-US" sz="1600" b="1" dirty="0">
                <a:solidFill>
                  <a:srgbClr val="FF0000"/>
                </a:solidFill>
                <a:latin typeface="Arial" panose="020B0604020202020204" pitchFamily="34" charset="0"/>
                <a:cs typeface="Arial" panose="020B0604020202020204" pitchFamily="34" charset="0"/>
              </a:rPr>
              <a:t>Hartford DHHS, STI clinic</a:t>
            </a:r>
          </a:p>
          <a:p>
            <a:pPr marL="236538" indent="-236538">
              <a:spcBef>
                <a:spcPts val="0"/>
              </a:spcBef>
            </a:pPr>
            <a:r>
              <a:rPr lang="en-US" sz="1600" b="1" dirty="0">
                <a:latin typeface="Arial" panose="020B0604020202020204" pitchFamily="34" charset="0"/>
                <a:cs typeface="Arial" panose="020B0604020202020204" pitchFamily="34" charset="0"/>
              </a:rPr>
              <a:t>LaToya Tyson, </a:t>
            </a:r>
            <a:r>
              <a:rPr lang="en-US" sz="1600" b="1" dirty="0">
                <a:solidFill>
                  <a:srgbClr val="FF0000"/>
                </a:solidFill>
                <a:latin typeface="Arial" panose="020B0604020202020204" pitchFamily="34" charset="0"/>
                <a:cs typeface="Arial" panose="020B0604020202020204" pitchFamily="34" charset="0"/>
              </a:rPr>
              <a:t>AIDS CT</a:t>
            </a:r>
          </a:p>
          <a:p>
            <a:pPr marL="236538" indent="-236538">
              <a:spcBef>
                <a:spcPts val="0"/>
              </a:spcBef>
            </a:pPr>
            <a:r>
              <a:rPr lang="en-US" sz="1600" b="1" dirty="0">
                <a:latin typeface="Arial" panose="020B0604020202020204" pitchFamily="34" charset="0"/>
                <a:cs typeface="Arial" panose="020B0604020202020204" pitchFamily="34" charset="0"/>
              </a:rPr>
              <a:t>Yolanda Velez, </a:t>
            </a:r>
            <a:r>
              <a:rPr lang="en-US" sz="1600" b="1" dirty="0">
                <a:solidFill>
                  <a:srgbClr val="FF0000"/>
                </a:solidFill>
                <a:latin typeface="Arial" panose="020B0604020202020204" pitchFamily="34" charset="0"/>
                <a:cs typeface="Arial" panose="020B0604020202020204" pitchFamily="34" charset="0"/>
              </a:rPr>
              <a:t>LCS and </a:t>
            </a:r>
            <a:r>
              <a:rPr lang="en-US" sz="1600" b="1" dirty="0" err="1">
                <a:solidFill>
                  <a:srgbClr val="FF0000"/>
                </a:solidFill>
                <a:latin typeface="Arial" panose="020B0604020202020204" pitchFamily="34" charset="0"/>
                <a:cs typeface="Arial" panose="020B0604020202020204" pitchFamily="34" charset="0"/>
              </a:rPr>
              <a:t>Burgdorf</a:t>
            </a:r>
            <a:r>
              <a:rPr lang="en-US" sz="1600" b="1" dirty="0">
                <a:solidFill>
                  <a:srgbClr val="FF0000"/>
                </a:solidFill>
                <a:latin typeface="Arial" panose="020B0604020202020204" pitchFamily="34" charset="0"/>
                <a:cs typeface="Arial" panose="020B0604020202020204" pitchFamily="34" charset="0"/>
              </a:rPr>
              <a:t> Clinic</a:t>
            </a:r>
          </a:p>
          <a:p>
            <a:pPr marL="236538" indent="-236538">
              <a:spcBef>
                <a:spcPts val="0"/>
              </a:spcBef>
            </a:pPr>
            <a:r>
              <a:rPr lang="en-US" sz="1600" b="1" dirty="0">
                <a:latin typeface="Arial" panose="020B0604020202020204" pitchFamily="34" charset="0"/>
                <a:cs typeface="Arial" panose="020B0604020202020204" pitchFamily="34" charset="0"/>
              </a:rPr>
              <a:t>Danielle Warren-Diaz, </a:t>
            </a:r>
            <a:r>
              <a:rPr lang="en-US" sz="1600" b="1" dirty="0">
                <a:solidFill>
                  <a:srgbClr val="FF0000"/>
                </a:solidFill>
                <a:latin typeface="Arial" panose="020B0604020202020204" pitchFamily="34" charset="0"/>
                <a:cs typeface="Arial" panose="020B0604020202020204" pitchFamily="34" charset="0"/>
              </a:rPr>
              <a:t>CCMC</a:t>
            </a:r>
          </a:p>
        </p:txBody>
      </p:sp>
      <p:sp>
        <p:nvSpPr>
          <p:cNvPr id="2" name="Rectangle 1"/>
          <p:cNvSpPr/>
          <p:nvPr/>
        </p:nvSpPr>
        <p:spPr>
          <a:xfrm>
            <a:off x="9289311" y="3462785"/>
            <a:ext cx="1779181" cy="830997"/>
          </a:xfrm>
          <a:prstGeom prst="rect">
            <a:avLst/>
          </a:prstGeom>
        </p:spPr>
        <p:txBody>
          <a:bodyPr wrap="square">
            <a:spAutoFit/>
          </a:bodyPr>
          <a:lstStyle/>
          <a:p>
            <a:pPr marL="169863" indent="-169863">
              <a:tabLst>
                <a:tab pos="169863" algn="l"/>
              </a:tabLst>
            </a:pPr>
            <a:r>
              <a:rPr lang="en-US" sz="1200" b="1" dirty="0">
                <a:latin typeface="Arial" panose="020B0604020202020204" pitchFamily="34" charset="0"/>
                <a:cs typeface="Arial" panose="020B0604020202020204" pitchFamily="34" charset="0"/>
              </a:rPr>
              <a:t> *  </a:t>
            </a:r>
            <a:r>
              <a:rPr lang="en-US" sz="1600" b="1" dirty="0">
                <a:latin typeface="Arial" panose="020B0604020202020204" pitchFamily="34" charset="0"/>
                <a:cs typeface="Arial" panose="020B0604020202020204" pitchFamily="34" charset="0"/>
              </a:rPr>
              <a:t>Steering Committee members</a:t>
            </a:r>
          </a:p>
        </p:txBody>
      </p:sp>
      <p:sp>
        <p:nvSpPr>
          <p:cNvPr id="7" name="Content Placeholder 5"/>
          <p:cNvSpPr txBox="1">
            <a:spLocks/>
          </p:cNvSpPr>
          <p:nvPr/>
        </p:nvSpPr>
        <p:spPr>
          <a:xfrm>
            <a:off x="6148449" y="3031466"/>
            <a:ext cx="4343400" cy="336825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00"/>
              </a:spcBef>
              <a:buNone/>
            </a:pPr>
            <a:r>
              <a:rPr lang="en-US" sz="1600" b="1" u="sng" dirty="0">
                <a:latin typeface="Arial" panose="020B0604020202020204" pitchFamily="34" charset="0"/>
                <a:cs typeface="Arial" panose="020B0604020202020204" pitchFamily="34" charset="0"/>
              </a:rPr>
              <a:t>SD Modeling Facilitation Team</a:t>
            </a:r>
            <a:r>
              <a:rPr lang="en-US" sz="1600" b="1" dirty="0">
                <a:latin typeface="Arial" panose="020B0604020202020204" pitchFamily="34" charset="0"/>
                <a:cs typeface="Arial" panose="020B0604020202020204" pitchFamily="34" charset="0"/>
              </a:rPr>
              <a:t>:</a:t>
            </a:r>
          </a:p>
          <a:p>
            <a:pPr marL="236538" indent="-236538">
              <a:spcBef>
                <a:spcPts val="100"/>
              </a:spcBef>
            </a:pPr>
            <a:r>
              <a:rPr lang="en-US" sz="1600" b="1" dirty="0">
                <a:latin typeface="Arial" panose="020B0604020202020204" pitchFamily="34" charset="0"/>
                <a:cs typeface="Arial" panose="020B0604020202020204" pitchFamily="34" charset="0"/>
              </a:rPr>
              <a:t>Maryann Abbott, </a:t>
            </a:r>
            <a:r>
              <a:rPr lang="en-US" sz="1600" b="1" dirty="0">
                <a:solidFill>
                  <a:srgbClr val="FF0000"/>
                </a:solidFill>
                <a:latin typeface="Arial" panose="020B0604020202020204" pitchFamily="34" charset="0"/>
                <a:cs typeface="Arial" panose="020B0604020202020204" pitchFamily="34" charset="0"/>
              </a:rPr>
              <a:t>ICR</a:t>
            </a:r>
            <a:r>
              <a:rPr lang="en-US" sz="1600" b="1" dirty="0">
                <a:latin typeface="Arial" panose="020B0604020202020204" pitchFamily="34" charset="0"/>
                <a:cs typeface="Arial" panose="020B0604020202020204" pitchFamily="34" charset="0"/>
              </a:rPr>
              <a:t>*</a:t>
            </a:r>
          </a:p>
          <a:p>
            <a:pPr marL="236538" indent="-236538">
              <a:spcBef>
                <a:spcPts val="100"/>
              </a:spcBef>
            </a:pPr>
            <a:r>
              <a:rPr lang="en-US" sz="1600" b="1" dirty="0">
                <a:latin typeface="Arial" panose="020B0604020202020204" pitchFamily="34" charset="0"/>
                <a:cs typeface="Arial" panose="020B0604020202020204" pitchFamily="34" charset="0"/>
              </a:rPr>
              <a:t>Marcie Berman, </a:t>
            </a:r>
            <a:r>
              <a:rPr lang="en-US" sz="1600" b="1" dirty="0">
                <a:solidFill>
                  <a:srgbClr val="FF0000"/>
                </a:solidFill>
                <a:latin typeface="Arial" panose="020B0604020202020204" pitchFamily="34" charset="0"/>
                <a:cs typeface="Arial" panose="020B0604020202020204" pitchFamily="34" charset="0"/>
              </a:rPr>
              <a:t>ICR</a:t>
            </a:r>
            <a:r>
              <a:rPr lang="en-US" sz="1600" b="1" dirty="0">
                <a:latin typeface="Arial" panose="020B0604020202020204" pitchFamily="34" charset="0"/>
                <a:cs typeface="Arial" panose="020B0604020202020204" pitchFamily="34" charset="0"/>
              </a:rPr>
              <a:t>*</a:t>
            </a:r>
          </a:p>
          <a:p>
            <a:pPr marL="236538" indent="-236538">
              <a:spcBef>
                <a:spcPts val="100"/>
              </a:spcBef>
            </a:pPr>
            <a:r>
              <a:rPr lang="en-US" sz="1600" b="1" dirty="0">
                <a:latin typeface="Arial" panose="020B0604020202020204" pitchFamily="34" charset="0"/>
                <a:cs typeface="Arial" panose="020B0604020202020204" pitchFamily="34" charset="0"/>
              </a:rPr>
              <a:t>Natalie Garcia, </a:t>
            </a:r>
            <a:r>
              <a:rPr lang="en-US" sz="1600" b="1" dirty="0">
                <a:solidFill>
                  <a:srgbClr val="FF0000"/>
                </a:solidFill>
                <a:latin typeface="Arial" panose="020B0604020202020204" pitchFamily="34" charset="0"/>
                <a:cs typeface="Arial" panose="020B0604020202020204" pitchFamily="34" charset="0"/>
              </a:rPr>
              <a:t>ICR</a:t>
            </a:r>
            <a:r>
              <a:rPr lang="en-US" sz="1600" b="1" dirty="0">
                <a:latin typeface="Arial" panose="020B0604020202020204" pitchFamily="34" charset="0"/>
                <a:cs typeface="Arial" panose="020B0604020202020204" pitchFamily="34" charset="0"/>
              </a:rPr>
              <a:t>*</a:t>
            </a:r>
          </a:p>
          <a:p>
            <a:pPr marL="236538" indent="-236538">
              <a:spcBef>
                <a:spcPts val="100"/>
              </a:spcBef>
            </a:pPr>
            <a:r>
              <a:rPr lang="en-US" sz="1600" b="1" dirty="0">
                <a:latin typeface="Arial" panose="020B0604020202020204" pitchFamily="34" charset="0"/>
                <a:cs typeface="Arial" panose="020B0604020202020204" pitchFamily="34" charset="0"/>
              </a:rPr>
              <a:t>Rosie Gonzalez, </a:t>
            </a:r>
            <a:r>
              <a:rPr lang="en-US" sz="1600" b="1" dirty="0">
                <a:solidFill>
                  <a:srgbClr val="FF0000"/>
                </a:solidFill>
                <a:latin typeface="Arial" panose="020B0604020202020204" pitchFamily="34" charset="0"/>
                <a:cs typeface="Arial" panose="020B0604020202020204" pitchFamily="34" charset="0"/>
              </a:rPr>
              <a:t>ICR</a:t>
            </a:r>
            <a:r>
              <a:rPr lang="en-US" sz="1600" b="1" dirty="0">
                <a:latin typeface="Arial" panose="020B0604020202020204" pitchFamily="34" charset="0"/>
                <a:cs typeface="Arial" panose="020B0604020202020204" pitchFamily="34" charset="0"/>
              </a:rPr>
              <a:t>*</a:t>
            </a:r>
          </a:p>
          <a:p>
            <a:pPr marL="236538" indent="-236538">
              <a:spcBef>
                <a:spcPts val="100"/>
              </a:spcBef>
            </a:pPr>
            <a:r>
              <a:rPr lang="en-US" sz="1600" b="1" dirty="0">
                <a:latin typeface="Arial" panose="020B0604020202020204" pitchFamily="34" charset="0"/>
                <a:cs typeface="Arial" panose="020B0604020202020204" pitchFamily="34" charset="0"/>
              </a:rPr>
              <a:t>Danielle Green, </a:t>
            </a:r>
            <a:r>
              <a:rPr lang="en-US" sz="1600" b="1" dirty="0">
                <a:solidFill>
                  <a:srgbClr val="FF0000"/>
                </a:solidFill>
                <a:latin typeface="Arial" panose="020B0604020202020204" pitchFamily="34" charset="0"/>
                <a:cs typeface="Arial" panose="020B0604020202020204" pitchFamily="34" charset="0"/>
              </a:rPr>
              <a:t>ICR</a:t>
            </a:r>
            <a:r>
              <a:rPr lang="en-US" sz="1600" b="1" dirty="0">
                <a:latin typeface="Arial" panose="020B0604020202020204" pitchFamily="34" charset="0"/>
                <a:cs typeface="Arial" panose="020B0604020202020204" pitchFamily="34" charset="0"/>
              </a:rPr>
              <a:t>*</a:t>
            </a:r>
          </a:p>
          <a:p>
            <a:pPr marL="236538" indent="-236538">
              <a:spcBef>
                <a:spcPts val="100"/>
              </a:spcBef>
            </a:pPr>
            <a:r>
              <a:rPr lang="en-US" sz="1600" b="1" dirty="0">
                <a:latin typeface="Arial" panose="020B0604020202020204" pitchFamily="34" charset="0"/>
                <a:cs typeface="Arial" panose="020B0604020202020204" pitchFamily="34" charset="0"/>
              </a:rPr>
              <a:t>Jianghong Li, </a:t>
            </a:r>
            <a:r>
              <a:rPr lang="en-US" sz="1600" b="1" dirty="0">
                <a:solidFill>
                  <a:srgbClr val="FF0000"/>
                </a:solidFill>
                <a:latin typeface="Arial" panose="020B0604020202020204" pitchFamily="34" charset="0"/>
                <a:cs typeface="Arial" panose="020B0604020202020204" pitchFamily="34" charset="0"/>
              </a:rPr>
              <a:t>ICR</a:t>
            </a:r>
            <a:r>
              <a:rPr lang="en-US" sz="1600" b="1" dirty="0">
                <a:latin typeface="Arial" panose="020B0604020202020204" pitchFamily="34" charset="0"/>
                <a:cs typeface="Arial" panose="020B0604020202020204" pitchFamily="34" charset="0"/>
              </a:rPr>
              <a:t>*</a:t>
            </a:r>
          </a:p>
          <a:p>
            <a:pPr marL="236538" indent="-236538">
              <a:spcBef>
                <a:spcPts val="100"/>
              </a:spcBef>
            </a:pPr>
            <a:r>
              <a:rPr lang="en-US" sz="1600" b="1" dirty="0">
                <a:latin typeface="Arial" panose="020B0604020202020204" pitchFamily="34" charset="0"/>
                <a:cs typeface="Arial" panose="020B0604020202020204" pitchFamily="34" charset="0"/>
              </a:rPr>
              <a:t>David </a:t>
            </a:r>
            <a:r>
              <a:rPr lang="en-US" sz="1600" b="1" dirty="0" err="1">
                <a:latin typeface="Arial" panose="020B0604020202020204" pitchFamily="34" charset="0"/>
                <a:cs typeface="Arial" panose="020B0604020202020204" pitchFamily="34" charset="0"/>
              </a:rPr>
              <a:t>Lounsbury</a:t>
            </a:r>
            <a:r>
              <a:rPr lang="en-US" sz="1600" b="1" dirty="0">
                <a:latin typeface="Arial" panose="020B0604020202020204" pitchFamily="34" charset="0"/>
                <a:cs typeface="Arial" panose="020B0604020202020204" pitchFamily="34" charset="0"/>
              </a:rPr>
              <a:t>, </a:t>
            </a:r>
            <a:r>
              <a:rPr lang="en-US" sz="1600" b="1" dirty="0">
                <a:solidFill>
                  <a:srgbClr val="FF0000"/>
                </a:solidFill>
                <a:latin typeface="Arial" panose="020B0604020202020204" pitchFamily="34" charset="0"/>
                <a:cs typeface="Arial" panose="020B0604020202020204" pitchFamily="34" charset="0"/>
              </a:rPr>
              <a:t>Albert Einstein</a:t>
            </a:r>
            <a:r>
              <a:rPr lang="en-US" sz="1600" b="1" dirty="0">
                <a:latin typeface="Arial" panose="020B0604020202020204" pitchFamily="34" charset="0"/>
                <a:cs typeface="Arial" panose="020B0604020202020204" pitchFamily="34" charset="0"/>
              </a:rPr>
              <a:t>*</a:t>
            </a:r>
            <a:endParaRPr lang="en-US" sz="1600" b="1" dirty="0">
              <a:solidFill>
                <a:srgbClr val="FF0000"/>
              </a:solidFill>
              <a:latin typeface="Arial" panose="020B0604020202020204" pitchFamily="34" charset="0"/>
              <a:cs typeface="Arial" panose="020B0604020202020204" pitchFamily="34" charset="0"/>
            </a:endParaRPr>
          </a:p>
          <a:p>
            <a:pPr marL="236538" indent="-236538">
              <a:spcBef>
                <a:spcPts val="100"/>
              </a:spcBef>
            </a:pPr>
            <a:r>
              <a:rPr lang="en-US" sz="1600" b="1" dirty="0">
                <a:latin typeface="Arial" panose="020B0604020202020204" pitchFamily="34" charset="0"/>
                <a:cs typeface="Arial" panose="020B0604020202020204" pitchFamily="34" charset="0"/>
              </a:rPr>
              <a:t>Heather Mosher, </a:t>
            </a:r>
            <a:r>
              <a:rPr lang="en-US" sz="1600" b="1" dirty="0">
                <a:solidFill>
                  <a:srgbClr val="FF0000"/>
                </a:solidFill>
                <a:latin typeface="Arial" panose="020B0604020202020204" pitchFamily="34" charset="0"/>
                <a:cs typeface="Arial" panose="020B0604020202020204" pitchFamily="34" charset="0"/>
              </a:rPr>
              <a:t>ICR</a:t>
            </a:r>
            <a:r>
              <a:rPr lang="en-US" sz="1600" b="1" dirty="0">
                <a:latin typeface="Arial" panose="020B0604020202020204" pitchFamily="34" charset="0"/>
                <a:cs typeface="Arial" panose="020B0604020202020204" pitchFamily="34" charset="0"/>
              </a:rPr>
              <a:t>*</a:t>
            </a:r>
          </a:p>
          <a:p>
            <a:pPr marL="236538" indent="-236538">
              <a:spcBef>
                <a:spcPts val="100"/>
              </a:spcBef>
            </a:pPr>
            <a:r>
              <a:rPr lang="en-US" sz="1600" b="1" dirty="0">
                <a:latin typeface="Arial" panose="020B0604020202020204" pitchFamily="34" charset="0"/>
                <a:cs typeface="Arial" panose="020B0604020202020204" pitchFamily="34" charset="0"/>
              </a:rPr>
              <a:t>Lucy </a:t>
            </a:r>
            <a:r>
              <a:rPr lang="en-US" sz="1600" b="1" dirty="0" err="1">
                <a:latin typeface="Arial" panose="020B0604020202020204" pitchFamily="34" charset="0"/>
                <a:cs typeface="Arial" panose="020B0604020202020204" pitchFamily="34" charset="0"/>
              </a:rPr>
              <a:t>Rohena</a:t>
            </a:r>
            <a:r>
              <a:rPr lang="en-US" sz="1600" b="1" dirty="0">
                <a:latin typeface="Arial" panose="020B0604020202020204" pitchFamily="34" charset="0"/>
                <a:cs typeface="Arial" panose="020B0604020202020204" pitchFamily="34" charset="0"/>
              </a:rPr>
              <a:t>, </a:t>
            </a:r>
            <a:r>
              <a:rPr lang="en-US" sz="1600" b="1" dirty="0">
                <a:solidFill>
                  <a:srgbClr val="FF0000"/>
                </a:solidFill>
                <a:latin typeface="Arial" panose="020B0604020202020204" pitchFamily="34" charset="0"/>
                <a:cs typeface="Arial" panose="020B0604020202020204" pitchFamily="34" charset="0"/>
              </a:rPr>
              <a:t>ICR</a:t>
            </a:r>
            <a:r>
              <a:rPr lang="en-US" sz="1600" b="1" dirty="0">
                <a:latin typeface="Arial" panose="020B0604020202020204" pitchFamily="34" charset="0"/>
                <a:cs typeface="Arial" panose="020B0604020202020204" pitchFamily="34" charset="0"/>
              </a:rPr>
              <a:t>*</a:t>
            </a:r>
          </a:p>
          <a:p>
            <a:pPr marL="236538" indent="-236538">
              <a:spcBef>
                <a:spcPts val="100"/>
              </a:spcBef>
            </a:pPr>
            <a:r>
              <a:rPr lang="en-US" sz="1600" b="1" dirty="0">
                <a:latin typeface="Arial" panose="020B0604020202020204" pitchFamily="34" charset="0"/>
                <a:cs typeface="Arial" panose="020B0604020202020204" pitchFamily="34" charset="0"/>
              </a:rPr>
              <a:t>Margaret (Peg) Weeks, </a:t>
            </a:r>
            <a:r>
              <a:rPr lang="en-US" sz="1600" b="1" dirty="0">
                <a:solidFill>
                  <a:srgbClr val="FF0000"/>
                </a:solidFill>
                <a:latin typeface="Arial" panose="020B0604020202020204" pitchFamily="34" charset="0"/>
                <a:cs typeface="Arial" panose="020B0604020202020204" pitchFamily="34" charset="0"/>
              </a:rPr>
              <a:t>ICR</a:t>
            </a:r>
            <a:r>
              <a:rPr lang="en-US" sz="1600" b="1" dirty="0">
                <a:latin typeface="Arial" panose="020B0604020202020204" pitchFamily="34" charset="0"/>
                <a:cs typeface="Arial" panose="020B0604020202020204" pitchFamily="34" charset="0"/>
              </a:rPr>
              <a:t>* </a:t>
            </a:r>
          </a:p>
          <a:p>
            <a:pPr marL="236538" indent="-236538"/>
            <a:endParaRPr lang="en-US" sz="1600" b="1" dirty="0">
              <a:latin typeface="Arial" panose="020B0604020202020204" pitchFamily="34" charset="0"/>
              <a:cs typeface="Arial" panose="020B0604020202020204" pitchFamily="34" charset="0"/>
            </a:endParaRPr>
          </a:p>
        </p:txBody>
      </p:sp>
      <p:pic>
        <p:nvPicPr>
          <p:cNvPr id="8" name="Picture 9" descr="A:\ICRLOGO.G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48449" y="6385334"/>
            <a:ext cx="1600200" cy="445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5" descr="cid:image001.png@01D159BC.8388A830"/>
          <p:cNvPicPr>
            <a:picLocks noChangeAspect="1" noChangeArrowheads="1"/>
          </p:cNvPicPr>
          <p:nvPr/>
        </p:nvPicPr>
        <p:blipFill>
          <a:blip r:embed="rId3" r:link="rId4" cstate="print">
            <a:extLst>
              <a:ext uri="{28A0092B-C50C-407E-A947-70E740481C1C}">
                <a14:useLocalDpi xmlns:a14="http://schemas.microsoft.com/office/drawing/2010/main" val="0"/>
              </a:ext>
            </a:extLst>
          </a:blip>
          <a:srcRect/>
          <a:stretch>
            <a:fillRect/>
          </a:stretch>
        </p:blipFill>
        <p:spPr bwMode="auto">
          <a:xfrm>
            <a:off x="7832229" y="6385334"/>
            <a:ext cx="2576040" cy="445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0104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658" y="1509093"/>
            <a:ext cx="11013393" cy="47454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itle 1"/>
          <p:cNvSpPr txBox="1">
            <a:spLocks/>
          </p:cNvSpPr>
          <p:nvPr/>
        </p:nvSpPr>
        <p:spPr>
          <a:xfrm>
            <a:off x="1524000" y="36380"/>
            <a:ext cx="9144000" cy="773668"/>
          </a:xfrm>
          <a:prstGeom prst="rect">
            <a:avLst/>
          </a:prstGeom>
        </p:spPr>
        <p:txBody>
          <a:bodyPr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900" b="1" dirty="0">
                <a:cs typeface="Arial" panose="020B0604020202020204" pitchFamily="34" charset="0"/>
              </a:rPr>
              <a:t>Full Research Model for Validation with Stakeholders</a:t>
            </a:r>
          </a:p>
          <a:p>
            <a:r>
              <a:rPr lang="en-US" sz="2900" b="1" dirty="0">
                <a:cs typeface="Arial" panose="020B0604020202020204" pitchFamily="34" charset="0"/>
              </a:rPr>
              <a:t>Stella© Model Landing Page</a:t>
            </a:r>
          </a:p>
        </p:txBody>
      </p:sp>
      <p:pic>
        <p:nvPicPr>
          <p:cNvPr id="9" name="Picture 9" descr="A:\ICR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5439" y="6002178"/>
            <a:ext cx="2587138" cy="720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 descr="cid:image001.png@01D159BC.8388A830"/>
          <p:cNvPicPr>
            <a:picLocks noChangeAspect="1" noChangeArrowheads="1"/>
          </p:cNvPicPr>
          <p:nvPr/>
        </p:nvPicPr>
        <p:blipFill>
          <a:blip r:embed="rId4" r:link="rId5" cstate="print">
            <a:extLst>
              <a:ext uri="{28A0092B-C50C-407E-A947-70E740481C1C}">
                <a14:useLocalDpi xmlns:a14="http://schemas.microsoft.com/office/drawing/2010/main" val="0"/>
              </a:ext>
            </a:extLst>
          </a:blip>
          <a:srcRect/>
          <a:stretch>
            <a:fillRect/>
          </a:stretch>
        </p:blipFill>
        <p:spPr bwMode="auto">
          <a:xfrm>
            <a:off x="2707573" y="6105644"/>
            <a:ext cx="2968831" cy="513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itle 1"/>
          <p:cNvSpPr txBox="1">
            <a:spLocks/>
          </p:cNvSpPr>
          <p:nvPr/>
        </p:nvSpPr>
        <p:spPr>
          <a:xfrm>
            <a:off x="1767355" y="780835"/>
            <a:ext cx="9144000" cy="773668"/>
          </a:xfrm>
          <a:prstGeom prst="rect">
            <a:avLst/>
          </a:prstGeom>
        </p:spPr>
        <p:txBody>
          <a:bodyPr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200" b="1" dirty="0">
                <a:latin typeface="+mn-lt"/>
                <a:cs typeface="Arial" panose="020B0604020202020204" pitchFamily="34" charset="0"/>
              </a:rPr>
              <a:t>System Dynamics Modeling of the HIV Test &amp; Treat  (T&amp;T) Care Continuum</a:t>
            </a:r>
          </a:p>
          <a:p>
            <a:r>
              <a:rPr lang="en-US" sz="2200" b="1" dirty="0">
                <a:latin typeface="+mn-lt"/>
                <a:cs typeface="Arial" panose="020B0604020202020204" pitchFamily="34" charset="0"/>
              </a:rPr>
              <a:t>(14 SD Structures within 8 Modules)</a:t>
            </a:r>
          </a:p>
        </p:txBody>
      </p:sp>
      <p:sp>
        <p:nvSpPr>
          <p:cNvPr id="3" name="TextBox 2">
            <a:extLst>
              <a:ext uri="{FF2B5EF4-FFF2-40B4-BE49-F238E27FC236}">
                <a16:creationId xmlns:a16="http://schemas.microsoft.com/office/drawing/2014/main" id="{08F2CC26-057E-4D4F-8143-FA1F2675F9DA}"/>
              </a:ext>
            </a:extLst>
          </p:cNvPr>
          <p:cNvSpPr txBox="1"/>
          <p:nvPr/>
        </p:nvSpPr>
        <p:spPr>
          <a:xfrm>
            <a:off x="8038028" y="5744402"/>
            <a:ext cx="3808023" cy="1077218"/>
          </a:xfrm>
          <a:prstGeom prst="rect">
            <a:avLst/>
          </a:prstGeom>
          <a:noFill/>
        </p:spPr>
        <p:txBody>
          <a:bodyPr wrap="square">
            <a:spAutoFit/>
          </a:bodyPr>
          <a:lstStyle/>
          <a:p>
            <a:r>
              <a:rPr lang="en-US" sz="1600" dirty="0"/>
              <a:t>Weeks MR, Lounsbury DW, et al., Simulating system dynamics of the HIV care continuum to achieve treatment as prevention. </a:t>
            </a:r>
            <a:r>
              <a:rPr lang="en-US" sz="1600" dirty="0" err="1"/>
              <a:t>PLoS</a:t>
            </a:r>
            <a:r>
              <a:rPr lang="en-US" sz="1600" dirty="0"/>
              <a:t> One 2020; 15(3): PMID: 32191771.</a:t>
            </a:r>
          </a:p>
        </p:txBody>
      </p:sp>
    </p:spTree>
    <p:extLst>
      <p:ext uri="{BB962C8B-B14F-4D97-AF65-F5344CB8AC3E}">
        <p14:creationId xmlns:p14="http://schemas.microsoft.com/office/powerpoint/2010/main" val="2550538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676830" y="220840"/>
            <a:ext cx="10652166" cy="893618"/>
          </a:xfrm>
        </p:spPr>
        <p:txBody>
          <a:bodyPr>
            <a:noAutofit/>
          </a:bodyPr>
          <a:lstStyle/>
          <a:p>
            <a:pPr algn="ctr"/>
            <a:r>
              <a:rPr lang="en-US" altLang="en-US" sz="4500" b="1" dirty="0">
                <a:cs typeface="Arial" panose="020B0604020202020204" pitchFamily="34" charset="0"/>
              </a:rPr>
              <a:t>System Dynamics - SD GMB</a:t>
            </a:r>
          </a:p>
        </p:txBody>
      </p:sp>
      <p:sp>
        <p:nvSpPr>
          <p:cNvPr id="9219" name="Content Placeholder 2"/>
          <p:cNvSpPr>
            <a:spLocks noGrp="1"/>
          </p:cNvSpPr>
          <p:nvPr>
            <p:ph idx="1"/>
          </p:nvPr>
        </p:nvSpPr>
        <p:spPr>
          <a:xfrm>
            <a:off x="489328" y="1114458"/>
            <a:ext cx="11027170" cy="4629117"/>
          </a:xfrm>
        </p:spPr>
        <p:txBody>
          <a:bodyPr>
            <a:noAutofit/>
          </a:bodyPr>
          <a:lstStyle/>
          <a:p>
            <a:pPr marL="0" indent="0" algn="just">
              <a:lnSpc>
                <a:spcPct val="100000"/>
              </a:lnSpc>
              <a:spcBef>
                <a:spcPts val="0"/>
              </a:spcBef>
              <a:buSzPct val="100000"/>
              <a:buNone/>
            </a:pPr>
            <a:r>
              <a:rPr lang="en-US" sz="3600" b="1" dirty="0">
                <a:solidFill>
                  <a:schemeClr val="tx1"/>
                </a:solidFill>
                <a:cs typeface="Arial" panose="020B0604020202020204" pitchFamily="34" charset="0"/>
              </a:rPr>
              <a:t>Group Modeling Building (GMB) </a:t>
            </a:r>
            <a:r>
              <a:rPr lang="en-US" sz="3600" dirty="0">
                <a:solidFill>
                  <a:schemeClr val="tx1"/>
                </a:solidFill>
                <a:cs typeface="Arial" panose="020B0604020202020204" pitchFamily="34" charset="0"/>
              </a:rPr>
              <a:t>engages key stakeholders in all phases of modeling (Andersen et al. 1997; Luna-Reyes et al. 2006; </a:t>
            </a:r>
            <a:r>
              <a:rPr lang="en-US" sz="3600" dirty="0" err="1">
                <a:solidFill>
                  <a:schemeClr val="tx1"/>
                </a:solidFill>
                <a:cs typeface="Arial" panose="020B0604020202020204" pitchFamily="34" charset="0"/>
              </a:rPr>
              <a:t>Rouwette</a:t>
            </a:r>
            <a:r>
              <a:rPr lang="en-US" sz="3600" dirty="0">
                <a:solidFill>
                  <a:schemeClr val="tx1"/>
                </a:solidFill>
                <a:cs typeface="Arial" panose="020B0604020202020204" pitchFamily="34" charset="0"/>
              </a:rPr>
              <a:t> et al. 2002; </a:t>
            </a:r>
            <a:r>
              <a:rPr lang="en-US" sz="3600" dirty="0" err="1">
                <a:solidFill>
                  <a:schemeClr val="tx1"/>
                </a:solidFill>
                <a:cs typeface="Arial" panose="020B0604020202020204" pitchFamily="34" charset="0"/>
              </a:rPr>
              <a:t>Vennix</a:t>
            </a:r>
            <a:r>
              <a:rPr lang="en-US" sz="3600" dirty="0">
                <a:solidFill>
                  <a:schemeClr val="tx1"/>
                </a:solidFill>
                <a:cs typeface="Arial" panose="020B0604020202020204" pitchFamily="34" charset="0"/>
              </a:rPr>
              <a:t> 1996) (</a:t>
            </a:r>
            <a:r>
              <a:rPr lang="en-US" sz="3600" dirty="0" err="1">
                <a:solidFill>
                  <a:schemeClr val="tx1"/>
                </a:solidFill>
                <a:cs typeface="Arial" panose="020B0604020202020204" pitchFamily="34" charset="0"/>
              </a:rPr>
              <a:t>Scriptapedia</a:t>
            </a:r>
            <a:r>
              <a:rPr lang="en-US" sz="3600" dirty="0">
                <a:solidFill>
                  <a:schemeClr val="tx1"/>
                </a:solidFill>
                <a:cs typeface="Arial" panose="020B0604020202020204" pitchFamily="34" charset="0"/>
              </a:rPr>
              <a:t> 2011)</a:t>
            </a:r>
            <a:endParaRPr lang="en-US" altLang="en-US" sz="3600" dirty="0">
              <a:solidFill>
                <a:schemeClr val="tx1"/>
              </a:solidFill>
              <a:cs typeface="Arial" panose="020B0604020202020204" pitchFamily="34" charset="0"/>
            </a:endParaRPr>
          </a:p>
          <a:p>
            <a:pPr algn="just">
              <a:lnSpc>
                <a:spcPct val="100000"/>
              </a:lnSpc>
              <a:spcBef>
                <a:spcPts val="0"/>
              </a:spcBef>
              <a:buSzPct val="100000"/>
            </a:pPr>
            <a:r>
              <a:rPr lang="en-US" altLang="en-US" sz="3600" dirty="0">
                <a:solidFill>
                  <a:schemeClr val="tx1"/>
                </a:solidFill>
                <a:cs typeface="Arial" panose="020B0604020202020204" pitchFamily="34" charset="0"/>
              </a:rPr>
              <a:t>It supports collaborative co-investigation and co-learning about systems-level problems</a:t>
            </a:r>
          </a:p>
          <a:p>
            <a:pPr algn="just">
              <a:lnSpc>
                <a:spcPct val="100000"/>
              </a:lnSpc>
              <a:spcBef>
                <a:spcPts val="0"/>
              </a:spcBef>
              <a:buSzPct val="100000"/>
            </a:pPr>
            <a:r>
              <a:rPr lang="en-US" altLang="en-US" sz="3600" dirty="0">
                <a:solidFill>
                  <a:schemeClr val="tx1"/>
                </a:solidFill>
                <a:cs typeface="Arial" panose="020B0604020202020204" pitchFamily="34" charset="0"/>
              </a:rPr>
              <a:t>It uses cycles of reflection </a:t>
            </a:r>
            <a:r>
              <a:rPr lang="en-US" altLang="en-US" sz="3600" dirty="0">
                <a:solidFill>
                  <a:schemeClr val="tx1"/>
                </a:solidFill>
                <a:cs typeface="Arial" panose="020B0604020202020204" pitchFamily="34" charset="0"/>
                <a:sym typeface="Wingdings" panose="05000000000000000000" pitchFamily="2" charset="2"/>
              </a:rPr>
              <a:t>with </a:t>
            </a:r>
            <a:r>
              <a:rPr lang="en-US" altLang="en-US" sz="3600" dirty="0">
                <a:solidFill>
                  <a:schemeClr val="tx1"/>
                </a:solidFill>
                <a:cs typeface="Arial" panose="020B0604020202020204" pitchFamily="34" charset="0"/>
              </a:rPr>
              <a:t>repeated and continuous model refinement to test the model structure and simulated model behavior</a:t>
            </a:r>
          </a:p>
        </p:txBody>
      </p:sp>
      <p:pic>
        <p:nvPicPr>
          <p:cNvPr id="2" name="Picture 9" descr="A:\ICRLOGO.GIF">
            <a:extLst>
              <a:ext uri="{FF2B5EF4-FFF2-40B4-BE49-F238E27FC236}">
                <a16:creationId xmlns:a16="http://schemas.microsoft.com/office/drawing/2014/main" id="{7FF9DF60-5CB7-9A23-A84E-977FDA44A0B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9328" y="6021961"/>
            <a:ext cx="3001586" cy="836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cid:image001.png@01D159BC.8388A830">
            <a:extLst>
              <a:ext uri="{FF2B5EF4-FFF2-40B4-BE49-F238E27FC236}">
                <a16:creationId xmlns:a16="http://schemas.microsoft.com/office/drawing/2014/main" id="{3AFD92C4-7729-A26E-DDB2-708D5146EDC3}"/>
              </a:ext>
            </a:extLst>
          </p:cNvPr>
          <p:cNvPicPr>
            <a:picLocks noChangeAspect="1" noChangeArrowheads="1"/>
          </p:cNvPicPr>
          <p:nvPr/>
        </p:nvPicPr>
        <p:blipFill>
          <a:blip r:embed="rId4" r:link="rId5" cstate="print">
            <a:extLst>
              <a:ext uri="{28A0092B-C50C-407E-A947-70E740481C1C}">
                <a14:useLocalDpi xmlns:a14="http://schemas.microsoft.com/office/drawing/2010/main" val="0"/>
              </a:ext>
            </a:extLst>
          </a:blip>
          <a:srcRect/>
          <a:stretch>
            <a:fillRect/>
          </a:stretch>
        </p:blipFill>
        <p:spPr bwMode="auto">
          <a:xfrm>
            <a:off x="3540142" y="5979457"/>
            <a:ext cx="3963563" cy="685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8461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3828" y="930981"/>
            <a:ext cx="8790003" cy="4468712"/>
          </a:xfrm>
          <a:prstGeom prst="rect">
            <a:avLst/>
          </a:prstGeom>
        </p:spPr>
      </p:pic>
      <p:sp>
        <p:nvSpPr>
          <p:cNvPr id="7" name="TextBox 6"/>
          <p:cNvSpPr txBox="1"/>
          <p:nvPr/>
        </p:nvSpPr>
        <p:spPr>
          <a:xfrm>
            <a:off x="1516328" y="211701"/>
            <a:ext cx="8961008" cy="538609"/>
          </a:xfrm>
          <a:prstGeom prst="rect">
            <a:avLst/>
          </a:prstGeom>
          <a:noFill/>
        </p:spPr>
        <p:txBody>
          <a:bodyPr wrap="square" rtlCol="0">
            <a:spAutoFit/>
          </a:bodyPr>
          <a:lstStyle/>
          <a:p>
            <a:r>
              <a:rPr lang="en-US" sz="2900" b="1" dirty="0">
                <a:latin typeface="+mj-lt"/>
                <a:cs typeface="Arial" panose="020B0604020202020204" pitchFamily="34" charset="0"/>
              </a:rPr>
              <a:t>Greater Hartford HIV System Dynamics Modeling Task Force</a:t>
            </a:r>
          </a:p>
        </p:txBody>
      </p:sp>
      <p:sp>
        <p:nvSpPr>
          <p:cNvPr id="8" name="TextBox 7"/>
          <p:cNvSpPr txBox="1"/>
          <p:nvPr/>
        </p:nvSpPr>
        <p:spPr>
          <a:xfrm>
            <a:off x="7056133" y="5475948"/>
            <a:ext cx="4053610" cy="477054"/>
          </a:xfrm>
          <a:prstGeom prst="rect">
            <a:avLst/>
          </a:prstGeom>
          <a:noFill/>
        </p:spPr>
        <p:txBody>
          <a:bodyPr wrap="none" rtlCol="0">
            <a:spAutoFit/>
          </a:bodyPr>
          <a:lstStyle/>
          <a:p>
            <a:r>
              <a:rPr lang="en-US" sz="2500" b="1" dirty="0">
                <a:latin typeface="+mj-lt"/>
                <a:cs typeface="Arial" panose="020B0604020202020204" pitchFamily="34" charset="0"/>
              </a:rPr>
              <a:t>February 14, 2018 GMB Session</a:t>
            </a:r>
          </a:p>
        </p:txBody>
      </p:sp>
      <p:pic>
        <p:nvPicPr>
          <p:cNvPr id="3" name="Picture 9" descr="A:\ICRLOGO.GIF">
            <a:extLst>
              <a:ext uri="{FF2B5EF4-FFF2-40B4-BE49-F238E27FC236}">
                <a16:creationId xmlns:a16="http://schemas.microsoft.com/office/drawing/2014/main" id="{BD2737E2-2FAD-6C49-38B6-D764E36CCC4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49" y="6001511"/>
            <a:ext cx="3001586" cy="836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descr="cid:image001.png@01D159BC.8388A830">
            <a:extLst>
              <a:ext uri="{FF2B5EF4-FFF2-40B4-BE49-F238E27FC236}">
                <a16:creationId xmlns:a16="http://schemas.microsoft.com/office/drawing/2014/main" id="{B3968ECB-4A95-3A1F-2944-31EECC3AA2B6}"/>
              </a:ext>
            </a:extLst>
          </p:cNvPr>
          <p:cNvPicPr>
            <a:picLocks noChangeAspect="1" noChangeArrowheads="1"/>
          </p:cNvPicPr>
          <p:nvPr/>
        </p:nvPicPr>
        <p:blipFill>
          <a:blip r:embed="rId4" r:link="rId5" cstate="print">
            <a:extLst>
              <a:ext uri="{28A0092B-C50C-407E-A947-70E740481C1C}">
                <a14:useLocalDpi xmlns:a14="http://schemas.microsoft.com/office/drawing/2010/main" val="0"/>
              </a:ext>
            </a:extLst>
          </a:blip>
          <a:srcRect/>
          <a:stretch>
            <a:fillRect/>
          </a:stretch>
        </p:blipFill>
        <p:spPr bwMode="auto">
          <a:xfrm>
            <a:off x="3183347" y="6076641"/>
            <a:ext cx="3963563" cy="685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5194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p:cNvSpPr txBox="1">
            <a:spLocks/>
          </p:cNvSpPr>
          <p:nvPr/>
        </p:nvSpPr>
        <p:spPr>
          <a:xfrm>
            <a:off x="1953051" y="-23339"/>
            <a:ext cx="8133497" cy="10668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900" b="1" dirty="0">
                <a:cs typeface="Arial" panose="020B0604020202020204" pitchFamily="34" charset="0"/>
              </a:rPr>
              <a:t>Greater Hartford HIV System Dynamics Modeling </a:t>
            </a:r>
          </a:p>
          <a:p>
            <a:r>
              <a:rPr lang="en-US" sz="2900" b="1" dirty="0">
                <a:cs typeface="Arial" panose="020B0604020202020204" pitchFamily="34" charset="0"/>
              </a:rPr>
              <a:t>Task Force (N=31 with research team)*</a:t>
            </a:r>
          </a:p>
        </p:txBody>
      </p:sp>
      <p:graphicFrame>
        <p:nvGraphicFramePr>
          <p:cNvPr id="2" name="Table 1"/>
          <p:cNvGraphicFramePr>
            <a:graphicFrameLocks noGrp="1"/>
          </p:cNvGraphicFramePr>
          <p:nvPr>
            <p:extLst>
              <p:ext uri="{D42A27DB-BD31-4B8C-83A1-F6EECF244321}">
                <p14:modId xmlns:p14="http://schemas.microsoft.com/office/powerpoint/2010/main" val="306276307"/>
              </p:ext>
            </p:extLst>
          </p:nvPr>
        </p:nvGraphicFramePr>
        <p:xfrm>
          <a:off x="1953050" y="1101270"/>
          <a:ext cx="8133497" cy="4767303"/>
        </p:xfrm>
        <a:graphic>
          <a:graphicData uri="http://schemas.openxmlformats.org/drawingml/2006/table">
            <a:tbl>
              <a:tblPr firstRow="1" bandRow="1">
                <a:tableStyleId>{5C22544A-7EE6-4342-B048-85BDC9FD1C3A}</a:tableStyleId>
              </a:tblPr>
              <a:tblGrid>
                <a:gridCol w="7486213">
                  <a:extLst>
                    <a:ext uri="{9D8B030D-6E8A-4147-A177-3AD203B41FA5}">
                      <a16:colId xmlns:a16="http://schemas.microsoft.com/office/drawing/2014/main" val="20000"/>
                    </a:ext>
                  </a:extLst>
                </a:gridCol>
                <a:gridCol w="647284">
                  <a:extLst>
                    <a:ext uri="{9D8B030D-6E8A-4147-A177-3AD203B41FA5}">
                      <a16:colId xmlns:a16="http://schemas.microsoft.com/office/drawing/2014/main" val="20001"/>
                    </a:ext>
                  </a:extLst>
                </a:gridCol>
              </a:tblGrid>
              <a:tr h="325061">
                <a:tc>
                  <a:txBody>
                    <a:bodyPr/>
                    <a:lstStyle/>
                    <a:p>
                      <a:pPr algn="l"/>
                      <a:r>
                        <a:rPr lang="en-US" dirty="0">
                          <a:latin typeface="Arial" panose="020B0604020202020204" pitchFamily="34" charset="0"/>
                          <a:cs typeface="Arial" panose="020B0604020202020204" pitchFamily="34" charset="0"/>
                        </a:rPr>
                        <a:t>Stakeholder Group:</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dirty="0">
                          <a:latin typeface="Arial" panose="020B0604020202020204" pitchFamily="34" charset="0"/>
                          <a:cs typeface="Arial" panose="020B0604020202020204" pitchFamily="34" charset="0"/>
                        </a:rPr>
                        <a:t>N</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561063">
                <a:tc>
                  <a:txBody>
                    <a:bodyPr/>
                    <a:lstStyle/>
                    <a:p>
                      <a:r>
                        <a:rPr lang="en-US" sz="1800" b="0" dirty="0">
                          <a:latin typeface="Arial" panose="020B0604020202020204" pitchFamily="34" charset="0"/>
                          <a:cs typeface="Arial" panose="020B0604020202020204" pitchFamily="34" charset="0"/>
                        </a:rPr>
                        <a:t>People living with HIV [PLWH] (male, female, Black, Hispanic, gay, heterosexual, substance use history, young, older adult)</a:t>
                      </a:r>
                      <a:endParaRPr lang="en-US" b="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tcPr>
                </a:tc>
                <a:tc>
                  <a:txBody>
                    <a:bodyPr/>
                    <a:lstStyle/>
                    <a:p>
                      <a:pPr algn="ctr"/>
                      <a:r>
                        <a:rPr lang="en-US" dirty="0">
                          <a:latin typeface="Arial" panose="020B0604020202020204" pitchFamily="34" charset="0"/>
                          <a:cs typeface="Arial" panose="020B0604020202020204" pitchFamily="34" charset="0"/>
                        </a:rPr>
                        <a:t>5</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1"/>
                  </a:ext>
                </a:extLst>
              </a:tr>
              <a:tr h="325061">
                <a:tc>
                  <a:txBody>
                    <a:bodyPr/>
                    <a:lstStyle/>
                    <a:p>
                      <a:r>
                        <a:rPr lang="en-US" dirty="0">
                          <a:latin typeface="Arial" panose="020B0604020202020204" pitchFamily="34" charset="0"/>
                          <a:cs typeface="Arial" panose="020B0604020202020204" pitchFamily="34" charset="0"/>
                        </a:rPr>
                        <a:t>MDs, APRN</a:t>
                      </a:r>
                    </a:p>
                  </a:txBody>
                  <a:tcPr>
                    <a:lnL w="12700" cap="flat" cmpd="sng" algn="ctr">
                      <a:solidFill>
                        <a:schemeClr val="tx1"/>
                      </a:solidFill>
                      <a:prstDash val="solid"/>
                      <a:round/>
                      <a:headEnd type="none" w="med" len="med"/>
                      <a:tailEnd type="none" w="med" len="med"/>
                    </a:lnL>
                  </a:tcPr>
                </a:tc>
                <a:tc>
                  <a:txBody>
                    <a:bodyPr/>
                    <a:lstStyle/>
                    <a:p>
                      <a:pPr algn="ctr"/>
                      <a:r>
                        <a:rPr lang="en-US" dirty="0">
                          <a:latin typeface="Arial" panose="020B0604020202020204" pitchFamily="34" charset="0"/>
                          <a:cs typeface="Arial" panose="020B0604020202020204" pitchFamily="34" charset="0"/>
                        </a:rPr>
                        <a:t>3</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2"/>
                  </a:ext>
                </a:extLst>
              </a:tr>
              <a:tr h="325061">
                <a:tc>
                  <a:txBody>
                    <a:bodyPr/>
                    <a:lstStyle/>
                    <a:p>
                      <a:r>
                        <a:rPr lang="en-US" dirty="0">
                          <a:latin typeface="Arial" panose="020B0604020202020204" pitchFamily="34" charset="0"/>
                          <a:cs typeface="Arial" panose="020B0604020202020204" pitchFamily="34" charset="0"/>
                        </a:rPr>
                        <a:t>RN, Clinical Social</a:t>
                      </a:r>
                      <a:r>
                        <a:rPr lang="en-US" baseline="0" dirty="0">
                          <a:latin typeface="Arial" panose="020B0604020202020204" pitchFamily="34" charset="0"/>
                          <a:cs typeface="Arial" panose="020B0604020202020204" pitchFamily="34" charset="0"/>
                        </a:rPr>
                        <a:t> Worker</a:t>
                      </a:r>
                      <a:endParaRPr lang="en-US"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tcPr>
                </a:tc>
                <a:tc>
                  <a:txBody>
                    <a:bodyPr/>
                    <a:lstStyle/>
                    <a:p>
                      <a:pPr algn="ctr"/>
                      <a:r>
                        <a:rPr lang="en-US" dirty="0">
                          <a:latin typeface="Arial" panose="020B0604020202020204" pitchFamily="34" charset="0"/>
                          <a:cs typeface="Arial" panose="020B0604020202020204" pitchFamily="34" charset="0"/>
                        </a:rPr>
                        <a:t>2</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3"/>
                  </a:ext>
                </a:extLst>
              </a:tr>
              <a:tr h="325061">
                <a:tc>
                  <a:txBody>
                    <a:bodyPr/>
                    <a:lstStyle/>
                    <a:p>
                      <a:r>
                        <a:rPr lang="en-US" dirty="0">
                          <a:latin typeface="Arial" panose="020B0604020202020204" pitchFamily="34" charset="0"/>
                          <a:cs typeface="Arial" panose="020B0604020202020204" pitchFamily="34" charset="0"/>
                        </a:rPr>
                        <a:t>Case</a:t>
                      </a:r>
                      <a:r>
                        <a:rPr lang="en-US" baseline="0" dirty="0">
                          <a:latin typeface="Arial" panose="020B0604020202020204" pitchFamily="34" charset="0"/>
                          <a:cs typeface="Arial" panose="020B0604020202020204" pitchFamily="34" charset="0"/>
                        </a:rPr>
                        <a:t> Managers (current and former, medical, non-medical)</a:t>
                      </a:r>
                      <a:endParaRPr lang="en-US"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tcPr>
                </a:tc>
                <a:tc>
                  <a:txBody>
                    <a:bodyPr/>
                    <a:lstStyle/>
                    <a:p>
                      <a:pPr algn="ctr"/>
                      <a:r>
                        <a:rPr lang="en-US" dirty="0">
                          <a:latin typeface="Arial" panose="020B0604020202020204" pitchFamily="34" charset="0"/>
                          <a:cs typeface="Arial" panose="020B0604020202020204" pitchFamily="34" charset="0"/>
                        </a:rPr>
                        <a:t>4</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4"/>
                  </a:ext>
                </a:extLst>
              </a:tr>
              <a:tr h="561063">
                <a:tc>
                  <a:txBody>
                    <a:bodyPr/>
                    <a:lstStyle/>
                    <a:p>
                      <a:r>
                        <a:rPr lang="en-US" dirty="0">
                          <a:latin typeface="Arial" panose="020B0604020202020204" pitchFamily="34" charset="0"/>
                          <a:cs typeface="Arial" panose="020B0604020202020204" pitchFamily="34" charset="0"/>
                        </a:rPr>
                        <a:t>Program Coordinators/</a:t>
                      </a:r>
                      <a:r>
                        <a:rPr lang="en-US" baseline="0" dirty="0">
                          <a:latin typeface="Arial" panose="020B0604020202020204" pitchFamily="34" charset="0"/>
                          <a:cs typeface="Arial" panose="020B0604020202020204" pitchFamily="34" charset="0"/>
                        </a:rPr>
                        <a:t>Directors (HIV</a:t>
                      </a:r>
                      <a:r>
                        <a:rPr lang="en-US" dirty="0">
                          <a:latin typeface="Arial" panose="020B0604020202020204" pitchFamily="34" charset="0"/>
                          <a:cs typeface="Arial" panose="020B0604020202020204" pitchFamily="34" charset="0"/>
                        </a:rPr>
                        <a:t> Prevention; Substance Use Treatment</a:t>
                      </a:r>
                      <a:r>
                        <a:rPr lang="en-US" baseline="0" dirty="0">
                          <a:latin typeface="Arial" panose="020B0604020202020204" pitchFamily="34" charset="0"/>
                          <a:cs typeface="Arial" panose="020B0604020202020204" pitchFamily="34" charset="0"/>
                        </a:rPr>
                        <a:t>; Housing for PLWH)</a:t>
                      </a:r>
                      <a:endParaRPr lang="en-US"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tcPr>
                </a:tc>
                <a:tc>
                  <a:txBody>
                    <a:bodyPr/>
                    <a:lstStyle/>
                    <a:p>
                      <a:pPr algn="ctr"/>
                      <a:r>
                        <a:rPr lang="en-US" dirty="0">
                          <a:latin typeface="Arial" panose="020B0604020202020204" pitchFamily="34" charset="0"/>
                          <a:cs typeface="Arial" panose="020B0604020202020204" pitchFamily="34" charset="0"/>
                        </a:rPr>
                        <a:t>4</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5"/>
                  </a:ext>
                </a:extLst>
              </a:tr>
              <a:tr h="5610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a:latin typeface="Arial" panose="020B0604020202020204" pitchFamily="34" charset="0"/>
                          <a:cs typeface="Arial" panose="020B0604020202020204" pitchFamily="34" charset="0"/>
                        </a:rPr>
                        <a:t>Executive Directors of community and AIDS service organizations</a:t>
                      </a:r>
                    </a:p>
                  </a:txBody>
                  <a:tcPr>
                    <a:lnL w="12700" cap="flat" cmpd="sng" algn="ctr">
                      <a:solidFill>
                        <a:schemeClr val="tx1"/>
                      </a:solidFill>
                      <a:prstDash val="solid"/>
                      <a:round/>
                      <a:headEnd type="none" w="med" len="med"/>
                      <a:tailEnd type="none" w="med" len="med"/>
                    </a:lnL>
                  </a:tcPr>
                </a:tc>
                <a:tc>
                  <a:txBody>
                    <a:bodyPr/>
                    <a:lstStyle/>
                    <a:p>
                      <a:pPr algn="ctr"/>
                      <a:r>
                        <a:rPr lang="en-US" dirty="0">
                          <a:latin typeface="Arial" panose="020B0604020202020204" pitchFamily="34" charset="0"/>
                          <a:cs typeface="Arial" panose="020B0604020202020204" pitchFamily="34" charset="0"/>
                        </a:rPr>
                        <a:t>3</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6"/>
                  </a:ext>
                </a:extLst>
              </a:tr>
              <a:tr h="32506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a:latin typeface="Arial" panose="020B0604020202020204" pitchFamily="34" charset="0"/>
                          <a:cs typeface="Arial" panose="020B0604020202020204" pitchFamily="34" charset="0"/>
                        </a:rPr>
                        <a:t>Policy/Peer Advocates/Activists</a:t>
                      </a:r>
                    </a:p>
                  </a:txBody>
                  <a:tcPr>
                    <a:lnL w="12700" cap="flat" cmpd="sng" algn="ctr">
                      <a:solidFill>
                        <a:schemeClr val="tx1"/>
                      </a:solidFill>
                      <a:prstDash val="solid"/>
                      <a:round/>
                      <a:headEnd type="none" w="med" len="med"/>
                      <a:tailEnd type="none" w="med" len="med"/>
                    </a:lnL>
                  </a:tcPr>
                </a:tc>
                <a:tc>
                  <a:txBody>
                    <a:bodyPr/>
                    <a:lstStyle/>
                    <a:p>
                      <a:pPr algn="ctr"/>
                      <a:r>
                        <a:rPr lang="en-US" dirty="0">
                          <a:latin typeface="Arial" panose="020B0604020202020204" pitchFamily="34" charset="0"/>
                          <a:cs typeface="Arial" panose="020B0604020202020204" pitchFamily="34" charset="0"/>
                        </a:rPr>
                        <a:t>7</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7"/>
                  </a:ext>
                </a:extLst>
              </a:tr>
              <a:tr h="32506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dirty="0">
                          <a:latin typeface="Arial" panose="020B0604020202020204" pitchFamily="34" charset="0"/>
                          <a:cs typeface="Arial" panose="020B0604020202020204" pitchFamily="34" charset="0"/>
                        </a:rPr>
                        <a:t>State and City Health Department Unit or Program Directors</a:t>
                      </a:r>
                    </a:p>
                  </a:txBody>
                  <a:tcPr>
                    <a:lnL w="12700" cap="flat" cmpd="sng" algn="ctr">
                      <a:solidFill>
                        <a:schemeClr val="tx1"/>
                      </a:solidFill>
                      <a:prstDash val="solid"/>
                      <a:round/>
                      <a:headEnd type="none" w="med" len="med"/>
                      <a:tailEnd type="none" w="med" len="med"/>
                    </a:lnL>
                  </a:tcPr>
                </a:tc>
                <a:tc>
                  <a:txBody>
                    <a:bodyPr/>
                    <a:lstStyle/>
                    <a:p>
                      <a:pPr algn="ctr"/>
                      <a:r>
                        <a:rPr lang="en-US" dirty="0">
                          <a:latin typeface="Arial" panose="020B0604020202020204" pitchFamily="34" charset="0"/>
                          <a:cs typeface="Arial" panose="020B0604020202020204" pitchFamily="34" charset="0"/>
                        </a:rPr>
                        <a:t>3</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8"/>
                  </a:ext>
                </a:extLst>
              </a:tr>
              <a:tr h="325061">
                <a:tc>
                  <a:txBody>
                    <a:bodyPr/>
                    <a:lstStyle/>
                    <a:p>
                      <a:r>
                        <a:rPr lang="en-US" dirty="0">
                          <a:latin typeface="Arial" panose="020B0604020202020204" pitchFamily="34" charset="0"/>
                          <a:cs typeface="Arial" panose="020B0604020202020204" pitchFamily="34" charset="0"/>
                        </a:rPr>
                        <a:t>Gilead</a:t>
                      </a:r>
                      <a:r>
                        <a:rPr lang="en-US" baseline="0" dirty="0">
                          <a:latin typeface="Arial" panose="020B0604020202020204" pitchFamily="34" charset="0"/>
                          <a:cs typeface="Arial" panose="020B0604020202020204" pitchFamily="34" charset="0"/>
                        </a:rPr>
                        <a:t> Sciences Community Liaison</a:t>
                      </a:r>
                      <a:endParaRPr lang="en-US"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tcPr>
                </a:tc>
                <a:tc>
                  <a:txBody>
                    <a:bodyPr/>
                    <a:lstStyle/>
                    <a:p>
                      <a:pPr algn="ctr"/>
                      <a:r>
                        <a:rPr lang="en-US" dirty="0">
                          <a:latin typeface="Arial" panose="020B0604020202020204" pitchFamily="34" charset="0"/>
                          <a:cs typeface="Arial" panose="020B0604020202020204" pitchFamily="34" charset="0"/>
                        </a:rPr>
                        <a:t>1</a:t>
                      </a:r>
                    </a:p>
                  </a:txBody>
                  <a:tcPr anchor="ct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0009"/>
                  </a:ext>
                </a:extLst>
              </a:tr>
              <a:tr h="325061">
                <a:tc>
                  <a:txBody>
                    <a:bodyPr/>
                    <a:lstStyle/>
                    <a:p>
                      <a:r>
                        <a:rPr lang="en-US" dirty="0">
                          <a:latin typeface="Arial" panose="020B0604020202020204" pitchFamily="34" charset="0"/>
                          <a:cs typeface="Arial" panose="020B0604020202020204" pitchFamily="34" charset="0"/>
                        </a:rPr>
                        <a:t>Research Team</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dirty="0">
                          <a:latin typeface="Arial" panose="020B0604020202020204" pitchFamily="34" charset="0"/>
                          <a:cs typeface="Arial" panose="020B0604020202020204" pitchFamily="34" charset="0"/>
                        </a:rPr>
                        <a:t>6</a:t>
                      </a: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
        <p:nvSpPr>
          <p:cNvPr id="4" name="TextBox 3"/>
          <p:cNvSpPr txBox="1"/>
          <p:nvPr/>
        </p:nvSpPr>
        <p:spPr>
          <a:xfrm>
            <a:off x="6818293" y="5900645"/>
            <a:ext cx="3467471" cy="861774"/>
          </a:xfrm>
          <a:prstGeom prst="rect">
            <a:avLst/>
          </a:prstGeom>
          <a:noFill/>
        </p:spPr>
        <p:txBody>
          <a:bodyPr wrap="square" rtlCol="0">
            <a:spAutoFit/>
          </a:bodyPr>
          <a:lstStyle/>
          <a:p>
            <a:pPr marL="109538" indent="-109538" algn="r"/>
            <a:r>
              <a:rPr lang="en-US" sz="1400" b="1" dirty="0">
                <a:latin typeface="Arial" panose="020B0604020202020204" pitchFamily="34" charset="0"/>
                <a:cs typeface="Arial" panose="020B0604020202020204" pitchFamily="34" charset="0"/>
              </a:rPr>
              <a:t>* </a:t>
            </a:r>
            <a:r>
              <a:rPr lang="en-US" sz="2500" b="1" dirty="0">
                <a:cs typeface="Arial" panose="020B0604020202020204" pitchFamily="34" charset="0"/>
              </a:rPr>
              <a:t>Some members have more than one role</a:t>
            </a:r>
          </a:p>
        </p:txBody>
      </p:sp>
      <p:pic>
        <p:nvPicPr>
          <p:cNvPr id="3" name="Picture 9" descr="A:\ICRLOGO.GIF">
            <a:extLst>
              <a:ext uri="{FF2B5EF4-FFF2-40B4-BE49-F238E27FC236}">
                <a16:creationId xmlns:a16="http://schemas.microsoft.com/office/drawing/2014/main" id="{CFE73317-E79A-E247-25C5-8D42D4C6BA5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249" y="6001511"/>
            <a:ext cx="3001586" cy="836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cid:image001.png@01D159BC.8388A830">
            <a:extLst>
              <a:ext uri="{FF2B5EF4-FFF2-40B4-BE49-F238E27FC236}">
                <a16:creationId xmlns:a16="http://schemas.microsoft.com/office/drawing/2014/main" id="{246225EA-A43C-B50B-76AC-85CBE9BD1E2D}"/>
              </a:ext>
            </a:extLst>
          </p:cNvPr>
          <p:cNvPicPr>
            <a:picLocks noChangeAspect="1" noChangeArrowheads="1"/>
          </p:cNvPicPr>
          <p:nvPr/>
        </p:nvPicPr>
        <p:blipFill>
          <a:blip r:embed="rId3" r:link="rId4" cstate="print">
            <a:extLst>
              <a:ext uri="{28A0092B-C50C-407E-A947-70E740481C1C}">
                <a14:useLocalDpi xmlns:a14="http://schemas.microsoft.com/office/drawing/2010/main" val="0"/>
              </a:ext>
            </a:extLst>
          </a:blip>
          <a:srcRect/>
          <a:stretch>
            <a:fillRect/>
          </a:stretch>
        </p:blipFill>
        <p:spPr bwMode="auto">
          <a:xfrm>
            <a:off x="3183347" y="6076641"/>
            <a:ext cx="3963563" cy="685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51455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05000" y="136526"/>
            <a:ext cx="8229600" cy="1158875"/>
          </a:xfrm>
        </p:spPr>
        <p:txBody>
          <a:bodyPr>
            <a:noAutofit/>
          </a:bodyPr>
          <a:lstStyle/>
          <a:p>
            <a:pPr algn="ctr"/>
            <a:r>
              <a:rPr lang="en-US" sz="3200" b="1" dirty="0">
                <a:cs typeface="Arial" panose="020B0604020202020204" pitchFamily="34" charset="0"/>
              </a:rPr>
              <a:t>Group Model Building Sessions </a:t>
            </a:r>
            <a:br>
              <a:rPr lang="en-US" sz="3200" b="1" dirty="0">
                <a:cs typeface="Arial" panose="020B0604020202020204" pitchFamily="34" charset="0"/>
              </a:rPr>
            </a:br>
            <a:r>
              <a:rPr lang="en-US" sz="3200" b="1" dirty="0">
                <a:cs typeface="Arial" panose="020B0604020202020204" pitchFamily="34" charset="0"/>
              </a:rPr>
              <a:t>(2-year intervention period, N=16 sessions)</a:t>
            </a:r>
          </a:p>
        </p:txBody>
      </p:sp>
      <p:pic>
        <p:nvPicPr>
          <p:cNvPr id="10" name="Picture 9"/>
          <p:cNvPicPr>
            <a:picLocks noChangeAspect="1"/>
          </p:cNvPicPr>
          <p:nvPr/>
        </p:nvPicPr>
        <p:blipFill>
          <a:blip r:embed="rId2"/>
          <a:stretch>
            <a:fillRect/>
          </a:stretch>
        </p:blipFill>
        <p:spPr>
          <a:xfrm>
            <a:off x="2806149" y="1295401"/>
            <a:ext cx="6362700" cy="3978250"/>
          </a:xfrm>
          <a:prstGeom prst="rect">
            <a:avLst/>
          </a:prstGeom>
        </p:spPr>
      </p:pic>
      <p:sp>
        <p:nvSpPr>
          <p:cNvPr id="12" name="Rectangle 11"/>
          <p:cNvSpPr/>
          <p:nvPr/>
        </p:nvSpPr>
        <p:spPr>
          <a:xfrm>
            <a:off x="2663644" y="5314415"/>
            <a:ext cx="6732433" cy="800219"/>
          </a:xfrm>
          <a:prstGeom prst="rect">
            <a:avLst/>
          </a:prstGeom>
        </p:spPr>
        <p:txBody>
          <a:bodyPr wrap="square">
            <a:spAutoFit/>
          </a:bodyPr>
          <a:lstStyle/>
          <a:p>
            <a:r>
              <a:rPr lang="en-US" sz="2300" dirty="0"/>
              <a:t>Average proportion of sessions attended by Task Force Members = </a:t>
            </a:r>
            <a:r>
              <a:rPr lang="en-US" sz="2300" b="1" dirty="0"/>
              <a:t>65%</a:t>
            </a:r>
            <a:r>
              <a:rPr lang="en-US" sz="2300" dirty="0"/>
              <a:t> (55.6%, 74.4%, CI</a:t>
            </a:r>
            <a:r>
              <a:rPr lang="en-US" sz="2300" baseline="-25000" dirty="0"/>
              <a:t>95</a:t>
            </a:r>
            <a:r>
              <a:rPr lang="en-US" sz="2300" dirty="0"/>
              <a:t>)</a:t>
            </a:r>
          </a:p>
        </p:txBody>
      </p:sp>
      <p:pic>
        <p:nvPicPr>
          <p:cNvPr id="4" name="Picture 9" descr="A:\ICRLOGO.GIF">
            <a:extLst>
              <a:ext uri="{FF2B5EF4-FFF2-40B4-BE49-F238E27FC236}">
                <a16:creationId xmlns:a16="http://schemas.microsoft.com/office/drawing/2014/main" id="{B3820262-6184-3897-CBF1-348E0599F14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49" y="6001511"/>
            <a:ext cx="3001586" cy="836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cid:image001.png@01D159BC.8388A830">
            <a:extLst>
              <a:ext uri="{FF2B5EF4-FFF2-40B4-BE49-F238E27FC236}">
                <a16:creationId xmlns:a16="http://schemas.microsoft.com/office/drawing/2014/main" id="{4D8B069A-3673-FBB1-48BE-3C74A3580FCC}"/>
              </a:ext>
            </a:extLst>
          </p:cNvPr>
          <p:cNvPicPr>
            <a:picLocks noChangeAspect="1" noChangeArrowheads="1"/>
          </p:cNvPicPr>
          <p:nvPr/>
        </p:nvPicPr>
        <p:blipFill>
          <a:blip r:embed="rId4" r:link="rId5" cstate="print">
            <a:extLst>
              <a:ext uri="{28A0092B-C50C-407E-A947-70E740481C1C}">
                <a14:useLocalDpi xmlns:a14="http://schemas.microsoft.com/office/drawing/2010/main" val="0"/>
              </a:ext>
            </a:extLst>
          </a:blip>
          <a:srcRect/>
          <a:stretch>
            <a:fillRect/>
          </a:stretch>
        </p:blipFill>
        <p:spPr bwMode="auto">
          <a:xfrm>
            <a:off x="3183347" y="6076641"/>
            <a:ext cx="3963563" cy="6857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39784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ight Arrow 4"/>
          <p:cNvSpPr/>
          <p:nvPr/>
        </p:nvSpPr>
        <p:spPr>
          <a:xfrm>
            <a:off x="1524001" y="4073431"/>
            <a:ext cx="9143999" cy="250181"/>
          </a:xfrm>
          <a:prstGeom prst="rightArrow">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675360" y="4390587"/>
            <a:ext cx="498855" cy="430887"/>
          </a:xfrm>
          <a:prstGeom prst="rect">
            <a:avLst/>
          </a:prstGeom>
          <a:noFill/>
        </p:spPr>
        <p:txBody>
          <a:bodyPr wrap="none" rtlCol="0">
            <a:spAutoFit/>
          </a:bodyPr>
          <a:lstStyle/>
          <a:p>
            <a:pPr algn="ctr"/>
            <a:r>
              <a:rPr lang="en-US" sz="1100" dirty="0">
                <a:latin typeface="Arial" panose="020B0604020202020204" pitchFamily="34" charset="0"/>
                <a:cs typeface="Arial" panose="020B0604020202020204" pitchFamily="34" charset="0"/>
              </a:rPr>
              <a:t>Dec.</a:t>
            </a:r>
          </a:p>
          <a:p>
            <a:pPr algn="ctr"/>
            <a:r>
              <a:rPr lang="en-US" sz="1100" dirty="0">
                <a:latin typeface="Arial" panose="020B0604020202020204" pitchFamily="34" charset="0"/>
                <a:cs typeface="Arial" panose="020B0604020202020204" pitchFamily="34" charset="0"/>
              </a:rPr>
              <a:t>2016</a:t>
            </a:r>
          </a:p>
        </p:txBody>
      </p:sp>
      <p:sp>
        <p:nvSpPr>
          <p:cNvPr id="9" name="TextBox 8"/>
          <p:cNvSpPr txBox="1"/>
          <p:nvPr/>
        </p:nvSpPr>
        <p:spPr>
          <a:xfrm>
            <a:off x="1524001" y="2249585"/>
            <a:ext cx="852985" cy="1277273"/>
          </a:xfrm>
          <a:prstGeom prst="rect">
            <a:avLst/>
          </a:prstGeom>
          <a:noFill/>
        </p:spPr>
        <p:txBody>
          <a:bodyPr wrap="square" rtlCol="0">
            <a:spAutoFit/>
          </a:bodyPr>
          <a:lstStyle/>
          <a:p>
            <a:pPr algn="ctr"/>
            <a:r>
              <a:rPr lang="en-US" sz="1100" b="1" dirty="0">
                <a:solidFill>
                  <a:srgbClr val="C00000"/>
                </a:solidFill>
                <a:latin typeface="Arial" panose="020B0604020202020204" pitchFamily="34" charset="0"/>
                <a:cs typeface="Arial" panose="020B0604020202020204" pitchFamily="34" charset="0"/>
              </a:rPr>
              <a:t>SD Modeling Task Force </a:t>
            </a:r>
            <a:r>
              <a:rPr lang="en-US" sz="1100" b="1" dirty="0">
                <a:latin typeface="Arial" panose="020B0604020202020204" pitchFamily="34" charset="0"/>
                <a:cs typeface="Arial" panose="020B0604020202020204" pitchFamily="34" charset="0"/>
              </a:rPr>
              <a:t>Intro </a:t>
            </a:r>
          </a:p>
          <a:p>
            <a:pPr algn="ctr"/>
            <a:r>
              <a:rPr lang="en-US" sz="1100" b="1" dirty="0">
                <a:latin typeface="Arial" panose="020B0604020202020204" pitchFamily="34" charset="0"/>
                <a:cs typeface="Arial" panose="020B0604020202020204" pitchFamily="34" charset="0"/>
              </a:rPr>
              <a:t>to SD Modeling</a:t>
            </a:r>
          </a:p>
        </p:txBody>
      </p:sp>
      <p:sp>
        <p:nvSpPr>
          <p:cNvPr id="27" name="Down Arrow 26"/>
          <p:cNvSpPr/>
          <p:nvPr/>
        </p:nvSpPr>
        <p:spPr>
          <a:xfrm flipV="1">
            <a:off x="1882105" y="3491771"/>
            <a:ext cx="136779" cy="735687"/>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828446" y="4082655"/>
            <a:ext cx="228600" cy="240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p:cNvSpPr txBox="1"/>
          <p:nvPr/>
        </p:nvSpPr>
        <p:spPr>
          <a:xfrm>
            <a:off x="2767452" y="4411887"/>
            <a:ext cx="498856" cy="430887"/>
          </a:xfrm>
          <a:prstGeom prst="rect">
            <a:avLst/>
          </a:prstGeom>
          <a:noFill/>
        </p:spPr>
        <p:txBody>
          <a:bodyPr wrap="none" rtlCol="0">
            <a:spAutoFit/>
          </a:bodyPr>
          <a:lstStyle/>
          <a:p>
            <a:pPr algn="ctr"/>
            <a:r>
              <a:rPr lang="en-US" sz="1100" dirty="0">
                <a:latin typeface="Arial" panose="020B0604020202020204" pitchFamily="34" charset="0"/>
                <a:cs typeface="Arial" panose="020B0604020202020204" pitchFamily="34" charset="0"/>
              </a:rPr>
              <a:t>Jan.</a:t>
            </a:r>
          </a:p>
          <a:p>
            <a:pPr algn="ctr"/>
            <a:r>
              <a:rPr lang="en-US" sz="1100" dirty="0">
                <a:latin typeface="Arial" panose="020B0604020202020204" pitchFamily="34" charset="0"/>
                <a:cs typeface="Arial" panose="020B0604020202020204" pitchFamily="34" charset="0"/>
              </a:rPr>
              <a:t>2017</a:t>
            </a:r>
          </a:p>
        </p:txBody>
      </p:sp>
      <p:sp>
        <p:nvSpPr>
          <p:cNvPr id="30" name="TextBox 29"/>
          <p:cNvSpPr txBox="1"/>
          <p:nvPr/>
        </p:nvSpPr>
        <p:spPr>
          <a:xfrm>
            <a:off x="2460660" y="1965275"/>
            <a:ext cx="1112441" cy="1277273"/>
          </a:xfrm>
          <a:prstGeom prst="rect">
            <a:avLst/>
          </a:prstGeom>
          <a:noFill/>
        </p:spPr>
        <p:txBody>
          <a:bodyPr wrap="square" rtlCol="0">
            <a:spAutoFit/>
          </a:bodyPr>
          <a:lstStyle/>
          <a:p>
            <a:pPr algn="ctr"/>
            <a:r>
              <a:rPr lang="en-US" sz="1100" b="1" dirty="0">
                <a:solidFill>
                  <a:srgbClr val="C00000"/>
                </a:solidFill>
                <a:latin typeface="Arial" panose="020B0604020202020204" pitchFamily="34" charset="0"/>
                <a:cs typeface="Arial" panose="020B0604020202020204" pitchFamily="34" charset="0"/>
              </a:rPr>
              <a:t>SD Task Force Modeling Session 1: </a:t>
            </a:r>
            <a:r>
              <a:rPr lang="en-US" sz="1100" b="1" dirty="0">
                <a:latin typeface="Arial" panose="020B0604020202020204" pitchFamily="34" charset="0"/>
                <a:cs typeface="Arial" panose="020B0604020202020204" pitchFamily="34" charset="0"/>
              </a:rPr>
              <a:t>Variable Identification/ Definition</a:t>
            </a:r>
          </a:p>
        </p:txBody>
      </p:sp>
      <p:sp>
        <p:nvSpPr>
          <p:cNvPr id="31" name="Down Arrow 30"/>
          <p:cNvSpPr/>
          <p:nvPr/>
        </p:nvSpPr>
        <p:spPr>
          <a:xfrm flipV="1">
            <a:off x="2948491" y="3191689"/>
            <a:ext cx="174879" cy="1057065"/>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2921629" y="4106979"/>
            <a:ext cx="228600" cy="240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3569541" y="4390590"/>
            <a:ext cx="498856" cy="430887"/>
          </a:xfrm>
          <a:prstGeom prst="rect">
            <a:avLst/>
          </a:prstGeom>
          <a:noFill/>
        </p:spPr>
        <p:txBody>
          <a:bodyPr wrap="none" rtlCol="0">
            <a:spAutoFit/>
          </a:bodyPr>
          <a:lstStyle/>
          <a:p>
            <a:pPr algn="ctr"/>
            <a:r>
              <a:rPr lang="en-US" sz="1100" dirty="0">
                <a:latin typeface="Arial" panose="020B0604020202020204" pitchFamily="34" charset="0"/>
                <a:cs typeface="Arial" panose="020B0604020202020204" pitchFamily="34" charset="0"/>
              </a:rPr>
              <a:t>Feb.</a:t>
            </a:r>
          </a:p>
          <a:p>
            <a:pPr algn="ctr"/>
            <a:r>
              <a:rPr lang="en-US" sz="1100" dirty="0">
                <a:latin typeface="Arial" panose="020B0604020202020204" pitchFamily="34" charset="0"/>
                <a:cs typeface="Arial" panose="020B0604020202020204" pitchFamily="34" charset="0"/>
              </a:rPr>
              <a:t>2017</a:t>
            </a:r>
          </a:p>
        </p:txBody>
      </p:sp>
      <p:sp>
        <p:nvSpPr>
          <p:cNvPr id="34" name="TextBox 33"/>
          <p:cNvSpPr txBox="1"/>
          <p:nvPr/>
        </p:nvSpPr>
        <p:spPr>
          <a:xfrm>
            <a:off x="3265393" y="1054054"/>
            <a:ext cx="1157198" cy="1277273"/>
          </a:xfrm>
          <a:prstGeom prst="rect">
            <a:avLst/>
          </a:prstGeom>
          <a:noFill/>
        </p:spPr>
        <p:txBody>
          <a:bodyPr wrap="square" rtlCol="0">
            <a:spAutoFit/>
          </a:bodyPr>
          <a:lstStyle/>
          <a:p>
            <a:pPr algn="ctr"/>
            <a:r>
              <a:rPr lang="en-US" sz="1100" b="1" dirty="0">
                <a:solidFill>
                  <a:srgbClr val="C00000"/>
                </a:solidFill>
                <a:latin typeface="Arial" panose="020B0604020202020204" pitchFamily="34" charset="0"/>
                <a:cs typeface="Arial" panose="020B0604020202020204" pitchFamily="34" charset="0"/>
              </a:rPr>
              <a:t>SD Task Force Modeling Session 2: </a:t>
            </a:r>
            <a:r>
              <a:rPr lang="en-US" sz="1100" b="1" dirty="0">
                <a:latin typeface="Arial" panose="020B0604020202020204" pitchFamily="34" charset="0"/>
                <a:cs typeface="Arial" panose="020B0604020202020204" pitchFamily="34" charset="0"/>
              </a:rPr>
              <a:t>Causal Loop Diagramming: Mapping the Variables</a:t>
            </a:r>
          </a:p>
        </p:txBody>
      </p:sp>
      <p:sp>
        <p:nvSpPr>
          <p:cNvPr id="35" name="Down Arrow 34"/>
          <p:cNvSpPr/>
          <p:nvPr/>
        </p:nvSpPr>
        <p:spPr>
          <a:xfrm flipV="1">
            <a:off x="3750580" y="2328699"/>
            <a:ext cx="174879" cy="1898759"/>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3723718" y="4083417"/>
            <a:ext cx="228600" cy="240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4786960" y="4411886"/>
            <a:ext cx="763430" cy="600164"/>
          </a:xfrm>
          <a:prstGeom prst="rect">
            <a:avLst/>
          </a:prstGeom>
          <a:noFill/>
        </p:spPr>
        <p:txBody>
          <a:bodyPr wrap="square" rtlCol="0">
            <a:spAutoFit/>
          </a:bodyPr>
          <a:lstStyle/>
          <a:p>
            <a:pPr algn="ctr"/>
            <a:r>
              <a:rPr lang="en-US" sz="1100" dirty="0">
                <a:latin typeface="Arial" panose="020B0604020202020204" pitchFamily="34" charset="0"/>
                <a:cs typeface="Arial" panose="020B0604020202020204" pitchFamily="34" charset="0"/>
              </a:rPr>
              <a:t>March- June</a:t>
            </a:r>
          </a:p>
          <a:p>
            <a:pPr algn="ctr"/>
            <a:r>
              <a:rPr lang="en-US" sz="1100" dirty="0">
                <a:latin typeface="Arial" panose="020B0604020202020204" pitchFamily="34" charset="0"/>
                <a:cs typeface="Arial" panose="020B0604020202020204" pitchFamily="34" charset="0"/>
              </a:rPr>
              <a:t>2017</a:t>
            </a:r>
          </a:p>
        </p:txBody>
      </p:sp>
      <p:sp>
        <p:nvSpPr>
          <p:cNvPr id="42" name="TextBox 41"/>
          <p:cNvSpPr txBox="1"/>
          <p:nvPr/>
        </p:nvSpPr>
        <p:spPr>
          <a:xfrm>
            <a:off x="4579452" y="942166"/>
            <a:ext cx="1178446" cy="1615827"/>
          </a:xfrm>
          <a:prstGeom prst="rect">
            <a:avLst/>
          </a:prstGeom>
          <a:noFill/>
        </p:spPr>
        <p:txBody>
          <a:bodyPr wrap="square" rtlCol="0">
            <a:spAutoFit/>
          </a:bodyPr>
          <a:lstStyle/>
          <a:p>
            <a:pPr algn="ctr"/>
            <a:r>
              <a:rPr lang="en-US" sz="1100" b="1" dirty="0">
                <a:solidFill>
                  <a:srgbClr val="C00000"/>
                </a:solidFill>
                <a:latin typeface="Arial" panose="020B0604020202020204" pitchFamily="34" charset="0"/>
                <a:cs typeface="Arial" panose="020B0604020202020204" pitchFamily="34" charset="0"/>
              </a:rPr>
              <a:t>SD Task Force Modeling Sessions 3-7: </a:t>
            </a:r>
            <a:r>
              <a:rPr lang="en-US" sz="1100" b="1" dirty="0">
                <a:latin typeface="Arial" panose="020B0604020202020204" pitchFamily="34" charset="0"/>
                <a:cs typeface="Arial" panose="020B0604020202020204" pitchFamily="34" charset="0"/>
              </a:rPr>
              <a:t>Small Model Specification of Basic Services and Action Strategies</a:t>
            </a:r>
          </a:p>
        </p:txBody>
      </p:sp>
      <p:sp>
        <p:nvSpPr>
          <p:cNvPr id="43" name="Down Arrow 42"/>
          <p:cNvSpPr/>
          <p:nvPr/>
        </p:nvSpPr>
        <p:spPr>
          <a:xfrm flipV="1">
            <a:off x="5083745" y="2529933"/>
            <a:ext cx="174879" cy="1718822"/>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5056883" y="4091636"/>
            <a:ext cx="228600" cy="240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5434977" y="3613562"/>
            <a:ext cx="716863" cy="430887"/>
          </a:xfrm>
          <a:prstGeom prst="rect">
            <a:avLst/>
          </a:prstGeom>
          <a:noFill/>
        </p:spPr>
        <p:txBody>
          <a:bodyPr wrap="none" rtlCol="0">
            <a:spAutoFit/>
          </a:bodyPr>
          <a:lstStyle/>
          <a:p>
            <a:pPr algn="ctr"/>
            <a:r>
              <a:rPr lang="en-US" sz="1100" dirty="0">
                <a:latin typeface="Arial" panose="020B0604020202020204" pitchFamily="34" charset="0"/>
                <a:cs typeface="Arial" panose="020B0604020202020204" pitchFamily="34" charset="0"/>
              </a:rPr>
              <a:t>Summer</a:t>
            </a:r>
          </a:p>
          <a:p>
            <a:pPr algn="ctr"/>
            <a:r>
              <a:rPr lang="en-US" sz="1100" dirty="0">
                <a:latin typeface="Arial" panose="020B0604020202020204" pitchFamily="34" charset="0"/>
                <a:cs typeface="Arial" panose="020B0604020202020204" pitchFamily="34" charset="0"/>
              </a:rPr>
              <a:t>2017</a:t>
            </a:r>
          </a:p>
        </p:txBody>
      </p:sp>
      <p:sp>
        <p:nvSpPr>
          <p:cNvPr id="46" name="TextBox 45"/>
          <p:cNvSpPr txBox="1"/>
          <p:nvPr/>
        </p:nvSpPr>
        <p:spPr>
          <a:xfrm>
            <a:off x="5374902" y="4973529"/>
            <a:ext cx="978637" cy="1446550"/>
          </a:xfrm>
          <a:prstGeom prst="rect">
            <a:avLst/>
          </a:prstGeom>
          <a:noFill/>
        </p:spPr>
        <p:txBody>
          <a:bodyPr wrap="square" rtlCol="0">
            <a:spAutoFit/>
          </a:bodyPr>
          <a:lstStyle/>
          <a:p>
            <a:pPr algn="ctr"/>
            <a:r>
              <a:rPr lang="en-US" sz="1100" b="1" dirty="0">
                <a:latin typeface="Arial" panose="020B0604020202020204" pitchFamily="34" charset="0"/>
                <a:cs typeface="Arial" panose="020B0604020202020204" pitchFamily="34" charset="0"/>
              </a:rPr>
              <a:t>Research Team </a:t>
            </a:r>
            <a:r>
              <a:rPr lang="en-US" sz="1100" b="1" dirty="0">
                <a:solidFill>
                  <a:srgbClr val="0070C0"/>
                </a:solidFill>
                <a:latin typeface="Arial" panose="020B0604020202020204" pitchFamily="34" charset="0"/>
                <a:cs typeface="Arial" panose="020B0604020202020204" pitchFamily="34" charset="0"/>
              </a:rPr>
              <a:t>Develops Structures and Calibrates Small  Models</a:t>
            </a:r>
          </a:p>
        </p:txBody>
      </p:sp>
      <p:sp>
        <p:nvSpPr>
          <p:cNvPr id="47" name="Down Arrow 46"/>
          <p:cNvSpPr/>
          <p:nvPr/>
        </p:nvSpPr>
        <p:spPr>
          <a:xfrm>
            <a:off x="5793409" y="4238638"/>
            <a:ext cx="136779" cy="735687"/>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p:cNvSpPr/>
          <p:nvPr/>
        </p:nvSpPr>
        <p:spPr>
          <a:xfrm>
            <a:off x="5747498" y="4107427"/>
            <a:ext cx="228600" cy="24095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6416149" y="4366402"/>
            <a:ext cx="575799" cy="600164"/>
          </a:xfrm>
          <a:prstGeom prst="rect">
            <a:avLst/>
          </a:prstGeom>
          <a:noFill/>
        </p:spPr>
        <p:txBody>
          <a:bodyPr wrap="none" rtlCol="0">
            <a:spAutoFit/>
          </a:bodyPr>
          <a:lstStyle/>
          <a:p>
            <a:pPr algn="ctr"/>
            <a:r>
              <a:rPr lang="en-US" sz="1100" dirty="0">
                <a:latin typeface="Arial" panose="020B0604020202020204" pitchFamily="34" charset="0"/>
                <a:cs typeface="Arial" panose="020B0604020202020204" pitchFamily="34" charset="0"/>
              </a:rPr>
              <a:t>Sept- </a:t>
            </a:r>
          </a:p>
          <a:p>
            <a:pPr algn="ctr"/>
            <a:r>
              <a:rPr lang="en-US" sz="1100" dirty="0">
                <a:latin typeface="Arial" panose="020B0604020202020204" pitchFamily="34" charset="0"/>
                <a:cs typeface="Arial" panose="020B0604020202020204" pitchFamily="34" charset="0"/>
              </a:rPr>
              <a:t>Dec.</a:t>
            </a:r>
          </a:p>
          <a:p>
            <a:pPr algn="ctr"/>
            <a:r>
              <a:rPr lang="en-US" sz="1100" dirty="0">
                <a:latin typeface="Arial" panose="020B0604020202020204" pitchFamily="34" charset="0"/>
                <a:cs typeface="Arial" panose="020B0604020202020204" pitchFamily="34" charset="0"/>
              </a:rPr>
              <a:t>2017</a:t>
            </a:r>
          </a:p>
        </p:txBody>
      </p:sp>
      <p:sp>
        <p:nvSpPr>
          <p:cNvPr id="51" name="TextBox 50"/>
          <p:cNvSpPr txBox="1"/>
          <p:nvPr/>
        </p:nvSpPr>
        <p:spPr>
          <a:xfrm>
            <a:off x="6107526" y="1702963"/>
            <a:ext cx="1193045" cy="1446550"/>
          </a:xfrm>
          <a:prstGeom prst="rect">
            <a:avLst/>
          </a:prstGeom>
          <a:noFill/>
        </p:spPr>
        <p:txBody>
          <a:bodyPr wrap="square" rtlCol="0">
            <a:spAutoFit/>
          </a:bodyPr>
          <a:lstStyle/>
          <a:p>
            <a:pPr algn="ctr"/>
            <a:r>
              <a:rPr lang="en-US" sz="1100" b="1" dirty="0">
                <a:solidFill>
                  <a:srgbClr val="C00000"/>
                </a:solidFill>
                <a:latin typeface="Arial" panose="020B0604020202020204" pitchFamily="34" charset="0"/>
                <a:cs typeface="Arial" panose="020B0604020202020204" pitchFamily="34" charset="0"/>
              </a:rPr>
              <a:t>SD Task Force Modeling Sessions 8-10: </a:t>
            </a:r>
            <a:r>
              <a:rPr lang="en-US" sz="1100" b="1" dirty="0">
                <a:latin typeface="Arial" panose="020B0604020202020204" pitchFamily="34" charset="0"/>
                <a:cs typeface="Arial" panose="020B0604020202020204" pitchFamily="34" charset="0"/>
              </a:rPr>
              <a:t>Small Model Validation: Basic Services and Action Strategies</a:t>
            </a:r>
          </a:p>
        </p:txBody>
      </p:sp>
      <p:sp>
        <p:nvSpPr>
          <p:cNvPr id="52" name="Down Arrow 51"/>
          <p:cNvSpPr/>
          <p:nvPr/>
        </p:nvSpPr>
        <p:spPr>
          <a:xfrm flipV="1">
            <a:off x="6616610" y="3152959"/>
            <a:ext cx="174879" cy="1057065"/>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p:cNvSpPr/>
          <p:nvPr/>
        </p:nvSpPr>
        <p:spPr>
          <a:xfrm>
            <a:off x="6589748" y="4103115"/>
            <a:ext cx="228600" cy="240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4174293" y="3580389"/>
            <a:ext cx="593431" cy="430887"/>
          </a:xfrm>
          <a:prstGeom prst="rect">
            <a:avLst/>
          </a:prstGeom>
          <a:noFill/>
        </p:spPr>
        <p:txBody>
          <a:bodyPr wrap="none" rtlCol="0">
            <a:spAutoFit/>
          </a:bodyPr>
          <a:lstStyle/>
          <a:p>
            <a:pPr algn="ctr"/>
            <a:r>
              <a:rPr lang="en-US" sz="1100" dirty="0">
                <a:latin typeface="Arial" panose="020B0604020202020204" pitchFamily="34" charset="0"/>
                <a:cs typeface="Arial" panose="020B0604020202020204" pitchFamily="34" charset="0"/>
              </a:rPr>
              <a:t>Spring</a:t>
            </a:r>
          </a:p>
          <a:p>
            <a:pPr algn="ctr"/>
            <a:r>
              <a:rPr lang="en-US" sz="1100" dirty="0">
                <a:latin typeface="Arial" panose="020B0604020202020204" pitchFamily="34" charset="0"/>
                <a:cs typeface="Arial" panose="020B0604020202020204" pitchFamily="34" charset="0"/>
              </a:rPr>
              <a:t>2017</a:t>
            </a:r>
          </a:p>
        </p:txBody>
      </p:sp>
      <p:sp>
        <p:nvSpPr>
          <p:cNvPr id="55" name="TextBox 54"/>
          <p:cNvSpPr txBox="1"/>
          <p:nvPr/>
        </p:nvSpPr>
        <p:spPr>
          <a:xfrm>
            <a:off x="3991516" y="4941151"/>
            <a:ext cx="978637" cy="1277273"/>
          </a:xfrm>
          <a:prstGeom prst="rect">
            <a:avLst/>
          </a:prstGeom>
          <a:noFill/>
        </p:spPr>
        <p:txBody>
          <a:bodyPr wrap="square" rtlCol="0">
            <a:spAutoFit/>
          </a:bodyPr>
          <a:lstStyle/>
          <a:p>
            <a:pPr algn="ctr"/>
            <a:r>
              <a:rPr lang="en-US" sz="1100" b="1" dirty="0">
                <a:latin typeface="Arial" panose="020B0604020202020204" pitchFamily="34" charset="0"/>
                <a:cs typeface="Arial" panose="020B0604020202020204" pitchFamily="34" charset="0"/>
              </a:rPr>
              <a:t>Research Team </a:t>
            </a:r>
            <a:r>
              <a:rPr lang="en-US" sz="1100" b="1" dirty="0">
                <a:solidFill>
                  <a:srgbClr val="0070C0"/>
                </a:solidFill>
                <a:latin typeface="Arial" panose="020B0604020202020204" pitchFamily="34" charset="0"/>
                <a:cs typeface="Arial" panose="020B0604020202020204" pitchFamily="34" charset="0"/>
              </a:rPr>
              <a:t>Identifies ‘Stories’ (Small  Models) in the CLDs</a:t>
            </a:r>
          </a:p>
        </p:txBody>
      </p:sp>
      <p:sp>
        <p:nvSpPr>
          <p:cNvPr id="56" name="Down Arrow 55"/>
          <p:cNvSpPr/>
          <p:nvPr/>
        </p:nvSpPr>
        <p:spPr>
          <a:xfrm>
            <a:off x="4412446" y="4269567"/>
            <a:ext cx="136779" cy="735687"/>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4356708" y="4089482"/>
            <a:ext cx="228600" cy="24095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7087246" y="3634410"/>
            <a:ext cx="498855" cy="430887"/>
          </a:xfrm>
          <a:prstGeom prst="rect">
            <a:avLst/>
          </a:prstGeom>
          <a:noFill/>
        </p:spPr>
        <p:txBody>
          <a:bodyPr wrap="none" rtlCol="0">
            <a:spAutoFit/>
          </a:bodyPr>
          <a:lstStyle/>
          <a:p>
            <a:pPr algn="ctr"/>
            <a:r>
              <a:rPr lang="en-US" sz="1100" dirty="0">
                <a:latin typeface="Arial" panose="020B0604020202020204" pitchFamily="34" charset="0"/>
                <a:cs typeface="Arial" panose="020B0604020202020204" pitchFamily="34" charset="0"/>
              </a:rPr>
              <a:t>Fall</a:t>
            </a:r>
          </a:p>
          <a:p>
            <a:pPr algn="ctr"/>
            <a:r>
              <a:rPr lang="en-US" sz="1100" dirty="0">
                <a:latin typeface="Arial" panose="020B0604020202020204" pitchFamily="34" charset="0"/>
                <a:cs typeface="Arial" panose="020B0604020202020204" pitchFamily="34" charset="0"/>
              </a:rPr>
              <a:t>2017</a:t>
            </a:r>
          </a:p>
        </p:txBody>
      </p:sp>
      <p:sp>
        <p:nvSpPr>
          <p:cNvPr id="60" name="Down Arrow 59"/>
          <p:cNvSpPr/>
          <p:nvPr/>
        </p:nvSpPr>
        <p:spPr>
          <a:xfrm>
            <a:off x="7336674" y="4259486"/>
            <a:ext cx="136779" cy="735687"/>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7290763" y="4128275"/>
            <a:ext cx="228600" cy="24095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7828639" y="4399722"/>
            <a:ext cx="665106" cy="600164"/>
          </a:xfrm>
          <a:prstGeom prst="rect">
            <a:avLst/>
          </a:prstGeom>
          <a:noFill/>
        </p:spPr>
        <p:txBody>
          <a:bodyPr wrap="square" rtlCol="0">
            <a:spAutoFit/>
          </a:bodyPr>
          <a:lstStyle/>
          <a:p>
            <a:pPr algn="ctr"/>
            <a:r>
              <a:rPr lang="en-US" sz="1100" dirty="0">
                <a:latin typeface="Arial" panose="020B0604020202020204" pitchFamily="34" charset="0"/>
                <a:cs typeface="Arial" panose="020B0604020202020204" pitchFamily="34" charset="0"/>
              </a:rPr>
              <a:t>Jan.- June</a:t>
            </a:r>
          </a:p>
          <a:p>
            <a:pPr algn="ctr"/>
            <a:r>
              <a:rPr lang="en-US" sz="1100" dirty="0">
                <a:latin typeface="Arial" panose="020B0604020202020204" pitchFamily="34" charset="0"/>
                <a:cs typeface="Arial" panose="020B0604020202020204" pitchFamily="34" charset="0"/>
              </a:rPr>
              <a:t>2018</a:t>
            </a:r>
          </a:p>
        </p:txBody>
      </p:sp>
      <p:sp>
        <p:nvSpPr>
          <p:cNvPr id="63" name="TextBox 62"/>
          <p:cNvSpPr txBox="1"/>
          <p:nvPr/>
        </p:nvSpPr>
        <p:spPr>
          <a:xfrm>
            <a:off x="7499356" y="931738"/>
            <a:ext cx="1323672" cy="1615827"/>
          </a:xfrm>
          <a:prstGeom prst="rect">
            <a:avLst/>
          </a:prstGeom>
          <a:noFill/>
        </p:spPr>
        <p:txBody>
          <a:bodyPr wrap="square" rtlCol="0">
            <a:spAutoFit/>
          </a:bodyPr>
          <a:lstStyle/>
          <a:p>
            <a:pPr algn="ctr"/>
            <a:r>
              <a:rPr lang="en-US" sz="1100" b="1" dirty="0">
                <a:solidFill>
                  <a:srgbClr val="C00000"/>
                </a:solidFill>
                <a:latin typeface="Arial" panose="020B0604020202020204" pitchFamily="34" charset="0"/>
                <a:cs typeface="Arial" panose="020B0604020202020204" pitchFamily="34" charset="0"/>
              </a:rPr>
              <a:t>SD Task Force Modeling Sessions 11-16: </a:t>
            </a:r>
            <a:r>
              <a:rPr lang="en-US" sz="1100" b="1" dirty="0">
                <a:latin typeface="Arial" panose="020B0604020202020204" pitchFamily="34" charset="0"/>
                <a:cs typeface="Arial" panose="020B0604020202020204" pitchFamily="34" charset="0"/>
              </a:rPr>
              <a:t>Full Model Review: All Modules/Models Structural and Behavioral Validation </a:t>
            </a:r>
          </a:p>
        </p:txBody>
      </p:sp>
      <p:sp>
        <p:nvSpPr>
          <p:cNvPr id="64" name="Down Arrow 63"/>
          <p:cNvSpPr/>
          <p:nvPr/>
        </p:nvSpPr>
        <p:spPr>
          <a:xfrm flipV="1">
            <a:off x="8073755" y="2529933"/>
            <a:ext cx="174879" cy="1718822"/>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8046893" y="4091636"/>
            <a:ext cx="228600" cy="2409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p:cNvSpPr txBox="1"/>
          <p:nvPr/>
        </p:nvSpPr>
        <p:spPr>
          <a:xfrm>
            <a:off x="6862738" y="4955041"/>
            <a:ext cx="1085312" cy="1277273"/>
          </a:xfrm>
          <a:prstGeom prst="rect">
            <a:avLst/>
          </a:prstGeom>
          <a:noFill/>
        </p:spPr>
        <p:txBody>
          <a:bodyPr wrap="square" rtlCol="0">
            <a:spAutoFit/>
          </a:bodyPr>
          <a:lstStyle/>
          <a:p>
            <a:pPr algn="ctr"/>
            <a:r>
              <a:rPr lang="en-US" sz="1100" b="1" dirty="0">
                <a:latin typeface="Arial" panose="020B0604020202020204" pitchFamily="34" charset="0"/>
                <a:cs typeface="Arial" panose="020B0604020202020204" pitchFamily="34" charset="0"/>
              </a:rPr>
              <a:t>Research Team </a:t>
            </a:r>
          </a:p>
          <a:p>
            <a:pPr algn="ctr"/>
            <a:r>
              <a:rPr lang="en-US" sz="1100" b="1" dirty="0">
                <a:solidFill>
                  <a:srgbClr val="0070C0"/>
                </a:solidFill>
                <a:latin typeface="Arial" panose="020B0604020202020204" pitchFamily="34" charset="0"/>
                <a:cs typeface="Arial" panose="020B0604020202020204" pitchFamily="34" charset="0"/>
              </a:rPr>
              <a:t>Revises Model</a:t>
            </a:r>
          </a:p>
          <a:p>
            <a:pPr algn="ctr"/>
            <a:r>
              <a:rPr lang="en-US" sz="1100" b="1" dirty="0">
                <a:solidFill>
                  <a:srgbClr val="0070C0"/>
                </a:solidFill>
                <a:latin typeface="Arial" panose="020B0604020202020204" pitchFamily="34" charset="0"/>
                <a:cs typeface="Arial" panose="020B0604020202020204" pitchFamily="34" charset="0"/>
              </a:rPr>
              <a:t>Structures and Calibrations</a:t>
            </a:r>
          </a:p>
        </p:txBody>
      </p:sp>
      <p:sp>
        <p:nvSpPr>
          <p:cNvPr id="67" name="TextBox 66"/>
          <p:cNvSpPr txBox="1"/>
          <p:nvPr/>
        </p:nvSpPr>
        <p:spPr>
          <a:xfrm>
            <a:off x="8478334" y="3526857"/>
            <a:ext cx="725466" cy="600164"/>
          </a:xfrm>
          <a:prstGeom prst="rect">
            <a:avLst/>
          </a:prstGeom>
          <a:noFill/>
        </p:spPr>
        <p:txBody>
          <a:bodyPr wrap="square" rtlCol="0">
            <a:spAutoFit/>
          </a:bodyPr>
          <a:lstStyle/>
          <a:p>
            <a:pPr algn="ctr"/>
            <a:r>
              <a:rPr lang="en-US" sz="1100" dirty="0">
                <a:latin typeface="Arial" panose="020B0604020202020204" pitchFamily="34" charset="0"/>
                <a:cs typeface="Arial" panose="020B0604020202020204" pitchFamily="34" charset="0"/>
              </a:rPr>
              <a:t>Winter- Spring</a:t>
            </a:r>
          </a:p>
          <a:p>
            <a:pPr algn="ctr"/>
            <a:r>
              <a:rPr lang="en-US" sz="1100" dirty="0">
                <a:latin typeface="Arial" panose="020B0604020202020204" pitchFamily="34" charset="0"/>
                <a:cs typeface="Arial" panose="020B0604020202020204" pitchFamily="34" charset="0"/>
              </a:rPr>
              <a:t>2018</a:t>
            </a:r>
          </a:p>
        </p:txBody>
      </p:sp>
      <p:sp>
        <p:nvSpPr>
          <p:cNvPr id="69" name="Oval 68"/>
          <p:cNvSpPr/>
          <p:nvPr/>
        </p:nvSpPr>
        <p:spPr>
          <a:xfrm>
            <a:off x="8726768" y="4128275"/>
            <a:ext cx="228600" cy="24095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p:cNvSpPr txBox="1"/>
          <p:nvPr/>
        </p:nvSpPr>
        <p:spPr>
          <a:xfrm>
            <a:off x="2166519" y="3600134"/>
            <a:ext cx="702436" cy="430887"/>
          </a:xfrm>
          <a:prstGeom prst="rect">
            <a:avLst/>
          </a:prstGeom>
          <a:noFill/>
        </p:spPr>
        <p:txBody>
          <a:bodyPr wrap="none" rtlCol="0">
            <a:spAutoFit/>
          </a:bodyPr>
          <a:lstStyle/>
          <a:p>
            <a:pPr algn="ctr"/>
            <a:r>
              <a:rPr lang="en-US" sz="1100" dirty="0">
                <a:latin typeface="Arial" panose="020B0604020202020204" pitchFamily="34" charset="0"/>
                <a:cs typeface="Arial" panose="020B0604020202020204" pitchFamily="34" charset="0"/>
              </a:rPr>
              <a:t>Winter</a:t>
            </a:r>
          </a:p>
          <a:p>
            <a:pPr algn="ctr"/>
            <a:r>
              <a:rPr lang="en-US" sz="1100" dirty="0">
                <a:latin typeface="Arial" panose="020B0604020202020204" pitchFamily="34" charset="0"/>
                <a:cs typeface="Arial" panose="020B0604020202020204" pitchFamily="34" charset="0"/>
              </a:rPr>
              <a:t>2016-17</a:t>
            </a:r>
          </a:p>
        </p:txBody>
      </p:sp>
      <p:sp>
        <p:nvSpPr>
          <p:cNvPr id="72" name="TextBox 71"/>
          <p:cNvSpPr txBox="1"/>
          <p:nvPr/>
        </p:nvSpPr>
        <p:spPr>
          <a:xfrm>
            <a:off x="2038244" y="4960895"/>
            <a:ext cx="978637" cy="1107996"/>
          </a:xfrm>
          <a:prstGeom prst="rect">
            <a:avLst/>
          </a:prstGeom>
          <a:noFill/>
        </p:spPr>
        <p:txBody>
          <a:bodyPr wrap="square" rtlCol="0">
            <a:spAutoFit/>
          </a:bodyPr>
          <a:lstStyle/>
          <a:p>
            <a:pPr algn="ctr"/>
            <a:r>
              <a:rPr lang="en-US" sz="1100" b="1" dirty="0">
                <a:latin typeface="Arial" panose="020B0604020202020204" pitchFamily="34" charset="0"/>
                <a:cs typeface="Arial" panose="020B0604020202020204" pitchFamily="34" charset="0"/>
              </a:rPr>
              <a:t>Research Team </a:t>
            </a:r>
            <a:r>
              <a:rPr lang="en-US" sz="1100" b="1" dirty="0">
                <a:solidFill>
                  <a:srgbClr val="0070C0"/>
                </a:solidFill>
                <a:latin typeface="Arial" panose="020B0604020202020204" pitchFamily="34" charset="0"/>
                <a:cs typeface="Arial" panose="020B0604020202020204" pitchFamily="34" charset="0"/>
              </a:rPr>
              <a:t>Develops ‘Scripts’ for Modeling Sessions</a:t>
            </a:r>
          </a:p>
        </p:txBody>
      </p:sp>
      <p:sp>
        <p:nvSpPr>
          <p:cNvPr id="73" name="Down Arrow 72"/>
          <p:cNvSpPr/>
          <p:nvPr/>
        </p:nvSpPr>
        <p:spPr>
          <a:xfrm>
            <a:off x="2448221" y="4237017"/>
            <a:ext cx="136779" cy="735687"/>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p:cNvSpPr/>
          <p:nvPr/>
        </p:nvSpPr>
        <p:spPr>
          <a:xfrm>
            <a:off x="2403436" y="4109227"/>
            <a:ext cx="228600" cy="24095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p:cNvSpPr txBox="1"/>
          <p:nvPr/>
        </p:nvSpPr>
        <p:spPr>
          <a:xfrm>
            <a:off x="9714296" y="3497872"/>
            <a:ext cx="725466" cy="600164"/>
          </a:xfrm>
          <a:prstGeom prst="rect">
            <a:avLst/>
          </a:prstGeom>
          <a:noFill/>
        </p:spPr>
        <p:txBody>
          <a:bodyPr wrap="square" rtlCol="0">
            <a:spAutoFit/>
          </a:bodyPr>
          <a:lstStyle/>
          <a:p>
            <a:pPr algn="ctr"/>
            <a:r>
              <a:rPr lang="en-US" sz="1100" dirty="0">
                <a:latin typeface="Arial" panose="020B0604020202020204" pitchFamily="34" charset="0"/>
                <a:cs typeface="Arial" panose="020B0604020202020204" pitchFamily="34" charset="0"/>
              </a:rPr>
              <a:t>Spring-Summer</a:t>
            </a:r>
          </a:p>
          <a:p>
            <a:pPr algn="ctr"/>
            <a:r>
              <a:rPr lang="en-US" sz="1100" dirty="0">
                <a:latin typeface="Arial" panose="020B0604020202020204" pitchFamily="34" charset="0"/>
                <a:cs typeface="Arial" panose="020B0604020202020204" pitchFamily="34" charset="0"/>
              </a:rPr>
              <a:t>2018</a:t>
            </a:r>
          </a:p>
        </p:txBody>
      </p:sp>
      <p:sp>
        <p:nvSpPr>
          <p:cNvPr id="78" name="Down Arrow 77"/>
          <p:cNvSpPr/>
          <p:nvPr/>
        </p:nvSpPr>
        <p:spPr>
          <a:xfrm>
            <a:off x="10008641" y="4230501"/>
            <a:ext cx="136779" cy="735687"/>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p:cNvSpPr/>
          <p:nvPr/>
        </p:nvSpPr>
        <p:spPr>
          <a:xfrm>
            <a:off x="9962730" y="4099290"/>
            <a:ext cx="228600" cy="240956"/>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p:cNvSpPr txBox="1"/>
          <p:nvPr/>
        </p:nvSpPr>
        <p:spPr>
          <a:xfrm>
            <a:off x="9523966" y="4941150"/>
            <a:ext cx="1109669" cy="1785104"/>
          </a:xfrm>
          <a:prstGeom prst="rect">
            <a:avLst/>
          </a:prstGeom>
          <a:noFill/>
        </p:spPr>
        <p:txBody>
          <a:bodyPr wrap="square" rtlCol="0">
            <a:spAutoFit/>
          </a:bodyPr>
          <a:lstStyle/>
          <a:p>
            <a:pPr algn="ctr"/>
            <a:r>
              <a:rPr lang="en-US" sz="1100" b="1" dirty="0">
                <a:latin typeface="Arial" panose="020B0604020202020204" pitchFamily="34" charset="0"/>
                <a:cs typeface="Arial" panose="020B0604020202020204" pitchFamily="34" charset="0"/>
              </a:rPr>
              <a:t>Research Team </a:t>
            </a:r>
            <a:r>
              <a:rPr lang="en-US" sz="1100" b="1" dirty="0">
                <a:solidFill>
                  <a:srgbClr val="0070C0"/>
                </a:solidFill>
                <a:latin typeface="Arial" panose="020B0604020202020204" pitchFamily="34" charset="0"/>
                <a:cs typeface="Arial" panose="020B0604020202020204" pitchFamily="34" charset="0"/>
              </a:rPr>
              <a:t>Prepares Model and Interface Tools for “Getting To Zero” Task Force Applications</a:t>
            </a:r>
          </a:p>
        </p:txBody>
      </p:sp>
      <p:pic>
        <p:nvPicPr>
          <p:cNvPr id="59" name="Picture 9" descr="A:\ICRLOGO.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3941" y="6181743"/>
            <a:ext cx="2314279" cy="644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5" name="Picture 5" descr="cid:image001.png@01D159BC.8388A830"/>
          <p:cNvPicPr>
            <a:picLocks noChangeAspect="1" noChangeArrowheads="1"/>
          </p:cNvPicPr>
          <p:nvPr/>
        </p:nvPicPr>
        <p:blipFill>
          <a:blip r:embed="rId4" r:link="rId5" cstate="print">
            <a:extLst>
              <a:ext uri="{28A0092B-C50C-407E-A947-70E740481C1C}">
                <a14:useLocalDpi xmlns:a14="http://schemas.microsoft.com/office/drawing/2010/main" val="0"/>
              </a:ext>
            </a:extLst>
          </a:blip>
          <a:srcRect/>
          <a:stretch>
            <a:fillRect/>
          </a:stretch>
        </p:blipFill>
        <p:spPr bwMode="auto">
          <a:xfrm>
            <a:off x="2462842" y="6278279"/>
            <a:ext cx="2823617" cy="488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 name="Down Arrow 83"/>
          <p:cNvSpPr/>
          <p:nvPr/>
        </p:nvSpPr>
        <p:spPr>
          <a:xfrm>
            <a:off x="8772679" y="4259486"/>
            <a:ext cx="136779" cy="1017191"/>
          </a:xfrm>
          <a:prstGeom prst="down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p:cNvSpPr txBox="1"/>
          <p:nvPr/>
        </p:nvSpPr>
        <p:spPr>
          <a:xfrm>
            <a:off x="8220862" y="5276676"/>
            <a:ext cx="1240412" cy="1107996"/>
          </a:xfrm>
          <a:prstGeom prst="rect">
            <a:avLst/>
          </a:prstGeom>
          <a:noFill/>
        </p:spPr>
        <p:txBody>
          <a:bodyPr wrap="square" rtlCol="0">
            <a:spAutoFit/>
          </a:bodyPr>
          <a:lstStyle/>
          <a:p>
            <a:pPr algn="ctr"/>
            <a:r>
              <a:rPr lang="en-US" sz="1100" b="1" dirty="0">
                <a:latin typeface="Arial" panose="020B0604020202020204" pitchFamily="34" charset="0"/>
                <a:cs typeface="Arial" panose="020B0604020202020204" pitchFamily="34" charset="0"/>
              </a:rPr>
              <a:t>Research Team </a:t>
            </a:r>
            <a:r>
              <a:rPr lang="en-US" sz="1100" b="1" dirty="0">
                <a:solidFill>
                  <a:srgbClr val="0070C0"/>
                </a:solidFill>
                <a:latin typeface="Arial" panose="020B0604020202020204" pitchFamily="34" charset="0"/>
                <a:cs typeface="Arial" panose="020B0604020202020204" pitchFamily="34" charset="0"/>
              </a:rPr>
              <a:t>Develops Model Documentation and User Interface Tools</a:t>
            </a:r>
          </a:p>
        </p:txBody>
      </p:sp>
      <p:cxnSp>
        <p:nvCxnSpPr>
          <p:cNvPr id="86" name="Straight Connector 85"/>
          <p:cNvCxnSpPr/>
          <p:nvPr/>
        </p:nvCxnSpPr>
        <p:spPr>
          <a:xfrm>
            <a:off x="9513911" y="2462568"/>
            <a:ext cx="0" cy="3368106"/>
          </a:xfrm>
          <a:prstGeom prst="line">
            <a:avLst/>
          </a:prstGeom>
          <a:ln w="28575">
            <a:solidFill>
              <a:srgbClr val="000000"/>
            </a:solidFill>
            <a:prstDash val="dash"/>
          </a:ln>
        </p:spPr>
        <p:style>
          <a:lnRef idx="1">
            <a:schemeClr val="accent1"/>
          </a:lnRef>
          <a:fillRef idx="0">
            <a:schemeClr val="accent1"/>
          </a:fillRef>
          <a:effectRef idx="0">
            <a:schemeClr val="accent1"/>
          </a:effectRef>
          <a:fontRef idx="minor">
            <a:schemeClr val="tx1"/>
          </a:fontRef>
        </p:style>
      </p:cxnSp>
      <p:sp>
        <p:nvSpPr>
          <p:cNvPr id="68" name="Title 1"/>
          <p:cNvSpPr txBox="1">
            <a:spLocks/>
          </p:cNvSpPr>
          <p:nvPr/>
        </p:nvSpPr>
        <p:spPr>
          <a:xfrm>
            <a:off x="1524000" y="10237"/>
            <a:ext cx="9144000" cy="833883"/>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1316038" indent="-1316038"/>
            <a:r>
              <a:rPr lang="en-US" sz="2900" b="1" dirty="0">
                <a:cs typeface="Arial" panose="020B0604020202020204" pitchFamily="34" charset="0"/>
              </a:rPr>
              <a:t>Implementing Group Model Building (GMB) </a:t>
            </a:r>
          </a:p>
          <a:p>
            <a:pPr marL="1316038" indent="-1316038"/>
            <a:r>
              <a:rPr lang="en-US" sz="2900" b="1" dirty="0">
                <a:cs typeface="Arial" panose="020B0604020202020204" pitchFamily="34" charset="0"/>
              </a:rPr>
              <a:t>with the SD Modeling Task Force: Timeline</a:t>
            </a:r>
            <a:endParaRPr lang="en-US" sz="2900" dirty="0">
              <a:cs typeface="Arial" panose="020B0604020202020204" pitchFamily="34" charset="0"/>
            </a:endParaRPr>
          </a:p>
          <a:p>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29770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7B5F57-20BE-D34F-6189-423ADB94CC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5C3766-398D-EF79-D66A-63B985062847}"/>
              </a:ext>
            </a:extLst>
          </p:cNvPr>
          <p:cNvSpPr>
            <a:spLocks noGrp="1"/>
          </p:cNvSpPr>
          <p:nvPr>
            <p:ph type="title"/>
          </p:nvPr>
        </p:nvSpPr>
        <p:spPr/>
        <p:txBody>
          <a:bodyPr>
            <a:normAutofit/>
          </a:bodyPr>
          <a:lstStyle/>
          <a:p>
            <a:r>
              <a:rPr lang="en-US" sz="4500" b="1" dirty="0"/>
              <a:t>Method: Post-GMB Process Evaluation </a:t>
            </a:r>
          </a:p>
        </p:txBody>
      </p:sp>
      <p:sp>
        <p:nvSpPr>
          <p:cNvPr id="3" name="Content Placeholder 2">
            <a:extLst>
              <a:ext uri="{FF2B5EF4-FFF2-40B4-BE49-F238E27FC236}">
                <a16:creationId xmlns:a16="http://schemas.microsoft.com/office/drawing/2014/main" id="{C2AA464F-5BA9-C5B7-8669-D2624BB3C03B}"/>
              </a:ext>
            </a:extLst>
          </p:cNvPr>
          <p:cNvSpPr>
            <a:spLocks noGrp="1"/>
          </p:cNvSpPr>
          <p:nvPr>
            <p:ph idx="1"/>
          </p:nvPr>
        </p:nvSpPr>
        <p:spPr>
          <a:xfrm>
            <a:off x="422893" y="2386238"/>
            <a:ext cx="10778221" cy="4106637"/>
          </a:xfrm>
        </p:spPr>
        <p:txBody>
          <a:bodyPr>
            <a:normAutofit fontScale="85000" lnSpcReduction="10000"/>
          </a:bodyPr>
          <a:lstStyle/>
          <a:p>
            <a:pPr marL="0" indent="0"/>
            <a:r>
              <a:rPr lang="en-US" sz="3600" dirty="0"/>
              <a:t>Assessment of Quality of Engagement among Taskforce Members:</a:t>
            </a:r>
          </a:p>
          <a:p>
            <a:pPr marL="457200" indent="-457200">
              <a:buFont typeface="Arial" panose="020B0604020202020204" pitchFamily="34" charset="0"/>
              <a:buChar char="•"/>
            </a:pPr>
            <a:r>
              <a:rPr lang="en-US" sz="3600" dirty="0"/>
              <a:t>Retrospective in-depth qualitative key informant interviews from the selected Task Force Members (N=8 members interviewed)</a:t>
            </a:r>
          </a:p>
          <a:p>
            <a:pPr marL="457200" indent="-457200">
              <a:buFont typeface="Arial" panose="020B0604020202020204" pitchFamily="34" charset="0"/>
              <a:buChar char="•"/>
            </a:pPr>
            <a:r>
              <a:rPr lang="en-US" sz="3600" dirty="0"/>
              <a:t>Transcribed and coded by two coders, adjudicated by DL</a:t>
            </a:r>
          </a:p>
          <a:p>
            <a:pPr marL="457200" indent="-457200">
              <a:buFont typeface="Arial" panose="020B0604020202020204" pitchFamily="34" charset="0"/>
              <a:buChar char="•"/>
            </a:pPr>
            <a:r>
              <a:rPr lang="en-US" sz="3600" i="1" dirty="0" err="1"/>
              <a:t>Dedoose</a:t>
            </a:r>
            <a:r>
              <a:rPr lang="en-US" sz="3600" dirty="0"/>
              <a:t> Qualitative Data Analysis Software</a:t>
            </a:r>
          </a:p>
          <a:p>
            <a:pPr marL="457200" indent="-457200">
              <a:buFont typeface="Arial" panose="020B0604020202020204" pitchFamily="34" charset="0"/>
              <a:buChar char="•"/>
            </a:pPr>
            <a:r>
              <a:rPr lang="en-US" sz="3600" dirty="0"/>
              <a:t>Themes about the quality of engagement and the benefits/drawbacks of participating were identified</a:t>
            </a:r>
          </a:p>
          <a:p>
            <a:endParaRPr lang="en-US" sz="3500" dirty="0"/>
          </a:p>
        </p:txBody>
      </p:sp>
    </p:spTree>
    <p:extLst>
      <p:ext uri="{BB962C8B-B14F-4D97-AF65-F5344CB8AC3E}">
        <p14:creationId xmlns:p14="http://schemas.microsoft.com/office/powerpoint/2010/main" val="3836910445"/>
      </p:ext>
    </p:extLst>
  </p:cSld>
  <p:clrMapOvr>
    <a:masterClrMapping/>
  </p:clrMapOvr>
</p:sld>
</file>

<file path=ppt/theme/theme1.xml><?xml version="1.0" encoding="utf-8"?>
<a:theme xmlns:a="http://schemas.openxmlformats.org/drawingml/2006/main" name="OffsetVTI">
  <a:themeElements>
    <a:clrScheme name="Custom 20">
      <a:dk1>
        <a:srgbClr val="000000"/>
      </a:dk1>
      <a:lt1>
        <a:sysClr val="window" lastClr="FFFFFF"/>
      </a:lt1>
      <a:dk2>
        <a:srgbClr val="2C3948"/>
      </a:dk2>
      <a:lt2>
        <a:srgbClr val="F4F4F4"/>
      </a:lt2>
      <a:accent1>
        <a:srgbClr val="F49D90"/>
      </a:accent1>
      <a:accent2>
        <a:srgbClr val="D6947C"/>
      </a:accent2>
      <a:accent3>
        <a:srgbClr val="BF8484"/>
      </a:accent3>
      <a:accent4>
        <a:srgbClr val="96A9AA"/>
      </a:accent4>
      <a:accent5>
        <a:srgbClr val="DD796C"/>
      </a:accent5>
      <a:accent6>
        <a:srgbClr val="D09145"/>
      </a:accent6>
      <a:hlink>
        <a:srgbClr val="DF686A"/>
      </a:hlink>
      <a:folHlink>
        <a:srgbClr val="F93F1C"/>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B665E41-66EB-401D-940D-8E7024721BE5}">
  <ds:schemaRefs>
    <ds:schemaRef ds:uri="http://schemas.microsoft.com/sharepoint/v3/contenttype/forms"/>
  </ds:schemaRefs>
</ds:datastoreItem>
</file>

<file path=customXml/itemProps2.xml><?xml version="1.0" encoding="utf-8"?>
<ds:datastoreItem xmlns:ds="http://schemas.openxmlformats.org/officeDocument/2006/customXml" ds:itemID="{A29436BC-77AE-4AEE-A282-4E162A1CAA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3B37DAF-AFAF-4561-A80B-C76198EBD319}">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{BF6A7FC9-3620-4627-9F47-E0DA2E5B7183}tf67338807_win32</Template>
  <TotalTime>13044</TotalTime>
  <Words>1789</Words>
  <Application>Microsoft Office PowerPoint</Application>
  <PresentationFormat>Widescreen</PresentationFormat>
  <Paragraphs>192</Paragraphs>
  <Slides>20</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Aptos</vt:lpstr>
      <vt:lpstr>Arial</vt:lpstr>
      <vt:lpstr>Calibri</vt:lpstr>
      <vt:lpstr>Dante</vt:lpstr>
      <vt:lpstr>Dante (Headings)2</vt:lpstr>
      <vt:lpstr>Times New Roman</vt:lpstr>
      <vt:lpstr>Wingdings 2</vt:lpstr>
      <vt:lpstr>OffsetVTI</vt:lpstr>
      <vt:lpstr>Co-designing Solutions to Complex Community Problems via Participatory Action Research  Accessing Quality of Engagement in System Dynamics Group Model Building to Inform Community Level HIV Test &amp; Treat Interventions  </vt:lpstr>
      <vt:lpstr>PowerPoint Presentation</vt:lpstr>
      <vt:lpstr>PowerPoint Presentation</vt:lpstr>
      <vt:lpstr>System Dynamics - SD GMB</vt:lpstr>
      <vt:lpstr>PowerPoint Presentation</vt:lpstr>
      <vt:lpstr>PowerPoint Presentation</vt:lpstr>
      <vt:lpstr>Group Model Building Sessions  (2-year intervention period, N=16 sessions)</vt:lpstr>
      <vt:lpstr>PowerPoint Presentation</vt:lpstr>
      <vt:lpstr>Method: Post-GMB Process Evaluation </vt:lpstr>
      <vt:lpstr>Results</vt:lpstr>
      <vt:lpstr>T1: Insights about implementing "out of the box" solutions</vt:lpstr>
      <vt:lpstr>T2: A deeper understanding of HIV treatment dynamics for prevention at the community level </vt:lpstr>
      <vt:lpstr> T3: Development of professional "soft skills" for systems change (e.g., advocacy, leadership, communication, creative thinking) </vt:lpstr>
      <vt:lpstr> T4: Clarity on leveraging limited community resources to improve care quality</vt:lpstr>
      <vt:lpstr> T5: Valuing Community Expertise     </vt:lpstr>
      <vt:lpstr>Suggestions for Improving the Codesign Process in SD GMB</vt:lpstr>
      <vt:lpstr>Limitations of the Post-GMB Process Evaluation </vt:lpstr>
      <vt:lpstr>Conclusion &amp; Impact</vt:lpstr>
      <vt:lpstr>Thank You!</vt:lpstr>
      <vt:lpstr>Thanks to the HIV CVL SD Modeling Task Force &amp; Facilitation Team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Aamna Qamar</dc:creator>
  <cp:lastModifiedBy>David Lounsbury</cp:lastModifiedBy>
  <cp:revision>147</cp:revision>
  <dcterms:created xsi:type="dcterms:W3CDTF">2025-06-05T00:18:51Z</dcterms:created>
  <dcterms:modified xsi:type="dcterms:W3CDTF">2025-06-18T11:50:00Z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